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7"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0B1"/>
    <a:srgbClr val="2599CF"/>
    <a:srgbClr val="4AB1D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4112D5-F66E-C742-AA8A-30B3A9511440}" v="17" dt="2023-10-12T19:22:55.2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2"/>
    <p:restoredTop sz="94599"/>
  </p:normalViewPr>
  <p:slideViewPr>
    <p:cSldViewPr snapToGrid="0">
      <p:cViewPr>
        <p:scale>
          <a:sx n="90" d="100"/>
          <a:sy n="90" d="100"/>
        </p:scale>
        <p:origin x="328" y="672"/>
      </p:cViewPr>
      <p:guideLst/>
    </p:cSldViewPr>
  </p:slideViewPr>
  <p:notesTextViewPr>
    <p:cViewPr>
      <p:scale>
        <a:sx n="1" d="1"/>
        <a:sy n="1" d="1"/>
      </p:scale>
      <p:origin x="0" y="-422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B4CD32-C1C6-9A48-907E-CD13F2D9456D}" type="datetimeFigureOut">
              <a:rPr lang="en-US" smtClean="0"/>
              <a:t>10/18/2023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7EAD76-EF02-A248-A1C4-C70B5ECAF9EE}" type="slidenum">
              <a:rPr lang="en-US" smtClean="0"/>
              <a:t>‹#›</a:t>
            </a:fld>
            <a:endParaRPr lang="en-US"/>
          </a:p>
        </p:txBody>
      </p:sp>
    </p:spTree>
    <p:extLst>
      <p:ext uri="{BB962C8B-B14F-4D97-AF65-F5344CB8AC3E}">
        <p14:creationId xmlns:p14="http://schemas.microsoft.com/office/powerpoint/2010/main" val="22274436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Introduction…</a:t>
            </a:r>
          </a:p>
          <a:p>
            <a:r>
              <a:rPr lang="en-GB" b="0" i="0" u="none" strike="noStrike" dirty="0">
                <a:solidFill>
                  <a:srgbClr val="000000"/>
                </a:solidFill>
                <a:effectLst/>
                <a:latin typeface="Calibri" panose="020F0502020204030204" pitchFamily="34" charset="0"/>
              </a:rPr>
              <a:t>It is when smaller companies who generally have fewer resources challenge those that are larger and well established.  They may not necessarily have a superior product or service but due to other factors such as cost, accessibility, innovative ideas they can gain market share and become a serious competitor. </a:t>
            </a:r>
            <a:endParaRPr lang="en-US" dirty="0"/>
          </a:p>
        </p:txBody>
      </p:sp>
      <p:sp>
        <p:nvSpPr>
          <p:cNvPr id="4" name="Slide Number Placeholder 3"/>
          <p:cNvSpPr>
            <a:spLocks noGrp="1"/>
          </p:cNvSpPr>
          <p:nvPr>
            <p:ph type="sldNum" sz="quarter" idx="5"/>
          </p:nvPr>
        </p:nvSpPr>
        <p:spPr/>
        <p:txBody>
          <a:bodyPr/>
          <a:lstStyle/>
          <a:p>
            <a:fld id="{2E7EAD76-EF02-A248-A1C4-C70B5ECAF9EE}" type="slidenum">
              <a:rPr lang="en-US" smtClean="0"/>
              <a:t>1</a:t>
            </a:fld>
            <a:endParaRPr lang="en-US"/>
          </a:p>
        </p:txBody>
      </p:sp>
    </p:spTree>
    <p:extLst>
      <p:ext uri="{BB962C8B-B14F-4D97-AF65-F5344CB8AC3E}">
        <p14:creationId xmlns:p14="http://schemas.microsoft.com/office/powerpoint/2010/main" val="36435608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latin typeface="-webkit-standard"/>
              </a:rPr>
              <a:t>Technology </a:t>
            </a:r>
          </a:p>
          <a:p>
            <a:pPr algn="l"/>
            <a:r>
              <a:rPr lang="en-GB" b="0" i="0" u="none" strike="noStrike" dirty="0">
                <a:solidFill>
                  <a:srgbClr val="000000"/>
                </a:solidFill>
                <a:effectLst/>
                <a:latin typeface="-webkit-standard"/>
              </a:rPr>
              <a:t>Speed of Technology in Digital Retailing </a:t>
            </a:r>
          </a:p>
          <a:p>
            <a:pPr algn="l"/>
            <a:r>
              <a:rPr lang="en-GB" b="0" i="0" u="none" strike="noStrike" dirty="0">
                <a:solidFill>
                  <a:srgbClr val="000000"/>
                </a:solidFill>
                <a:effectLst/>
                <a:latin typeface="-webkit-standard"/>
              </a:rPr>
              <a:t>The digital retailing landscape is evolving at a breakneck speed. Innovations such as augmented reality (AR), virtual reality (VR), and immersive online shopping experiences are continually emerging. These advancements have created high consumer expectations for engaging and convenient online shopping experiences. </a:t>
            </a:r>
          </a:p>
          <a:p>
            <a:pPr algn="l"/>
            <a:r>
              <a:rPr lang="en-GB" b="0" i="0" u="none" strike="noStrike" dirty="0">
                <a:solidFill>
                  <a:srgbClr val="000000"/>
                </a:solidFill>
                <a:effectLst/>
                <a:latin typeface="-webkit-standard"/>
              </a:rPr>
              <a:t>Toys R Us faced challenges in keeping up with the pace of these technological changes. For instance, they struggled to offer interactive online shopping experiences and incorporate emerging tech trends into their stores. </a:t>
            </a:r>
          </a:p>
          <a:p>
            <a:pPr algn="l"/>
            <a:r>
              <a:rPr lang="en-GB" b="0" i="0" u="none" strike="noStrike" dirty="0">
                <a:solidFill>
                  <a:srgbClr val="000000"/>
                </a:solidFill>
                <a:effectLst/>
                <a:latin typeface="-webkit-standard"/>
              </a:rPr>
              <a:t>Digital Toys/AI Toys Affecting Demand for Physical Toys </a:t>
            </a:r>
          </a:p>
          <a:p>
            <a:pPr algn="l"/>
            <a:r>
              <a:rPr lang="en-GB" b="0" i="0" u="none" strike="noStrike" dirty="0">
                <a:solidFill>
                  <a:srgbClr val="000000"/>
                </a:solidFill>
                <a:effectLst/>
                <a:latin typeface="-webkit-standard"/>
              </a:rPr>
              <a:t>The rise of digital and AI-powered toys, such as interactive robots and educational apps, has altered children's playtime preferences. These toys offer a level of interactivity and engagement that traditional toys cannot match. </a:t>
            </a:r>
          </a:p>
          <a:p>
            <a:pPr algn="l"/>
            <a:r>
              <a:rPr lang="en-GB" b="0" i="0" u="none" strike="noStrike" dirty="0">
                <a:solidFill>
                  <a:srgbClr val="000000"/>
                </a:solidFill>
                <a:effectLst/>
                <a:latin typeface="-webkit-standard"/>
              </a:rPr>
              <a:t>As a result, there has been a notable shift in consumer demand from traditional physical toys to digital alternatives. This shift has not only affected Toys R Us but the entire toy industry, which had to adapt to the changing landscape. </a:t>
            </a:r>
          </a:p>
          <a:p>
            <a:pPr algn="l"/>
            <a:r>
              <a:rPr lang="en-GB" b="0" i="0" u="none" strike="noStrike" dirty="0">
                <a:solidFill>
                  <a:srgbClr val="000000"/>
                </a:solidFill>
                <a:effectLst/>
                <a:latin typeface="-webkit-standard"/>
              </a:rPr>
              <a:t>E-commerce and Online Retailers vs. Brick and Mortar Retail </a:t>
            </a:r>
          </a:p>
          <a:p>
            <a:pPr algn="l"/>
            <a:r>
              <a:rPr lang="en-GB" b="0" i="0" u="none" strike="noStrike" dirty="0">
                <a:solidFill>
                  <a:srgbClr val="000000"/>
                </a:solidFill>
                <a:effectLst/>
                <a:latin typeface="-webkit-standard"/>
              </a:rPr>
              <a:t>E-commerce and online retailers have transformed the way people shop for toys. The convenience of shopping from home, a wider selection of products, and often competitive pricing have made online shopping increasingly appealing to consumers. </a:t>
            </a:r>
          </a:p>
          <a:p>
            <a:pPr algn="l"/>
            <a:r>
              <a:rPr lang="en-GB" b="0" i="0" u="none" strike="noStrike" dirty="0">
                <a:solidFill>
                  <a:srgbClr val="000000"/>
                </a:solidFill>
                <a:effectLst/>
                <a:latin typeface="-webkit-standard"/>
              </a:rPr>
              <a:t>Toys R Us, which operated primarily through brick-and-mortar stores, was slow to embrace the e-commerce trend. This made it challenging for the company to compete effectively with online giants like Amazon, which offered convenience and a vast array of toys. </a:t>
            </a:r>
          </a:p>
          <a:p>
            <a:pPr algn="l"/>
            <a:r>
              <a:rPr lang="en-GB" b="0" i="0" u="none" strike="noStrike" dirty="0">
                <a:solidFill>
                  <a:srgbClr val="000000"/>
                </a:solidFill>
                <a:effectLst/>
                <a:latin typeface="-webkit-standard"/>
              </a:rPr>
              <a:t>Social </a:t>
            </a:r>
          </a:p>
          <a:p>
            <a:pPr algn="l"/>
            <a:r>
              <a:rPr lang="en-GB" b="0" i="0" u="none" strike="noStrike" dirty="0">
                <a:solidFill>
                  <a:srgbClr val="000000"/>
                </a:solidFill>
                <a:effectLst/>
                <a:latin typeface="-webkit-standard"/>
              </a:rPr>
              <a:t>Slow Response to Changing Consumer Buying Habits </a:t>
            </a:r>
          </a:p>
          <a:p>
            <a:pPr algn="l"/>
            <a:r>
              <a:rPr lang="en-GB" b="0" i="0" u="none" strike="noStrike" dirty="0">
                <a:solidFill>
                  <a:srgbClr val="000000"/>
                </a:solidFill>
                <a:effectLst/>
                <a:latin typeface="-webkit-standard"/>
              </a:rPr>
              <a:t>Toys R Us failed to adapt quickly to shifting consumer buying habits. As consumers increasingly turned to online shopping and digital platforms, the company struggled to reinvent its retail model to accommodate these changes. </a:t>
            </a:r>
          </a:p>
          <a:p>
            <a:pPr algn="l"/>
            <a:r>
              <a:rPr lang="en-GB" b="0" i="0" u="none" strike="noStrike" dirty="0">
                <a:solidFill>
                  <a:srgbClr val="000000"/>
                </a:solidFill>
                <a:effectLst/>
                <a:latin typeface="-webkit-standard"/>
              </a:rPr>
              <a:t>This lack of agility led to a decline in sales and a loss of relevance, ultimately contributing to the company's downfall. </a:t>
            </a:r>
          </a:p>
          <a:p>
            <a:pPr algn="l"/>
            <a:r>
              <a:rPr lang="en-GB" b="0" i="0" u="none" strike="noStrike" dirty="0">
                <a:solidFill>
                  <a:srgbClr val="000000"/>
                </a:solidFill>
                <a:effectLst/>
                <a:latin typeface="-webkit-standard"/>
              </a:rPr>
              <a:t>Social Norms of Digital Platforms Already Embedded </a:t>
            </a:r>
          </a:p>
          <a:p>
            <a:pPr algn="l"/>
            <a:r>
              <a:rPr lang="en-GB" b="0" i="0" u="none" strike="noStrike" dirty="0">
                <a:solidFill>
                  <a:srgbClr val="000000"/>
                </a:solidFill>
                <a:effectLst/>
                <a:latin typeface="-webkit-standard"/>
              </a:rPr>
              <a:t>Social media and digital platforms have become deeply ingrained in modern society. They serve as both communication channels and sources of product information and reviews. </a:t>
            </a:r>
          </a:p>
          <a:p>
            <a:pPr algn="l"/>
            <a:r>
              <a:rPr lang="en-GB" b="0" i="0" u="none" strike="noStrike" dirty="0">
                <a:solidFill>
                  <a:srgbClr val="000000"/>
                </a:solidFill>
                <a:effectLst/>
                <a:latin typeface="-webkit-standard"/>
              </a:rPr>
              <a:t>Toys R Us was slow to capitalize on these platforms for marketing and engagement. While customers were discussing toys and sharing recommendations online, the company did not effectively harness the power of social media and user-generated content to build brand awareness and loyalty. </a:t>
            </a:r>
          </a:p>
          <a:p>
            <a:pPr algn="l"/>
            <a:r>
              <a:rPr lang="en-GB" b="0" i="0" u="none" strike="noStrike" dirty="0">
                <a:solidFill>
                  <a:srgbClr val="000000"/>
                </a:solidFill>
                <a:effectLst/>
                <a:latin typeface="-webkit-standard"/>
              </a:rPr>
              <a:t>Changing Consumer Preferences Toward Digital Entertainment </a:t>
            </a:r>
          </a:p>
          <a:p>
            <a:pPr algn="l"/>
            <a:r>
              <a:rPr lang="en-GB" b="0" i="0" u="none" strike="noStrike" dirty="0">
                <a:solidFill>
                  <a:srgbClr val="000000"/>
                </a:solidFill>
                <a:effectLst/>
                <a:latin typeface="-webkit-standard"/>
              </a:rPr>
              <a:t>Consumer preferences have shifted away from traditional forms of entertainment and play toward digital alternatives. With the ubiquity of smartphones, tablets, and gaming consoles, children and parents alike have been drawn to digital entertainment. </a:t>
            </a:r>
          </a:p>
          <a:p>
            <a:pPr algn="l"/>
            <a:r>
              <a:rPr lang="en-GB" b="0" i="0" u="none" strike="noStrike" dirty="0">
                <a:solidFill>
                  <a:srgbClr val="000000"/>
                </a:solidFill>
                <a:effectLst/>
                <a:latin typeface="-webkit-standard"/>
              </a:rPr>
              <a:t>This trend has reduced the demand for physical toys and further posed challenges to a retailer like Toys R Us, which was heavily reliant on the sale of traditional toys and games. </a:t>
            </a:r>
          </a:p>
          <a:p>
            <a:pPr algn="l"/>
            <a:r>
              <a:rPr lang="en-GB" b="0" i="0" u="none" strike="noStrike" dirty="0">
                <a:solidFill>
                  <a:srgbClr val="000000"/>
                </a:solidFill>
                <a:effectLst/>
                <a:latin typeface="-webkit-standard"/>
              </a:rPr>
              <a:t>In summary, Toys R Us faced significant challenges due to the rapid pace of technological change, the growing appeal of digital toys, and the influence of online retailers. </a:t>
            </a:r>
            <a:r>
              <a:rPr lang="en-GB" b="0" i="0" u="none" strike="noStrike">
                <a:solidFill>
                  <a:srgbClr val="000000"/>
                </a:solidFill>
                <a:effectLst/>
                <a:latin typeface="-webkit-standard"/>
              </a:rPr>
              <a:t>Additionally, their slow response to shifting consumer preferences and the underutilization of social platforms further contributed to their decline in a market that was increasingly dominated by digital and e-commerce trends.</a:t>
            </a:r>
          </a:p>
          <a:p>
            <a:endParaRPr lang="en-US"/>
          </a:p>
        </p:txBody>
      </p:sp>
      <p:sp>
        <p:nvSpPr>
          <p:cNvPr id="4" name="Slide Number Placeholder 3"/>
          <p:cNvSpPr>
            <a:spLocks noGrp="1"/>
          </p:cNvSpPr>
          <p:nvPr>
            <p:ph type="sldNum" sz="quarter" idx="5"/>
          </p:nvPr>
        </p:nvSpPr>
        <p:spPr/>
        <p:txBody>
          <a:bodyPr/>
          <a:lstStyle/>
          <a:p>
            <a:fld id="{2E7EAD76-EF02-A248-A1C4-C70B5ECAF9EE}" type="slidenum">
              <a:rPr lang="en-US" smtClean="0"/>
              <a:t>2</a:t>
            </a:fld>
            <a:endParaRPr lang="en-US"/>
          </a:p>
        </p:txBody>
      </p:sp>
    </p:spTree>
    <p:extLst>
      <p:ext uri="{BB962C8B-B14F-4D97-AF65-F5344CB8AC3E}">
        <p14:creationId xmlns:p14="http://schemas.microsoft.com/office/powerpoint/2010/main" val="633354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latin typeface="-webkit-standard"/>
              </a:rPr>
              <a:t>· Sense of autocratic leadership approach, executive decisions made at the top of the organisation with an expectation for others to follow, this style of leadership has stifled digital creativity and imagination amongst the workforce which contributed to their technological demise combatted by their competition. </a:t>
            </a:r>
          </a:p>
          <a:p>
            <a:pPr algn="l"/>
            <a:r>
              <a:rPr lang="en-GB" b="0" i="0" u="none" strike="noStrike" dirty="0">
                <a:solidFill>
                  <a:srgbClr val="000000"/>
                </a:solidFill>
                <a:effectLst/>
                <a:latin typeface="-webkit-standard"/>
              </a:rPr>
              <a:t>· This style of leadership can often lead to resentment from employees with a lack of flexibility from senior leadership which results in a resistance to listening to the employee voice and contributions of others. </a:t>
            </a:r>
          </a:p>
          <a:p>
            <a:pPr algn="l"/>
            <a:r>
              <a:rPr lang="en-GB" b="0" i="0" u="none" strike="noStrike" dirty="0">
                <a:solidFill>
                  <a:srgbClr val="000000"/>
                </a:solidFill>
                <a:effectLst/>
                <a:latin typeface="-webkit-standard"/>
              </a:rPr>
              <a:t>· Myopic ‘mindset’ prioritising their short-terms goals over the longer-term goals, vision and growth of the organisation over their customer needs. </a:t>
            </a:r>
          </a:p>
          <a:p>
            <a:pPr algn="l"/>
            <a:r>
              <a:rPr lang="en-GB" b="0" i="0" u="none" strike="noStrike" dirty="0">
                <a:solidFill>
                  <a:srgbClr val="000000"/>
                </a:solidFill>
                <a:effectLst/>
                <a:latin typeface="-webkit-standard"/>
              </a:rPr>
              <a:t>· Lacking pace keeping up to date with their customer needs, pace setting leadership style can reach targets and goals for an organisation whilst inspiring high performance, pace and quality. </a:t>
            </a:r>
          </a:p>
          <a:p>
            <a:pPr algn="l"/>
            <a:r>
              <a:rPr lang="en-GB" b="0" i="0" u="none" strike="noStrike" dirty="0">
                <a:solidFill>
                  <a:srgbClr val="000000"/>
                </a:solidFill>
                <a:effectLst/>
                <a:latin typeface="-webkit-standard"/>
              </a:rPr>
              <a:t>· Recommended style of leadership would be a democratic style, which stimulates creativity, innovation adding value to the organisation whilst driving high levels of employee engagement along the way. A democratic culture enables collaboration creating strong solutions for complex issues and motivating teams through accountability.</a:t>
            </a:r>
          </a:p>
          <a:p>
            <a:endParaRPr lang="en-US" dirty="0"/>
          </a:p>
        </p:txBody>
      </p:sp>
      <p:sp>
        <p:nvSpPr>
          <p:cNvPr id="4" name="Slide Number Placeholder 3"/>
          <p:cNvSpPr>
            <a:spLocks noGrp="1"/>
          </p:cNvSpPr>
          <p:nvPr>
            <p:ph type="sldNum" sz="quarter" idx="5"/>
          </p:nvPr>
        </p:nvSpPr>
        <p:spPr/>
        <p:txBody>
          <a:bodyPr/>
          <a:lstStyle/>
          <a:p>
            <a:fld id="{2E7EAD76-EF02-A248-A1C4-C70B5ECAF9EE}" type="slidenum">
              <a:rPr lang="en-US" smtClean="0"/>
              <a:t>3</a:t>
            </a:fld>
            <a:endParaRPr lang="en-US"/>
          </a:p>
        </p:txBody>
      </p:sp>
    </p:spTree>
    <p:extLst>
      <p:ext uri="{BB962C8B-B14F-4D97-AF65-F5344CB8AC3E}">
        <p14:creationId xmlns:p14="http://schemas.microsoft.com/office/powerpoint/2010/main" val="8427836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Out Of Town - The majority of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Toy’R’Us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stores were located in out of town locations, their customers would travel there with the purpose of shopping, however this meant that they were not as easily accessible to those who perhaps did not drive or lived further afield. They missed out on the high street browsers who could be enticed in to the shop on a whim and eventually lost custom to more convenient places to purchase toys such as online retailers or local supermarkets.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Relying on outdated strategies –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Toy’R’Us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keep returning to their original success models and relying heavily on their well-known brand rather than experimenting and using innovative strategies to keep their brand strong and growing.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stores were just like any other store with shelves of products and nothing more, there was no unique shopping experience that you may get in other toy shops such as the Lego store or the Build A Bear Workshop.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 2001 they launched their flagship store as an interactive play centre, this would allow children to play with, and learn more about the toys which would hopefully increase their sales and revenue. At this point they did appear to be understanding the needs and preferences of their customers more and this was an innovative approach to offer something that online store could not i.e. an interactive shopping experience which could attract families and could be viewed as an activity, however they did not implement these changes quickly enough and when these changes failed they dismissed the ideas rather than looking into why they had failed and amending their plans to create success so it then had little impact overall</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Lack of awareness of competitors – With the majority of toys, the loyalty is to the brand, there is much less emphasis on where the toys are bought from. This creates a highly price competitive environment within the market, this is also coupled with the convenience and discounts available to costumers through digital platforms. One of the benefits of online shopping is the typical lower price points that come with hugely reduced overheads.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Toy’R’Us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were unable to compete with the online prices of the same products they were trying to sell. In 2000, when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Toys’R’Us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struck the deal with Amazon, they relied on Amazon to sell their products rather than building up their own online presence. This allowed Amazon to become one of the biggest retailers of children’s toys as they saw the success they were having with the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Toys’R’Us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products and expanded their catalogue with other distributors.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kern="100" dirty="0">
                <a:effectLst/>
                <a:latin typeface="Calibri" panose="020F0502020204030204" pitchFamily="34" charset="0"/>
                <a:ea typeface="Calibri" panose="020F0502020204030204" pitchFamily="34" charset="0"/>
                <a:cs typeface="Times New Roman" panose="02020603050405020304" pitchFamily="18" charset="0"/>
              </a:rPr>
              <a:t>Social norms of online shopping – There are pros and cons to both online shopping and in-store shopping.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Toys’R’Us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failed to see and act on the pros of online shopping, and they also failed to address the cons of in-store shopping.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kern="100" dirty="0">
                <a:effectLst/>
                <a:latin typeface="Calibri" panose="020F0502020204030204" pitchFamily="34" charset="0"/>
                <a:ea typeface="Calibri" panose="020F0502020204030204" pitchFamily="34" charset="0"/>
                <a:cs typeface="Times New Roman" panose="02020603050405020304" pitchFamily="18" charset="0"/>
              </a:rPr>
              <a:t>In-store shopping allows people to see and touch the products before purchasing which can be a large part of the shopping experience. This also gives people an instant gratification rather than having to wait on shipping of online purchases. However, store operating times can be very limiting, especially in modern society where the adults in many households work full time, the convenience of online shopping cannot be underestimated as it can be done anytime and anywhere as long as you have an internet connection. In-store shopping also tends to be more expensive than online due to increased price points to cover overheads which may not be applied to online stores.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 2021 they opened their first new shop in New Jersey, they also partnered with Macy’s in an attempt to relaunch their digital store as well as their own ‘shop-in-a-shop’ in Macy’s stores. This partnership deal with Macy’s follows the same vein as the deal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Toys’R’Us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created with Amazon which failed to benefit them as they relied on Amazon to sell their products rather than taking any proactive action to build their own online presence and generate their own growth and increased revenue. </a:t>
            </a:r>
          </a:p>
          <a:p>
            <a:endParaRPr lang="en-US" dirty="0"/>
          </a:p>
        </p:txBody>
      </p:sp>
      <p:sp>
        <p:nvSpPr>
          <p:cNvPr id="4" name="Slide Number Placeholder 3"/>
          <p:cNvSpPr>
            <a:spLocks noGrp="1"/>
          </p:cNvSpPr>
          <p:nvPr>
            <p:ph type="sldNum" sz="quarter" idx="5"/>
          </p:nvPr>
        </p:nvSpPr>
        <p:spPr/>
        <p:txBody>
          <a:bodyPr/>
          <a:lstStyle/>
          <a:p>
            <a:fld id="{2E7EAD76-EF02-A248-A1C4-C70B5ECAF9EE}" type="slidenum">
              <a:rPr lang="en-US" smtClean="0"/>
              <a:t>4</a:t>
            </a:fld>
            <a:endParaRPr lang="en-US"/>
          </a:p>
        </p:txBody>
      </p:sp>
    </p:spTree>
    <p:extLst>
      <p:ext uri="{BB962C8B-B14F-4D97-AF65-F5344CB8AC3E}">
        <p14:creationId xmlns:p14="http://schemas.microsoft.com/office/powerpoint/2010/main" val="34485004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C68F966-3FDA-7B4C-9A3D-E60EF842D36D}" type="datetimeFigureOut">
              <a:rPr lang="en-US" smtClean="0"/>
              <a:t>10/18/2023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E636CF-2574-DA46-8EFB-C8C60AB9AD7A}" type="slidenum">
              <a:rPr lang="en-US" smtClean="0"/>
              <a:t>‹#›</a:t>
            </a:fld>
            <a:endParaRPr lang="en-US"/>
          </a:p>
        </p:txBody>
      </p:sp>
    </p:spTree>
    <p:extLst>
      <p:ext uri="{BB962C8B-B14F-4D97-AF65-F5344CB8AC3E}">
        <p14:creationId xmlns:p14="http://schemas.microsoft.com/office/powerpoint/2010/main" val="28723663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C68F966-3FDA-7B4C-9A3D-E60EF842D36D}" type="datetimeFigureOut">
              <a:rPr lang="en-US" smtClean="0"/>
              <a:t>10/18/2023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E636CF-2574-DA46-8EFB-C8C60AB9AD7A}" type="slidenum">
              <a:rPr lang="en-US" smtClean="0"/>
              <a:t>‹#›</a:t>
            </a:fld>
            <a:endParaRPr lang="en-US"/>
          </a:p>
        </p:txBody>
      </p:sp>
    </p:spTree>
    <p:extLst>
      <p:ext uri="{BB962C8B-B14F-4D97-AF65-F5344CB8AC3E}">
        <p14:creationId xmlns:p14="http://schemas.microsoft.com/office/powerpoint/2010/main" val="3643299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C68F966-3FDA-7B4C-9A3D-E60EF842D36D}" type="datetimeFigureOut">
              <a:rPr lang="en-US" smtClean="0"/>
              <a:t>10/18/2023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E636CF-2574-DA46-8EFB-C8C60AB9AD7A}" type="slidenum">
              <a:rPr lang="en-US" smtClean="0"/>
              <a:t>‹#›</a:t>
            </a:fld>
            <a:endParaRPr lang="en-US"/>
          </a:p>
        </p:txBody>
      </p:sp>
    </p:spTree>
    <p:extLst>
      <p:ext uri="{BB962C8B-B14F-4D97-AF65-F5344CB8AC3E}">
        <p14:creationId xmlns:p14="http://schemas.microsoft.com/office/powerpoint/2010/main" val="35006059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C68F966-3FDA-7B4C-9A3D-E60EF842D36D}" type="datetimeFigureOut">
              <a:rPr lang="en-US" smtClean="0"/>
              <a:t>10/18/2023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4E636CF-2574-DA46-8EFB-C8C60AB9AD7A}" type="slidenum">
              <a:rPr lang="en-US" smtClean="0"/>
              <a:t>‹#›</a:t>
            </a:fld>
            <a:endParaRPr lang="en-US"/>
          </a:p>
        </p:txBody>
      </p:sp>
    </p:spTree>
    <p:extLst>
      <p:ext uri="{BB962C8B-B14F-4D97-AF65-F5344CB8AC3E}">
        <p14:creationId xmlns:p14="http://schemas.microsoft.com/office/powerpoint/2010/main" val="1212057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C68F966-3FDA-7B4C-9A3D-E60EF842D36D}" type="datetimeFigureOut">
              <a:rPr lang="en-US" smtClean="0"/>
              <a:t>10/18/2023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4E636CF-2574-DA46-8EFB-C8C60AB9AD7A}" type="slidenum">
              <a:rPr lang="en-US" smtClean="0"/>
              <a:t>‹#›</a:t>
            </a:fld>
            <a:endParaRPr lang="en-US"/>
          </a:p>
        </p:txBody>
      </p:sp>
    </p:spTree>
    <p:extLst>
      <p:ext uri="{BB962C8B-B14F-4D97-AF65-F5344CB8AC3E}">
        <p14:creationId xmlns:p14="http://schemas.microsoft.com/office/powerpoint/2010/main" val="8347368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C68F966-3FDA-7B4C-9A3D-E60EF842D36D}" type="datetimeFigureOut">
              <a:rPr lang="en-US" smtClean="0"/>
              <a:t>10/18/2023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4E636CF-2574-DA46-8EFB-C8C60AB9AD7A}" type="slidenum">
              <a:rPr lang="en-US" smtClean="0"/>
              <a:t>‹#›</a:t>
            </a:fld>
            <a:endParaRPr lang="en-US"/>
          </a:p>
        </p:txBody>
      </p:sp>
    </p:spTree>
    <p:extLst>
      <p:ext uri="{BB962C8B-B14F-4D97-AF65-F5344CB8AC3E}">
        <p14:creationId xmlns:p14="http://schemas.microsoft.com/office/powerpoint/2010/main" val="3676059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2C68F966-3FDA-7B4C-9A3D-E60EF842D36D}" type="datetimeFigureOut">
              <a:rPr lang="en-US" smtClean="0"/>
              <a:t>10/18/2023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4E636CF-2574-DA46-8EFB-C8C60AB9AD7A}" type="slidenum">
              <a:rPr lang="en-US" smtClean="0"/>
              <a:t>‹#›</a:t>
            </a:fld>
            <a:endParaRPr lang="en-US"/>
          </a:p>
        </p:txBody>
      </p:sp>
    </p:spTree>
    <p:extLst>
      <p:ext uri="{BB962C8B-B14F-4D97-AF65-F5344CB8AC3E}">
        <p14:creationId xmlns:p14="http://schemas.microsoft.com/office/powerpoint/2010/main" val="24766745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C68F966-3FDA-7B4C-9A3D-E60EF842D36D}" type="datetimeFigureOut">
              <a:rPr lang="en-US" smtClean="0"/>
              <a:t>10/18/2023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4E636CF-2574-DA46-8EFB-C8C60AB9AD7A}" type="slidenum">
              <a:rPr lang="en-US" smtClean="0"/>
              <a:t>‹#›</a:t>
            </a:fld>
            <a:endParaRPr lang="en-US"/>
          </a:p>
        </p:txBody>
      </p:sp>
    </p:spTree>
    <p:extLst>
      <p:ext uri="{BB962C8B-B14F-4D97-AF65-F5344CB8AC3E}">
        <p14:creationId xmlns:p14="http://schemas.microsoft.com/office/powerpoint/2010/main" val="4134383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C68F966-3FDA-7B4C-9A3D-E60EF842D36D}" type="datetimeFigureOut">
              <a:rPr lang="en-US" smtClean="0"/>
              <a:t>10/18/2023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4E636CF-2574-DA46-8EFB-C8C60AB9AD7A}" type="slidenum">
              <a:rPr lang="en-US" smtClean="0"/>
              <a:t>‹#›</a:t>
            </a:fld>
            <a:endParaRPr lang="en-US"/>
          </a:p>
        </p:txBody>
      </p:sp>
    </p:spTree>
    <p:extLst>
      <p:ext uri="{BB962C8B-B14F-4D97-AF65-F5344CB8AC3E}">
        <p14:creationId xmlns:p14="http://schemas.microsoft.com/office/powerpoint/2010/main" val="3991976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C68F966-3FDA-7B4C-9A3D-E60EF842D36D}" type="datetimeFigureOut">
              <a:rPr lang="en-US" smtClean="0"/>
              <a:t>10/18/2023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4E636CF-2574-DA46-8EFB-C8C60AB9AD7A}" type="slidenum">
              <a:rPr lang="en-US" smtClean="0"/>
              <a:t>‹#›</a:t>
            </a:fld>
            <a:endParaRPr lang="en-US"/>
          </a:p>
        </p:txBody>
      </p:sp>
    </p:spTree>
    <p:extLst>
      <p:ext uri="{BB962C8B-B14F-4D97-AF65-F5344CB8AC3E}">
        <p14:creationId xmlns:p14="http://schemas.microsoft.com/office/powerpoint/2010/main" val="3787851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C68F966-3FDA-7B4C-9A3D-E60EF842D36D}" type="datetimeFigureOut">
              <a:rPr lang="en-US" smtClean="0"/>
              <a:t>10/18/2023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4E636CF-2574-DA46-8EFB-C8C60AB9AD7A}" type="slidenum">
              <a:rPr lang="en-US" smtClean="0"/>
              <a:t>‹#›</a:t>
            </a:fld>
            <a:endParaRPr lang="en-US"/>
          </a:p>
        </p:txBody>
      </p:sp>
    </p:spTree>
    <p:extLst>
      <p:ext uri="{BB962C8B-B14F-4D97-AF65-F5344CB8AC3E}">
        <p14:creationId xmlns:p14="http://schemas.microsoft.com/office/powerpoint/2010/main" val="35690251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C68F966-3FDA-7B4C-9A3D-E60EF842D36D}" type="datetimeFigureOut">
              <a:rPr lang="en-US" smtClean="0"/>
              <a:t>10/18/2023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4E636CF-2574-DA46-8EFB-C8C60AB9AD7A}"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9996611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C68F966-3FDA-7B4C-9A3D-E60EF842D36D}" type="datetimeFigureOut">
              <a:rPr lang="en-US" smtClean="0"/>
              <a:t>10/18/2023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4E636CF-2574-DA46-8EFB-C8C60AB9AD7A}" type="slidenum">
              <a:rPr lang="en-US" smtClean="0"/>
              <a:t>‹#›</a:t>
            </a:fld>
            <a:endParaRPr lang="en-US"/>
          </a:p>
        </p:txBody>
      </p:sp>
    </p:spTree>
    <p:extLst>
      <p:ext uri="{BB962C8B-B14F-4D97-AF65-F5344CB8AC3E}">
        <p14:creationId xmlns:p14="http://schemas.microsoft.com/office/powerpoint/2010/main" val="11822446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2C68F966-3FDA-7B4C-9A3D-E60EF842D36D}" type="datetimeFigureOut">
              <a:rPr lang="en-US" smtClean="0"/>
              <a:t>10/18/2023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4E636CF-2574-DA46-8EFB-C8C60AB9AD7A}" type="slidenum">
              <a:rPr lang="en-US" smtClean="0"/>
              <a:t>‹#›</a:t>
            </a:fld>
            <a:endParaRPr lang="en-US"/>
          </a:p>
        </p:txBody>
      </p:sp>
    </p:spTree>
    <p:extLst>
      <p:ext uri="{BB962C8B-B14F-4D97-AF65-F5344CB8AC3E}">
        <p14:creationId xmlns:p14="http://schemas.microsoft.com/office/powerpoint/2010/main" val="33851447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2C68F966-3FDA-7B4C-9A3D-E60EF842D36D}" type="datetimeFigureOut">
              <a:rPr lang="en-US" smtClean="0"/>
              <a:t>10/18/2023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4E636CF-2574-DA46-8EFB-C8C60AB9AD7A}" type="slidenum">
              <a:rPr lang="en-US" smtClean="0"/>
              <a:t>‹#›</a:t>
            </a:fld>
            <a:endParaRPr lang="en-US"/>
          </a:p>
        </p:txBody>
      </p:sp>
    </p:spTree>
    <p:extLst>
      <p:ext uri="{BB962C8B-B14F-4D97-AF65-F5344CB8AC3E}">
        <p14:creationId xmlns:p14="http://schemas.microsoft.com/office/powerpoint/2010/main" val="27460952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C68F966-3FDA-7B4C-9A3D-E60EF842D36D}" type="datetimeFigureOut">
              <a:rPr lang="en-US" smtClean="0"/>
              <a:t>10/18/2023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E636CF-2574-DA46-8EFB-C8C60AB9AD7A}" type="slidenum">
              <a:rPr lang="en-US" smtClean="0"/>
              <a:t>‹#›</a:t>
            </a:fld>
            <a:endParaRPr lang="en-US"/>
          </a:p>
        </p:txBody>
      </p:sp>
    </p:spTree>
    <p:extLst>
      <p:ext uri="{BB962C8B-B14F-4D97-AF65-F5344CB8AC3E}">
        <p14:creationId xmlns:p14="http://schemas.microsoft.com/office/powerpoint/2010/main" val="28095881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C68F966-3FDA-7B4C-9A3D-E60EF842D36D}" type="datetimeFigureOut">
              <a:rPr lang="en-US" smtClean="0"/>
              <a:t>10/18/2023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E636CF-2574-DA46-8EFB-C8C60AB9AD7A}" type="slidenum">
              <a:rPr lang="en-US" smtClean="0"/>
              <a:t>‹#›</a:t>
            </a:fld>
            <a:endParaRPr lang="en-US"/>
          </a:p>
        </p:txBody>
      </p:sp>
    </p:spTree>
    <p:extLst>
      <p:ext uri="{BB962C8B-B14F-4D97-AF65-F5344CB8AC3E}">
        <p14:creationId xmlns:p14="http://schemas.microsoft.com/office/powerpoint/2010/main" val="33020314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C68F966-3FDA-7B4C-9A3D-E60EF842D36D}" type="datetimeFigureOut">
              <a:rPr lang="en-US" smtClean="0"/>
              <a:t>10/18/2023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E636CF-2574-DA46-8EFB-C8C60AB9AD7A}" type="slidenum">
              <a:rPr lang="en-US" smtClean="0"/>
              <a:t>‹#›</a:t>
            </a:fld>
            <a:endParaRPr lang="en-US"/>
          </a:p>
        </p:txBody>
      </p:sp>
    </p:spTree>
    <p:extLst>
      <p:ext uri="{BB962C8B-B14F-4D97-AF65-F5344CB8AC3E}">
        <p14:creationId xmlns:p14="http://schemas.microsoft.com/office/powerpoint/2010/main" val="3064673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2C68F966-3FDA-7B4C-9A3D-E60EF842D36D}" type="datetimeFigureOut">
              <a:rPr lang="en-US" smtClean="0"/>
              <a:t>10/18/2023</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F4E636CF-2574-DA46-8EFB-C8C60AB9AD7A}" type="slidenum">
              <a:rPr lang="en-US" smtClean="0"/>
              <a:t>‹#›</a:t>
            </a:fld>
            <a:endParaRPr lang="en-US"/>
          </a:p>
        </p:txBody>
      </p:sp>
    </p:spTree>
    <p:extLst>
      <p:ext uri="{BB962C8B-B14F-4D97-AF65-F5344CB8AC3E}">
        <p14:creationId xmlns:p14="http://schemas.microsoft.com/office/powerpoint/2010/main" val="43968455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 id="2147483724" r:id="rId17"/>
    <p:sldLayoutId id="2147483725"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gif"/></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8.xml"/><Relationship Id="rId5" Type="http://schemas.microsoft.com/office/2007/relationships/hdphoto" Target="../media/hdphoto1.wdp"/><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8.xml"/><Relationship Id="rId5" Type="http://schemas.microsoft.com/office/2007/relationships/hdphoto" Target="../media/hdphoto2.wdp"/><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5C01F-011F-AE73-A632-0D129BFD7177}"/>
              </a:ext>
            </a:extLst>
          </p:cNvPr>
          <p:cNvSpPr>
            <a:spLocks noGrp="1"/>
          </p:cNvSpPr>
          <p:nvPr>
            <p:ph type="ctrTitle"/>
          </p:nvPr>
        </p:nvSpPr>
        <p:spPr/>
        <p:txBody>
          <a:bodyPr/>
          <a:lstStyle/>
          <a:p>
            <a:r>
              <a:rPr lang="en-US" dirty="0" err="1"/>
              <a:t>Toys’R’Us</a:t>
            </a:r>
            <a:r>
              <a:rPr lang="en-US" dirty="0"/>
              <a:t> </a:t>
            </a:r>
          </a:p>
        </p:txBody>
      </p:sp>
      <p:sp>
        <p:nvSpPr>
          <p:cNvPr id="3" name="Subtitle 2">
            <a:extLst>
              <a:ext uri="{FF2B5EF4-FFF2-40B4-BE49-F238E27FC236}">
                <a16:creationId xmlns:a16="http://schemas.microsoft.com/office/drawing/2014/main" id="{B80A4BB3-3F6E-25DE-F954-23D5F659E976}"/>
              </a:ext>
            </a:extLst>
          </p:cNvPr>
          <p:cNvSpPr>
            <a:spLocks noGrp="1"/>
          </p:cNvSpPr>
          <p:nvPr>
            <p:ph type="subTitle" idx="1"/>
          </p:nvPr>
        </p:nvSpPr>
        <p:spPr/>
        <p:txBody>
          <a:bodyPr/>
          <a:lstStyle/>
          <a:p>
            <a:endParaRPr lang="en-US"/>
          </a:p>
        </p:txBody>
      </p:sp>
      <p:pic>
        <p:nvPicPr>
          <p:cNvPr id="1026" name="Picture 2" descr="Toys R Us UK - The World's Greatest Toy Store is Back!">
            <a:extLst>
              <a:ext uri="{FF2B5EF4-FFF2-40B4-BE49-F238E27FC236}">
                <a16:creationId xmlns:a16="http://schemas.microsoft.com/office/drawing/2014/main" id="{28225F31-F831-AED6-940B-DA91D34FC0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2A5B88C-F201-E878-8177-46DF66FF58A8}"/>
              </a:ext>
            </a:extLst>
          </p:cNvPr>
          <p:cNvSpPr txBox="1"/>
          <p:nvPr/>
        </p:nvSpPr>
        <p:spPr>
          <a:xfrm>
            <a:off x="2840677" y="5785504"/>
            <a:ext cx="6510646" cy="523220"/>
          </a:xfrm>
          <a:prstGeom prst="rect">
            <a:avLst/>
          </a:prstGeom>
          <a:noFill/>
        </p:spPr>
        <p:txBody>
          <a:bodyPr wrap="square" rtlCol="0">
            <a:spAutoFit/>
          </a:bodyPr>
          <a:lstStyle/>
          <a:p>
            <a:r>
              <a:rPr lang="en-US" sz="2800" dirty="0"/>
              <a:t>Why did </a:t>
            </a:r>
            <a:r>
              <a:rPr lang="en-US" sz="2800" dirty="0" err="1"/>
              <a:t>Toys’R’Us</a:t>
            </a:r>
            <a:r>
              <a:rPr lang="en-US" sz="2800" dirty="0"/>
              <a:t> Fail To Handle Disruption</a:t>
            </a:r>
          </a:p>
        </p:txBody>
      </p:sp>
      <p:pic>
        <p:nvPicPr>
          <p:cNvPr id="4098" name="Picture 2" descr="Geoffrey Sticker by ToysRUs for iOS &amp; Android | GIPHY">
            <a:extLst>
              <a:ext uri="{FF2B5EF4-FFF2-40B4-BE49-F238E27FC236}">
                <a16:creationId xmlns:a16="http://schemas.microsoft.com/office/drawing/2014/main" id="{580E1C9E-691A-D787-F071-4E4978EB49A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77350" y="1050925"/>
            <a:ext cx="5181600" cy="6007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26217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60B1"/>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D3A6B-E5F9-65CC-C5FA-2F43B043337D}"/>
              </a:ext>
            </a:extLst>
          </p:cNvPr>
          <p:cNvSpPr>
            <a:spLocks noGrp="1"/>
          </p:cNvSpPr>
          <p:nvPr>
            <p:ph type="title"/>
          </p:nvPr>
        </p:nvSpPr>
        <p:spPr>
          <a:xfrm>
            <a:off x="913774" y="96003"/>
            <a:ext cx="10364451" cy="1596177"/>
          </a:xfrm>
        </p:spPr>
        <p:txBody>
          <a:bodyPr/>
          <a:lstStyle/>
          <a:p>
            <a:r>
              <a:rPr lang="en-US" dirty="0"/>
              <a:t>PESTLE Analysis – Technology and Social</a:t>
            </a:r>
          </a:p>
        </p:txBody>
      </p:sp>
      <p:sp>
        <p:nvSpPr>
          <p:cNvPr id="3" name="Content Placeholder 2">
            <a:extLst>
              <a:ext uri="{FF2B5EF4-FFF2-40B4-BE49-F238E27FC236}">
                <a16:creationId xmlns:a16="http://schemas.microsoft.com/office/drawing/2014/main" id="{3AE7E8CC-F95D-B84E-4F56-8F2361CD9542}"/>
              </a:ext>
            </a:extLst>
          </p:cNvPr>
          <p:cNvSpPr>
            <a:spLocks noGrp="1"/>
          </p:cNvSpPr>
          <p:nvPr>
            <p:ph idx="1"/>
          </p:nvPr>
        </p:nvSpPr>
        <p:spPr>
          <a:xfrm>
            <a:off x="248756" y="1526941"/>
            <a:ext cx="5166207" cy="4897610"/>
          </a:xfrm>
        </p:spPr>
        <p:txBody>
          <a:bodyPr>
            <a:normAutofit fontScale="85000" lnSpcReduction="20000"/>
          </a:bodyPr>
          <a:lstStyle/>
          <a:p>
            <a:r>
              <a:rPr lang="en-US" dirty="0"/>
              <a:t>Technology</a:t>
            </a:r>
          </a:p>
          <a:p>
            <a:pPr>
              <a:buFont typeface="Courier New" panose="02070309020205020404" pitchFamily="49" charset="0"/>
              <a:buChar char="o"/>
            </a:pPr>
            <a:r>
              <a:rPr lang="en-US" dirty="0"/>
              <a:t>Speed of technology in digital retailing </a:t>
            </a:r>
          </a:p>
          <a:p>
            <a:pPr>
              <a:buFont typeface="Courier New" panose="02070309020205020404" pitchFamily="49" charset="0"/>
              <a:buChar char="o"/>
            </a:pPr>
            <a:r>
              <a:rPr lang="en-US" dirty="0"/>
              <a:t>Digital toys/AI toys affecting demand for reality toys</a:t>
            </a:r>
          </a:p>
          <a:p>
            <a:pPr>
              <a:buFont typeface="Courier New" panose="02070309020205020404" pitchFamily="49" charset="0"/>
              <a:buChar char="o"/>
            </a:pPr>
            <a:r>
              <a:rPr lang="en-US" dirty="0"/>
              <a:t>E-commerce and online retailers affected the traditional brick and mortar retail model</a:t>
            </a:r>
          </a:p>
          <a:p>
            <a:pPr marL="0" indent="0">
              <a:buNone/>
            </a:pPr>
            <a:endParaRPr lang="en-US" dirty="0"/>
          </a:p>
          <a:p>
            <a:r>
              <a:rPr lang="en-US" dirty="0"/>
              <a:t>Social </a:t>
            </a:r>
          </a:p>
          <a:p>
            <a:pPr>
              <a:buFont typeface="Courier New" panose="02070309020205020404" pitchFamily="49" charset="0"/>
              <a:buChar char="o"/>
            </a:pPr>
            <a:r>
              <a:rPr lang="en-US" dirty="0"/>
              <a:t>Slow to respond to changing consumer buying habits</a:t>
            </a:r>
          </a:p>
          <a:p>
            <a:pPr>
              <a:buFont typeface="Courier New" panose="02070309020205020404" pitchFamily="49" charset="0"/>
              <a:buChar char="o"/>
            </a:pPr>
            <a:r>
              <a:rPr lang="en-US" dirty="0"/>
              <a:t>The Social norms of digital platforms were already embedded </a:t>
            </a:r>
          </a:p>
          <a:p>
            <a:pPr>
              <a:buFont typeface="Courier New" panose="02070309020205020404" pitchFamily="49" charset="0"/>
              <a:buChar char="o"/>
            </a:pPr>
            <a:r>
              <a:rPr lang="en-US" dirty="0"/>
              <a:t>Changing consumer preferences, shifting towards a digital entertainment </a:t>
            </a:r>
          </a:p>
        </p:txBody>
      </p:sp>
      <p:pic>
        <p:nvPicPr>
          <p:cNvPr id="4" name="Picture 3" descr="Statista Charts 2016">
            <a:extLst>
              <a:ext uri="{FF2B5EF4-FFF2-40B4-BE49-F238E27FC236}">
                <a16:creationId xmlns:a16="http://schemas.microsoft.com/office/drawing/2014/main" id="{A5BBB143-D3CB-9AED-44AF-1A9373A5A09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176656" y="1801831"/>
            <a:ext cx="4766588" cy="3254338"/>
          </a:xfrm>
          <a:prstGeom prst="rect">
            <a:avLst/>
          </a:prstGeom>
          <a:noFill/>
          <a:ln>
            <a:noFill/>
          </a:ln>
        </p:spPr>
      </p:pic>
      <p:pic>
        <p:nvPicPr>
          <p:cNvPr id="2052" name="Picture 4" descr="Geoffrey The Giraffe - Toys R Us Giraffe - Free Transparent PNG Clipart  Images Download. ClipartMax.com | Toys r us giraffe, Giraffe toy, Giraffe  images">
            <a:extLst>
              <a:ext uri="{FF2B5EF4-FFF2-40B4-BE49-F238E27FC236}">
                <a16:creationId xmlns:a16="http://schemas.microsoft.com/office/drawing/2014/main" id="{7F09CB04-D078-ECF9-57D9-E6979D5063A0}"/>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4971" b="95029" l="10000" r="90000">
                        <a14:foregroundMark x1="49524" y1="14827" x2="54881" y2="15249"/>
                        <a14:foregroundMark x1="35952" y1="14827" x2="35952" y2="14827"/>
                        <a14:foregroundMark x1="51548" y1="9183" x2="53333" y2="9183"/>
                        <a14:foregroundMark x1="44524" y1="4971" x2="44524" y2="4971"/>
                        <a14:foregroundMark x1="63095" y1="21651" x2="63095" y2="21651"/>
                        <a14:foregroundMark x1="62500" y1="95029" x2="62500" y2="93766"/>
                      </a14:backgroundRemoval>
                    </a14:imgEffect>
                  </a14:imgLayer>
                </a14:imgProps>
              </a:ext>
              <a:ext uri="{28A0092B-C50C-407E-A947-70E740481C1C}">
                <a14:useLocalDpi xmlns:a14="http://schemas.microsoft.com/office/drawing/2010/main" val="0"/>
              </a:ext>
            </a:extLst>
          </a:blip>
          <a:srcRect/>
          <a:stretch>
            <a:fillRect/>
          </a:stretch>
        </p:blipFill>
        <p:spPr bwMode="auto">
          <a:xfrm>
            <a:off x="4453061" y="1692181"/>
            <a:ext cx="3285876" cy="53658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8628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2599CF"/>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B7E8C-1CDE-E3D0-A895-2B271370266C}"/>
              </a:ext>
            </a:extLst>
          </p:cNvPr>
          <p:cNvSpPr>
            <a:spLocks noGrp="1"/>
          </p:cNvSpPr>
          <p:nvPr>
            <p:ph type="title"/>
          </p:nvPr>
        </p:nvSpPr>
        <p:spPr>
          <a:xfrm>
            <a:off x="913774" y="127564"/>
            <a:ext cx="10364451" cy="1596177"/>
          </a:xfrm>
        </p:spPr>
        <p:txBody>
          <a:bodyPr/>
          <a:lstStyle/>
          <a:p>
            <a:r>
              <a:rPr lang="en-US" dirty="0"/>
              <a:t>Leadership</a:t>
            </a:r>
          </a:p>
        </p:txBody>
      </p:sp>
      <p:sp>
        <p:nvSpPr>
          <p:cNvPr id="3" name="Content Placeholder 2">
            <a:extLst>
              <a:ext uri="{FF2B5EF4-FFF2-40B4-BE49-F238E27FC236}">
                <a16:creationId xmlns:a16="http://schemas.microsoft.com/office/drawing/2014/main" id="{64304454-8C15-4272-DED1-28CD13673535}"/>
              </a:ext>
            </a:extLst>
          </p:cNvPr>
          <p:cNvSpPr>
            <a:spLocks noGrp="1"/>
          </p:cNvSpPr>
          <p:nvPr>
            <p:ph idx="1"/>
          </p:nvPr>
        </p:nvSpPr>
        <p:spPr>
          <a:xfrm>
            <a:off x="250191" y="1271588"/>
            <a:ext cx="5050472" cy="5111461"/>
          </a:xfrm>
        </p:spPr>
        <p:txBody>
          <a:bodyPr>
            <a:normAutofit/>
          </a:bodyPr>
          <a:lstStyle/>
          <a:p>
            <a:r>
              <a:rPr lang="en-US" dirty="0"/>
              <a:t>They took Autocratic approach which stifled creativity, collaborative working, innovation and diversity in thought</a:t>
            </a:r>
          </a:p>
          <a:p>
            <a:r>
              <a:rPr lang="en-US" dirty="0"/>
              <a:t>Had Myopic vision, focusing on short term objectives rather than long term goals</a:t>
            </a:r>
          </a:p>
          <a:p>
            <a:r>
              <a:rPr lang="en-US" dirty="0"/>
              <a:t>Did Not prioritizing customer needs</a:t>
            </a:r>
          </a:p>
          <a:p>
            <a:r>
              <a:rPr lang="en-US" dirty="0"/>
              <a:t>Complacency and failure to anticipate or respond disruptive changes in the industry</a:t>
            </a:r>
          </a:p>
          <a:p>
            <a:r>
              <a:rPr lang="en-US" dirty="0"/>
              <a:t>Lacking pace setting leadership</a:t>
            </a:r>
          </a:p>
        </p:txBody>
      </p:sp>
      <p:pic>
        <p:nvPicPr>
          <p:cNvPr id="4" name="Picture 3" descr="No alt text provided for this image">
            <a:extLst>
              <a:ext uri="{FF2B5EF4-FFF2-40B4-BE49-F238E27FC236}">
                <a16:creationId xmlns:a16="http://schemas.microsoft.com/office/drawing/2014/main" id="{D25BA727-CCB4-0DBA-4470-B6F8F0C7056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863587"/>
            <a:ext cx="5731510" cy="3130825"/>
          </a:xfrm>
          <a:prstGeom prst="rect">
            <a:avLst/>
          </a:prstGeom>
          <a:noFill/>
          <a:ln>
            <a:noFill/>
          </a:ln>
        </p:spPr>
      </p:pic>
      <p:pic>
        <p:nvPicPr>
          <p:cNvPr id="3076" name="Picture 4" descr="Toys &quot;R&quot; Us Reveals Geoffrey's Hot Toy List To Help You With Your Holiday  Shopping">
            <a:extLst>
              <a:ext uri="{FF2B5EF4-FFF2-40B4-BE49-F238E27FC236}">
                <a16:creationId xmlns:a16="http://schemas.microsoft.com/office/drawing/2014/main" id="{96123944-D00D-A0BA-1CC0-13739F875C02}"/>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4000" b="99000" l="7241" r="91194">
                        <a14:foregroundMark x1="28767" y1="22571" x2="37573" y2="19857"/>
                        <a14:foregroundMark x1="37573" y1="19857" x2="37573" y2="18143"/>
                        <a14:foregroundMark x1="36399" y1="17143" x2="38160" y2="17429"/>
                        <a14:foregroundMark x1="35225" y1="16286" x2="40900" y2="18571"/>
                        <a14:foregroundMark x1="56360" y1="29857" x2="60665" y2="29429"/>
                        <a14:foregroundMark x1="31507" y1="10143" x2="36204" y2="8714"/>
                        <a14:foregroundMark x1="7241" y1="22714" x2="14090" y2="20429"/>
                        <a14:foregroundMark x1="20157" y1="4000" x2="20157" y2="4000"/>
                        <a14:foregroundMark x1="32094" y1="97571" x2="33268" y2="90571"/>
                        <a14:foregroundMark x1="33268" y1="90571" x2="40117" y2="97286"/>
                        <a14:foregroundMark x1="40117" y1="97286" x2="43249" y2="90714"/>
                        <a14:foregroundMark x1="43249" y1="90714" x2="48141" y2="97571"/>
                        <a14:foregroundMark x1="48141" y1="97571" x2="50098" y2="90571"/>
                        <a14:foregroundMark x1="50098" y1="90571" x2="54012" y2="99000"/>
                        <a14:foregroundMark x1="91194" y1="68143" x2="91194" y2="68143"/>
                        <a14:foregroundMark x1="30920" y1="20857" x2="28376" y2="22286"/>
                      </a14:backgroundRemoval>
                    </a14:imgEffect>
                  </a14:imgLayer>
                </a14:imgProps>
              </a:ext>
              <a:ext uri="{28A0092B-C50C-407E-A947-70E740481C1C}">
                <a14:useLocalDpi xmlns:a14="http://schemas.microsoft.com/office/drawing/2010/main" val="0"/>
              </a:ext>
            </a:extLst>
          </a:blip>
          <a:srcRect/>
          <a:stretch>
            <a:fillRect/>
          </a:stretch>
        </p:blipFill>
        <p:spPr bwMode="auto">
          <a:xfrm>
            <a:off x="4240440" y="2249351"/>
            <a:ext cx="2915784" cy="46086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46457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rgbClr val="4AB1DC"/>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CF73D-20D8-A69F-BCAD-98685FBD37FE}"/>
              </a:ext>
            </a:extLst>
          </p:cNvPr>
          <p:cNvSpPr>
            <a:spLocks noGrp="1"/>
          </p:cNvSpPr>
          <p:nvPr>
            <p:ph type="title"/>
          </p:nvPr>
        </p:nvSpPr>
        <p:spPr>
          <a:xfrm>
            <a:off x="838200" y="475642"/>
            <a:ext cx="9939963" cy="1596177"/>
          </a:xfrm>
        </p:spPr>
        <p:txBody>
          <a:bodyPr/>
          <a:lstStyle/>
          <a:p>
            <a:pPr algn="l"/>
            <a:r>
              <a:rPr lang="en-US" dirty="0"/>
              <a:t>Barriers                                successors </a:t>
            </a:r>
          </a:p>
        </p:txBody>
      </p:sp>
      <p:sp>
        <p:nvSpPr>
          <p:cNvPr id="3" name="Content Placeholder 2">
            <a:extLst>
              <a:ext uri="{FF2B5EF4-FFF2-40B4-BE49-F238E27FC236}">
                <a16:creationId xmlns:a16="http://schemas.microsoft.com/office/drawing/2014/main" id="{15282FC4-9B2F-C0F1-8ACD-5BB8E0F2FCC9}"/>
              </a:ext>
            </a:extLst>
          </p:cNvPr>
          <p:cNvSpPr>
            <a:spLocks noGrp="1"/>
          </p:cNvSpPr>
          <p:nvPr>
            <p:ph idx="1"/>
          </p:nvPr>
        </p:nvSpPr>
        <p:spPr>
          <a:xfrm>
            <a:off x="838200" y="1825625"/>
            <a:ext cx="4612574" cy="4351338"/>
          </a:xfrm>
        </p:spPr>
        <p:txBody>
          <a:bodyPr/>
          <a:lstStyle/>
          <a:p>
            <a:r>
              <a:rPr lang="en-US" dirty="0"/>
              <a:t>Lack of urgency/resistance to change</a:t>
            </a:r>
          </a:p>
          <a:p>
            <a:r>
              <a:rPr lang="en-US" dirty="0"/>
              <a:t>Lack of awareness of competitors and customers changing needs/preferences</a:t>
            </a:r>
          </a:p>
          <a:p>
            <a:r>
              <a:rPr lang="en-US" dirty="0"/>
              <a:t>Partnership with amazon</a:t>
            </a:r>
          </a:p>
          <a:p>
            <a:r>
              <a:rPr lang="en-US" dirty="0"/>
              <a:t>Social norms of digital platforms were already embedded before they caught up</a:t>
            </a:r>
          </a:p>
          <a:p>
            <a:r>
              <a:rPr lang="en-US" dirty="0"/>
              <a:t>FAILED TO ANTICIPATE DISRUPTION</a:t>
            </a:r>
          </a:p>
          <a:p>
            <a:endParaRPr lang="en-US" dirty="0"/>
          </a:p>
        </p:txBody>
      </p:sp>
      <p:sp>
        <p:nvSpPr>
          <p:cNvPr id="4" name="TextBox 3">
            <a:extLst>
              <a:ext uri="{FF2B5EF4-FFF2-40B4-BE49-F238E27FC236}">
                <a16:creationId xmlns:a16="http://schemas.microsoft.com/office/drawing/2014/main" id="{F6001E09-A4F6-C8FB-F9DF-B9F9631CA7C6}"/>
              </a:ext>
            </a:extLst>
          </p:cNvPr>
          <p:cNvSpPr txBox="1"/>
          <p:nvPr/>
        </p:nvSpPr>
        <p:spPr>
          <a:xfrm>
            <a:off x="6341423" y="1825625"/>
            <a:ext cx="5012377" cy="2040751"/>
          </a:xfrm>
          <a:prstGeom prst="rect">
            <a:avLst/>
          </a:prstGeom>
          <a:noFill/>
        </p:spPr>
        <p:txBody>
          <a:bodyPr wrap="square" rtlCol="0">
            <a:spAutoFit/>
          </a:bodyPr>
          <a:lstStyle/>
          <a:p>
            <a:pPr marL="285750" indent="-285750">
              <a:lnSpc>
                <a:spcPct val="120000"/>
              </a:lnSpc>
              <a:spcBef>
                <a:spcPts val="1000"/>
              </a:spcBef>
              <a:buFont typeface="Arial" panose="020B0604020202020204" pitchFamily="34" charset="0"/>
              <a:buChar char="•"/>
            </a:pPr>
            <a:r>
              <a:rPr lang="en-US" sz="2000" dirty="0"/>
              <a:t>THEY HAVE A STRONG, WELL-KNOWN BRAND WHICH CAME THEIR MAIN USP</a:t>
            </a:r>
          </a:p>
          <a:p>
            <a:pPr marL="285750" indent="-285750">
              <a:lnSpc>
                <a:spcPct val="120000"/>
              </a:lnSpc>
              <a:spcBef>
                <a:spcPts val="1000"/>
              </a:spcBef>
              <a:buFont typeface="Arial" panose="020B0604020202020204" pitchFamily="34" charset="0"/>
              <a:buChar char="•"/>
            </a:pPr>
            <a:r>
              <a:rPr lang="en-US" sz="2000" dirty="0"/>
              <a:t>THEY TOOK TWO OPPORTUNITIES TO SAVE THEIR ORGANISATION THROUGH PARTNERSHIPS WITH OTHER COMPANIES</a:t>
            </a:r>
          </a:p>
        </p:txBody>
      </p:sp>
      <p:pic>
        <p:nvPicPr>
          <p:cNvPr id="1026" name="Picture 2" descr="Geoffrey the Giraffe (CER Two mascot) | CER Two Wiki | Fandom">
            <a:extLst>
              <a:ext uri="{FF2B5EF4-FFF2-40B4-BE49-F238E27FC236}">
                <a16:creationId xmlns:a16="http://schemas.microsoft.com/office/drawing/2014/main" id="{852BB843-2C83-7D72-7EE8-7BA6C4ED40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48768" y="1825625"/>
            <a:ext cx="2010064" cy="5040312"/>
          </a:xfrm>
          <a:prstGeom prst="rect">
            <a:avLst/>
          </a:prstGeom>
          <a:noFill/>
          <a:scene3d>
            <a:camera prst="orthographicFront">
              <a:rot lat="0" lon="10799999" rev="0"/>
            </a:camera>
            <a:lightRig rig="threePt" dir="t"/>
          </a:scene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9654109"/>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{6C0107EC-0571-5D40-8204-BE453BB3233C}tf10001073_mac</Template>
  <TotalTime>4996</TotalTime>
  <Words>1709</Words>
  <Application>Microsoft Office PowerPoint</Application>
  <PresentationFormat>Widescreen</PresentationFormat>
  <Paragraphs>67</Paragraphs>
  <Slides>4</Slides>
  <Notes>4</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Droplet</vt:lpstr>
      <vt:lpstr>Toys’R’Us </vt:lpstr>
      <vt:lpstr>PESTLE Analysis – Technology and Social</vt:lpstr>
      <vt:lpstr>Leadership</vt:lpstr>
      <vt:lpstr>Barriers                                successors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Toys’R’Us </dc:title>
  <dc:creator>Nadine Galtry</dc:creator>
  <cp:lastModifiedBy>Nadine Galtry</cp:lastModifiedBy>
  <cp:revision>4</cp:revision>
  <dcterms:created xsi:type="dcterms:W3CDTF">2023-10-11T13:11:06Z</dcterms:created>
  <dcterms:modified xsi:type="dcterms:W3CDTF">2023-10-18T12:35:53Z</dcterms:modified>
</cp:coreProperties>
</file>