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1"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116" d="100"/>
          <a:sy n="116" d="100"/>
        </p:scale>
        <p:origin x="108"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F5288-8A61-40DD-9DA5-0DBA6F7284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39FF7B-B430-4BCA-8F7C-E487242B50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988C89-903C-4D1D-BB2D-B9E7D1AF0932}"/>
              </a:ext>
            </a:extLst>
          </p:cNvPr>
          <p:cNvSpPr>
            <a:spLocks noGrp="1"/>
          </p:cNvSpPr>
          <p:nvPr>
            <p:ph type="dt" sz="half" idx="10"/>
          </p:nvPr>
        </p:nvSpPr>
        <p:spPr/>
        <p:txBody>
          <a:bodyPr/>
          <a:lstStyle/>
          <a:p>
            <a:fld id="{67815EE0-F95E-4675-A2EC-FD4F193EC836}" type="datetimeFigureOut">
              <a:rPr lang="en-GB" smtClean="0"/>
              <a:t>02/12/2020</a:t>
            </a:fld>
            <a:endParaRPr lang="en-GB"/>
          </a:p>
        </p:txBody>
      </p:sp>
      <p:sp>
        <p:nvSpPr>
          <p:cNvPr id="5" name="Footer Placeholder 4">
            <a:extLst>
              <a:ext uri="{FF2B5EF4-FFF2-40B4-BE49-F238E27FC236}">
                <a16:creationId xmlns:a16="http://schemas.microsoft.com/office/drawing/2014/main" id="{1FA55632-C912-4588-9AB4-119414BDBF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F4ADEF-9CDE-4281-A896-B68D6F9B9CA5}"/>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4118354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D1EF1-9BD8-439F-A8E7-306C716CFA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1AC872-02D7-4696-B677-699F5711BE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3A30DC-0BAA-4E14-A709-2051EB3E7D5C}"/>
              </a:ext>
            </a:extLst>
          </p:cNvPr>
          <p:cNvSpPr>
            <a:spLocks noGrp="1"/>
          </p:cNvSpPr>
          <p:nvPr>
            <p:ph type="dt" sz="half" idx="10"/>
          </p:nvPr>
        </p:nvSpPr>
        <p:spPr/>
        <p:txBody>
          <a:bodyPr/>
          <a:lstStyle/>
          <a:p>
            <a:fld id="{67815EE0-F95E-4675-A2EC-FD4F193EC836}" type="datetimeFigureOut">
              <a:rPr lang="en-GB" smtClean="0"/>
              <a:t>02/12/2020</a:t>
            </a:fld>
            <a:endParaRPr lang="en-GB"/>
          </a:p>
        </p:txBody>
      </p:sp>
      <p:sp>
        <p:nvSpPr>
          <p:cNvPr id="5" name="Footer Placeholder 4">
            <a:extLst>
              <a:ext uri="{FF2B5EF4-FFF2-40B4-BE49-F238E27FC236}">
                <a16:creationId xmlns:a16="http://schemas.microsoft.com/office/drawing/2014/main" id="{0A44A4D9-6902-4EE9-ADD2-5B1460F208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7522EA-1317-4EDE-B454-B7D7E7E0A7C5}"/>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3055574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D6E14-E778-42AA-A60D-40BF3142DA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AB323F3-139A-4F2E-8425-5075D297F5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8FB8B3-8686-4A9D-9E86-5ADA2010BCF7}"/>
              </a:ext>
            </a:extLst>
          </p:cNvPr>
          <p:cNvSpPr>
            <a:spLocks noGrp="1"/>
          </p:cNvSpPr>
          <p:nvPr>
            <p:ph type="dt" sz="half" idx="10"/>
          </p:nvPr>
        </p:nvSpPr>
        <p:spPr/>
        <p:txBody>
          <a:bodyPr/>
          <a:lstStyle/>
          <a:p>
            <a:fld id="{67815EE0-F95E-4675-A2EC-FD4F193EC836}" type="datetimeFigureOut">
              <a:rPr lang="en-GB" smtClean="0"/>
              <a:t>02/12/2020</a:t>
            </a:fld>
            <a:endParaRPr lang="en-GB"/>
          </a:p>
        </p:txBody>
      </p:sp>
      <p:sp>
        <p:nvSpPr>
          <p:cNvPr id="5" name="Footer Placeholder 4">
            <a:extLst>
              <a:ext uri="{FF2B5EF4-FFF2-40B4-BE49-F238E27FC236}">
                <a16:creationId xmlns:a16="http://schemas.microsoft.com/office/drawing/2014/main" id="{22A5AABC-E1EB-4EC1-9F05-7CAE13A0D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FDB7A2-4D91-4C41-98E6-5D668345030E}"/>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4072896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3E006-EDA4-4AA5-9DF9-9AA3383AD0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F92ACD-0C4F-47DA-B248-1A9F0A7366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580641-E33B-4BFC-B035-F2456E8C3B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EA159DC-EFE7-45C6-89AF-AE915EE31003}"/>
              </a:ext>
            </a:extLst>
          </p:cNvPr>
          <p:cNvSpPr>
            <a:spLocks noGrp="1"/>
          </p:cNvSpPr>
          <p:nvPr>
            <p:ph type="dt" sz="half" idx="10"/>
          </p:nvPr>
        </p:nvSpPr>
        <p:spPr/>
        <p:txBody>
          <a:bodyPr/>
          <a:lstStyle/>
          <a:p>
            <a:fld id="{67815EE0-F95E-4675-A2EC-FD4F193EC836}" type="datetimeFigureOut">
              <a:rPr lang="en-GB" smtClean="0"/>
              <a:t>02/12/2020</a:t>
            </a:fld>
            <a:endParaRPr lang="en-GB"/>
          </a:p>
        </p:txBody>
      </p:sp>
      <p:sp>
        <p:nvSpPr>
          <p:cNvPr id="6" name="Footer Placeholder 5">
            <a:extLst>
              <a:ext uri="{FF2B5EF4-FFF2-40B4-BE49-F238E27FC236}">
                <a16:creationId xmlns:a16="http://schemas.microsoft.com/office/drawing/2014/main" id="{F074EDD9-BB2A-4082-A0F2-509AF5E6CB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27683D-BE01-4616-A2ED-467CD98EA1FD}"/>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160610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70F2F-C664-4D17-93A6-61D9C27C933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0CE7E6-1B31-4262-8E50-32379F8A4E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267C06-0378-4E2C-8492-DD0B73C134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6B0AA7-4D43-4300-8104-F84ED898E0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5ADC67-756D-4CE2-9941-B272ECC955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AC99531-3F8D-4E4D-8C8A-805053720953}"/>
              </a:ext>
            </a:extLst>
          </p:cNvPr>
          <p:cNvSpPr>
            <a:spLocks noGrp="1"/>
          </p:cNvSpPr>
          <p:nvPr>
            <p:ph type="dt" sz="half" idx="10"/>
          </p:nvPr>
        </p:nvSpPr>
        <p:spPr/>
        <p:txBody>
          <a:bodyPr/>
          <a:lstStyle/>
          <a:p>
            <a:fld id="{67815EE0-F95E-4675-A2EC-FD4F193EC836}" type="datetimeFigureOut">
              <a:rPr lang="en-GB" smtClean="0"/>
              <a:t>02/12/2020</a:t>
            </a:fld>
            <a:endParaRPr lang="en-GB"/>
          </a:p>
        </p:txBody>
      </p:sp>
      <p:sp>
        <p:nvSpPr>
          <p:cNvPr id="8" name="Footer Placeholder 7">
            <a:extLst>
              <a:ext uri="{FF2B5EF4-FFF2-40B4-BE49-F238E27FC236}">
                <a16:creationId xmlns:a16="http://schemas.microsoft.com/office/drawing/2014/main" id="{CD8403C3-819C-45B2-BE2D-90B4E0331E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404D64-38AB-4A33-A922-0F8868D71246}"/>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2427411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37B06-6E99-4DEE-AA6E-1F4007CC1A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BE6305-41EE-4175-AB63-C634F5BB29F5}"/>
              </a:ext>
            </a:extLst>
          </p:cNvPr>
          <p:cNvSpPr>
            <a:spLocks noGrp="1"/>
          </p:cNvSpPr>
          <p:nvPr>
            <p:ph type="dt" sz="half" idx="10"/>
          </p:nvPr>
        </p:nvSpPr>
        <p:spPr/>
        <p:txBody>
          <a:bodyPr/>
          <a:lstStyle/>
          <a:p>
            <a:fld id="{67815EE0-F95E-4675-A2EC-FD4F193EC836}" type="datetimeFigureOut">
              <a:rPr lang="en-GB" smtClean="0"/>
              <a:t>02/12/2020</a:t>
            </a:fld>
            <a:endParaRPr lang="en-GB"/>
          </a:p>
        </p:txBody>
      </p:sp>
      <p:sp>
        <p:nvSpPr>
          <p:cNvPr id="4" name="Footer Placeholder 3">
            <a:extLst>
              <a:ext uri="{FF2B5EF4-FFF2-40B4-BE49-F238E27FC236}">
                <a16:creationId xmlns:a16="http://schemas.microsoft.com/office/drawing/2014/main" id="{78C9774C-241F-4CEA-BA9F-960452E52C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83506B-AE54-462E-B451-F9D150B973D6}"/>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3429191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0B38C8-7F00-4184-80F0-41BED1E6FF03}"/>
              </a:ext>
            </a:extLst>
          </p:cNvPr>
          <p:cNvSpPr>
            <a:spLocks noGrp="1"/>
          </p:cNvSpPr>
          <p:nvPr>
            <p:ph type="dt" sz="half" idx="10"/>
          </p:nvPr>
        </p:nvSpPr>
        <p:spPr/>
        <p:txBody>
          <a:bodyPr/>
          <a:lstStyle/>
          <a:p>
            <a:fld id="{67815EE0-F95E-4675-A2EC-FD4F193EC836}" type="datetimeFigureOut">
              <a:rPr lang="en-GB" smtClean="0"/>
              <a:t>02/12/2020</a:t>
            </a:fld>
            <a:endParaRPr lang="en-GB"/>
          </a:p>
        </p:txBody>
      </p:sp>
      <p:sp>
        <p:nvSpPr>
          <p:cNvPr id="3" name="Footer Placeholder 2">
            <a:extLst>
              <a:ext uri="{FF2B5EF4-FFF2-40B4-BE49-F238E27FC236}">
                <a16:creationId xmlns:a16="http://schemas.microsoft.com/office/drawing/2014/main" id="{470764F4-7DF1-42BB-8891-F977A5A263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7DC01A-3C48-41AE-8C8F-80D475510ABC}"/>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3590867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27F61-1C5A-4368-96D8-F2CAFA812A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1049AA-3174-4494-897D-F4D2301A04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699499-6920-4A5E-A167-15810AB9EA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C476F-E73D-47BC-8715-273572CA7138}"/>
              </a:ext>
            </a:extLst>
          </p:cNvPr>
          <p:cNvSpPr>
            <a:spLocks noGrp="1"/>
          </p:cNvSpPr>
          <p:nvPr>
            <p:ph type="dt" sz="half" idx="10"/>
          </p:nvPr>
        </p:nvSpPr>
        <p:spPr/>
        <p:txBody>
          <a:bodyPr/>
          <a:lstStyle/>
          <a:p>
            <a:fld id="{67815EE0-F95E-4675-A2EC-FD4F193EC836}" type="datetimeFigureOut">
              <a:rPr lang="en-GB" smtClean="0"/>
              <a:t>02/12/2020</a:t>
            </a:fld>
            <a:endParaRPr lang="en-GB"/>
          </a:p>
        </p:txBody>
      </p:sp>
      <p:sp>
        <p:nvSpPr>
          <p:cNvPr id="6" name="Footer Placeholder 5">
            <a:extLst>
              <a:ext uri="{FF2B5EF4-FFF2-40B4-BE49-F238E27FC236}">
                <a16:creationId xmlns:a16="http://schemas.microsoft.com/office/drawing/2014/main" id="{919F3CBB-5540-4169-A8D4-EDA1502B7E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0EA151-97B1-4F8A-B236-6C47A23B327C}"/>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4101899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550A2-0325-4AF1-B0ED-9AFE79746A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0ECC7E-9280-4229-9324-A4B9638E87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1EC046-B94D-492B-82B9-7DFD935A65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566082-C107-46FD-9CB8-9431D08A59C1}"/>
              </a:ext>
            </a:extLst>
          </p:cNvPr>
          <p:cNvSpPr>
            <a:spLocks noGrp="1"/>
          </p:cNvSpPr>
          <p:nvPr>
            <p:ph type="dt" sz="half" idx="10"/>
          </p:nvPr>
        </p:nvSpPr>
        <p:spPr/>
        <p:txBody>
          <a:bodyPr/>
          <a:lstStyle/>
          <a:p>
            <a:fld id="{67815EE0-F95E-4675-A2EC-FD4F193EC836}" type="datetimeFigureOut">
              <a:rPr lang="en-GB" smtClean="0"/>
              <a:t>02/12/2020</a:t>
            </a:fld>
            <a:endParaRPr lang="en-GB"/>
          </a:p>
        </p:txBody>
      </p:sp>
      <p:sp>
        <p:nvSpPr>
          <p:cNvPr id="6" name="Footer Placeholder 5">
            <a:extLst>
              <a:ext uri="{FF2B5EF4-FFF2-40B4-BE49-F238E27FC236}">
                <a16:creationId xmlns:a16="http://schemas.microsoft.com/office/drawing/2014/main" id="{8ACAD3C4-2D38-4C8D-BF3A-68175CEA96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D4AE9E-B78B-43EF-A7E6-85D7EDEFBE6D}"/>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449794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12850-1F2C-43CB-A012-EFBBE547EF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6AB808-D1BB-4E0F-A10A-123C67845F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2E7D41-6F0B-4446-B512-25C5AC956F3C}"/>
              </a:ext>
            </a:extLst>
          </p:cNvPr>
          <p:cNvSpPr>
            <a:spLocks noGrp="1"/>
          </p:cNvSpPr>
          <p:nvPr>
            <p:ph type="dt" sz="half" idx="10"/>
          </p:nvPr>
        </p:nvSpPr>
        <p:spPr/>
        <p:txBody>
          <a:bodyPr/>
          <a:lstStyle/>
          <a:p>
            <a:fld id="{67815EE0-F95E-4675-A2EC-FD4F193EC836}" type="datetimeFigureOut">
              <a:rPr lang="en-GB" smtClean="0"/>
              <a:t>02/12/2020</a:t>
            </a:fld>
            <a:endParaRPr lang="en-GB"/>
          </a:p>
        </p:txBody>
      </p:sp>
      <p:sp>
        <p:nvSpPr>
          <p:cNvPr id="5" name="Footer Placeholder 4">
            <a:extLst>
              <a:ext uri="{FF2B5EF4-FFF2-40B4-BE49-F238E27FC236}">
                <a16:creationId xmlns:a16="http://schemas.microsoft.com/office/drawing/2014/main" id="{1AC9F17A-63CE-4152-BF10-B33979C42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1F32D6-451D-4E4A-8399-8F591DFE5F3D}"/>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4260669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8521DF-5EEB-4F80-9A50-70B50CD39C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118279-79F0-4663-9CD7-47B8FB836B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1E0F6D-0043-40B8-912A-8F05708363C9}"/>
              </a:ext>
            </a:extLst>
          </p:cNvPr>
          <p:cNvSpPr>
            <a:spLocks noGrp="1"/>
          </p:cNvSpPr>
          <p:nvPr>
            <p:ph type="dt" sz="half" idx="10"/>
          </p:nvPr>
        </p:nvSpPr>
        <p:spPr/>
        <p:txBody>
          <a:bodyPr/>
          <a:lstStyle/>
          <a:p>
            <a:fld id="{67815EE0-F95E-4675-A2EC-FD4F193EC836}" type="datetimeFigureOut">
              <a:rPr lang="en-GB" smtClean="0"/>
              <a:t>02/12/2020</a:t>
            </a:fld>
            <a:endParaRPr lang="en-GB"/>
          </a:p>
        </p:txBody>
      </p:sp>
      <p:sp>
        <p:nvSpPr>
          <p:cNvPr id="5" name="Footer Placeholder 4">
            <a:extLst>
              <a:ext uri="{FF2B5EF4-FFF2-40B4-BE49-F238E27FC236}">
                <a16:creationId xmlns:a16="http://schemas.microsoft.com/office/drawing/2014/main" id="{37E50DAF-928A-4AE2-9FBB-FC9E9C6670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13823F-402B-4F04-B296-BF277390AFB8}"/>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209044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532673-8786-42FA-9931-B9C562FF05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914A95-98FC-4927-87B8-75D70CFB00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6AA4F9-EE91-4F54-B4D9-A204AE17F1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815EE0-F95E-4675-A2EC-FD4F193EC836}" type="datetimeFigureOut">
              <a:rPr lang="en-GB" smtClean="0"/>
              <a:t>02/12/2020</a:t>
            </a:fld>
            <a:endParaRPr lang="en-GB"/>
          </a:p>
        </p:txBody>
      </p:sp>
      <p:sp>
        <p:nvSpPr>
          <p:cNvPr id="5" name="Footer Placeholder 4">
            <a:extLst>
              <a:ext uri="{FF2B5EF4-FFF2-40B4-BE49-F238E27FC236}">
                <a16:creationId xmlns:a16="http://schemas.microsoft.com/office/drawing/2014/main" id="{B4852777-9A6C-47CD-AEB7-741D2C4ABD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F99C95-A97C-4EE3-A516-89ADE507FF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6CCB85-81D5-46F9-AD3E-D31106E2F2BE}" type="slidenum">
              <a:rPr lang="en-GB" smtClean="0"/>
              <a:t>‹#›</a:t>
            </a:fld>
            <a:endParaRPr lang="en-GB"/>
          </a:p>
        </p:txBody>
      </p:sp>
    </p:spTree>
    <p:extLst>
      <p:ext uri="{BB962C8B-B14F-4D97-AF65-F5344CB8AC3E}">
        <p14:creationId xmlns:p14="http://schemas.microsoft.com/office/powerpoint/2010/main" val="30527926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learninginthedigitalera.webador.co.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skillsyouneed.com/about.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subjectguides.york.ac.uk/skills/evalu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medium.com/@funmee.oluduro/understanding-information-the-easy-approach-84d3a4197e7d"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cribbr.com/citing-sources/how-to-paraphras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lucid.app/lucidchart/63d17b8f-7b5b-4e2f-bb23-42438d79cfa0/edit?page=0_0#?folder_id=home&amp;browser=ic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drive.google.com/file/d/17M7AXwOB05i3sFxIysX4BFJS1HXDws6y/view?usp=shar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959F5-0267-438B-B99E-988B39B5E97C}"/>
              </a:ext>
            </a:extLst>
          </p:cNvPr>
          <p:cNvSpPr>
            <a:spLocks noGrp="1"/>
          </p:cNvSpPr>
          <p:nvPr>
            <p:ph type="ctrTitle"/>
          </p:nvPr>
        </p:nvSpPr>
        <p:spPr/>
        <p:txBody>
          <a:bodyPr/>
          <a:lstStyle/>
          <a:p>
            <a:r>
              <a:rPr lang="en-US" dirty="0"/>
              <a:t>E-portfolio</a:t>
            </a:r>
            <a:endParaRPr lang="en-GB" dirty="0"/>
          </a:p>
        </p:txBody>
      </p:sp>
      <p:sp>
        <p:nvSpPr>
          <p:cNvPr id="3" name="Subtitle 2">
            <a:extLst>
              <a:ext uri="{FF2B5EF4-FFF2-40B4-BE49-F238E27FC236}">
                <a16:creationId xmlns:a16="http://schemas.microsoft.com/office/drawing/2014/main" id="{D48D3F1F-32A3-4ECC-BD80-0CA2F41F32C5}"/>
              </a:ext>
            </a:extLst>
          </p:cNvPr>
          <p:cNvSpPr>
            <a:spLocks noGrp="1"/>
          </p:cNvSpPr>
          <p:nvPr>
            <p:ph type="subTitle" idx="1"/>
          </p:nvPr>
        </p:nvSpPr>
        <p:spPr/>
        <p:txBody>
          <a:bodyPr>
            <a:normAutofit lnSpcReduction="10000"/>
          </a:bodyPr>
          <a:lstStyle/>
          <a:p>
            <a:r>
              <a:rPr lang="en-US" dirty="0"/>
              <a:t>Learning in the digital era</a:t>
            </a:r>
          </a:p>
          <a:p>
            <a:endParaRPr lang="en-GB" dirty="0"/>
          </a:p>
          <a:p>
            <a:r>
              <a:rPr lang="en-GB" dirty="0"/>
              <a:t>Link for the website/e-portfolio - </a:t>
            </a:r>
            <a:r>
              <a:rPr lang="en-GB" dirty="0">
                <a:hlinkClick r:id="rId2"/>
              </a:rPr>
              <a:t>https://learninginthedigitalera.webador.co.uk/</a:t>
            </a:r>
            <a:endParaRPr lang="en-GB" dirty="0"/>
          </a:p>
          <a:p>
            <a:endParaRPr lang="en-US" dirty="0"/>
          </a:p>
        </p:txBody>
      </p:sp>
    </p:spTree>
    <p:extLst>
      <p:ext uri="{BB962C8B-B14F-4D97-AF65-F5344CB8AC3E}">
        <p14:creationId xmlns:p14="http://schemas.microsoft.com/office/powerpoint/2010/main" val="3411396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923BE20-23DB-4BBD-BC22-504FD0A9B009}"/>
              </a:ext>
            </a:extLst>
          </p:cNvPr>
          <p:cNvSpPr>
            <a:spLocks noGrp="1"/>
          </p:cNvSpPr>
          <p:nvPr>
            <p:ph type="title"/>
          </p:nvPr>
        </p:nvSpPr>
        <p:spPr>
          <a:xfrm>
            <a:off x="804671" y="640263"/>
            <a:ext cx="3284331" cy="5254510"/>
          </a:xfrm>
        </p:spPr>
        <p:txBody>
          <a:bodyPr>
            <a:normAutofit/>
          </a:bodyPr>
          <a:lstStyle/>
          <a:p>
            <a:r>
              <a:rPr lang="en-US" dirty="0"/>
              <a:t>Essential skills for employment and studies</a:t>
            </a:r>
            <a:endParaRPr lang="en-GB" dirty="0"/>
          </a:p>
        </p:txBody>
      </p:sp>
      <p:sp>
        <p:nvSpPr>
          <p:cNvPr id="3" name="Content Placeholder 2">
            <a:extLst>
              <a:ext uri="{FF2B5EF4-FFF2-40B4-BE49-F238E27FC236}">
                <a16:creationId xmlns:a16="http://schemas.microsoft.com/office/drawing/2014/main" id="{2B4B8820-7127-4439-99A2-9E2F9D4E8865}"/>
              </a:ext>
            </a:extLst>
          </p:cNvPr>
          <p:cNvSpPr>
            <a:spLocks noGrp="1"/>
          </p:cNvSpPr>
          <p:nvPr>
            <p:ph idx="1"/>
          </p:nvPr>
        </p:nvSpPr>
        <p:spPr>
          <a:xfrm>
            <a:off x="5358384" y="640263"/>
            <a:ext cx="6028944" cy="5254510"/>
          </a:xfrm>
        </p:spPr>
        <p:txBody>
          <a:bodyPr anchor="ctr">
            <a:normAutofit/>
          </a:bodyPr>
          <a:lstStyle/>
          <a:p>
            <a:pPr marL="0" indent="0">
              <a:buNone/>
            </a:pPr>
            <a:r>
              <a:rPr lang="en-US" sz="2200" dirty="0">
                <a:solidFill>
                  <a:schemeClr val="bg1"/>
                </a:solidFill>
              </a:rPr>
              <a:t>First of all, the skill that the person need which is essential would-be time management, due to something like </a:t>
            </a:r>
            <a:r>
              <a:rPr lang="en-GB" sz="2200" dirty="0">
                <a:solidFill>
                  <a:schemeClr val="bg1"/>
                </a:solidFill>
              </a:rPr>
              <a:t>“</a:t>
            </a:r>
            <a:r>
              <a:rPr lang="en-US" sz="2200" dirty="0">
                <a:solidFill>
                  <a:schemeClr val="bg1"/>
                </a:solidFill>
              </a:rPr>
              <a:t>procrastination” and “poor-planning” these two are crucial drawbacks, that could lead to fail.</a:t>
            </a:r>
          </a:p>
          <a:p>
            <a:pPr marL="0" indent="0">
              <a:buNone/>
            </a:pPr>
            <a:endParaRPr lang="en-US" sz="2200" dirty="0">
              <a:solidFill>
                <a:schemeClr val="bg1"/>
              </a:solidFill>
            </a:endParaRPr>
          </a:p>
          <a:p>
            <a:pPr marL="0" indent="0">
              <a:buNone/>
            </a:pPr>
            <a:endParaRPr lang="en-US" sz="2200" dirty="0">
              <a:solidFill>
                <a:schemeClr val="bg1"/>
              </a:solidFill>
            </a:endParaRPr>
          </a:p>
          <a:p>
            <a:pPr marL="0" indent="0">
              <a:buNone/>
            </a:pPr>
            <a:r>
              <a:rPr lang="en-US" sz="2200" dirty="0">
                <a:solidFill>
                  <a:schemeClr val="bg1"/>
                </a:solidFill>
              </a:rPr>
              <a:t> </a:t>
            </a:r>
            <a:r>
              <a:rPr lang="en-GB" sz="2200" dirty="0">
                <a:solidFill>
                  <a:schemeClr val="bg1"/>
                </a:solidFill>
              </a:rPr>
              <a:t>Reference: Paul - </a:t>
            </a:r>
            <a:r>
              <a:rPr lang="en-GB" sz="2200" dirty="0" err="1">
                <a:solidFill>
                  <a:schemeClr val="bg1"/>
                </a:solidFill>
              </a:rPr>
              <a:t>Skillyouneed</a:t>
            </a:r>
            <a:r>
              <a:rPr lang="en-GB" sz="2200" dirty="0">
                <a:solidFill>
                  <a:schemeClr val="bg1"/>
                </a:solidFill>
              </a:rPr>
              <a:t> </a:t>
            </a:r>
            <a:r>
              <a:rPr lang="en-GB" sz="2200" dirty="0">
                <a:solidFill>
                  <a:schemeClr val="bg1"/>
                </a:solidFill>
                <a:hlinkClick r:id="rId2"/>
              </a:rPr>
              <a:t>https://www.skillsyouneed.com/about.html</a:t>
            </a:r>
            <a:r>
              <a:rPr lang="en-GB" sz="2200" dirty="0">
                <a:solidFill>
                  <a:schemeClr val="bg1"/>
                </a:solidFill>
              </a:rPr>
              <a:t> - (2011-2020) </a:t>
            </a:r>
            <a:endParaRPr lang="en-US" sz="2200" dirty="0">
              <a:solidFill>
                <a:schemeClr val="bg1"/>
              </a:solidFill>
            </a:endParaRPr>
          </a:p>
        </p:txBody>
      </p:sp>
    </p:spTree>
    <p:extLst>
      <p:ext uri="{BB962C8B-B14F-4D97-AF65-F5344CB8AC3E}">
        <p14:creationId xmlns:p14="http://schemas.microsoft.com/office/powerpoint/2010/main" val="42884483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3F6BB1-F5CE-4576-8892-D2ABBB4335F6}"/>
              </a:ext>
            </a:extLst>
          </p:cNvPr>
          <p:cNvSpPr>
            <a:spLocks noGrp="1"/>
          </p:cNvSpPr>
          <p:nvPr>
            <p:ph type="title"/>
          </p:nvPr>
        </p:nvSpPr>
        <p:spPr>
          <a:xfrm>
            <a:off x="804671" y="640263"/>
            <a:ext cx="3284331" cy="5254510"/>
          </a:xfrm>
        </p:spPr>
        <p:txBody>
          <a:bodyPr>
            <a:normAutofit/>
          </a:bodyPr>
          <a:lstStyle/>
          <a:p>
            <a:r>
              <a:rPr lang="en-US" dirty="0"/>
              <a:t>Essential skills for employment and studies – part 2 </a:t>
            </a:r>
            <a:endParaRPr lang="en-GB" dirty="0"/>
          </a:p>
        </p:txBody>
      </p:sp>
      <p:sp>
        <p:nvSpPr>
          <p:cNvPr id="3" name="Content Placeholder 2">
            <a:extLst>
              <a:ext uri="{FF2B5EF4-FFF2-40B4-BE49-F238E27FC236}">
                <a16:creationId xmlns:a16="http://schemas.microsoft.com/office/drawing/2014/main" id="{8625F4AA-078B-423B-8F9C-6D990FD933D3}"/>
              </a:ext>
            </a:extLst>
          </p:cNvPr>
          <p:cNvSpPr>
            <a:spLocks noGrp="1"/>
          </p:cNvSpPr>
          <p:nvPr>
            <p:ph idx="1"/>
          </p:nvPr>
        </p:nvSpPr>
        <p:spPr>
          <a:xfrm>
            <a:off x="5358384" y="640263"/>
            <a:ext cx="6028944" cy="5254510"/>
          </a:xfrm>
        </p:spPr>
        <p:txBody>
          <a:bodyPr anchor="ctr">
            <a:normAutofit/>
          </a:bodyPr>
          <a:lstStyle/>
          <a:p>
            <a:pPr marL="0" indent="0">
              <a:buNone/>
            </a:pPr>
            <a:r>
              <a:rPr lang="en-GB" sz="2200" dirty="0">
                <a:solidFill>
                  <a:schemeClr val="bg1"/>
                </a:solidFill>
              </a:rPr>
              <a:t>Another set of the skills, that would be essential for employment and studies would be “Evaluating the information and finding the credible sources” this is really important, as if the person will get the wrong sources, he can get mislead into typing something which is not required by the assignment. </a:t>
            </a:r>
          </a:p>
          <a:p>
            <a:pPr marL="0" indent="0">
              <a:buNone/>
            </a:pPr>
            <a:endParaRPr lang="en-GB" sz="2200" dirty="0">
              <a:solidFill>
                <a:schemeClr val="bg1"/>
              </a:solidFill>
            </a:endParaRPr>
          </a:p>
          <a:p>
            <a:pPr marL="0" indent="0">
              <a:buNone/>
            </a:pPr>
            <a:r>
              <a:rPr lang="en-GB" sz="2200" dirty="0">
                <a:solidFill>
                  <a:schemeClr val="bg1"/>
                </a:solidFill>
              </a:rPr>
              <a:t>Reference: University of York – evaluating information  </a:t>
            </a:r>
            <a:r>
              <a:rPr lang="en-GB" sz="2200" dirty="0">
                <a:solidFill>
                  <a:schemeClr val="bg1"/>
                </a:solidFill>
                <a:hlinkClick r:id="rId2"/>
              </a:rPr>
              <a:t>https://subjectguides.york.ac.uk/skills/evaluation</a:t>
            </a:r>
            <a:r>
              <a:rPr lang="en-GB" sz="2200" dirty="0">
                <a:solidFill>
                  <a:schemeClr val="bg1"/>
                </a:solidFill>
              </a:rPr>
              <a:t> - </a:t>
            </a:r>
            <a:r>
              <a:rPr lang="en-US" sz="2200" dirty="0">
                <a:solidFill>
                  <a:schemeClr val="bg1"/>
                </a:solidFill>
              </a:rPr>
              <a:t>1 Dec 2020</a:t>
            </a:r>
            <a:endParaRPr lang="en-GB" sz="2200" dirty="0">
              <a:solidFill>
                <a:schemeClr val="bg1"/>
              </a:solidFill>
            </a:endParaRPr>
          </a:p>
        </p:txBody>
      </p:sp>
    </p:spTree>
    <p:extLst>
      <p:ext uri="{BB962C8B-B14F-4D97-AF65-F5344CB8AC3E}">
        <p14:creationId xmlns:p14="http://schemas.microsoft.com/office/powerpoint/2010/main" val="266120128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512624-0B3E-4886-AF45-DD2ED8EABA75}"/>
              </a:ext>
            </a:extLst>
          </p:cNvPr>
          <p:cNvSpPr>
            <a:spLocks noGrp="1"/>
          </p:cNvSpPr>
          <p:nvPr>
            <p:ph type="title"/>
          </p:nvPr>
        </p:nvSpPr>
        <p:spPr>
          <a:xfrm>
            <a:off x="804671" y="640263"/>
            <a:ext cx="3284331" cy="5254510"/>
          </a:xfrm>
        </p:spPr>
        <p:txBody>
          <a:bodyPr>
            <a:normAutofit/>
          </a:bodyPr>
          <a:lstStyle/>
          <a:p>
            <a:r>
              <a:rPr lang="en-US" dirty="0"/>
              <a:t>Essential skills for employment and studies – part 3</a:t>
            </a:r>
            <a:endParaRPr lang="en-GB" dirty="0"/>
          </a:p>
        </p:txBody>
      </p:sp>
      <p:sp>
        <p:nvSpPr>
          <p:cNvPr id="3" name="Content Placeholder 2">
            <a:extLst>
              <a:ext uri="{FF2B5EF4-FFF2-40B4-BE49-F238E27FC236}">
                <a16:creationId xmlns:a16="http://schemas.microsoft.com/office/drawing/2014/main" id="{A7318C4C-279A-4434-BF57-7EB15F6756D5}"/>
              </a:ext>
            </a:extLst>
          </p:cNvPr>
          <p:cNvSpPr>
            <a:spLocks noGrp="1"/>
          </p:cNvSpPr>
          <p:nvPr>
            <p:ph idx="1"/>
          </p:nvPr>
        </p:nvSpPr>
        <p:spPr>
          <a:xfrm>
            <a:off x="5358384" y="640263"/>
            <a:ext cx="6028944" cy="5254510"/>
          </a:xfrm>
        </p:spPr>
        <p:txBody>
          <a:bodyPr anchor="ctr">
            <a:normAutofit/>
          </a:bodyPr>
          <a:lstStyle/>
          <a:p>
            <a:pPr marL="0" indent="0">
              <a:buNone/>
            </a:pPr>
            <a:r>
              <a:rPr lang="en-GB" sz="2200" dirty="0">
                <a:solidFill>
                  <a:schemeClr val="bg1"/>
                </a:solidFill>
              </a:rPr>
              <a:t>Understanding the assessment, is another essential skill to have due to the fact, if you don’t understand the assessment you won’t be able to achieve the highest marks, that you wanted. </a:t>
            </a:r>
          </a:p>
          <a:p>
            <a:pPr marL="0" indent="0">
              <a:buNone/>
            </a:pPr>
            <a:endParaRPr lang="en-GB" sz="2200" dirty="0">
              <a:solidFill>
                <a:schemeClr val="bg1"/>
              </a:solidFill>
            </a:endParaRPr>
          </a:p>
          <a:p>
            <a:pPr marL="0" indent="0">
              <a:buNone/>
            </a:pPr>
            <a:r>
              <a:rPr lang="en-GB" sz="2200" dirty="0">
                <a:solidFill>
                  <a:schemeClr val="bg1"/>
                </a:solidFill>
              </a:rPr>
              <a:t>Reference: Funmi </a:t>
            </a:r>
            <a:r>
              <a:rPr lang="en-GB" sz="2200" dirty="0" err="1">
                <a:solidFill>
                  <a:schemeClr val="bg1"/>
                </a:solidFill>
              </a:rPr>
              <a:t>Oluduro</a:t>
            </a:r>
            <a:r>
              <a:rPr lang="en-GB" sz="2200" dirty="0">
                <a:solidFill>
                  <a:schemeClr val="bg1"/>
                </a:solidFill>
              </a:rPr>
              <a:t> </a:t>
            </a:r>
            <a:r>
              <a:rPr lang="en-GB" sz="2200" dirty="0">
                <a:solidFill>
                  <a:schemeClr val="bg1"/>
                </a:solidFill>
                <a:hlinkClick r:id="rId2"/>
              </a:rPr>
              <a:t>–</a:t>
            </a:r>
            <a:r>
              <a:rPr lang="en-GB" sz="2200" dirty="0">
                <a:solidFill>
                  <a:schemeClr val="bg1"/>
                </a:solidFill>
              </a:rPr>
              <a:t> under</a:t>
            </a:r>
            <a:r>
              <a:rPr lang="en-GB" sz="2200" dirty="0">
                <a:solidFill>
                  <a:schemeClr val="bg1"/>
                </a:solidFill>
                <a:hlinkClick r:id="rId2"/>
              </a:rPr>
              <a:t>s</a:t>
            </a:r>
            <a:r>
              <a:rPr lang="en-GB" sz="2200" dirty="0">
                <a:solidFill>
                  <a:schemeClr val="bg1"/>
                </a:solidFill>
              </a:rPr>
              <a:t>tanding the information and picking the right thing - </a:t>
            </a:r>
            <a:r>
              <a:rPr lang="en-GB" sz="2200" dirty="0">
                <a:solidFill>
                  <a:schemeClr val="bg1"/>
                </a:solidFill>
                <a:hlinkClick r:id="rId2"/>
              </a:rPr>
              <a:t>https://medium.com/@funmee.oluduro/understanding-information-the-easy-approach-84d3a4197e7d</a:t>
            </a:r>
            <a:r>
              <a:rPr lang="en-GB" sz="2200" dirty="0">
                <a:solidFill>
                  <a:schemeClr val="bg1"/>
                </a:solidFill>
              </a:rPr>
              <a:t> - September 2019</a:t>
            </a:r>
          </a:p>
          <a:p>
            <a:pPr marL="0" indent="0">
              <a:buNone/>
            </a:pPr>
            <a:endParaRPr lang="en-GB" sz="2200" dirty="0">
              <a:solidFill>
                <a:schemeClr val="bg1"/>
              </a:solidFill>
            </a:endParaRPr>
          </a:p>
        </p:txBody>
      </p:sp>
    </p:spTree>
    <p:extLst>
      <p:ext uri="{BB962C8B-B14F-4D97-AF65-F5344CB8AC3E}">
        <p14:creationId xmlns:p14="http://schemas.microsoft.com/office/powerpoint/2010/main" val="132775095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6A2E4E-C7C2-47F4-A5A0-AEEBC6236994}"/>
              </a:ext>
            </a:extLst>
          </p:cNvPr>
          <p:cNvSpPr>
            <a:spLocks noGrp="1"/>
          </p:cNvSpPr>
          <p:nvPr>
            <p:ph type="title"/>
          </p:nvPr>
        </p:nvSpPr>
        <p:spPr>
          <a:xfrm>
            <a:off x="804671" y="640263"/>
            <a:ext cx="3284331" cy="5254510"/>
          </a:xfrm>
        </p:spPr>
        <p:txBody>
          <a:bodyPr>
            <a:normAutofit/>
          </a:bodyPr>
          <a:lstStyle/>
          <a:p>
            <a:r>
              <a:rPr lang="en-US" dirty="0"/>
              <a:t>Essential skills for employment and studies – part 4</a:t>
            </a:r>
            <a:endParaRPr lang="en-GB" dirty="0"/>
          </a:p>
        </p:txBody>
      </p:sp>
      <p:sp>
        <p:nvSpPr>
          <p:cNvPr id="3" name="Content Placeholder 2">
            <a:extLst>
              <a:ext uri="{FF2B5EF4-FFF2-40B4-BE49-F238E27FC236}">
                <a16:creationId xmlns:a16="http://schemas.microsoft.com/office/drawing/2014/main" id="{A3240BE3-D5D2-4E99-9AE5-CE0A6CC7F13D}"/>
              </a:ext>
            </a:extLst>
          </p:cNvPr>
          <p:cNvSpPr>
            <a:spLocks noGrp="1"/>
          </p:cNvSpPr>
          <p:nvPr>
            <p:ph idx="1"/>
          </p:nvPr>
        </p:nvSpPr>
        <p:spPr>
          <a:xfrm>
            <a:off x="5358384" y="640263"/>
            <a:ext cx="6028944" cy="5254510"/>
          </a:xfrm>
        </p:spPr>
        <p:txBody>
          <a:bodyPr anchor="ctr">
            <a:normAutofit/>
          </a:bodyPr>
          <a:lstStyle/>
          <a:p>
            <a:pPr marL="0" indent="0">
              <a:buNone/>
            </a:pPr>
            <a:r>
              <a:rPr lang="en-GB" sz="1700" dirty="0">
                <a:solidFill>
                  <a:schemeClr val="bg1"/>
                </a:solidFill>
              </a:rPr>
              <a:t>Finally, essential skill to have for employment and studies would be able to think and write correctly, due to the plagiarism, most students are starting to copy things from the internet, without providing a proper reference or showing any understand of the text, so the person in order to success, have to understand the concept of plagiarism, how to avoid it and how to reference, so that the lecturer could see that you as person understand the topic. </a:t>
            </a:r>
          </a:p>
          <a:p>
            <a:pPr marL="0" indent="0">
              <a:buNone/>
            </a:pPr>
            <a:endParaRPr lang="en-GB" sz="1700" dirty="0">
              <a:solidFill>
                <a:schemeClr val="bg1"/>
              </a:solidFill>
            </a:endParaRPr>
          </a:p>
          <a:p>
            <a:pPr marL="0" indent="0">
              <a:buNone/>
            </a:pPr>
            <a:endParaRPr lang="en-GB" sz="1700" dirty="0">
              <a:solidFill>
                <a:schemeClr val="bg1"/>
              </a:solidFill>
            </a:endParaRPr>
          </a:p>
          <a:p>
            <a:pPr marL="0" indent="0">
              <a:buNone/>
            </a:pPr>
            <a:endParaRPr lang="en-GB" sz="1700" dirty="0">
              <a:solidFill>
                <a:schemeClr val="bg1"/>
              </a:solidFill>
            </a:endParaRPr>
          </a:p>
          <a:p>
            <a:r>
              <a:rPr lang="en-GB" sz="1800" dirty="0">
                <a:solidFill>
                  <a:schemeClr val="bg1"/>
                </a:solidFill>
              </a:rPr>
              <a:t>Reference: Courtney Gahan – think and write correctly  </a:t>
            </a:r>
            <a:r>
              <a:rPr lang="en-GB" sz="1800" dirty="0">
                <a:solidFill>
                  <a:schemeClr val="bg1"/>
                </a:solidFill>
                <a:hlinkClick r:id="rId2"/>
              </a:rPr>
              <a:t>https://www.scribbr.com/citing-sources/how-to-paraphrase/</a:t>
            </a:r>
            <a:r>
              <a:rPr lang="en-GB" sz="1800" dirty="0">
                <a:solidFill>
                  <a:schemeClr val="bg1"/>
                </a:solidFill>
              </a:rPr>
              <a:t> - October 15, 2020</a:t>
            </a:r>
          </a:p>
        </p:txBody>
      </p:sp>
    </p:spTree>
    <p:extLst>
      <p:ext uri="{BB962C8B-B14F-4D97-AF65-F5344CB8AC3E}">
        <p14:creationId xmlns:p14="http://schemas.microsoft.com/office/powerpoint/2010/main" val="180465495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DCDE4A-8528-4FE6-958F-0C85CDD2132F}"/>
              </a:ext>
            </a:extLst>
          </p:cNvPr>
          <p:cNvSpPr>
            <a:spLocks noGrp="1"/>
          </p:cNvSpPr>
          <p:nvPr>
            <p:ph type="title"/>
          </p:nvPr>
        </p:nvSpPr>
        <p:spPr>
          <a:xfrm>
            <a:off x="804671" y="640263"/>
            <a:ext cx="3284331" cy="5254510"/>
          </a:xfrm>
        </p:spPr>
        <p:txBody>
          <a:bodyPr>
            <a:normAutofit/>
          </a:bodyPr>
          <a:lstStyle/>
          <a:p>
            <a:r>
              <a:rPr lang="en-GB" dirty="0"/>
              <a:t>Similarity score</a:t>
            </a:r>
          </a:p>
        </p:txBody>
      </p:sp>
      <p:sp>
        <p:nvSpPr>
          <p:cNvPr id="3" name="Content Placeholder 2">
            <a:extLst>
              <a:ext uri="{FF2B5EF4-FFF2-40B4-BE49-F238E27FC236}">
                <a16:creationId xmlns:a16="http://schemas.microsoft.com/office/drawing/2014/main" id="{E835F784-6916-4B50-B024-2DF716342128}"/>
              </a:ext>
            </a:extLst>
          </p:cNvPr>
          <p:cNvSpPr>
            <a:spLocks noGrp="1"/>
          </p:cNvSpPr>
          <p:nvPr>
            <p:ph idx="1"/>
          </p:nvPr>
        </p:nvSpPr>
        <p:spPr>
          <a:xfrm>
            <a:off x="5435346" y="640263"/>
            <a:ext cx="6028944" cy="5254510"/>
          </a:xfrm>
        </p:spPr>
        <p:txBody>
          <a:bodyPr anchor="ctr">
            <a:normAutofit/>
          </a:bodyPr>
          <a:lstStyle/>
          <a:p>
            <a:r>
              <a:rPr lang="en-GB" sz="2200" dirty="0">
                <a:solidFill>
                  <a:schemeClr val="bg1"/>
                </a:solidFill>
              </a:rPr>
              <a:t>In the University the power of paraphrasing and not copying anything, is really important, and the higher score, the worst the punishment is going to be, due to the plagiarisms. However, I am quite confident in my skills and only got 21% which is considered to be good and low, also it is the provided source that is plagiarised, which means, I did a good job, at paraphrasing the main points. </a:t>
            </a:r>
          </a:p>
          <a:p>
            <a:endParaRPr lang="en-GB" sz="2200" dirty="0">
              <a:solidFill>
                <a:schemeClr val="bg1"/>
              </a:solidFill>
            </a:endParaRPr>
          </a:p>
          <a:p>
            <a:endParaRPr lang="en-GB" sz="2200" dirty="0">
              <a:solidFill>
                <a:schemeClr val="bg1"/>
              </a:solidFill>
            </a:endParaRPr>
          </a:p>
        </p:txBody>
      </p:sp>
      <p:pic>
        <p:nvPicPr>
          <p:cNvPr id="4" name="Picture 3">
            <a:extLst>
              <a:ext uri="{FF2B5EF4-FFF2-40B4-BE49-F238E27FC236}">
                <a16:creationId xmlns:a16="http://schemas.microsoft.com/office/drawing/2014/main" id="{5873ADB3-CB8B-456D-AE74-E322C21F8622}"/>
              </a:ext>
            </a:extLst>
          </p:cNvPr>
          <p:cNvPicPr>
            <a:picLocks noChangeAspect="1"/>
          </p:cNvPicPr>
          <p:nvPr/>
        </p:nvPicPr>
        <p:blipFill>
          <a:blip r:embed="rId2"/>
          <a:stretch>
            <a:fillRect/>
          </a:stretch>
        </p:blipFill>
        <p:spPr>
          <a:xfrm>
            <a:off x="4892149" y="4573239"/>
            <a:ext cx="6709262" cy="1117441"/>
          </a:xfrm>
          <a:prstGeom prst="rect">
            <a:avLst/>
          </a:prstGeom>
        </p:spPr>
      </p:pic>
    </p:spTree>
    <p:extLst>
      <p:ext uri="{BB962C8B-B14F-4D97-AF65-F5344CB8AC3E}">
        <p14:creationId xmlns:p14="http://schemas.microsoft.com/office/powerpoint/2010/main" val="96638213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2467EE-2BD7-45A7-9E1F-86F737E7B33A}"/>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a:solidFill>
                  <a:schemeClr val="bg1"/>
                </a:solidFill>
              </a:rPr>
              <a:t>Mind map</a:t>
            </a:r>
          </a:p>
        </p:txBody>
      </p:sp>
      <p:pic>
        <p:nvPicPr>
          <p:cNvPr id="5" name="Picture 4">
            <a:extLst>
              <a:ext uri="{FF2B5EF4-FFF2-40B4-BE49-F238E27FC236}">
                <a16:creationId xmlns:a16="http://schemas.microsoft.com/office/drawing/2014/main" id="{D6CD22CE-1CDA-4D9F-94BF-84DB7948C1CC}"/>
              </a:ext>
            </a:extLst>
          </p:cNvPr>
          <p:cNvPicPr>
            <a:picLocks noChangeAspect="1"/>
          </p:cNvPicPr>
          <p:nvPr/>
        </p:nvPicPr>
        <p:blipFill rotWithShape="1">
          <a:blip r:embed="rId2"/>
          <a:srcRect t="6466" r="3" b="3"/>
          <a:stretch/>
        </p:blipFill>
        <p:spPr>
          <a:xfrm>
            <a:off x="841248" y="2516777"/>
            <a:ext cx="6236208" cy="3660185"/>
          </a:xfrm>
          <a:prstGeom prst="rect">
            <a:avLst/>
          </a:prstGeom>
        </p:spPr>
      </p:pic>
      <p:sp>
        <p:nvSpPr>
          <p:cNvPr id="4" name="TextBox 3">
            <a:extLst>
              <a:ext uri="{FF2B5EF4-FFF2-40B4-BE49-F238E27FC236}">
                <a16:creationId xmlns:a16="http://schemas.microsoft.com/office/drawing/2014/main" id="{CE09F05C-F234-4E6D-A844-4FB78BC93CF5}"/>
              </a:ext>
            </a:extLst>
          </p:cNvPr>
          <p:cNvSpPr txBox="1"/>
          <p:nvPr/>
        </p:nvSpPr>
        <p:spPr>
          <a:xfrm>
            <a:off x="7546848" y="2516777"/>
            <a:ext cx="3803904" cy="366018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dirty="0">
                <a:hlinkClick r:id="rId3"/>
              </a:rPr>
              <a:t>https://lucid.app/lucidchart/63d17b8f-7b5b-4e2f-bb23-42438d79cfa0/edit?page=0_0#?folder_id=home&amp;browser=icon</a:t>
            </a:r>
            <a:r>
              <a:rPr lang="en-US" sz="2200" dirty="0"/>
              <a:t>  The source of the mind map</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If it doesn’t work, you have to copy and paste it, as sometimes the hyperlink doesn’t show the </a:t>
            </a:r>
            <a:r>
              <a:rPr lang="en-US" sz="2200" dirty="0" err="1"/>
              <a:t>mindmap</a:t>
            </a:r>
            <a:r>
              <a:rPr lang="en-US" sz="2200" dirty="0"/>
              <a:t> </a:t>
            </a:r>
          </a:p>
        </p:txBody>
      </p:sp>
    </p:spTree>
    <p:extLst>
      <p:ext uri="{BB962C8B-B14F-4D97-AF65-F5344CB8AC3E}">
        <p14:creationId xmlns:p14="http://schemas.microsoft.com/office/powerpoint/2010/main" val="129083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ical user interface&#10;&#10;Description automatically generated">
            <a:extLst>
              <a:ext uri="{FF2B5EF4-FFF2-40B4-BE49-F238E27FC236}">
                <a16:creationId xmlns:a16="http://schemas.microsoft.com/office/drawing/2014/main" id="{DC369534-36B5-4FA2-A860-183837026C4D}"/>
              </a:ext>
            </a:extLst>
          </p:cNvPr>
          <p:cNvPicPr>
            <a:picLocks noChangeAspect="1"/>
          </p:cNvPicPr>
          <p:nvPr/>
        </p:nvPicPr>
        <p:blipFill rotWithShape="1">
          <a:blip r:embed="rId4">
            <a:extLst>
              <a:ext uri="{28A0092B-C50C-407E-A947-70E740481C1C}">
                <a14:useLocalDpi xmlns:a14="http://schemas.microsoft.com/office/drawing/2010/main" val="0"/>
              </a:ext>
            </a:extLst>
          </a:blip>
          <a:srcRect l="6458" r="11319" b="-1"/>
          <a:stretch/>
        </p:blipFill>
        <p:spPr>
          <a:xfrm>
            <a:off x="20" y="10"/>
            <a:ext cx="12191981" cy="6857990"/>
          </a:xfrm>
          <a:prstGeom prst="rect">
            <a:avLst/>
          </a:prstGeom>
        </p:spPr>
      </p:pic>
      <p:sp>
        <p:nvSpPr>
          <p:cNvPr id="19" name="Rectangle 13">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246FB6-7D67-488A-9723-C4E59AF987D0}"/>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5100"/>
              <a:t>Video recording, with information about Internet security</a:t>
            </a:r>
          </a:p>
        </p:txBody>
      </p:sp>
      <p:sp>
        <p:nvSpPr>
          <p:cNvPr id="20" name="Rectangle: Rounded Corners 15">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Audio 35">
            <a:hlinkClick r:id="" action="ppaction://media"/>
            <a:extLst>
              <a:ext uri="{FF2B5EF4-FFF2-40B4-BE49-F238E27FC236}">
                <a16:creationId xmlns:a16="http://schemas.microsoft.com/office/drawing/2014/main" id="{1C716AD2-F2FD-4D92-A591-9DBEC78FE4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87226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1717"/>
    </mc:Choice>
    <mc:Fallback xmlns="">
      <p:transition spd="slow" advTm="151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036221-4C42-4333-A00D-9EEA3C8DA4E1}"/>
              </a:ext>
            </a:extLst>
          </p:cNvPr>
          <p:cNvSpPr>
            <a:spLocks noGrp="1"/>
          </p:cNvSpPr>
          <p:nvPr>
            <p:ph type="title"/>
          </p:nvPr>
        </p:nvSpPr>
        <p:spPr>
          <a:xfrm>
            <a:off x="5354955" y="552182"/>
            <a:ext cx="5998840" cy="5626196"/>
          </a:xfrm>
          <a:noFill/>
        </p:spPr>
        <p:txBody>
          <a:bodyPr vert="horz" lIns="91440" tIns="45720" rIns="91440" bIns="45720" rtlCol="0" anchor="b">
            <a:normAutofit/>
          </a:bodyPr>
          <a:lstStyle/>
          <a:p>
            <a:r>
              <a:rPr lang="en-US" sz="2700" dirty="0"/>
              <a:t>Poster, that talks about teamwork</a:t>
            </a:r>
            <a:br>
              <a:rPr lang="en-US" sz="2700" dirty="0"/>
            </a:br>
            <a:br>
              <a:rPr lang="en-US" sz="2700" dirty="0"/>
            </a:br>
            <a:r>
              <a:rPr lang="en-US" sz="2700" dirty="0"/>
              <a:t>Made with Jacob Hopkins</a:t>
            </a:r>
            <a:br>
              <a:rPr lang="en-US" sz="2700" dirty="0"/>
            </a:br>
            <a:br>
              <a:rPr lang="en-US" sz="2700" dirty="0"/>
            </a:br>
            <a:r>
              <a:rPr lang="en-US" sz="2700" dirty="0">
                <a:hlinkClick r:id="rId2"/>
              </a:rPr>
              <a:t>https://drive.google.com/file/d/17M7AXwOB05i3sFxIysX4BFJS1HXDws6y/view?usp=sharing</a:t>
            </a:r>
            <a:br>
              <a:rPr lang="en-US" sz="2700" dirty="0"/>
            </a:br>
            <a:br>
              <a:rPr lang="en-US" sz="2700" dirty="0"/>
            </a:br>
            <a:r>
              <a:rPr lang="en-US" sz="2700" dirty="0"/>
              <a:t>Link to the poster, but you have to download it to view it</a:t>
            </a:r>
            <a:br>
              <a:rPr lang="en-US" sz="5200" dirty="0"/>
            </a:br>
            <a:endParaRPr lang="en-US" sz="5200" dirty="0"/>
          </a:p>
        </p:txBody>
      </p:sp>
      <p:pic>
        <p:nvPicPr>
          <p:cNvPr id="5" name="Picture 4">
            <a:extLst>
              <a:ext uri="{FF2B5EF4-FFF2-40B4-BE49-F238E27FC236}">
                <a16:creationId xmlns:a16="http://schemas.microsoft.com/office/drawing/2014/main" id="{5DA038E0-C973-4A34-A96C-C58F41E80177}"/>
              </a:ext>
            </a:extLst>
          </p:cNvPr>
          <p:cNvPicPr>
            <a:picLocks noChangeAspect="1"/>
          </p:cNvPicPr>
          <p:nvPr/>
        </p:nvPicPr>
        <p:blipFill rotWithShape="1">
          <a:blip r:embed="rId3"/>
          <a:srcRect r="945"/>
          <a:stretch/>
        </p:blipFill>
        <p:spPr>
          <a:xfrm>
            <a:off x="20" y="10"/>
            <a:ext cx="4992985" cy="6857990"/>
          </a:xfrm>
          <a:prstGeom prst="rect">
            <a:avLst/>
          </a:prstGeom>
        </p:spPr>
      </p:pic>
    </p:spTree>
    <p:extLst>
      <p:ext uri="{BB962C8B-B14F-4D97-AF65-F5344CB8AC3E}">
        <p14:creationId xmlns:p14="http://schemas.microsoft.com/office/powerpoint/2010/main" val="10884078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571</Words>
  <Application>Microsoft Office PowerPoint</Application>
  <PresentationFormat>Widescreen</PresentationFormat>
  <Paragraphs>31</Paragraphs>
  <Slides>9</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E-portfolio</vt:lpstr>
      <vt:lpstr>Essential skills for employment and studies</vt:lpstr>
      <vt:lpstr>Essential skills for employment and studies – part 2 </vt:lpstr>
      <vt:lpstr>Essential skills for employment and studies – part 3</vt:lpstr>
      <vt:lpstr>Essential skills for employment and studies – part 4</vt:lpstr>
      <vt:lpstr>Similarity score</vt:lpstr>
      <vt:lpstr>Mind map</vt:lpstr>
      <vt:lpstr>Video recording, with information about Internet security</vt:lpstr>
      <vt:lpstr>Poster, that talks about teamwork  Made with Jacob Hopkins  https://drive.google.com/file/d/17M7AXwOB05i3sFxIysX4BFJS1HXDws6y/view?usp=sharing  Link to the poster, but you have to download it to view it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E-portfolio</dc:title>
  <dc:creator>KOR16830344 (Volodymyr Koralenko)</dc:creator>
  <cp:lastModifiedBy>KOR16830344 (Volodymyr Koralenko)</cp:lastModifiedBy>
  <cp:revision>13</cp:revision>
  <dcterms:created xsi:type="dcterms:W3CDTF">2020-12-02T09:27:42Z</dcterms:created>
  <dcterms:modified xsi:type="dcterms:W3CDTF">2020-12-02T13:07:18Z</dcterms:modified>
</cp:coreProperties>
</file>