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8" r:id="rId2"/>
    <p:sldId id="259" r:id="rId3"/>
    <p:sldId id="262" r:id="rId4"/>
    <p:sldId id="280"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1" r:id="rId22"/>
    <p:sldId id="282" r:id="rId23"/>
    <p:sldId id="283" r:id="rId24"/>
    <p:sldId id="284" r:id="rId25"/>
    <p:sldId id="285" r:id="rId26"/>
    <p:sldId id="287" r:id="rId27"/>
    <p:sldId id="286" r:id="rId28"/>
    <p:sldId id="288" r:id="rId29"/>
    <p:sldId id="289"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BF7B6A-7ABC-937C-983C-DD23DA9DCA66}" v="18" dt="2024-03-07T16:12:31.864"/>
    <p1510:client id="{FD4B163E-DB47-60AA-BC57-C3E6BDD8F4F6}" v="84" dt="2024-03-07T16:46:11.8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646" autoAdjust="0"/>
  </p:normalViewPr>
  <p:slideViewPr>
    <p:cSldViewPr snapToGrid="0">
      <p:cViewPr varScale="1">
        <p:scale>
          <a:sx n="75" d="100"/>
          <a:sy n="75" d="100"/>
        </p:scale>
        <p:origin x="13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36EB5C-4F5A-43D8-B91C-1432BB3950E1}"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GB"/>
        </a:p>
      </dgm:t>
    </dgm:pt>
    <dgm:pt modelId="{B4AA55B2-57FE-4B30-8D93-EC58677C3FE0}">
      <dgm:prSet phldrT="[Text]"/>
      <dgm:spPr/>
      <dgm:t>
        <a:bodyPr/>
        <a:lstStyle/>
        <a:p>
          <a:r>
            <a:rPr lang="en-GB" dirty="0"/>
            <a:t>Qualitative v Quantitative data</a:t>
          </a:r>
        </a:p>
      </dgm:t>
    </dgm:pt>
    <dgm:pt modelId="{571D1D0A-055E-40BA-B706-ED09CA271B3A}" type="parTrans" cxnId="{4CF81EEC-E6D3-47FA-BE5D-678A14526E86}">
      <dgm:prSet/>
      <dgm:spPr/>
      <dgm:t>
        <a:bodyPr/>
        <a:lstStyle/>
        <a:p>
          <a:endParaRPr lang="en-GB"/>
        </a:p>
      </dgm:t>
    </dgm:pt>
    <dgm:pt modelId="{C318D7D3-081F-49B0-8B48-981EF15938B1}" type="sibTrans" cxnId="{4CF81EEC-E6D3-47FA-BE5D-678A14526E86}">
      <dgm:prSet/>
      <dgm:spPr/>
      <dgm:t>
        <a:bodyPr/>
        <a:lstStyle/>
        <a:p>
          <a:endParaRPr lang="en-GB"/>
        </a:p>
      </dgm:t>
    </dgm:pt>
    <dgm:pt modelId="{FF4B578B-C117-49D8-8FF0-82D17261C175}">
      <dgm:prSet phldrT="[Text]"/>
      <dgm:spPr/>
      <dgm:t>
        <a:bodyPr/>
        <a:lstStyle/>
        <a:p>
          <a:r>
            <a:rPr lang="en-GB" dirty="0"/>
            <a:t>Primary v Secondary data</a:t>
          </a:r>
        </a:p>
      </dgm:t>
    </dgm:pt>
    <dgm:pt modelId="{450BA118-5AE1-4A07-BBEA-E8D622AD48D0}" type="parTrans" cxnId="{85A2F306-95BF-4B68-8295-7433BCA1FB29}">
      <dgm:prSet/>
      <dgm:spPr/>
      <dgm:t>
        <a:bodyPr/>
        <a:lstStyle/>
        <a:p>
          <a:endParaRPr lang="en-GB"/>
        </a:p>
      </dgm:t>
    </dgm:pt>
    <dgm:pt modelId="{142D5813-3A2D-4E72-8014-1470FBC8E909}" type="sibTrans" cxnId="{85A2F306-95BF-4B68-8295-7433BCA1FB29}">
      <dgm:prSet/>
      <dgm:spPr/>
      <dgm:t>
        <a:bodyPr/>
        <a:lstStyle/>
        <a:p>
          <a:endParaRPr lang="en-GB"/>
        </a:p>
      </dgm:t>
    </dgm:pt>
    <dgm:pt modelId="{1E1159F1-483D-4354-BF5D-C08EE64F3330}">
      <dgm:prSet phldrT="[Text]"/>
      <dgm:spPr/>
      <dgm:t>
        <a:bodyPr/>
        <a:lstStyle/>
        <a:p>
          <a:r>
            <a:rPr lang="en-GB" dirty="0"/>
            <a:t>Descriptive v experimental data</a:t>
          </a:r>
        </a:p>
      </dgm:t>
    </dgm:pt>
    <dgm:pt modelId="{84F78C43-5D4C-43B3-B773-05F4841D4F99}" type="parTrans" cxnId="{611C6F2A-D416-44AF-AB3A-47AA0F84D035}">
      <dgm:prSet/>
      <dgm:spPr/>
      <dgm:t>
        <a:bodyPr/>
        <a:lstStyle/>
        <a:p>
          <a:endParaRPr lang="en-GB"/>
        </a:p>
      </dgm:t>
    </dgm:pt>
    <dgm:pt modelId="{57A60337-09C8-4D78-BA39-E6E4F019670B}" type="sibTrans" cxnId="{611C6F2A-D416-44AF-AB3A-47AA0F84D035}">
      <dgm:prSet/>
      <dgm:spPr/>
      <dgm:t>
        <a:bodyPr/>
        <a:lstStyle/>
        <a:p>
          <a:endParaRPr lang="en-GB"/>
        </a:p>
      </dgm:t>
    </dgm:pt>
    <dgm:pt modelId="{7FFEE06F-0D16-48C2-9BDA-10D0142EE5D0}" type="pres">
      <dgm:prSet presAssocID="{9136EB5C-4F5A-43D8-B91C-1432BB3950E1}" presName="linear" presStyleCnt="0">
        <dgm:presLayoutVars>
          <dgm:dir/>
          <dgm:animLvl val="lvl"/>
          <dgm:resizeHandles val="exact"/>
        </dgm:presLayoutVars>
      </dgm:prSet>
      <dgm:spPr/>
    </dgm:pt>
    <dgm:pt modelId="{68BBDF78-0935-4DCD-839C-49284DD6CB2D}" type="pres">
      <dgm:prSet presAssocID="{B4AA55B2-57FE-4B30-8D93-EC58677C3FE0}" presName="parentLin" presStyleCnt="0"/>
      <dgm:spPr/>
    </dgm:pt>
    <dgm:pt modelId="{0A6F6B6A-7E8F-4251-8536-533EFD5D8C2F}" type="pres">
      <dgm:prSet presAssocID="{B4AA55B2-57FE-4B30-8D93-EC58677C3FE0}" presName="parentLeftMargin" presStyleLbl="node1" presStyleIdx="0" presStyleCnt="3"/>
      <dgm:spPr/>
    </dgm:pt>
    <dgm:pt modelId="{AF0C2030-0231-4169-A931-5A72A725BDD1}" type="pres">
      <dgm:prSet presAssocID="{B4AA55B2-57FE-4B30-8D93-EC58677C3FE0}" presName="parentText" presStyleLbl="node1" presStyleIdx="0" presStyleCnt="3">
        <dgm:presLayoutVars>
          <dgm:chMax val="0"/>
          <dgm:bulletEnabled val="1"/>
        </dgm:presLayoutVars>
      </dgm:prSet>
      <dgm:spPr/>
    </dgm:pt>
    <dgm:pt modelId="{66D3FDAF-A6D5-4F25-B8E5-810422773FD6}" type="pres">
      <dgm:prSet presAssocID="{B4AA55B2-57FE-4B30-8D93-EC58677C3FE0}" presName="negativeSpace" presStyleCnt="0"/>
      <dgm:spPr/>
    </dgm:pt>
    <dgm:pt modelId="{0714AE74-9D85-4A59-B810-5AA17BDFDB5E}" type="pres">
      <dgm:prSet presAssocID="{B4AA55B2-57FE-4B30-8D93-EC58677C3FE0}" presName="childText" presStyleLbl="conFgAcc1" presStyleIdx="0" presStyleCnt="3">
        <dgm:presLayoutVars>
          <dgm:bulletEnabled val="1"/>
        </dgm:presLayoutVars>
      </dgm:prSet>
      <dgm:spPr/>
    </dgm:pt>
    <dgm:pt modelId="{3DD220B3-F1E1-4CDD-BB70-583E0862B795}" type="pres">
      <dgm:prSet presAssocID="{C318D7D3-081F-49B0-8B48-981EF15938B1}" presName="spaceBetweenRectangles" presStyleCnt="0"/>
      <dgm:spPr/>
    </dgm:pt>
    <dgm:pt modelId="{61804FA0-E551-4B7D-879E-2F2488CB8DAB}" type="pres">
      <dgm:prSet presAssocID="{FF4B578B-C117-49D8-8FF0-82D17261C175}" presName="parentLin" presStyleCnt="0"/>
      <dgm:spPr/>
    </dgm:pt>
    <dgm:pt modelId="{6A0D43AD-157B-4400-85C4-DC2BB2EDBD04}" type="pres">
      <dgm:prSet presAssocID="{FF4B578B-C117-49D8-8FF0-82D17261C175}" presName="parentLeftMargin" presStyleLbl="node1" presStyleIdx="0" presStyleCnt="3"/>
      <dgm:spPr/>
    </dgm:pt>
    <dgm:pt modelId="{7B3B643D-3A67-4C58-9C3C-1DA66DA67574}" type="pres">
      <dgm:prSet presAssocID="{FF4B578B-C117-49D8-8FF0-82D17261C175}" presName="parentText" presStyleLbl="node1" presStyleIdx="1" presStyleCnt="3">
        <dgm:presLayoutVars>
          <dgm:chMax val="0"/>
          <dgm:bulletEnabled val="1"/>
        </dgm:presLayoutVars>
      </dgm:prSet>
      <dgm:spPr/>
    </dgm:pt>
    <dgm:pt modelId="{79916F07-0223-44F9-B6D1-DD52263A5BD8}" type="pres">
      <dgm:prSet presAssocID="{FF4B578B-C117-49D8-8FF0-82D17261C175}" presName="negativeSpace" presStyleCnt="0"/>
      <dgm:spPr/>
    </dgm:pt>
    <dgm:pt modelId="{F7DD9EE3-4911-4AFE-B2AA-DC2836CD83C0}" type="pres">
      <dgm:prSet presAssocID="{FF4B578B-C117-49D8-8FF0-82D17261C175}" presName="childText" presStyleLbl="conFgAcc1" presStyleIdx="1" presStyleCnt="3">
        <dgm:presLayoutVars>
          <dgm:bulletEnabled val="1"/>
        </dgm:presLayoutVars>
      </dgm:prSet>
      <dgm:spPr/>
    </dgm:pt>
    <dgm:pt modelId="{CF9D80A1-382F-4F15-83D4-86375414EABF}" type="pres">
      <dgm:prSet presAssocID="{142D5813-3A2D-4E72-8014-1470FBC8E909}" presName="spaceBetweenRectangles" presStyleCnt="0"/>
      <dgm:spPr/>
    </dgm:pt>
    <dgm:pt modelId="{77F0BC56-401E-4B44-891A-994CB179797F}" type="pres">
      <dgm:prSet presAssocID="{1E1159F1-483D-4354-BF5D-C08EE64F3330}" presName="parentLin" presStyleCnt="0"/>
      <dgm:spPr/>
    </dgm:pt>
    <dgm:pt modelId="{089C0BA3-4002-4F1F-ADE2-97F5A72A16F6}" type="pres">
      <dgm:prSet presAssocID="{1E1159F1-483D-4354-BF5D-C08EE64F3330}" presName="parentLeftMargin" presStyleLbl="node1" presStyleIdx="1" presStyleCnt="3"/>
      <dgm:spPr/>
    </dgm:pt>
    <dgm:pt modelId="{EE02543C-1CC5-42FC-9D1A-9057598F5C21}" type="pres">
      <dgm:prSet presAssocID="{1E1159F1-483D-4354-BF5D-C08EE64F3330}" presName="parentText" presStyleLbl="node1" presStyleIdx="2" presStyleCnt="3">
        <dgm:presLayoutVars>
          <dgm:chMax val="0"/>
          <dgm:bulletEnabled val="1"/>
        </dgm:presLayoutVars>
      </dgm:prSet>
      <dgm:spPr/>
    </dgm:pt>
    <dgm:pt modelId="{E563AAAC-9B60-4B95-AC56-5DC2D7948DE4}" type="pres">
      <dgm:prSet presAssocID="{1E1159F1-483D-4354-BF5D-C08EE64F3330}" presName="negativeSpace" presStyleCnt="0"/>
      <dgm:spPr/>
    </dgm:pt>
    <dgm:pt modelId="{66AE0611-9581-4976-BD68-24351CE4761B}" type="pres">
      <dgm:prSet presAssocID="{1E1159F1-483D-4354-BF5D-C08EE64F3330}" presName="childText" presStyleLbl="conFgAcc1" presStyleIdx="2" presStyleCnt="3">
        <dgm:presLayoutVars>
          <dgm:bulletEnabled val="1"/>
        </dgm:presLayoutVars>
      </dgm:prSet>
      <dgm:spPr/>
    </dgm:pt>
  </dgm:ptLst>
  <dgm:cxnLst>
    <dgm:cxn modelId="{85A2F306-95BF-4B68-8295-7433BCA1FB29}" srcId="{9136EB5C-4F5A-43D8-B91C-1432BB3950E1}" destId="{FF4B578B-C117-49D8-8FF0-82D17261C175}" srcOrd="1" destOrd="0" parTransId="{450BA118-5AE1-4A07-BBEA-E8D622AD48D0}" sibTransId="{142D5813-3A2D-4E72-8014-1470FBC8E909}"/>
    <dgm:cxn modelId="{611C6F2A-D416-44AF-AB3A-47AA0F84D035}" srcId="{9136EB5C-4F5A-43D8-B91C-1432BB3950E1}" destId="{1E1159F1-483D-4354-BF5D-C08EE64F3330}" srcOrd="2" destOrd="0" parTransId="{84F78C43-5D4C-43B3-B773-05F4841D4F99}" sibTransId="{57A60337-09C8-4D78-BA39-E6E4F019670B}"/>
    <dgm:cxn modelId="{F606452C-6D9E-468A-BC6B-ACA235F7E11F}" type="presOf" srcId="{9136EB5C-4F5A-43D8-B91C-1432BB3950E1}" destId="{7FFEE06F-0D16-48C2-9BDA-10D0142EE5D0}" srcOrd="0" destOrd="0" presId="urn:microsoft.com/office/officeart/2005/8/layout/list1"/>
    <dgm:cxn modelId="{185B1D3A-8A37-4969-8079-2FD42ED1E86A}" type="presOf" srcId="{FF4B578B-C117-49D8-8FF0-82D17261C175}" destId="{6A0D43AD-157B-4400-85C4-DC2BB2EDBD04}" srcOrd="0" destOrd="0" presId="urn:microsoft.com/office/officeart/2005/8/layout/list1"/>
    <dgm:cxn modelId="{80FFE154-DAFD-4146-BA2A-4750EE9215EB}" type="presOf" srcId="{FF4B578B-C117-49D8-8FF0-82D17261C175}" destId="{7B3B643D-3A67-4C58-9C3C-1DA66DA67574}" srcOrd="1" destOrd="0" presId="urn:microsoft.com/office/officeart/2005/8/layout/list1"/>
    <dgm:cxn modelId="{D9377E8B-43D3-4FFD-A1A3-74FADF7524F1}" type="presOf" srcId="{B4AA55B2-57FE-4B30-8D93-EC58677C3FE0}" destId="{0A6F6B6A-7E8F-4251-8536-533EFD5D8C2F}" srcOrd="0" destOrd="0" presId="urn:microsoft.com/office/officeart/2005/8/layout/list1"/>
    <dgm:cxn modelId="{BD2054CE-959C-498E-A47D-B4F1B6BA51FB}" type="presOf" srcId="{1E1159F1-483D-4354-BF5D-C08EE64F3330}" destId="{EE02543C-1CC5-42FC-9D1A-9057598F5C21}" srcOrd="1" destOrd="0" presId="urn:microsoft.com/office/officeart/2005/8/layout/list1"/>
    <dgm:cxn modelId="{94F69CE0-356A-49D3-8044-F3026839F09C}" type="presOf" srcId="{1E1159F1-483D-4354-BF5D-C08EE64F3330}" destId="{089C0BA3-4002-4F1F-ADE2-97F5A72A16F6}" srcOrd="0" destOrd="0" presId="urn:microsoft.com/office/officeart/2005/8/layout/list1"/>
    <dgm:cxn modelId="{411817E8-B61E-48CF-AD95-F1D05B941338}" type="presOf" srcId="{B4AA55B2-57FE-4B30-8D93-EC58677C3FE0}" destId="{AF0C2030-0231-4169-A931-5A72A725BDD1}" srcOrd="1" destOrd="0" presId="urn:microsoft.com/office/officeart/2005/8/layout/list1"/>
    <dgm:cxn modelId="{4CF81EEC-E6D3-47FA-BE5D-678A14526E86}" srcId="{9136EB5C-4F5A-43D8-B91C-1432BB3950E1}" destId="{B4AA55B2-57FE-4B30-8D93-EC58677C3FE0}" srcOrd="0" destOrd="0" parTransId="{571D1D0A-055E-40BA-B706-ED09CA271B3A}" sibTransId="{C318D7D3-081F-49B0-8B48-981EF15938B1}"/>
    <dgm:cxn modelId="{934F5084-BA29-41E1-BD26-54952E129BE2}" type="presParOf" srcId="{7FFEE06F-0D16-48C2-9BDA-10D0142EE5D0}" destId="{68BBDF78-0935-4DCD-839C-49284DD6CB2D}" srcOrd="0" destOrd="0" presId="urn:microsoft.com/office/officeart/2005/8/layout/list1"/>
    <dgm:cxn modelId="{EBA714BA-99D8-4A0B-BC58-3B1E888113B2}" type="presParOf" srcId="{68BBDF78-0935-4DCD-839C-49284DD6CB2D}" destId="{0A6F6B6A-7E8F-4251-8536-533EFD5D8C2F}" srcOrd="0" destOrd="0" presId="urn:microsoft.com/office/officeart/2005/8/layout/list1"/>
    <dgm:cxn modelId="{0BBB03E1-46BE-4487-B73A-001ACC84E825}" type="presParOf" srcId="{68BBDF78-0935-4DCD-839C-49284DD6CB2D}" destId="{AF0C2030-0231-4169-A931-5A72A725BDD1}" srcOrd="1" destOrd="0" presId="urn:microsoft.com/office/officeart/2005/8/layout/list1"/>
    <dgm:cxn modelId="{48DAAA68-8C6C-4A87-B84E-26AB3699EFE2}" type="presParOf" srcId="{7FFEE06F-0D16-48C2-9BDA-10D0142EE5D0}" destId="{66D3FDAF-A6D5-4F25-B8E5-810422773FD6}" srcOrd="1" destOrd="0" presId="urn:microsoft.com/office/officeart/2005/8/layout/list1"/>
    <dgm:cxn modelId="{BA4C4603-2683-4189-96E7-F88A27503A98}" type="presParOf" srcId="{7FFEE06F-0D16-48C2-9BDA-10D0142EE5D0}" destId="{0714AE74-9D85-4A59-B810-5AA17BDFDB5E}" srcOrd="2" destOrd="0" presId="urn:microsoft.com/office/officeart/2005/8/layout/list1"/>
    <dgm:cxn modelId="{604933EA-98F1-4F4F-B410-639A2C4F304F}" type="presParOf" srcId="{7FFEE06F-0D16-48C2-9BDA-10D0142EE5D0}" destId="{3DD220B3-F1E1-4CDD-BB70-583E0862B795}" srcOrd="3" destOrd="0" presId="urn:microsoft.com/office/officeart/2005/8/layout/list1"/>
    <dgm:cxn modelId="{474655FE-CA7F-4DB8-BADB-27360B568BA3}" type="presParOf" srcId="{7FFEE06F-0D16-48C2-9BDA-10D0142EE5D0}" destId="{61804FA0-E551-4B7D-879E-2F2488CB8DAB}" srcOrd="4" destOrd="0" presId="urn:microsoft.com/office/officeart/2005/8/layout/list1"/>
    <dgm:cxn modelId="{2A2740A0-F7A4-4A55-B0BF-E97F10C8509D}" type="presParOf" srcId="{61804FA0-E551-4B7D-879E-2F2488CB8DAB}" destId="{6A0D43AD-157B-4400-85C4-DC2BB2EDBD04}" srcOrd="0" destOrd="0" presId="urn:microsoft.com/office/officeart/2005/8/layout/list1"/>
    <dgm:cxn modelId="{658E5C53-1A20-47E4-9C34-83CEA32E485F}" type="presParOf" srcId="{61804FA0-E551-4B7D-879E-2F2488CB8DAB}" destId="{7B3B643D-3A67-4C58-9C3C-1DA66DA67574}" srcOrd="1" destOrd="0" presId="urn:microsoft.com/office/officeart/2005/8/layout/list1"/>
    <dgm:cxn modelId="{0C3A4195-E020-4387-8BF0-F32E7B3ECFE9}" type="presParOf" srcId="{7FFEE06F-0D16-48C2-9BDA-10D0142EE5D0}" destId="{79916F07-0223-44F9-B6D1-DD52263A5BD8}" srcOrd="5" destOrd="0" presId="urn:microsoft.com/office/officeart/2005/8/layout/list1"/>
    <dgm:cxn modelId="{5B4ACE0E-D09D-4549-BBA8-5EFDFCABA3CC}" type="presParOf" srcId="{7FFEE06F-0D16-48C2-9BDA-10D0142EE5D0}" destId="{F7DD9EE3-4911-4AFE-B2AA-DC2836CD83C0}" srcOrd="6" destOrd="0" presId="urn:microsoft.com/office/officeart/2005/8/layout/list1"/>
    <dgm:cxn modelId="{07ED2DC2-70A3-4702-B47D-76CF9D73F8BD}" type="presParOf" srcId="{7FFEE06F-0D16-48C2-9BDA-10D0142EE5D0}" destId="{CF9D80A1-382F-4F15-83D4-86375414EABF}" srcOrd="7" destOrd="0" presId="urn:microsoft.com/office/officeart/2005/8/layout/list1"/>
    <dgm:cxn modelId="{8A477897-E228-474C-BB6D-21D407ECDC54}" type="presParOf" srcId="{7FFEE06F-0D16-48C2-9BDA-10D0142EE5D0}" destId="{77F0BC56-401E-4B44-891A-994CB179797F}" srcOrd="8" destOrd="0" presId="urn:microsoft.com/office/officeart/2005/8/layout/list1"/>
    <dgm:cxn modelId="{91FE5778-AB04-4AD8-8336-BD23CC5F1609}" type="presParOf" srcId="{77F0BC56-401E-4B44-891A-994CB179797F}" destId="{089C0BA3-4002-4F1F-ADE2-97F5A72A16F6}" srcOrd="0" destOrd="0" presId="urn:microsoft.com/office/officeart/2005/8/layout/list1"/>
    <dgm:cxn modelId="{913D2D74-AE5C-482F-88BD-A144E2FFA01B}" type="presParOf" srcId="{77F0BC56-401E-4B44-891A-994CB179797F}" destId="{EE02543C-1CC5-42FC-9D1A-9057598F5C21}" srcOrd="1" destOrd="0" presId="urn:microsoft.com/office/officeart/2005/8/layout/list1"/>
    <dgm:cxn modelId="{3A5BAA40-37B7-440B-AC1F-1895C2F4EAF7}" type="presParOf" srcId="{7FFEE06F-0D16-48C2-9BDA-10D0142EE5D0}" destId="{E563AAAC-9B60-4B95-AC56-5DC2D7948DE4}" srcOrd="9" destOrd="0" presId="urn:microsoft.com/office/officeart/2005/8/layout/list1"/>
    <dgm:cxn modelId="{D7961296-BA63-4BBF-BC7C-F504A2B27470}" type="presParOf" srcId="{7FFEE06F-0D16-48C2-9BDA-10D0142EE5D0}" destId="{66AE0611-9581-4976-BD68-24351CE4761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33498-21BF-4DCF-B15F-289191F764CF}" type="doc">
      <dgm:prSet loTypeId="urn:microsoft.com/office/officeart/2005/8/layout/hProcess9" loCatId="process" qsTypeId="urn:microsoft.com/office/officeart/2005/8/quickstyle/simple1" qsCatId="simple" csTypeId="urn:microsoft.com/office/officeart/2005/8/colors/colorful4" csCatId="colorful" phldr="1"/>
      <dgm:spPr/>
    </dgm:pt>
    <dgm:pt modelId="{FA1BDB5D-4E5E-4484-99A1-D6E7F96A30B5}">
      <dgm:prSet phldrT="[Text]"/>
      <dgm:spPr/>
      <dgm:t>
        <a:bodyPr/>
        <a:lstStyle/>
        <a:p>
          <a:r>
            <a:rPr lang="en-GB" dirty="0"/>
            <a:t>Statistical analysis</a:t>
          </a:r>
        </a:p>
      </dgm:t>
    </dgm:pt>
    <dgm:pt modelId="{142D66D3-A784-4E71-95AE-C7A892274795}" type="parTrans" cxnId="{29B34085-3B8B-41D9-BC26-77333114AC89}">
      <dgm:prSet/>
      <dgm:spPr/>
      <dgm:t>
        <a:bodyPr/>
        <a:lstStyle/>
        <a:p>
          <a:endParaRPr lang="en-GB"/>
        </a:p>
      </dgm:t>
    </dgm:pt>
    <dgm:pt modelId="{488F28B1-F566-448D-A435-A9D52880FABD}" type="sibTrans" cxnId="{29B34085-3B8B-41D9-BC26-77333114AC89}">
      <dgm:prSet/>
      <dgm:spPr/>
      <dgm:t>
        <a:bodyPr/>
        <a:lstStyle/>
        <a:p>
          <a:endParaRPr lang="en-GB"/>
        </a:p>
      </dgm:t>
    </dgm:pt>
    <dgm:pt modelId="{08B84B91-C2A2-40C3-9D57-72F63582DA0C}">
      <dgm:prSet phldrT="[Text]"/>
      <dgm:spPr/>
      <dgm:t>
        <a:bodyPr/>
        <a:lstStyle/>
        <a:p>
          <a:r>
            <a:rPr lang="en-GB" dirty="0"/>
            <a:t>Meta-analysis</a:t>
          </a:r>
        </a:p>
      </dgm:t>
    </dgm:pt>
    <dgm:pt modelId="{73425713-2193-4860-99AD-C076C05C5052}" type="parTrans" cxnId="{E10648EF-4C47-43AD-81C9-FAE48A47E9E3}">
      <dgm:prSet/>
      <dgm:spPr/>
      <dgm:t>
        <a:bodyPr/>
        <a:lstStyle/>
        <a:p>
          <a:endParaRPr lang="en-GB"/>
        </a:p>
      </dgm:t>
    </dgm:pt>
    <dgm:pt modelId="{6DD65272-DBBF-40B5-9C34-5C924A686B10}" type="sibTrans" cxnId="{E10648EF-4C47-43AD-81C9-FAE48A47E9E3}">
      <dgm:prSet/>
      <dgm:spPr/>
      <dgm:t>
        <a:bodyPr/>
        <a:lstStyle/>
        <a:p>
          <a:endParaRPr lang="en-GB"/>
        </a:p>
      </dgm:t>
    </dgm:pt>
    <dgm:pt modelId="{EF7669AC-1E4E-47BA-8E8B-381AD226C606}">
      <dgm:prSet phldrT="[Text]"/>
      <dgm:spPr/>
      <dgm:t>
        <a:bodyPr/>
        <a:lstStyle/>
        <a:p>
          <a:r>
            <a:rPr lang="en-GB" dirty="0"/>
            <a:t>Thematic analysis</a:t>
          </a:r>
        </a:p>
      </dgm:t>
    </dgm:pt>
    <dgm:pt modelId="{7FB97386-918B-4BE7-8BCB-74108142BBAF}" type="parTrans" cxnId="{2E7C0870-23D4-4769-AEDB-82E773FA4F0C}">
      <dgm:prSet/>
      <dgm:spPr/>
      <dgm:t>
        <a:bodyPr/>
        <a:lstStyle/>
        <a:p>
          <a:endParaRPr lang="en-GB"/>
        </a:p>
      </dgm:t>
    </dgm:pt>
    <dgm:pt modelId="{2E957AF9-56DD-4F7A-A0AE-173B622BCCCF}" type="sibTrans" cxnId="{2E7C0870-23D4-4769-AEDB-82E773FA4F0C}">
      <dgm:prSet/>
      <dgm:spPr/>
      <dgm:t>
        <a:bodyPr/>
        <a:lstStyle/>
        <a:p>
          <a:endParaRPr lang="en-GB"/>
        </a:p>
      </dgm:t>
    </dgm:pt>
    <dgm:pt modelId="{C3616AD2-F241-4CF5-9885-D102DD7ACCA8}">
      <dgm:prSet/>
      <dgm:spPr/>
      <dgm:t>
        <a:bodyPr/>
        <a:lstStyle/>
        <a:p>
          <a:r>
            <a:rPr lang="en-GB" dirty="0"/>
            <a:t>Content analysis</a:t>
          </a:r>
        </a:p>
      </dgm:t>
    </dgm:pt>
    <dgm:pt modelId="{44B2A61C-46DC-41DE-8FD2-03CE913AABBA}" type="parTrans" cxnId="{DD751264-284F-4582-9BD6-9CBB8028711E}">
      <dgm:prSet/>
      <dgm:spPr/>
      <dgm:t>
        <a:bodyPr/>
        <a:lstStyle/>
        <a:p>
          <a:endParaRPr lang="en-GB"/>
        </a:p>
      </dgm:t>
    </dgm:pt>
    <dgm:pt modelId="{89CE95EB-FF75-4F23-8312-8DABC0CF568B}" type="sibTrans" cxnId="{DD751264-284F-4582-9BD6-9CBB8028711E}">
      <dgm:prSet/>
      <dgm:spPr/>
      <dgm:t>
        <a:bodyPr/>
        <a:lstStyle/>
        <a:p>
          <a:endParaRPr lang="en-GB"/>
        </a:p>
      </dgm:t>
    </dgm:pt>
    <dgm:pt modelId="{417D76F9-E512-407B-8B1A-7DE14F6CEC29}" type="pres">
      <dgm:prSet presAssocID="{72633498-21BF-4DCF-B15F-289191F764CF}" presName="CompostProcess" presStyleCnt="0">
        <dgm:presLayoutVars>
          <dgm:dir/>
          <dgm:resizeHandles val="exact"/>
        </dgm:presLayoutVars>
      </dgm:prSet>
      <dgm:spPr/>
    </dgm:pt>
    <dgm:pt modelId="{622383A3-2F0E-454E-8645-D3337CA3350B}" type="pres">
      <dgm:prSet presAssocID="{72633498-21BF-4DCF-B15F-289191F764CF}" presName="arrow" presStyleLbl="bgShp" presStyleIdx="0" presStyleCnt="1"/>
      <dgm:spPr/>
    </dgm:pt>
    <dgm:pt modelId="{409D74F5-1281-4566-83AF-656EE6B23C38}" type="pres">
      <dgm:prSet presAssocID="{72633498-21BF-4DCF-B15F-289191F764CF}" presName="linearProcess" presStyleCnt="0"/>
      <dgm:spPr/>
    </dgm:pt>
    <dgm:pt modelId="{0F1F0FD0-68B3-4D20-9B84-F0B5867205AC}" type="pres">
      <dgm:prSet presAssocID="{FA1BDB5D-4E5E-4484-99A1-D6E7F96A30B5}" presName="textNode" presStyleLbl="node1" presStyleIdx="0" presStyleCnt="4">
        <dgm:presLayoutVars>
          <dgm:bulletEnabled val="1"/>
        </dgm:presLayoutVars>
      </dgm:prSet>
      <dgm:spPr/>
    </dgm:pt>
    <dgm:pt modelId="{1F98BD25-D3B6-40E5-A411-F7B1930CB4A1}" type="pres">
      <dgm:prSet presAssocID="{488F28B1-F566-448D-A435-A9D52880FABD}" presName="sibTrans" presStyleCnt="0"/>
      <dgm:spPr/>
    </dgm:pt>
    <dgm:pt modelId="{6B9C864A-8034-4657-8803-0D010AD5ABC9}" type="pres">
      <dgm:prSet presAssocID="{08B84B91-C2A2-40C3-9D57-72F63582DA0C}" presName="textNode" presStyleLbl="node1" presStyleIdx="1" presStyleCnt="4">
        <dgm:presLayoutVars>
          <dgm:bulletEnabled val="1"/>
        </dgm:presLayoutVars>
      </dgm:prSet>
      <dgm:spPr/>
    </dgm:pt>
    <dgm:pt modelId="{B3D3C526-89A1-49D5-B220-62987DA81346}" type="pres">
      <dgm:prSet presAssocID="{6DD65272-DBBF-40B5-9C34-5C924A686B10}" presName="sibTrans" presStyleCnt="0"/>
      <dgm:spPr/>
    </dgm:pt>
    <dgm:pt modelId="{B49448E7-CE79-4237-AB61-85735FF4AEF3}" type="pres">
      <dgm:prSet presAssocID="{EF7669AC-1E4E-47BA-8E8B-381AD226C606}" presName="textNode" presStyleLbl="node1" presStyleIdx="2" presStyleCnt="4">
        <dgm:presLayoutVars>
          <dgm:bulletEnabled val="1"/>
        </dgm:presLayoutVars>
      </dgm:prSet>
      <dgm:spPr/>
    </dgm:pt>
    <dgm:pt modelId="{05A399AE-80A1-4508-A8AB-560DC1A3EF69}" type="pres">
      <dgm:prSet presAssocID="{2E957AF9-56DD-4F7A-A0AE-173B622BCCCF}" presName="sibTrans" presStyleCnt="0"/>
      <dgm:spPr/>
    </dgm:pt>
    <dgm:pt modelId="{0BA47B3E-59A7-4DAE-A818-98B1C5D1381D}" type="pres">
      <dgm:prSet presAssocID="{C3616AD2-F241-4CF5-9885-D102DD7ACCA8}" presName="textNode" presStyleLbl="node1" presStyleIdx="3" presStyleCnt="4">
        <dgm:presLayoutVars>
          <dgm:bulletEnabled val="1"/>
        </dgm:presLayoutVars>
      </dgm:prSet>
      <dgm:spPr/>
    </dgm:pt>
  </dgm:ptLst>
  <dgm:cxnLst>
    <dgm:cxn modelId="{DD751264-284F-4582-9BD6-9CBB8028711E}" srcId="{72633498-21BF-4DCF-B15F-289191F764CF}" destId="{C3616AD2-F241-4CF5-9885-D102DD7ACCA8}" srcOrd="3" destOrd="0" parTransId="{44B2A61C-46DC-41DE-8FD2-03CE913AABBA}" sibTransId="{89CE95EB-FF75-4F23-8312-8DABC0CF568B}"/>
    <dgm:cxn modelId="{112CF54D-CF63-4359-834B-C4CA8C344AC6}" type="presOf" srcId="{EF7669AC-1E4E-47BA-8E8B-381AD226C606}" destId="{B49448E7-CE79-4237-AB61-85735FF4AEF3}" srcOrd="0" destOrd="0" presId="urn:microsoft.com/office/officeart/2005/8/layout/hProcess9"/>
    <dgm:cxn modelId="{2E7C0870-23D4-4769-AEDB-82E773FA4F0C}" srcId="{72633498-21BF-4DCF-B15F-289191F764CF}" destId="{EF7669AC-1E4E-47BA-8E8B-381AD226C606}" srcOrd="2" destOrd="0" parTransId="{7FB97386-918B-4BE7-8BCB-74108142BBAF}" sibTransId="{2E957AF9-56DD-4F7A-A0AE-173B622BCCCF}"/>
    <dgm:cxn modelId="{29B34085-3B8B-41D9-BC26-77333114AC89}" srcId="{72633498-21BF-4DCF-B15F-289191F764CF}" destId="{FA1BDB5D-4E5E-4484-99A1-D6E7F96A30B5}" srcOrd="0" destOrd="0" parTransId="{142D66D3-A784-4E71-95AE-C7A892274795}" sibTransId="{488F28B1-F566-448D-A435-A9D52880FABD}"/>
    <dgm:cxn modelId="{84AA02A0-39B8-4F47-9E68-397544C4203D}" type="presOf" srcId="{08B84B91-C2A2-40C3-9D57-72F63582DA0C}" destId="{6B9C864A-8034-4657-8803-0D010AD5ABC9}" srcOrd="0" destOrd="0" presId="urn:microsoft.com/office/officeart/2005/8/layout/hProcess9"/>
    <dgm:cxn modelId="{D43B6AA4-4DB0-4AC9-837B-65322635E92F}" type="presOf" srcId="{72633498-21BF-4DCF-B15F-289191F764CF}" destId="{417D76F9-E512-407B-8B1A-7DE14F6CEC29}" srcOrd="0" destOrd="0" presId="urn:microsoft.com/office/officeart/2005/8/layout/hProcess9"/>
    <dgm:cxn modelId="{9F7A10D6-95F6-4895-976C-AD9B6CE02CBF}" type="presOf" srcId="{C3616AD2-F241-4CF5-9885-D102DD7ACCA8}" destId="{0BA47B3E-59A7-4DAE-A818-98B1C5D1381D}" srcOrd="0" destOrd="0" presId="urn:microsoft.com/office/officeart/2005/8/layout/hProcess9"/>
    <dgm:cxn modelId="{945CF6E0-8B91-4681-93EC-D2F800342A6A}" type="presOf" srcId="{FA1BDB5D-4E5E-4484-99A1-D6E7F96A30B5}" destId="{0F1F0FD0-68B3-4D20-9B84-F0B5867205AC}" srcOrd="0" destOrd="0" presId="urn:microsoft.com/office/officeart/2005/8/layout/hProcess9"/>
    <dgm:cxn modelId="{E10648EF-4C47-43AD-81C9-FAE48A47E9E3}" srcId="{72633498-21BF-4DCF-B15F-289191F764CF}" destId="{08B84B91-C2A2-40C3-9D57-72F63582DA0C}" srcOrd="1" destOrd="0" parTransId="{73425713-2193-4860-99AD-C076C05C5052}" sibTransId="{6DD65272-DBBF-40B5-9C34-5C924A686B10}"/>
    <dgm:cxn modelId="{4565DB07-F015-4FC8-8212-1CF82E79D810}" type="presParOf" srcId="{417D76F9-E512-407B-8B1A-7DE14F6CEC29}" destId="{622383A3-2F0E-454E-8645-D3337CA3350B}" srcOrd="0" destOrd="0" presId="urn:microsoft.com/office/officeart/2005/8/layout/hProcess9"/>
    <dgm:cxn modelId="{5D8FCB74-1470-4F40-959F-6951B0C236E0}" type="presParOf" srcId="{417D76F9-E512-407B-8B1A-7DE14F6CEC29}" destId="{409D74F5-1281-4566-83AF-656EE6B23C38}" srcOrd="1" destOrd="0" presId="urn:microsoft.com/office/officeart/2005/8/layout/hProcess9"/>
    <dgm:cxn modelId="{C751B056-5D3A-4DC0-A718-631FB5D953A1}" type="presParOf" srcId="{409D74F5-1281-4566-83AF-656EE6B23C38}" destId="{0F1F0FD0-68B3-4D20-9B84-F0B5867205AC}" srcOrd="0" destOrd="0" presId="urn:microsoft.com/office/officeart/2005/8/layout/hProcess9"/>
    <dgm:cxn modelId="{8BEA2A66-8848-44EE-A6DB-AC618148F064}" type="presParOf" srcId="{409D74F5-1281-4566-83AF-656EE6B23C38}" destId="{1F98BD25-D3B6-40E5-A411-F7B1930CB4A1}" srcOrd="1" destOrd="0" presId="urn:microsoft.com/office/officeart/2005/8/layout/hProcess9"/>
    <dgm:cxn modelId="{B30A89EB-B0FE-4BC6-A060-9C947017162A}" type="presParOf" srcId="{409D74F5-1281-4566-83AF-656EE6B23C38}" destId="{6B9C864A-8034-4657-8803-0D010AD5ABC9}" srcOrd="2" destOrd="0" presId="urn:microsoft.com/office/officeart/2005/8/layout/hProcess9"/>
    <dgm:cxn modelId="{CBD4E0C4-8418-4B21-98F3-486F2D4B42CD}" type="presParOf" srcId="{409D74F5-1281-4566-83AF-656EE6B23C38}" destId="{B3D3C526-89A1-49D5-B220-62987DA81346}" srcOrd="3" destOrd="0" presId="urn:microsoft.com/office/officeart/2005/8/layout/hProcess9"/>
    <dgm:cxn modelId="{287205D4-5852-4847-84D9-7799F328BC64}" type="presParOf" srcId="{409D74F5-1281-4566-83AF-656EE6B23C38}" destId="{B49448E7-CE79-4237-AB61-85735FF4AEF3}" srcOrd="4" destOrd="0" presId="urn:microsoft.com/office/officeart/2005/8/layout/hProcess9"/>
    <dgm:cxn modelId="{B56B55CE-0AED-4912-960B-2D6FC09C553E}" type="presParOf" srcId="{409D74F5-1281-4566-83AF-656EE6B23C38}" destId="{05A399AE-80A1-4508-A8AB-560DC1A3EF69}" srcOrd="5" destOrd="0" presId="urn:microsoft.com/office/officeart/2005/8/layout/hProcess9"/>
    <dgm:cxn modelId="{B4402B41-B62B-4F3C-BF44-7E20F8DBD9A2}" type="presParOf" srcId="{409D74F5-1281-4566-83AF-656EE6B23C38}" destId="{0BA47B3E-59A7-4DAE-A818-98B1C5D1381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a:t>https://www.sagepub.com/sites/default/files/upm-binaries/18533_Chapter3.pdf</a:t>
          </a:r>
          <a:endParaRPr lang="en-US"/>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992877" y="1565049"/>
          <a:ext cx="8987045" cy="786264"/>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16736" y="195818"/>
          <a:ext cx="3291840" cy="1566545"/>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5815584" y="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7030A0"/>
              </a:solidFill>
            </a:rPr>
            <a:t>Methodology</a:t>
          </a:r>
          <a:r>
            <a:rPr lang="en-GB" sz="1800" kern="1200" dirty="0"/>
            <a:t> – overarching strategy and rationale of your research project – a study of the methods, theories and principles </a:t>
          </a:r>
        </a:p>
      </dsp:txBody>
      <dsp:txXfrm>
        <a:off x="5815584" y="0"/>
        <a:ext cx="3511296" cy="1644872"/>
      </dsp:txXfrm>
    </dsp:sp>
    <dsp:sp modelId="{B7163D13-FD51-46EC-801C-CB98E17DB749}">
      <dsp:nvSpPr>
        <dsp:cNvPr id="0" name=""/>
        <dsp:cNvSpPr/>
      </dsp:nvSpPr>
      <dsp:spPr>
        <a:xfrm>
          <a:off x="6364224" y="2153999"/>
          <a:ext cx="3291840" cy="1566545"/>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645920" y="227149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00B0F0"/>
              </a:solidFill>
            </a:rPr>
            <a:t>Methods </a:t>
          </a:r>
          <a:r>
            <a:rPr lang="en-GB" sz="1800" kern="1200" dirty="0"/>
            <a:t>– specific tools and procedures data use to collect and analyse </a:t>
          </a:r>
        </a:p>
      </dsp:txBody>
      <dsp:txXfrm>
        <a:off x="1645920" y="2271490"/>
        <a:ext cx="3511296" cy="1644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4AE74-9D85-4A59-B810-5AA17BDFDB5E}">
      <dsp:nvSpPr>
        <dsp:cNvPr id="0" name=""/>
        <dsp:cNvSpPr/>
      </dsp:nvSpPr>
      <dsp:spPr>
        <a:xfrm>
          <a:off x="0" y="973215"/>
          <a:ext cx="6283036" cy="5544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C2030-0231-4169-A931-5A72A725BDD1}">
      <dsp:nvSpPr>
        <dsp:cNvPr id="0" name=""/>
        <dsp:cNvSpPr/>
      </dsp:nvSpPr>
      <dsp:spPr>
        <a:xfrm>
          <a:off x="314151" y="648494"/>
          <a:ext cx="4398125" cy="6494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Qualitative v Quantitative data</a:t>
          </a:r>
        </a:p>
      </dsp:txBody>
      <dsp:txXfrm>
        <a:off x="345854" y="680197"/>
        <a:ext cx="4334719" cy="586034"/>
      </dsp:txXfrm>
    </dsp:sp>
    <dsp:sp modelId="{F7DD9EE3-4911-4AFE-B2AA-DC2836CD83C0}">
      <dsp:nvSpPr>
        <dsp:cNvPr id="0" name=""/>
        <dsp:cNvSpPr/>
      </dsp:nvSpPr>
      <dsp:spPr>
        <a:xfrm>
          <a:off x="0" y="1971135"/>
          <a:ext cx="6283036" cy="554400"/>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7B3B643D-3A67-4C58-9C3C-1DA66DA67574}">
      <dsp:nvSpPr>
        <dsp:cNvPr id="0" name=""/>
        <dsp:cNvSpPr/>
      </dsp:nvSpPr>
      <dsp:spPr>
        <a:xfrm>
          <a:off x="314151" y="1646415"/>
          <a:ext cx="4398125" cy="64944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Primary v Secondary data</a:t>
          </a:r>
        </a:p>
      </dsp:txBody>
      <dsp:txXfrm>
        <a:off x="345854" y="1678118"/>
        <a:ext cx="4334719" cy="586034"/>
      </dsp:txXfrm>
    </dsp:sp>
    <dsp:sp modelId="{66AE0611-9581-4976-BD68-24351CE4761B}">
      <dsp:nvSpPr>
        <dsp:cNvPr id="0" name=""/>
        <dsp:cNvSpPr/>
      </dsp:nvSpPr>
      <dsp:spPr>
        <a:xfrm>
          <a:off x="0" y="2969055"/>
          <a:ext cx="6283036" cy="554400"/>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 modelId="{EE02543C-1CC5-42FC-9D1A-9057598F5C21}">
      <dsp:nvSpPr>
        <dsp:cNvPr id="0" name=""/>
        <dsp:cNvSpPr/>
      </dsp:nvSpPr>
      <dsp:spPr>
        <a:xfrm>
          <a:off x="314151" y="2644334"/>
          <a:ext cx="4398125" cy="64944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Descriptive v experimental data</a:t>
          </a:r>
        </a:p>
      </dsp:txBody>
      <dsp:txXfrm>
        <a:off x="345854" y="2676037"/>
        <a:ext cx="4334719" cy="586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83A3-2F0E-454E-8645-D3337CA3350B}">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F0FD0-68B3-4D20-9B84-F0B5867205AC}">
      <dsp:nvSpPr>
        <dsp:cNvPr id="0" name=""/>
        <dsp:cNvSpPr/>
      </dsp:nvSpPr>
      <dsp:spPr>
        <a:xfrm>
          <a:off x="5357" y="1174908"/>
          <a:ext cx="2591038"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Statistical analysis</a:t>
          </a:r>
        </a:p>
      </dsp:txBody>
      <dsp:txXfrm>
        <a:off x="81829" y="1251380"/>
        <a:ext cx="2438094" cy="1413601"/>
      </dsp:txXfrm>
    </dsp:sp>
    <dsp:sp modelId="{6B9C864A-8034-4657-8803-0D010AD5ABC9}">
      <dsp:nvSpPr>
        <dsp:cNvPr id="0" name=""/>
        <dsp:cNvSpPr/>
      </dsp:nvSpPr>
      <dsp:spPr>
        <a:xfrm>
          <a:off x="2795706" y="1174908"/>
          <a:ext cx="2591038" cy="1566545"/>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Meta-analysis</a:t>
          </a:r>
        </a:p>
      </dsp:txBody>
      <dsp:txXfrm>
        <a:off x="2872178" y="1251380"/>
        <a:ext cx="2438094" cy="1413601"/>
      </dsp:txXfrm>
    </dsp:sp>
    <dsp:sp modelId="{B49448E7-CE79-4237-AB61-85735FF4AEF3}">
      <dsp:nvSpPr>
        <dsp:cNvPr id="0" name=""/>
        <dsp:cNvSpPr/>
      </dsp:nvSpPr>
      <dsp:spPr>
        <a:xfrm>
          <a:off x="5586055" y="1174908"/>
          <a:ext cx="2591038" cy="1566545"/>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Thematic analysis</a:t>
          </a:r>
        </a:p>
      </dsp:txBody>
      <dsp:txXfrm>
        <a:off x="5662527" y="1251380"/>
        <a:ext cx="2438094" cy="1413601"/>
      </dsp:txXfrm>
    </dsp:sp>
    <dsp:sp modelId="{0BA47B3E-59A7-4DAE-A818-98B1C5D1381D}">
      <dsp:nvSpPr>
        <dsp:cNvPr id="0" name=""/>
        <dsp:cNvSpPr/>
      </dsp:nvSpPr>
      <dsp:spPr>
        <a:xfrm>
          <a:off x="8376404" y="1174908"/>
          <a:ext cx="2591038"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Content analysis</a:t>
          </a:r>
        </a:p>
      </dsp:txBody>
      <dsp:txXfrm>
        <a:off x="8452876" y="1251380"/>
        <a:ext cx="2438094" cy="14136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668655" y="972"/>
          <a:ext cx="3011090" cy="180665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1.Introduction to the chapter</a:t>
          </a:r>
        </a:p>
      </dsp:txBody>
      <dsp:txXfrm>
        <a:off x="668655" y="972"/>
        <a:ext cx="3011090" cy="1806654"/>
      </dsp:txXfrm>
    </dsp:sp>
    <dsp:sp modelId="{9BD69C2A-91F2-413B-8155-81F89E1112AD}">
      <dsp:nvSpPr>
        <dsp:cNvPr id="0" name=""/>
        <dsp:cNvSpPr/>
      </dsp:nvSpPr>
      <dsp:spPr>
        <a:xfrm>
          <a:off x="3980854" y="972"/>
          <a:ext cx="3011090" cy="1806654"/>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2. Research strategy</a:t>
          </a:r>
        </a:p>
      </dsp:txBody>
      <dsp:txXfrm>
        <a:off x="3980854" y="972"/>
        <a:ext cx="3011090" cy="1806654"/>
      </dsp:txXfrm>
    </dsp:sp>
    <dsp:sp modelId="{83354C05-9313-4D38-BEC0-E04898480531}">
      <dsp:nvSpPr>
        <dsp:cNvPr id="0" name=""/>
        <dsp:cNvSpPr/>
      </dsp:nvSpPr>
      <dsp:spPr>
        <a:xfrm>
          <a:off x="7293054" y="972"/>
          <a:ext cx="3011090" cy="1806654"/>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3. Data collection</a:t>
          </a:r>
        </a:p>
      </dsp:txBody>
      <dsp:txXfrm>
        <a:off x="7293054" y="972"/>
        <a:ext cx="3011090" cy="1806654"/>
      </dsp:txXfrm>
    </dsp:sp>
    <dsp:sp modelId="{1AEBE335-DC8E-400F-827F-86EC8B24706B}">
      <dsp:nvSpPr>
        <dsp:cNvPr id="0" name=""/>
        <dsp:cNvSpPr/>
      </dsp:nvSpPr>
      <dsp:spPr>
        <a:xfrm>
          <a:off x="2324754" y="2108736"/>
          <a:ext cx="3011090" cy="1806654"/>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4. Data Analysis</a:t>
          </a:r>
        </a:p>
      </dsp:txBody>
      <dsp:txXfrm>
        <a:off x="2324754" y="2108736"/>
        <a:ext cx="3011090" cy="1806654"/>
      </dsp:txXfrm>
    </dsp:sp>
    <dsp:sp modelId="{CEBB3608-0A4C-4EC9-9895-38E9795CF591}">
      <dsp:nvSpPr>
        <dsp:cNvPr id="0" name=""/>
        <dsp:cNvSpPr/>
      </dsp:nvSpPr>
      <dsp:spPr>
        <a:xfrm>
          <a:off x="5636954" y="2108736"/>
          <a:ext cx="3011090" cy="180665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5. Limitations </a:t>
          </a:r>
        </a:p>
      </dsp:txBody>
      <dsp:txXfrm>
        <a:off x="5636954" y="2108736"/>
        <a:ext cx="3011090" cy="18066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2061158"/>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a:t>https://www.sagepub.com/sites/default/files/upm-binaries/18533_Chapter3.pdf</a:t>
          </a:r>
          <a:endParaRPr lang="en-US" sz="1900" kern="120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 lets begin by trying to define ‘methodology’ and ‘research methods’</a:t>
            </a:r>
          </a:p>
          <a:p>
            <a:pPr marL="0" indent="0">
              <a:buNone/>
            </a:pPr>
            <a:endParaRPr lang="en-GB" dirty="0"/>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78865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methods are specific procedures for collecting and analysing data. Developing your research methods is an integral part of your research design. When considering your methods around how you will plan your research , two key areas to consider:</a:t>
            </a:r>
          </a:p>
          <a:p>
            <a:endParaRPr lang="en-GB" b="1" dirty="0"/>
          </a:p>
          <a:p>
            <a:endParaRPr lang="en-GB" b="1" dirty="0"/>
          </a:p>
          <a:p>
            <a:r>
              <a:rPr lang="en-GB" b="1" dirty="0"/>
              <a:t>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Data is the information you collect for the purpose of answering your research question</a:t>
            </a:r>
          </a:p>
          <a:p>
            <a:r>
              <a:rPr lang="en-GB" dirty="0"/>
              <a:t>Keep referring back to your research question to make sure that what you are doing/your chosen methods will lead you to that answer</a:t>
            </a:r>
          </a:p>
          <a:p>
            <a:pPr marL="171450" indent="-171450">
              <a:buFont typeface="Arial" panose="020B0604020202020204" pitchFamily="34" charset="0"/>
              <a:buChar char="•"/>
            </a:pPr>
            <a:r>
              <a:rPr lang="en-GB" dirty="0"/>
              <a:t>The type of data you need depends on the aims of your research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could be any of the following:</a:t>
            </a:r>
          </a:p>
          <a:p>
            <a:pPr marL="0" indent="0">
              <a:buFont typeface="Arial" panose="020B0604020202020204" pitchFamily="34" charset="0"/>
              <a:buNone/>
            </a:pPr>
            <a:r>
              <a:rPr lang="en-GB" dirty="0"/>
              <a:t>1. Qualitative v quantitative data</a:t>
            </a:r>
          </a:p>
          <a:p>
            <a:pPr marL="0" indent="0">
              <a:buFont typeface="Arial" panose="020B0604020202020204" pitchFamily="34" charset="0"/>
              <a:buNone/>
            </a:pPr>
            <a:r>
              <a:rPr lang="en-GB" dirty="0"/>
              <a:t>2. Primary v secondary  data</a:t>
            </a:r>
          </a:p>
          <a:p>
            <a:pPr marL="0" indent="0">
              <a:buFont typeface="Arial" panose="020B0604020202020204" pitchFamily="34" charset="0"/>
              <a:buNone/>
            </a:pPr>
            <a:r>
              <a:rPr lang="en-GB" dirty="0"/>
              <a:t>3. Descriptive v experimental data</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27378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QUANTITATIVE data</a:t>
            </a:r>
            <a:endParaRPr lang="en-GB" dirty="0">
              <a:cs typeface="Calibri"/>
            </a:endParaRPr>
          </a:p>
          <a:p>
            <a:pPr marL="228600" indent="-228600">
              <a:buAutoNum type="arabicPeriod"/>
            </a:pPr>
            <a:r>
              <a:rPr lang="en-GB" dirty="0"/>
              <a:t>If you want to develop a more systematic/automatic understanding of a subject, or your research involves hypothesis testing, collect – QUALITATIVE data</a:t>
            </a:r>
            <a:endParaRPr lang="en-GB" dirty="0">
              <a:cs typeface="Calibri" panose="020F0502020204030204"/>
            </a:endParaRP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36839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Scribbr</a:t>
            </a:r>
            <a:r>
              <a:rPr lang="en-GB" dirty="0"/>
              <a:t> , online 2022</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50009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Source – </a:t>
            </a:r>
            <a:r>
              <a:rPr lang="en-US" dirty="0" err="1">
                <a:cs typeface="Calibri"/>
              </a:rPr>
              <a:t>Scribbr</a:t>
            </a:r>
            <a:r>
              <a:rPr lang="en-US" dirty="0">
                <a:cs typeface="Calibri"/>
              </a:rPr>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189057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data analysis methods will depend on the type of data you collect and how you prepare it for analysis.</a:t>
            </a: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different methods for analysing data</a:t>
            </a:r>
          </a:p>
          <a:p>
            <a:endParaRPr lang="en-GB" dirty="0"/>
          </a:p>
          <a:p>
            <a:r>
              <a:rPr lang="en-GB" dirty="0"/>
              <a:t>How many have you heard of?</a:t>
            </a:r>
          </a:p>
          <a:p>
            <a:endParaRPr lang="en-GB" dirty="0"/>
          </a:p>
          <a:p>
            <a:r>
              <a:rPr lang="en-GB" dirty="0"/>
              <a:t>What do you think they mean?</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5432464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621993" y="1947695"/>
            <a:ext cx="8325341" cy="1680088"/>
          </a:xfrm>
          <a:solidFill>
            <a:schemeClr val="accent5">
              <a:lumMod val="60000"/>
              <a:lumOff val="40000"/>
            </a:schemeClr>
          </a:solidFill>
        </p:spPr>
        <p:txBody>
          <a:bodyPr>
            <a:normAutofit/>
          </a:bodyPr>
          <a:lstStyle/>
          <a:p>
            <a:r>
              <a:rPr lang="en-GB" b="1" dirty="0" err="1">
                <a:solidFill>
                  <a:srgbClr val="0070C0"/>
                </a:solidFill>
              </a:rPr>
              <a:t>Methodoleg</a:t>
            </a:r>
            <a:r>
              <a:rPr lang="en-GB" b="1" dirty="0">
                <a:solidFill>
                  <a:schemeClr val="bg1"/>
                </a:solidFill>
              </a:rPr>
              <a:t> </a:t>
            </a:r>
            <a:r>
              <a:rPr lang="en-GB" b="1" dirty="0"/>
              <a:t>/</a:t>
            </a:r>
            <a:r>
              <a:rPr lang="en-GB" b="1" dirty="0">
                <a:solidFill>
                  <a:schemeClr val="bg1"/>
                </a:solidFill>
              </a:rPr>
              <a:t> </a:t>
            </a:r>
            <a:r>
              <a:rPr lang="en-GB" b="1" dirty="0">
                <a:solidFill>
                  <a:srgbClr val="002060"/>
                </a:solidFill>
              </a:rPr>
              <a:t>Methodology</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 </a:t>
            </a: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a:normAutofit fontScale="92500" lnSpcReduction="10000"/>
          </a:bodyPr>
          <a:lstStyle/>
          <a:p>
            <a:r>
              <a:rPr lang="en-GB" dirty="0">
                <a:solidFill>
                  <a:srgbClr val="002060"/>
                </a:solidFill>
              </a:rPr>
              <a:t>Understand the term ‘</a:t>
            </a:r>
            <a:r>
              <a:rPr lang="en-GB" b="1" i="1" dirty="0">
                <a:solidFill>
                  <a:srgbClr val="002060"/>
                </a:solidFill>
              </a:rPr>
              <a:t>Methodology</a:t>
            </a:r>
            <a:r>
              <a:rPr lang="en-GB" b="1" dirty="0">
                <a:solidFill>
                  <a:srgbClr val="002060"/>
                </a:solidFill>
              </a:rPr>
              <a:t>’</a:t>
            </a:r>
            <a:r>
              <a:rPr lang="en-GB" dirty="0">
                <a:solidFill>
                  <a:srgbClr val="002060"/>
                </a:solidFill>
              </a:rPr>
              <a:t> &amp; ‘</a:t>
            </a:r>
            <a:r>
              <a:rPr lang="en-GB" b="1" i="1" dirty="0">
                <a:solidFill>
                  <a:srgbClr val="002060"/>
                </a:solidFill>
              </a:rPr>
              <a:t>Research methods</a:t>
            </a:r>
            <a:r>
              <a:rPr lang="en-GB" b="1" dirty="0">
                <a:solidFill>
                  <a:srgbClr val="002060"/>
                </a:solidFill>
              </a:rPr>
              <a:t>’</a:t>
            </a:r>
          </a:p>
          <a:p>
            <a:r>
              <a:rPr lang="en-GB" dirty="0">
                <a:solidFill>
                  <a:srgbClr val="00B0F0"/>
                </a:solidFill>
              </a:rPr>
              <a:t>List the 3 types of Data Collection</a:t>
            </a:r>
          </a:p>
          <a:p>
            <a:r>
              <a:rPr lang="en-GB" dirty="0"/>
              <a:t>Describe the difference between ‘</a:t>
            </a:r>
            <a:r>
              <a:rPr lang="en-GB" i="1" dirty="0">
                <a:solidFill>
                  <a:srgbClr val="0070C0"/>
                </a:solidFill>
              </a:rPr>
              <a:t>Quantitative &amp; Qualitative data</a:t>
            </a:r>
            <a:r>
              <a:rPr lang="en-GB" dirty="0"/>
              <a:t>’, ‘</a:t>
            </a:r>
            <a:r>
              <a:rPr lang="en-GB" i="1" dirty="0">
                <a:solidFill>
                  <a:srgbClr val="7030A0"/>
                </a:solidFill>
              </a:rPr>
              <a:t>Primary &amp; Secondary data</a:t>
            </a:r>
            <a:r>
              <a:rPr lang="en-GB" dirty="0"/>
              <a:t>’, ‘</a:t>
            </a:r>
            <a:r>
              <a:rPr lang="en-GB" i="1" dirty="0">
                <a:solidFill>
                  <a:schemeClr val="accent3">
                    <a:lumMod val="75000"/>
                  </a:schemeClr>
                </a:solidFill>
              </a:rPr>
              <a:t>Descriptive &amp; Experimental Data’</a:t>
            </a:r>
          </a:p>
          <a:p>
            <a:r>
              <a:rPr lang="en-GB" dirty="0">
                <a:solidFill>
                  <a:srgbClr val="002060"/>
                </a:solidFill>
              </a:rPr>
              <a:t>List the different types of methods for data collection</a:t>
            </a:r>
          </a:p>
          <a:p>
            <a:r>
              <a:rPr lang="en-GB" dirty="0">
                <a:solidFill>
                  <a:srgbClr val="7030A0"/>
                </a:solidFill>
              </a:rPr>
              <a:t>List the 4 main methods of data analysis</a:t>
            </a:r>
          </a:p>
          <a:p>
            <a:r>
              <a:rPr lang="en-GB" dirty="0">
                <a:solidFill>
                  <a:schemeClr val="accent3">
                    <a:lumMod val="75000"/>
                  </a:schemeClr>
                </a:solidFill>
              </a:rPr>
              <a:t>How to structure your ‘methodology chapter’</a:t>
            </a:r>
          </a:p>
          <a:p>
            <a:endParaRPr lang="en-GB" dirty="0"/>
          </a:p>
          <a:p>
            <a:endParaRPr lang="en-GB" dirty="0"/>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rgbClr val="FFFFFF"/>
                </a:solidFill>
              </a:rPr>
              <a:t>Methodology v Research methods</a:t>
            </a:r>
          </a:p>
        </p:txBody>
      </p:sp>
      <p:sp>
        <p:nvSpPr>
          <p:cNvPr id="4" name="Content Placeholder 3">
            <a:extLst>
              <a:ext uri="{FF2B5EF4-FFF2-40B4-BE49-F238E27FC236}">
                <a16:creationId xmlns:a16="http://schemas.microsoft.com/office/drawing/2014/main" id="{BD4D1202-7EC5-4934-BA17-95E0369E24CD}"/>
              </a:ext>
            </a:extLst>
          </p:cNvPr>
          <p:cNvSpPr>
            <a:spLocks noGrp="1"/>
          </p:cNvSpPr>
          <p:nvPr>
            <p:ph sz="half" idx="1"/>
          </p:nvPr>
        </p:nvSpPr>
        <p:spPr/>
        <p:txBody>
          <a:bodyPr>
            <a:normAutofit fontScale="70000" lnSpcReduction="20000"/>
          </a:bodyPr>
          <a:lstStyle/>
          <a:p>
            <a:pPr marL="0" indent="0">
              <a:buNone/>
            </a:pPr>
            <a:r>
              <a:rPr lang="en-GB" dirty="0"/>
              <a:t>Methodology is:</a:t>
            </a:r>
          </a:p>
          <a:p>
            <a:r>
              <a:rPr lang="en-GB" dirty="0"/>
              <a:t>‘ </a:t>
            </a:r>
            <a:r>
              <a:rPr lang="en-GB" i="1" dirty="0">
                <a:solidFill>
                  <a:srgbClr val="002060"/>
                </a:solidFill>
              </a:rPr>
              <a:t>a set of systems, methods, procedures or rules that is used to conduct a structured research process for a dissertation</a:t>
            </a:r>
            <a:r>
              <a:rPr lang="en-GB" dirty="0"/>
              <a:t>’ </a:t>
            </a:r>
          </a:p>
          <a:p>
            <a:r>
              <a:rPr lang="en-GB" dirty="0"/>
              <a:t>‘</a:t>
            </a:r>
            <a:r>
              <a:rPr lang="en-GB" i="1" dirty="0">
                <a:solidFill>
                  <a:srgbClr val="0070C0"/>
                </a:solidFill>
              </a:rPr>
              <a:t>the science of dealing with principles of procedure in research and study</a:t>
            </a:r>
            <a:r>
              <a:rPr lang="en-GB" dirty="0"/>
              <a:t>’</a:t>
            </a:r>
          </a:p>
          <a:p>
            <a:r>
              <a:rPr lang="en-GB" i="1" dirty="0"/>
              <a:t>‘A system of ways of doing, teaching or studying something</a:t>
            </a:r>
            <a:r>
              <a:rPr lang="en-GB" dirty="0"/>
              <a:t>’ </a:t>
            </a:r>
          </a:p>
          <a:p>
            <a:r>
              <a:rPr lang="en-GB" i="1" dirty="0"/>
              <a:t>It explains what the exact activities and processes of your research is , through what methods you will be measuring the data and how you will interpret your results and outcome</a:t>
            </a:r>
          </a:p>
          <a:p>
            <a:endParaRPr lang="en-GB" dirty="0"/>
          </a:p>
        </p:txBody>
      </p:sp>
      <p:sp>
        <p:nvSpPr>
          <p:cNvPr id="5" name="Content Placeholder 4">
            <a:extLst>
              <a:ext uri="{FF2B5EF4-FFF2-40B4-BE49-F238E27FC236}">
                <a16:creationId xmlns:a16="http://schemas.microsoft.com/office/drawing/2014/main" id="{1C8F0743-F9A0-410D-8164-CDE3BBAAFC9A}"/>
              </a:ext>
            </a:extLst>
          </p:cNvPr>
          <p:cNvSpPr>
            <a:spLocks noGrp="1"/>
          </p:cNvSpPr>
          <p:nvPr>
            <p:ph sz="half" idx="2"/>
          </p:nvPr>
        </p:nvSpPr>
        <p:spPr/>
        <p:txBody>
          <a:bodyPr>
            <a:normAutofit fontScale="70000" lnSpcReduction="20000"/>
          </a:bodyPr>
          <a:lstStyle/>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a:t>
            </a:r>
          </a:p>
        </p:txBody>
      </p:sp>
      <p:pic>
        <p:nvPicPr>
          <p:cNvPr id="6" name="Picture 5">
            <a:extLst>
              <a:ext uri="{FF2B5EF4-FFF2-40B4-BE49-F238E27FC236}">
                <a16:creationId xmlns:a16="http://schemas.microsoft.com/office/drawing/2014/main" id="{79614797-E119-4378-9148-A9DA86E97FAB}"/>
              </a:ext>
            </a:extLst>
          </p:cNvPr>
          <p:cNvPicPr>
            <a:picLocks noChangeAspect="1"/>
          </p:cNvPicPr>
          <p:nvPr/>
        </p:nvPicPr>
        <p:blipFill>
          <a:blip r:embed="rId3"/>
          <a:stretch>
            <a:fillRect/>
          </a:stretch>
        </p:blipFill>
        <p:spPr>
          <a:xfrm>
            <a:off x="9180801" y="3114674"/>
            <a:ext cx="2143125" cy="214312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a:solidFill>
            <a:srgbClr val="002060"/>
          </a:solidFill>
        </p:spPr>
        <p:txBody>
          <a:bodyPr/>
          <a:lstStyle/>
          <a:p>
            <a:r>
              <a:rPr lang="en-GB" dirty="0">
                <a:solidFill>
                  <a:srgbClr val="FFFFFF"/>
                </a:solidFill>
              </a:rPr>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617947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811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rgbClr val="FFFFFF"/>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9679564" y="3177019"/>
            <a:ext cx="2143125" cy="214312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rgbClr val="FFFFFF"/>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9439275" y="3188710"/>
            <a:ext cx="2143125" cy="2143125"/>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1020-8A76-4D6A-A863-6A84E7CE2215}"/>
              </a:ext>
            </a:extLst>
          </p:cNvPr>
          <p:cNvSpPr>
            <a:spLocks noGrp="1"/>
          </p:cNvSpPr>
          <p:nvPr>
            <p:ph type="title"/>
          </p:nvPr>
        </p:nvSpPr>
        <p:spPr>
          <a:solidFill>
            <a:srgbClr val="002060"/>
          </a:solidFill>
        </p:spPr>
        <p:txBody>
          <a:bodyPr/>
          <a:lstStyle/>
          <a:p>
            <a:r>
              <a:rPr lang="en-GB" dirty="0">
                <a:solidFill>
                  <a:srgbClr val="FFFFFF"/>
                </a:solidFill>
              </a:rPr>
              <a:t>Methods for collecting data</a:t>
            </a:r>
          </a:p>
        </p:txBody>
      </p:sp>
      <p:sp>
        <p:nvSpPr>
          <p:cNvPr id="3" name="Content Placeholder 2">
            <a:extLst>
              <a:ext uri="{FF2B5EF4-FFF2-40B4-BE49-F238E27FC236}">
                <a16:creationId xmlns:a16="http://schemas.microsoft.com/office/drawing/2014/main" id="{7168F237-CC29-4B65-ABAB-0F7661FE86B2}"/>
              </a:ext>
            </a:extLst>
          </p:cNvPr>
          <p:cNvSpPr>
            <a:spLocks noGrp="1"/>
          </p:cNvSpPr>
          <p:nvPr>
            <p:ph sz="half" idx="1"/>
          </p:nvPr>
        </p:nvSpPr>
        <p:spPr>
          <a:xfrm>
            <a:off x="609600" y="1600201"/>
            <a:ext cx="4398818" cy="3989040"/>
          </a:xfrm>
        </p:spPr>
        <p:txBody>
          <a:bodyPr/>
          <a:lstStyle/>
          <a:p>
            <a:r>
              <a:rPr lang="en-GB" dirty="0"/>
              <a:t>Data is the information you collect for the purpose of answering your research question</a:t>
            </a:r>
          </a:p>
          <a:p>
            <a:r>
              <a:rPr lang="en-GB" dirty="0"/>
              <a:t>Influenced by the aims of your research</a:t>
            </a:r>
          </a:p>
        </p:txBody>
      </p:sp>
      <p:graphicFrame>
        <p:nvGraphicFramePr>
          <p:cNvPr id="5" name="Content Placeholder 4">
            <a:extLst>
              <a:ext uri="{FF2B5EF4-FFF2-40B4-BE49-F238E27FC236}">
                <a16:creationId xmlns:a16="http://schemas.microsoft.com/office/drawing/2014/main" id="{55063FE1-A173-40D7-AC0A-38D2B21084F4}"/>
              </a:ext>
            </a:extLst>
          </p:cNvPr>
          <p:cNvGraphicFramePr>
            <a:graphicFrameLocks noGrp="1"/>
          </p:cNvGraphicFramePr>
          <p:nvPr>
            <p:ph sz="half" idx="2"/>
            <p:extLst>
              <p:ext uri="{D42A27DB-BD31-4B8C-83A1-F6EECF244321}">
                <p14:modId xmlns:p14="http://schemas.microsoft.com/office/powerpoint/2010/main" val="491383564"/>
              </p:ext>
            </p:extLst>
          </p:nvPr>
        </p:nvGraphicFramePr>
        <p:xfrm>
          <a:off x="5299364" y="1417638"/>
          <a:ext cx="6283036" cy="4171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5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a:solidFill>
            <a:srgbClr val="002060"/>
          </a:solidFill>
        </p:spPr>
        <p:txBody>
          <a:bodyPr/>
          <a:lstStyle/>
          <a:p>
            <a:r>
              <a:rPr lang="en-GB" dirty="0">
                <a:solidFill>
                  <a:srgbClr val="FFFFFF"/>
                </a:solidFill>
              </a:rPr>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a:lstStyle/>
          <a:p>
            <a:pPr marL="0" indent="0">
              <a:buNone/>
            </a:pPr>
            <a:r>
              <a:rPr lang="en-GB" b="1" dirty="0">
                <a:solidFill>
                  <a:srgbClr val="0070C0"/>
                </a:solidFill>
              </a:rPr>
              <a:t>Qualitative data </a:t>
            </a:r>
            <a:r>
              <a:rPr lang="en-GB" dirty="0"/>
              <a:t>– deals with words</a:t>
            </a:r>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539922" y="1600201"/>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rgbClr val="002060"/>
          </a:solidFill>
        </p:spPr>
        <p:txBody>
          <a:bodyPr/>
          <a:lstStyle/>
          <a:p>
            <a:r>
              <a:rPr lang="en-GB" dirty="0">
                <a:solidFill>
                  <a:srgbClr val="FFFFFF"/>
                </a:solidFill>
              </a:rPr>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2446112182"/>
              </p:ext>
            </p:extLst>
          </p:nvPr>
        </p:nvGraphicFramePr>
        <p:xfrm>
          <a:off x="609600" y="1417638"/>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a:solidFill>
            <a:srgbClr val="002060"/>
          </a:solidFill>
        </p:spPr>
        <p:txBody>
          <a:bodyPr/>
          <a:lstStyle/>
          <a:p>
            <a:r>
              <a:rPr lang="en-GB" dirty="0">
                <a:solidFill>
                  <a:srgbClr val="FFFFFF"/>
                </a:solidFill>
              </a:rPr>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p:txBody>
          <a:bodyPr>
            <a:normAutofit lnSpcReduction="10000"/>
          </a:bodyPr>
          <a:lstStyle/>
          <a:p>
            <a:pPr marL="0" indent="0">
              <a:buNone/>
            </a:pPr>
            <a:r>
              <a:rPr lang="en-GB" b="1" dirty="0"/>
              <a:t>Primary data </a:t>
            </a:r>
            <a:r>
              <a:rPr lang="en-GB" dirty="0"/>
              <a:t>– any new or original information that you collect for the purposes of answering your research question</a:t>
            </a:r>
          </a:p>
          <a:p>
            <a:pPr marL="0" indent="0">
              <a:buNone/>
            </a:pPr>
            <a:endParaRPr lang="en-GB" dirty="0"/>
          </a:p>
          <a:p>
            <a:pPr marL="0" indent="0">
              <a:buNone/>
            </a:pPr>
            <a:r>
              <a:rPr lang="en-GB" b="1" dirty="0"/>
              <a:t>Secondary data </a:t>
            </a:r>
            <a:r>
              <a:rPr lang="en-GB" dirty="0"/>
              <a:t>– information that has already been collected by other researchers</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6434301" y="1898668"/>
            <a:ext cx="5148099" cy="2882935"/>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a:solidFill>
            <a:srgbClr val="002060"/>
          </a:solidFill>
        </p:spPr>
        <p:txBody>
          <a:bodyPr/>
          <a:lstStyle/>
          <a:p>
            <a:r>
              <a:rPr lang="en-GB" dirty="0">
                <a:solidFill>
                  <a:srgbClr val="FFFFFF"/>
                </a:solidFill>
              </a:rPr>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extLst>
              <p:ext uri="{D42A27DB-BD31-4B8C-83A1-F6EECF244321}">
                <p14:modId xmlns:p14="http://schemas.microsoft.com/office/powerpoint/2010/main" val="756444188"/>
              </p:ext>
            </p:extLst>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417712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C38A-4361-488B-B083-7DB9F4FD24BF}"/>
              </a:ext>
            </a:extLst>
          </p:cNvPr>
          <p:cNvSpPr>
            <a:spLocks noGrp="1"/>
          </p:cNvSpPr>
          <p:nvPr>
            <p:ph type="title"/>
          </p:nvPr>
        </p:nvSpPr>
        <p:spPr>
          <a:solidFill>
            <a:srgbClr val="002060"/>
          </a:solidFill>
        </p:spPr>
        <p:txBody>
          <a:bodyPr/>
          <a:lstStyle/>
          <a:p>
            <a:r>
              <a:rPr lang="en-GB" dirty="0">
                <a:solidFill>
                  <a:srgbClr val="FFFFFF"/>
                </a:solidFill>
              </a:rPr>
              <a:t>Primary v Secondary data…</a:t>
            </a:r>
          </a:p>
        </p:txBody>
      </p:sp>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1928988" y="1212741"/>
            <a:ext cx="7880030" cy="4432517"/>
          </a:xfrm>
          <a:prstGeom prst="rect">
            <a:avLst/>
          </a:prstGeom>
        </p:spPr>
      </p:pic>
    </p:spTree>
    <p:extLst>
      <p:ext uri="{BB962C8B-B14F-4D97-AF65-F5344CB8AC3E}">
        <p14:creationId xmlns:p14="http://schemas.microsoft.com/office/powerpoint/2010/main" val="3712625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a:solidFill>
            <a:srgbClr val="002060"/>
          </a:solidFill>
        </p:spPr>
        <p:txBody>
          <a:bodyPr/>
          <a:lstStyle/>
          <a:p>
            <a:r>
              <a:rPr lang="en-GB" dirty="0">
                <a:solidFill>
                  <a:srgbClr val="FFFFFF"/>
                </a:solidFill>
              </a:rPr>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609600" y="1600201"/>
            <a:ext cx="7599218" cy="3917032"/>
          </a:xfrm>
        </p:spPr>
        <p:txBody>
          <a:bodyPr>
            <a:normAutofit lnSpcReduction="10000"/>
          </a:bodyPr>
          <a:lstStyle/>
          <a:p>
            <a:r>
              <a:rPr lang="en-GB" b="1">
                <a:solidFill>
                  <a:srgbClr val="002060"/>
                </a:solidFill>
              </a:rPr>
              <a:t>Descriptive research </a:t>
            </a:r>
            <a:r>
              <a:rPr lang="en-GB"/>
              <a:t>– you collect data about your study subject without interviewing. Validity depends on sampling method.</a:t>
            </a:r>
          </a:p>
          <a:p>
            <a:r>
              <a:rPr lang="en-GB" b="1">
                <a:solidFill>
                  <a:srgbClr val="0070C0"/>
                </a:solidFill>
              </a:rPr>
              <a:t>Experimental research </a:t>
            </a:r>
            <a:r>
              <a:rPr lang="en-GB"/>
              <a:t>– you systematically intervene in a process and measure the outcome. Validity depends on experimental design.</a:t>
            </a:r>
            <a:endParaRPr lang="en-GB" dirty="0"/>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486819"/>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07FF-8583-4C7D-929D-FB6983A96E72}"/>
              </a:ext>
            </a:extLst>
          </p:cNvPr>
          <p:cNvSpPr>
            <a:spLocks noGrp="1"/>
          </p:cNvSpPr>
          <p:nvPr>
            <p:ph type="title"/>
          </p:nvPr>
        </p:nvSpPr>
        <p:spPr>
          <a:solidFill>
            <a:srgbClr val="002060"/>
          </a:solidFill>
        </p:spPr>
        <p:txBody>
          <a:bodyPr/>
          <a:lstStyle/>
          <a:p>
            <a:r>
              <a:rPr lang="en-GB" dirty="0">
                <a:solidFill>
                  <a:srgbClr val="FFFFFF"/>
                </a:solidFill>
              </a:rPr>
              <a:t>Descriptive v Experimental Data</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C06F0E70-0007-46DE-BF93-19C704987E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36779" y="1417638"/>
            <a:ext cx="8118442" cy="3591932"/>
          </a:xfrm>
        </p:spPr>
      </p:pic>
    </p:spTree>
    <p:extLst>
      <p:ext uri="{BB962C8B-B14F-4D97-AF65-F5344CB8AC3E}">
        <p14:creationId xmlns:p14="http://schemas.microsoft.com/office/powerpoint/2010/main" val="3590505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a:solidFill>
            <a:srgbClr val="002060"/>
          </a:solidFill>
        </p:spPr>
        <p:txBody>
          <a:bodyPr>
            <a:normAutofit fontScale="90000"/>
          </a:bodyPr>
          <a:lstStyle/>
          <a:p>
            <a:r>
              <a:rPr lang="en-GB" dirty="0">
                <a:solidFill>
                  <a:srgbClr val="FFFFFF"/>
                </a:solidFill>
              </a:rPr>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1855719954"/>
              </p:ext>
            </p:extLst>
          </p:nvPr>
        </p:nvGraphicFramePr>
        <p:xfrm>
          <a:off x="609600" y="1188720"/>
          <a:ext cx="10972800" cy="448056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3542566699"/>
                    </a:ext>
                  </a:extLst>
                </a:gridCol>
                <a:gridCol w="2743200">
                  <a:extLst>
                    <a:ext uri="{9D8B030D-6E8A-4147-A177-3AD203B41FA5}">
                      <a16:colId xmlns:a16="http://schemas.microsoft.com/office/drawing/2014/main" val="3096734614"/>
                    </a:ext>
                  </a:extLst>
                </a:gridCol>
                <a:gridCol w="2743200">
                  <a:extLst>
                    <a:ext uri="{9D8B030D-6E8A-4147-A177-3AD203B41FA5}">
                      <a16:colId xmlns:a16="http://schemas.microsoft.com/office/drawing/2014/main" val="3773595914"/>
                    </a:ext>
                  </a:extLst>
                </a:gridCol>
                <a:gridCol w="2743200">
                  <a:extLst>
                    <a:ext uri="{9D8B030D-6E8A-4147-A177-3AD203B41FA5}">
                      <a16:colId xmlns:a16="http://schemas.microsoft.com/office/drawing/2014/main" val="2565141656"/>
                    </a:ext>
                  </a:extLst>
                </a:gridCol>
              </a:tblGrid>
              <a:tr h="370840">
                <a:tc>
                  <a:txBody>
                    <a:bodyPr/>
                    <a:lstStyle/>
                    <a:p>
                      <a:r>
                        <a:rPr lang="en-GB" b="1" dirty="0">
                          <a:solidFill>
                            <a:srgbClr val="0070C0"/>
                          </a:solidFill>
                        </a:rPr>
                        <a:t>Research method</a:t>
                      </a:r>
                    </a:p>
                  </a:txBody>
                  <a:tcPr/>
                </a:tc>
                <a:tc>
                  <a:txBody>
                    <a:bodyPr/>
                    <a:lstStyle/>
                    <a:p>
                      <a:r>
                        <a:rPr lang="en-GB" b="1" dirty="0">
                          <a:solidFill>
                            <a:srgbClr val="002060"/>
                          </a:solidFill>
                        </a:rPr>
                        <a:t>Primary or secondary?</a:t>
                      </a:r>
                    </a:p>
                  </a:txBody>
                  <a:tcPr/>
                </a:tc>
                <a:tc>
                  <a:txBody>
                    <a:bodyPr/>
                    <a:lstStyle/>
                    <a:p>
                      <a:r>
                        <a:rPr lang="en-GB" b="1" dirty="0">
                          <a:solidFill>
                            <a:srgbClr val="7030A0"/>
                          </a:solidFill>
                        </a:rPr>
                        <a:t>Qualitative or quantitative?</a:t>
                      </a:r>
                    </a:p>
                  </a:txBody>
                  <a:tcPr/>
                </a:tc>
                <a:tc>
                  <a:txBody>
                    <a:bodyPr/>
                    <a:lstStyle/>
                    <a:p>
                      <a:r>
                        <a:rPr lang="en-GB" b="1" dirty="0">
                          <a:solidFill>
                            <a:schemeClr val="accent5">
                              <a:lumMod val="50000"/>
                            </a:schemeClr>
                          </a:solidFill>
                        </a:rPr>
                        <a:t>When to use</a:t>
                      </a:r>
                    </a:p>
                  </a:txBody>
                  <a:tcPr/>
                </a:tc>
                <a:extLst>
                  <a:ext uri="{0D108BD9-81ED-4DB2-BD59-A6C34878D82A}">
                    <a16:rowId xmlns:a16="http://schemas.microsoft.com/office/drawing/2014/main" val="323511488"/>
                  </a:ext>
                </a:extLst>
              </a:tr>
              <a:tr h="370840">
                <a:tc>
                  <a:txBody>
                    <a:bodyPr/>
                    <a:lstStyle/>
                    <a:p>
                      <a:r>
                        <a:rPr lang="en-GB" b="1" dirty="0">
                          <a:solidFill>
                            <a:srgbClr val="002060"/>
                          </a:solidFill>
                        </a:rPr>
                        <a:t>Experiment</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51107689"/>
                  </a:ext>
                </a:extLst>
              </a:tr>
              <a:tr h="370840">
                <a:tc>
                  <a:txBody>
                    <a:bodyPr/>
                    <a:lstStyle/>
                    <a:p>
                      <a:r>
                        <a:rPr lang="en-GB" b="1" dirty="0">
                          <a:solidFill>
                            <a:srgbClr val="002060"/>
                          </a:solidFill>
                        </a:rPr>
                        <a:t>Survey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722927280"/>
                  </a:ext>
                </a:extLst>
              </a:tr>
              <a:tr h="370840">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3785730"/>
                  </a:ext>
                </a:extLst>
              </a:tr>
              <a:tr h="370840">
                <a:tc>
                  <a:txBody>
                    <a:bodyPr/>
                    <a:lstStyle/>
                    <a:p>
                      <a:r>
                        <a:rPr lang="en-GB" b="1" dirty="0">
                          <a:solidFill>
                            <a:srgbClr val="002060"/>
                          </a:solidFill>
                        </a:rPr>
                        <a:t>Observation</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728027856"/>
                  </a:ext>
                </a:extLst>
              </a:tr>
              <a:tr h="370840">
                <a:tc>
                  <a:txBody>
                    <a:bodyPr/>
                    <a:lstStyle/>
                    <a:p>
                      <a:r>
                        <a:rPr lang="en-GB" b="1" dirty="0">
                          <a:solidFill>
                            <a:srgbClr val="002060"/>
                          </a:solidFill>
                        </a:rPr>
                        <a:t>Literature review</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014878972"/>
                  </a:ext>
                </a:extLst>
              </a:tr>
              <a:tr h="370840">
                <a:tc>
                  <a:txBody>
                    <a:bodyPr/>
                    <a:lstStyle/>
                    <a:p>
                      <a:r>
                        <a:rPr lang="en-GB" b="1" dirty="0">
                          <a:solidFill>
                            <a:srgbClr val="002060"/>
                          </a:solidFill>
                        </a:rPr>
                        <a:t>Case study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11492443"/>
                  </a:ext>
                </a:extLst>
              </a:tr>
            </a:tbl>
          </a:graphicData>
        </a:graphic>
      </p:graphicFrame>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47650" y="1741488"/>
            <a:ext cx="1676400" cy="1143000"/>
          </a:xfrm>
        </p:spPr>
        <p:txBody>
          <a:bodyPr>
            <a:normAutofit fontScale="90000"/>
          </a:bodyPr>
          <a:lstStyle/>
          <a:p>
            <a:r>
              <a:rPr lang="en-GB" sz="2200" dirty="0"/>
              <a:t>Research</a:t>
            </a:r>
            <a:r>
              <a:rPr lang="en-GB" dirty="0"/>
              <a:t> </a:t>
            </a:r>
            <a:r>
              <a:rPr lang="en-GB" sz="2200" dirty="0"/>
              <a:t>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86050" y="55240"/>
            <a:ext cx="8039099" cy="5461323"/>
          </a:xfrm>
        </p:spPr>
      </p:pic>
    </p:spTree>
    <p:extLst>
      <p:ext uri="{BB962C8B-B14F-4D97-AF65-F5344CB8AC3E}">
        <p14:creationId xmlns:p14="http://schemas.microsoft.com/office/powerpoint/2010/main" val="4235673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609600" y="1600201"/>
            <a:ext cx="5384800" cy="3989040"/>
          </a:xfrm>
        </p:spPr>
        <p:txBody>
          <a:bodyPr>
            <a:normAutofit/>
          </a:bodyPr>
          <a:lstStyle/>
          <a:p>
            <a:pPr>
              <a:lnSpc>
                <a:spcPct val="90000"/>
              </a:lnSpc>
            </a:pPr>
            <a:r>
              <a:rPr lang="en-GB" sz="2000" b="1" dirty="0">
                <a:solidFill>
                  <a:srgbClr val="00B0F0"/>
                </a:solidFill>
              </a:rPr>
              <a:t>Qualitative analysis methods </a:t>
            </a:r>
            <a:r>
              <a:rPr lang="en-GB" sz="2000" dirty="0"/>
              <a:t>– used to understand words, ideas and experiences.</a:t>
            </a:r>
          </a:p>
          <a:p>
            <a:pPr marL="400050" lvl="1" indent="0">
              <a:lnSpc>
                <a:spcPct val="90000"/>
              </a:lnSpc>
              <a:buNone/>
            </a:pPr>
            <a:r>
              <a:rPr lang="en-GB" sz="2000" dirty="0"/>
              <a:t>It relies upon the researcher’s judgement – reflect carefully on your choices and assumptions. </a:t>
            </a:r>
          </a:p>
          <a:p>
            <a:pPr marL="457200" indent="-457200">
              <a:lnSpc>
                <a:spcPct val="90000"/>
              </a:lnSpc>
            </a:pPr>
            <a:r>
              <a:rPr lang="en-GB" sz="2000" b="1" dirty="0">
                <a:solidFill>
                  <a:srgbClr val="7030A0"/>
                </a:solidFill>
              </a:rPr>
              <a:t>Quantitative analysis methods </a:t>
            </a:r>
            <a:r>
              <a:rPr lang="en-GB" sz="2000" dirty="0"/>
              <a:t>– uses numbers and statistics to understand frequencies, averages and connections</a:t>
            </a:r>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6197600" y="1696579"/>
            <a:ext cx="5384800" cy="3796283"/>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4EA-2740-42EB-9D26-B06794561A95}"/>
              </a:ext>
            </a:extLst>
          </p:cNvPr>
          <p:cNvSpPr>
            <a:spLocks noGrp="1"/>
          </p:cNvSpPr>
          <p:nvPr>
            <p:ph type="title"/>
          </p:nvPr>
        </p:nvSpPr>
        <p:spPr>
          <a:solidFill>
            <a:srgbClr val="002060"/>
          </a:solidFill>
        </p:spPr>
        <p:txBody>
          <a:bodyPr/>
          <a:lstStyle/>
          <a:p>
            <a:r>
              <a:rPr lang="en-GB" dirty="0">
                <a:solidFill>
                  <a:srgbClr val="FFFFFF"/>
                </a:solidFill>
              </a:rPr>
              <a:t>Methods for analysing data</a:t>
            </a:r>
          </a:p>
        </p:txBody>
      </p:sp>
      <p:graphicFrame>
        <p:nvGraphicFramePr>
          <p:cNvPr id="4" name="Content Placeholder 3">
            <a:extLst>
              <a:ext uri="{FF2B5EF4-FFF2-40B4-BE49-F238E27FC236}">
                <a16:creationId xmlns:a16="http://schemas.microsoft.com/office/drawing/2014/main" id="{DDC89FB9-4F33-4134-958A-4DC5FE02998F}"/>
              </a:ext>
            </a:extLst>
          </p:cNvPr>
          <p:cNvGraphicFramePr>
            <a:graphicFrameLocks noGrp="1"/>
          </p:cNvGraphicFramePr>
          <p:nvPr>
            <p:ph idx="1"/>
            <p:extLst>
              <p:ext uri="{D42A27DB-BD31-4B8C-83A1-F6EECF244321}">
                <p14:modId xmlns:p14="http://schemas.microsoft.com/office/powerpoint/2010/main" val="322552027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3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79B-63A7-4991-8066-4438A12FC74D}"/>
              </a:ext>
            </a:extLst>
          </p:cNvPr>
          <p:cNvSpPr>
            <a:spLocks noGrp="1"/>
          </p:cNvSpPr>
          <p:nvPr>
            <p:ph type="title"/>
          </p:nvPr>
        </p:nvSpPr>
        <p:spPr>
          <a:xfrm>
            <a:off x="609600" y="2236788"/>
            <a:ext cx="1485900" cy="868362"/>
          </a:xfrm>
        </p:spPr>
        <p:txBody>
          <a:bodyPr>
            <a:normAutofit fontScale="90000"/>
          </a:bodyPr>
          <a:lstStyle/>
          <a:p>
            <a:r>
              <a:rPr lang="en-GB" sz="2000" dirty="0"/>
              <a:t>Methods for data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BA0CDD90-18F9-4C3B-8251-78B4E9F8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89501" y="274638"/>
            <a:ext cx="6977428" cy="5241925"/>
          </a:xfrm>
        </p:spPr>
      </p:pic>
    </p:spTree>
    <p:extLst>
      <p:ext uri="{BB962C8B-B14F-4D97-AF65-F5344CB8AC3E}">
        <p14:creationId xmlns:p14="http://schemas.microsoft.com/office/powerpoint/2010/main" val="2377157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rgbClr val="002060"/>
          </a:solidFill>
        </p:spPr>
        <p:txBody>
          <a:bodyPr/>
          <a:lstStyle/>
          <a:p>
            <a:r>
              <a:rPr lang="en-GB" dirty="0">
                <a:solidFill>
                  <a:srgbClr val="FFFFFF"/>
                </a:solidFill>
              </a:rPr>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6757987" y="2857500"/>
            <a:ext cx="4646710" cy="2659733"/>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rgbClr val="002060"/>
          </a:solidFill>
        </p:spPr>
        <p:txBody>
          <a:bodyPr/>
          <a:lstStyle/>
          <a:p>
            <a:r>
              <a:rPr lang="en-GB" dirty="0">
                <a:solidFill>
                  <a:srgbClr val="FFFFFF"/>
                </a:solidFill>
              </a:rPr>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383406198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rgbClr val="002060"/>
          </a:solidFill>
        </p:spPr>
        <p:txBody>
          <a:bodyPr/>
          <a:lstStyle/>
          <a:p>
            <a:r>
              <a:rPr lang="en-GB" dirty="0">
                <a:solidFill>
                  <a:srgbClr val="FFFFFF"/>
                </a:solidFill>
              </a:rPr>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298110438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rgbClr val="002060"/>
          </a:solidFill>
        </p:spPr>
        <p:txBody>
          <a:bodyPr/>
          <a:lstStyle/>
          <a:p>
            <a:r>
              <a:rPr lang="en-GB" dirty="0">
                <a:solidFill>
                  <a:srgbClr val="FFFFFF"/>
                </a:solidFill>
              </a:rPr>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6455129" y="1600201"/>
            <a:ext cx="5127271" cy="3082590"/>
          </a:xfrm>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solidFill>
            <a:srgbClr val="002060"/>
          </a:solidFill>
        </p:spPr>
        <p:txBody>
          <a:bodyPr/>
          <a:lstStyle/>
          <a:p>
            <a:r>
              <a:rPr lang="en-GB" dirty="0">
                <a:solidFill>
                  <a:srgbClr val="FFFFFF"/>
                </a:solidFill>
              </a:rPr>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348685" y="1964988"/>
            <a:ext cx="3893265" cy="2340688"/>
          </a:xfrm>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solidFill>
            <a:srgbClr val="002060"/>
          </a:solidFill>
        </p:spPr>
        <p:txBody>
          <a:bodyPr/>
          <a:lstStyle/>
          <a:p>
            <a:r>
              <a:rPr lang="en-GB" dirty="0">
                <a:solidFill>
                  <a:schemeClr val="bg1"/>
                </a:solidFill>
              </a:rPr>
              <a:t>Data</a:t>
            </a:r>
            <a:r>
              <a:rPr lang="en-GB" dirty="0"/>
              <a:t> </a:t>
            </a:r>
            <a:r>
              <a:rPr lang="en-GB" dirty="0">
                <a:solidFill>
                  <a:schemeClr val="bg1"/>
                </a:solidFill>
              </a:rPr>
              <a:t>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p:txBody>
          <a:bodyPr vert="horz" lIns="91440" tIns="45720" rIns="91440" bIns="45720" rtlCol="0" anchor="t">
            <a:normAutofit/>
          </a:bodyPr>
          <a:lstStyle/>
          <a:p>
            <a:r>
              <a:rPr lang="en-GB" dirty="0"/>
              <a:t>How will you collect your data?</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7384157" y="2256817"/>
            <a:ext cx="3731465" cy="2243411"/>
          </a:xfrm>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rgbClr val="002060"/>
          </a:solidFill>
        </p:spPr>
        <p:txBody>
          <a:bodyPr/>
          <a:lstStyle/>
          <a:p>
            <a:r>
              <a:rPr lang="en-GB" dirty="0">
                <a:solidFill>
                  <a:srgbClr val="FFFFFF"/>
                </a:solidFill>
              </a:rPr>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1329229" y="1957099"/>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spTree>
    <p:extLst>
      <p:ext uri="{BB962C8B-B14F-4D97-AF65-F5344CB8AC3E}">
        <p14:creationId xmlns:p14="http://schemas.microsoft.com/office/powerpoint/2010/main" val="2609785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solidFill>
            <a:srgbClr val="002060"/>
          </a:solidFill>
        </p:spPr>
        <p:txBody>
          <a:bodyPr/>
          <a:lstStyle/>
          <a:p>
            <a:r>
              <a:rPr lang="en-GB" dirty="0">
                <a:solidFill>
                  <a:srgbClr val="FFFFFF"/>
                </a:solidFill>
              </a:rPr>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p:txBody>
          <a:bodyPr/>
          <a:lstStyle/>
          <a:p>
            <a:r>
              <a:rPr lang="en-GB" dirty="0"/>
              <a:t>Do you foresee any limitations or problems with undertaking your research?</a:t>
            </a:r>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7384157" y="2081719"/>
            <a:ext cx="4022705" cy="2418509"/>
          </a:xfrm>
        </p:spPr>
      </p:pic>
    </p:spTree>
    <p:extLst>
      <p:ext uri="{BB962C8B-B14F-4D97-AF65-F5344CB8AC3E}">
        <p14:creationId xmlns:p14="http://schemas.microsoft.com/office/powerpoint/2010/main" val="2723260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rgbClr val="002060"/>
          </a:solidFill>
        </p:spPr>
        <p:txBody>
          <a:bodyPr/>
          <a:lstStyle/>
          <a:p>
            <a:r>
              <a:rPr lang="en-GB" dirty="0">
                <a:solidFill>
                  <a:srgbClr val="FFFFFF"/>
                </a:solidFill>
              </a:rPr>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p:txBody>
          <a:bodyPr>
            <a:normAutofit fontScale="92500" lnSpcReduction="20000"/>
          </a:bodyPr>
          <a:lstStyle/>
          <a:p>
            <a:r>
              <a:rPr lang="en-GB" dirty="0">
                <a:solidFill>
                  <a:srgbClr val="0070C0"/>
                </a:solidFill>
              </a:rPr>
              <a:t>Don’t just describe – explain how and why you applied them and demonstrate how it was conducted</a:t>
            </a:r>
          </a:p>
          <a:p>
            <a:r>
              <a:rPr lang="en-GB" dirty="0">
                <a:solidFill>
                  <a:schemeClr val="accent3">
                    <a:lumMod val="75000"/>
                  </a:schemeClr>
                </a:solidFill>
              </a:rPr>
              <a:t>Focus on your objectives and research question- show why your methods suit your objectives. Keep relating your choices back to the purpose of your research</a:t>
            </a: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solidFill>
            <a:srgbClr val="002060"/>
          </a:solidFill>
        </p:spPr>
        <p:txBody>
          <a:bodyPr/>
          <a:lstStyle/>
          <a:p>
            <a:r>
              <a:rPr lang="en-GB" dirty="0">
                <a:solidFill>
                  <a:srgbClr val="FFFFFF"/>
                </a:solidFill>
              </a:rPr>
              <a:t>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0747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2344</Words>
  <Application>Microsoft Office PowerPoint</Application>
  <PresentationFormat>Widescreen</PresentationFormat>
  <Paragraphs>289</Paragraphs>
  <Slides>30</Slides>
  <Notes>24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Theme1.thmx first page pp</vt:lpstr>
      <vt:lpstr>Methodoleg / Methodology</vt:lpstr>
      <vt:lpstr>Learning Outcomes </vt:lpstr>
      <vt:lpstr>Methodology v Research methods</vt:lpstr>
      <vt:lpstr>Methodology and Methods</vt:lpstr>
      <vt:lpstr>Planning your research methods</vt:lpstr>
      <vt:lpstr>Planning your research methods</vt:lpstr>
      <vt:lpstr>Methods for collecting data</vt:lpstr>
      <vt:lpstr>Qualitative v Quantitative data</vt:lpstr>
      <vt:lpstr>Qualitative v Quantitative</vt:lpstr>
      <vt:lpstr>Primary v Secondary data</vt:lpstr>
      <vt:lpstr>Primary v Secondary Data</vt:lpstr>
      <vt:lpstr>Primary v Secondary data…</vt:lpstr>
      <vt:lpstr>Descriptive v Experimental Data</vt:lpstr>
      <vt:lpstr>Descriptive v Experimental Data</vt:lpstr>
      <vt:lpstr>Research methods for collecting data</vt:lpstr>
      <vt:lpstr>Research methods for collecting data</vt:lpstr>
      <vt:lpstr>Methods for analysing data</vt:lpstr>
      <vt:lpstr>Methods for analysing data</vt:lpstr>
      <vt:lpstr>Methods for data analysis</vt:lpstr>
      <vt:lpstr>Mixed Methods Research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Alison Cooke</cp:lastModifiedBy>
  <cp:revision>77</cp:revision>
  <dcterms:created xsi:type="dcterms:W3CDTF">2021-10-13T07:56:41Z</dcterms:created>
  <dcterms:modified xsi:type="dcterms:W3CDTF">2024-03-14T14:04:57Z</dcterms:modified>
</cp:coreProperties>
</file>