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1"/>
  </p:notesMasterIdLst>
  <p:sldIdLst>
    <p:sldId id="306" r:id="rId2"/>
    <p:sldId id="272" r:id="rId3"/>
    <p:sldId id="316" r:id="rId4"/>
    <p:sldId id="317" r:id="rId5"/>
    <p:sldId id="318" r:id="rId6"/>
    <p:sldId id="327" r:id="rId7"/>
    <p:sldId id="328" r:id="rId8"/>
    <p:sldId id="329" r:id="rId9"/>
    <p:sldId id="330" r:id="rId10"/>
    <p:sldId id="331" r:id="rId11"/>
    <p:sldId id="319" r:id="rId12"/>
    <p:sldId id="273" r:id="rId13"/>
    <p:sldId id="320" r:id="rId14"/>
    <p:sldId id="308" r:id="rId15"/>
    <p:sldId id="309" r:id="rId16"/>
    <p:sldId id="310" r:id="rId17"/>
    <p:sldId id="311" r:id="rId18"/>
    <p:sldId id="312" r:id="rId19"/>
    <p:sldId id="313" r:id="rId20"/>
    <p:sldId id="314" r:id="rId21"/>
    <p:sldId id="315" r:id="rId22"/>
    <p:sldId id="295" r:id="rId23"/>
    <p:sldId id="321" r:id="rId24"/>
    <p:sldId id="322" r:id="rId25"/>
    <p:sldId id="323" r:id="rId26"/>
    <p:sldId id="324" r:id="rId27"/>
    <p:sldId id="325" r:id="rId28"/>
    <p:sldId id="326" r:id="rId29"/>
    <p:sldId id="30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94660"/>
  </p:normalViewPr>
  <p:slideViewPr>
    <p:cSldViewPr snapToGrid="0">
      <p:cViewPr varScale="1">
        <p:scale>
          <a:sx n="77" d="100"/>
          <a:sy n="77" d="100"/>
        </p:scale>
        <p:origin x="83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05/05/2022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5</a:t>
            </a:fld>
            <a:endParaRPr lang="en-GB"/>
          </a:p>
        </p:txBody>
      </p:sp>
    </p:spTree>
    <p:extLst>
      <p:ext uri="{BB962C8B-B14F-4D97-AF65-F5344CB8AC3E}">
        <p14:creationId xmlns:p14="http://schemas.microsoft.com/office/powerpoint/2010/main" val="4294050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6</a:t>
            </a:fld>
            <a:endParaRPr lang="en-GB"/>
          </a:p>
        </p:txBody>
      </p:sp>
    </p:spTree>
    <p:extLst>
      <p:ext uri="{BB962C8B-B14F-4D97-AF65-F5344CB8AC3E}">
        <p14:creationId xmlns:p14="http://schemas.microsoft.com/office/powerpoint/2010/main" val="2519163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7</a:t>
            </a:fld>
            <a:endParaRPr lang="en-GB"/>
          </a:p>
        </p:txBody>
      </p:sp>
    </p:spTree>
    <p:extLst>
      <p:ext uri="{BB962C8B-B14F-4D97-AF65-F5344CB8AC3E}">
        <p14:creationId xmlns:p14="http://schemas.microsoft.com/office/powerpoint/2010/main" val="545513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8</a:t>
            </a:fld>
            <a:endParaRPr lang="en-GB"/>
          </a:p>
        </p:txBody>
      </p:sp>
    </p:spTree>
    <p:extLst>
      <p:ext uri="{BB962C8B-B14F-4D97-AF65-F5344CB8AC3E}">
        <p14:creationId xmlns:p14="http://schemas.microsoft.com/office/powerpoint/2010/main" val="74683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9</a:t>
            </a:fld>
            <a:endParaRPr lang="en-GB"/>
          </a:p>
        </p:txBody>
      </p:sp>
    </p:spTree>
    <p:extLst>
      <p:ext uri="{BB962C8B-B14F-4D97-AF65-F5344CB8AC3E}">
        <p14:creationId xmlns:p14="http://schemas.microsoft.com/office/powerpoint/2010/main" val="1098602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10</a:t>
            </a:fld>
            <a:endParaRPr lang="en-GB"/>
          </a:p>
        </p:txBody>
      </p:sp>
    </p:spTree>
    <p:extLst>
      <p:ext uri="{BB962C8B-B14F-4D97-AF65-F5344CB8AC3E}">
        <p14:creationId xmlns:p14="http://schemas.microsoft.com/office/powerpoint/2010/main" val="226291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11</a:t>
            </a:fld>
            <a:endParaRPr lang="en-GB"/>
          </a:p>
        </p:txBody>
      </p:sp>
    </p:spTree>
    <p:extLst>
      <p:ext uri="{BB962C8B-B14F-4D97-AF65-F5344CB8AC3E}">
        <p14:creationId xmlns:p14="http://schemas.microsoft.com/office/powerpoint/2010/main" val="3853855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13</a:t>
            </a:fld>
            <a:endParaRPr lang="en-GB"/>
          </a:p>
        </p:txBody>
      </p:sp>
    </p:spTree>
    <p:extLst>
      <p:ext uri="{BB962C8B-B14F-4D97-AF65-F5344CB8AC3E}">
        <p14:creationId xmlns:p14="http://schemas.microsoft.com/office/powerpoint/2010/main" val="227806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70C0"/>
                </a:solidFill>
              </a:rPr>
              <a:t>How might your own background/culture/philosophical worldview, skills, experiences, etc. impact the research (design/facilitation/interpretation/use of findings)?  Positives/negatives?  For example, is a strong motivation to support the young people/promote their welfare/wellbeing positive?  Which principle of ethical research does this relate to?  What about your level of engagement with participants (could be positive in understanding YP’s perspectives more fully, but consider issues such as the Hawthorne Effect, and ethical considerations around building relationships with young people to seek sensitive information and ending them suddenly where there may be risks of attachment issues, vulnerability and legacy impact to other professional relationships, etc…)  Are participants fully-informed AND fully aware of the research process/relationship/timescales and exit strategy, etc. with full understanding?  How will you ensure this?  Should young people be fully-informed?  Or can we justify revealing some of the information after data has been gathered (YP can still withdraw consent/participation at this stage)?</a:t>
            </a:r>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20</a:t>
            </a:fld>
            <a:endParaRPr lang="en-GB"/>
          </a:p>
        </p:txBody>
      </p:sp>
    </p:spTree>
    <p:extLst>
      <p:ext uri="{BB962C8B-B14F-4D97-AF65-F5344CB8AC3E}">
        <p14:creationId xmlns:p14="http://schemas.microsoft.com/office/powerpoint/2010/main" val="2677933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21</a:t>
            </a:fld>
            <a:endParaRPr lang="en-GB"/>
          </a:p>
        </p:txBody>
      </p:sp>
    </p:spTree>
    <p:extLst>
      <p:ext uri="{BB962C8B-B14F-4D97-AF65-F5344CB8AC3E}">
        <p14:creationId xmlns:p14="http://schemas.microsoft.com/office/powerpoint/2010/main" val="260613555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5/5/2022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5/5/2022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5/5/2022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5/5/2022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5/5/2022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5/5/2022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5/5/2022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5/5/2022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1301873@student.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mailto:1301873@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3.wdp"/></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tirZ7ktPW6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f_5WdkbcA4g" TargetMode="External"/><Relationship Id="rId2" Type="http://schemas.openxmlformats.org/officeDocument/2006/relationships/hyperlink" Target="https://www.youtube.com/watch?v=KUZ6iGvJlG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dirty="0"/>
              <a:t>Lecture 5</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Feedback from Directed Study</a:t>
            </a:r>
          </a:p>
          <a:p>
            <a:endParaRPr lang="en-GB" sz="400" dirty="0"/>
          </a:p>
          <a:p>
            <a:r>
              <a:rPr lang="en-GB" sz="2800" dirty="0"/>
              <a:t>Assessment</a:t>
            </a:r>
          </a:p>
          <a:p>
            <a:endParaRPr lang="en-GB" sz="400" dirty="0"/>
          </a:p>
          <a:p>
            <a:r>
              <a:rPr lang="en-GB" sz="2800" dirty="0"/>
              <a:t>Recap Last Lecture                                                                                     – Step by Step Research Design/Data Analysis</a:t>
            </a:r>
            <a:endParaRPr lang="en-GB" sz="400" dirty="0"/>
          </a:p>
          <a:p>
            <a:pPr marL="0" indent="0">
              <a:buNone/>
            </a:pPr>
            <a:endParaRPr lang="en-GB" sz="400" dirty="0"/>
          </a:p>
          <a:p>
            <a:r>
              <a:rPr lang="en-GB" sz="2800" dirty="0"/>
              <a:t>Your Role and Researcher Impact – Directed Study</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569653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p>
          <a:p>
            <a:pPr marL="0" indent="0">
              <a:buNone/>
            </a:pPr>
            <a:endParaRPr lang="en-GB" sz="400" dirty="0"/>
          </a:p>
          <a:p>
            <a:r>
              <a:rPr lang="en-GB" sz="2800" dirty="0"/>
              <a:t>If you are happy to share this with the group for discussion, take a photo of the picture and email it to me at:                 </a:t>
            </a:r>
            <a:r>
              <a:rPr lang="en-GB" sz="2800" dirty="0">
                <a:hlinkClick r:id="rId2"/>
              </a:rPr>
              <a:t>1301873@student.uwtsd.ac.uk</a:t>
            </a:r>
            <a:r>
              <a:rPr lang="en-GB" sz="2800" dirty="0"/>
              <a:t> </a:t>
            </a:r>
          </a:p>
          <a:p>
            <a:endParaRPr lang="en-GB" sz="2800"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319667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p>
          <a:p>
            <a:pPr marL="0" indent="0">
              <a:buNone/>
            </a:pPr>
            <a:endParaRPr lang="en-GB" sz="400" dirty="0"/>
          </a:p>
          <a:p>
            <a:r>
              <a:rPr lang="en-GB" sz="2800" dirty="0"/>
              <a:t>If you are happy to share this with the group for discussion, take a photo of the picture and email it to me at:                 </a:t>
            </a:r>
            <a:r>
              <a:rPr lang="en-GB" sz="2800" dirty="0">
                <a:hlinkClick r:id="rId3"/>
              </a:rPr>
              <a:t>1301873@student.uwtsd.ac.uk</a:t>
            </a:r>
            <a:r>
              <a:rPr lang="en-GB" sz="2800" dirty="0"/>
              <a:t> </a:t>
            </a:r>
          </a:p>
          <a:p>
            <a:pPr marL="0" indent="0">
              <a:buNone/>
            </a:pPr>
            <a:endParaRPr lang="en-GB" sz="400" dirty="0"/>
          </a:p>
          <a:p>
            <a:r>
              <a:rPr lang="en-GB" sz="2800" dirty="0"/>
              <a:t>How might we conduct data analysis on the example(s)?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82279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5C7DC94F-FF92-4F06-9BBF-871CDB65E7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95" b="16280"/>
          <a:stretch/>
        </p:blipFill>
        <p:spPr bwMode="auto">
          <a:xfrm rot="16200000">
            <a:off x="1957608" y="-1958409"/>
            <a:ext cx="6848862" cy="10764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547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preview">
            <a:extLst>
              <a:ext uri="{FF2B5EF4-FFF2-40B4-BE49-F238E27FC236}">
                <a16:creationId xmlns:a16="http://schemas.microsoft.com/office/drawing/2014/main" id="{3015CD1D-B535-4678-BAF8-D6756D143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85" t="5403" r="23207"/>
          <a:stretch/>
        </p:blipFill>
        <p:spPr bwMode="auto">
          <a:xfrm>
            <a:off x="0" y="-1"/>
            <a:ext cx="10714383" cy="6844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105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84967DB8-9020-4EDD-9FF9-6454272087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5" t="5652" r="5000" b="8986"/>
          <a:stretch/>
        </p:blipFill>
        <p:spPr bwMode="auto">
          <a:xfrm>
            <a:off x="-1" y="0"/>
            <a:ext cx="100366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871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preview">
            <a:extLst>
              <a:ext uri="{FF2B5EF4-FFF2-40B4-BE49-F238E27FC236}">
                <a16:creationId xmlns:a16="http://schemas.microsoft.com/office/drawing/2014/main" id="{550C7C68-E439-435C-9FA8-A3FD0AF27B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143000" y="-1143000"/>
            <a:ext cx="6858000" cy="91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0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preview">
            <a:extLst>
              <a:ext uri="{FF2B5EF4-FFF2-40B4-BE49-F238E27FC236}">
                <a16:creationId xmlns:a16="http://schemas.microsoft.com/office/drawing/2014/main" id="{C6C4AEDE-3B91-4065-B030-BFE91E640D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62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Any conclusions?</a:t>
            </a:r>
          </a:p>
          <a:p>
            <a:pPr marL="0" indent="0">
              <a:buNone/>
            </a:pPr>
            <a:endParaRPr lang="en-GB" sz="400" dirty="0"/>
          </a:p>
          <a:p>
            <a:r>
              <a:rPr lang="en-GB" sz="2800" dirty="0"/>
              <a:t>Thoughts about this as a research tool? </a:t>
            </a:r>
          </a:p>
          <a:p>
            <a:pPr marL="0" indent="0">
              <a:buNone/>
            </a:pPr>
            <a:endParaRPr lang="en-GB" sz="400" dirty="0"/>
          </a:p>
          <a:p>
            <a:r>
              <a:rPr lang="en-GB" sz="2800" dirty="0"/>
              <a:t>Ethical considerations/observations?</a:t>
            </a:r>
          </a:p>
          <a:p>
            <a:pPr marL="0" indent="0">
              <a:buNone/>
            </a:pPr>
            <a:endParaRPr lang="en-GB" sz="400" dirty="0"/>
          </a:p>
          <a:p>
            <a:r>
              <a:rPr lang="en-GB" sz="2800" dirty="0"/>
              <a:t>What about my role in the process?</a:t>
            </a:r>
          </a:p>
          <a:p>
            <a:pPr marL="0" indent="0">
              <a:buNone/>
            </a:pPr>
            <a:endParaRPr lang="en-GB" sz="400" dirty="0"/>
          </a:p>
          <a:p>
            <a:r>
              <a:rPr lang="en-GB" sz="2800" dirty="0"/>
              <a:t>Links to relevant theories/wider reading?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53713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a:xfrm>
            <a:off x="1069848" y="251357"/>
            <a:ext cx="10058400" cy="1609344"/>
          </a:xfrm>
        </p:spPr>
        <p:txBody>
          <a:bodyPr/>
          <a:lstStyle/>
          <a:p>
            <a:r>
              <a:rPr lang="en-GB" dirty="0"/>
              <a:t>DIRECTED STUDY…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860701"/>
            <a:ext cx="10330335" cy="4745942"/>
          </a:xfrm>
        </p:spPr>
        <p:txBody>
          <a:bodyPr>
            <a:normAutofit fontScale="92500" lnSpcReduction="20000"/>
          </a:bodyPr>
          <a:lstStyle/>
          <a:p>
            <a:r>
              <a:rPr lang="en-GB" sz="2800" dirty="0"/>
              <a:t>Aim and objectives of study.                                                             </a:t>
            </a:r>
            <a:r>
              <a:rPr lang="en-GB" sz="2800" dirty="0">
                <a:solidFill>
                  <a:srgbClr val="0070C0"/>
                </a:solidFill>
              </a:rPr>
              <a:t>(Consider needs and Youth Work principles and values.)</a:t>
            </a:r>
            <a:r>
              <a:rPr lang="en-GB" sz="2800" dirty="0"/>
              <a:t> </a:t>
            </a:r>
          </a:p>
          <a:p>
            <a:pPr marL="0" indent="0">
              <a:buNone/>
            </a:pPr>
            <a:endParaRPr lang="en-GB" sz="400" dirty="0"/>
          </a:p>
          <a:p>
            <a:r>
              <a:rPr lang="en-GB" sz="2800" dirty="0"/>
              <a:t>How are you going to achieve the aim and what level of participation from young people is involved?                              </a:t>
            </a:r>
            <a:r>
              <a:rPr lang="en-GB" sz="2800" dirty="0">
                <a:solidFill>
                  <a:srgbClr val="0070C0"/>
                </a:solidFill>
              </a:rPr>
              <a:t>(Why is this important?)</a:t>
            </a:r>
            <a:endParaRPr lang="en-GB" sz="2800" dirty="0"/>
          </a:p>
          <a:p>
            <a:pPr marL="0" indent="0">
              <a:buNone/>
            </a:pPr>
            <a:endParaRPr lang="en-GB" sz="400" dirty="0"/>
          </a:p>
          <a:p>
            <a:r>
              <a:rPr lang="en-GB" sz="2800" dirty="0"/>
              <a:t>Methodology you intend to use.                                                             </a:t>
            </a:r>
            <a:r>
              <a:rPr lang="en-GB" sz="2800" dirty="0">
                <a:solidFill>
                  <a:srgbClr val="0070C0"/>
                </a:solidFill>
              </a:rPr>
              <a:t>(Why? Strengths vs Weaknesses of Qualitative/Quantitative)</a:t>
            </a:r>
            <a:endParaRPr lang="en-GB" sz="2800" dirty="0"/>
          </a:p>
          <a:p>
            <a:pPr marL="0" indent="0">
              <a:buNone/>
            </a:pPr>
            <a:endParaRPr lang="en-GB" sz="400" dirty="0"/>
          </a:p>
          <a:p>
            <a:pPr>
              <a:buClr>
                <a:srgbClr val="D34817">
                  <a:lumMod val="75000"/>
                </a:srgbClr>
              </a:buClr>
              <a:defRPr/>
            </a:pPr>
            <a:r>
              <a:rPr lang="en-GB" sz="2800" dirty="0"/>
              <a:t>Methods you intend to use.                                                                            </a:t>
            </a:r>
            <a:r>
              <a:rPr lang="en-GB" sz="2800" dirty="0">
                <a:solidFill>
                  <a:srgbClr val="0070C0"/>
                </a:solidFill>
              </a:rPr>
              <a:t>(Why? Strengths vs Weaknesses)</a:t>
            </a:r>
            <a:endParaRPr lang="en-GB" sz="2800" dirty="0"/>
          </a:p>
          <a:p>
            <a:pPr marL="0" marR="0" lvl="0" indent="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None/>
              <a:tabLst/>
              <a:defRPr/>
            </a:pPr>
            <a:endParaRPr kumimoji="0" lang="en-GB" sz="400" b="0" i="0" u="none" strike="noStrike" kern="1200" cap="none" spc="0" normalizeH="0" baseline="0" noProof="0" dirty="0">
              <a:ln>
                <a:noFill/>
              </a:ln>
              <a:solidFill>
                <a:prstClr val="black"/>
              </a:solidFill>
              <a:effectLst/>
              <a:uLnTx/>
              <a:uFillTx/>
              <a:latin typeface="Rockwell" panose="02060603020205020403"/>
              <a:ea typeface="+mn-ea"/>
              <a:cs typeface="+mn-cs"/>
            </a:endParaRP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lang="en-GB" sz="2800" dirty="0">
                <a:solidFill>
                  <a:prstClr val="black"/>
                </a:solidFill>
                <a:latin typeface="Rockwell" panose="02060603020205020403"/>
              </a:rPr>
              <a:t>Ethical considerations                                                                                  </a:t>
            </a:r>
            <a:r>
              <a:rPr lang="en-GB" sz="2800" dirty="0">
                <a:solidFill>
                  <a:srgbClr val="0070C0"/>
                </a:solidFill>
                <a:latin typeface="Rockwell" panose="02060603020205020403"/>
              </a:rPr>
              <a:t>(Include consideration of your own role/impact)</a:t>
            </a:r>
            <a:endParaRPr lang="en-GB" dirty="0">
              <a:solidFill>
                <a:srgbClr val="0070C0"/>
              </a:solidFill>
            </a:endParaRPr>
          </a:p>
        </p:txBody>
      </p:sp>
    </p:spTree>
    <p:extLst>
      <p:ext uri="{BB962C8B-B14F-4D97-AF65-F5344CB8AC3E}">
        <p14:creationId xmlns:p14="http://schemas.microsoft.com/office/powerpoint/2010/main" val="564352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outlines the design and delivery of a hypothetical small scale participatory research exercise with young people, on a subject that is relevant to them. Critically reflect on your role in the process and your ethical considerations.</a:t>
            </a:r>
          </a:p>
          <a:p>
            <a:pPr marL="0" indent="0">
              <a:buNone/>
            </a:pPr>
            <a:r>
              <a:rPr lang="en-GB" sz="400" dirty="0"/>
              <a:t> </a:t>
            </a:r>
          </a:p>
          <a:p>
            <a:r>
              <a:rPr lang="en-GB" sz="2800" dirty="0"/>
              <a:t>Your assignment should be supported by wider reading, and linked to the Youth Work National Occupational Standards (CLD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56352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a:t>
            </a:r>
            <a:r>
              <a:rPr lang="en-GB" sz="2800" dirty="0">
                <a:highlight>
                  <a:srgbClr val="FFFF00"/>
                </a:highlight>
              </a:rPr>
              <a:t>outlines the design and delivery</a:t>
            </a:r>
            <a:r>
              <a:rPr lang="en-GB" sz="2800" dirty="0"/>
              <a:t> of a hypothetical </a:t>
            </a:r>
            <a:r>
              <a:rPr lang="en-GB" sz="2800" dirty="0">
                <a:highlight>
                  <a:srgbClr val="00FFFF"/>
                </a:highlight>
              </a:rPr>
              <a:t>small scale participatory research</a:t>
            </a:r>
            <a:r>
              <a:rPr lang="en-GB" sz="2800" dirty="0"/>
              <a:t> exercise with </a:t>
            </a:r>
            <a:r>
              <a:rPr lang="en-GB" sz="2800" dirty="0">
                <a:highlight>
                  <a:srgbClr val="00FF00"/>
                </a:highlight>
              </a:rPr>
              <a:t>young people, on a subject that is relevant</a:t>
            </a:r>
            <a:r>
              <a:rPr lang="en-GB" sz="2800" dirty="0"/>
              <a:t> to them. </a:t>
            </a:r>
            <a:r>
              <a:rPr lang="en-GB" sz="2800" dirty="0">
                <a:highlight>
                  <a:srgbClr val="FF00FF"/>
                </a:highlight>
              </a:rPr>
              <a:t>Critically reflect on your role in the process</a:t>
            </a:r>
            <a:r>
              <a:rPr lang="en-GB" sz="2800" dirty="0"/>
              <a:t> and your </a:t>
            </a:r>
            <a:r>
              <a:rPr lang="en-GB" sz="2800" dirty="0">
                <a:highlight>
                  <a:srgbClr val="C0C0C0"/>
                </a:highlight>
              </a:rPr>
              <a:t>ethical considerations</a:t>
            </a:r>
            <a:r>
              <a:rPr lang="en-GB" sz="2800" dirty="0"/>
              <a:t>.</a:t>
            </a:r>
          </a:p>
          <a:p>
            <a:pPr marL="0" indent="0">
              <a:buNone/>
            </a:pPr>
            <a:r>
              <a:rPr lang="en-GB" sz="400" dirty="0"/>
              <a:t> </a:t>
            </a:r>
          </a:p>
          <a:p>
            <a:r>
              <a:rPr lang="en-GB" sz="2800" dirty="0"/>
              <a:t>Your assignment should be </a:t>
            </a:r>
            <a:r>
              <a:rPr lang="en-GB" sz="2800" dirty="0">
                <a:highlight>
                  <a:srgbClr val="FFFF00"/>
                </a:highlight>
              </a:rPr>
              <a:t>supported by wider reading</a:t>
            </a:r>
            <a:r>
              <a:rPr lang="en-GB" sz="2800" dirty="0"/>
              <a:t>, and </a:t>
            </a:r>
            <a:r>
              <a:rPr lang="en-GB" sz="2800" dirty="0">
                <a:highlight>
                  <a:srgbClr val="00FFFF"/>
                </a:highlight>
              </a:rPr>
              <a:t>linked to the Youth Work National Occupational Standards </a:t>
            </a:r>
            <a:r>
              <a:rPr lang="en-GB" sz="2800" dirty="0"/>
              <a:t>(CLD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37525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6"/>
            <a:ext cx="10276176" cy="4078224"/>
          </a:xfrm>
        </p:spPr>
        <p:txBody>
          <a:bodyPr>
            <a:normAutofit/>
          </a:bodyPr>
          <a:lstStyle/>
          <a:p>
            <a:pPr marL="0" indent="0">
              <a:buNone/>
            </a:pPr>
            <a:r>
              <a:rPr lang="en-GB" sz="2800" dirty="0">
                <a:highlight>
                  <a:srgbClr val="FFFF00"/>
                </a:highlight>
              </a:rPr>
              <a:t>(1) Outline Design and Delivery</a:t>
            </a:r>
          </a:p>
          <a:p>
            <a:pPr marL="0" indent="0">
              <a:buNone/>
            </a:pPr>
            <a:r>
              <a:rPr lang="en-GB" sz="2800" dirty="0">
                <a:highlight>
                  <a:srgbClr val="00FFFF"/>
                </a:highlight>
              </a:rPr>
              <a:t>(2) Participatory Research</a:t>
            </a:r>
          </a:p>
          <a:p>
            <a:pPr marL="0" indent="0">
              <a:buNone/>
            </a:pPr>
            <a:r>
              <a:rPr lang="en-GB" sz="2800" dirty="0">
                <a:highlight>
                  <a:srgbClr val="00FF00"/>
                </a:highlight>
              </a:rPr>
              <a:t>(3) Subject Relevant to Young People</a:t>
            </a:r>
          </a:p>
          <a:p>
            <a:pPr marL="0" indent="0">
              <a:buNone/>
            </a:pPr>
            <a:r>
              <a:rPr lang="en-GB" sz="2800" dirty="0">
                <a:highlight>
                  <a:srgbClr val="FF00FF"/>
                </a:highlight>
              </a:rPr>
              <a:t>(4) Critically Reflect on Your Role in the Process</a:t>
            </a:r>
          </a:p>
          <a:p>
            <a:pPr marL="0" indent="0">
              <a:buNone/>
            </a:pPr>
            <a:r>
              <a:rPr lang="en-GB" sz="2800" dirty="0">
                <a:highlight>
                  <a:srgbClr val="C0C0C0"/>
                </a:highlight>
              </a:rPr>
              <a:t>(5) Ethical Considerations</a:t>
            </a:r>
            <a:endParaRPr lang="en-GB" sz="400" dirty="0"/>
          </a:p>
          <a:p>
            <a:pPr marL="0" indent="0">
              <a:buNone/>
            </a:pPr>
            <a:r>
              <a:rPr lang="en-GB" sz="2800" dirty="0">
                <a:highlight>
                  <a:srgbClr val="FFFF00"/>
                </a:highlight>
              </a:rPr>
              <a:t>(6) Supported by Wider Reading</a:t>
            </a:r>
          </a:p>
          <a:p>
            <a:pPr marL="0" indent="0">
              <a:buNone/>
            </a:pPr>
            <a:r>
              <a:rPr lang="en-GB" sz="2800" dirty="0">
                <a:highlight>
                  <a:srgbClr val="00FFFF"/>
                </a:highlight>
              </a:rPr>
              <a:t>(7) Linked to the Youth Work National Occupational Standards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031685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35475"/>
            <a:ext cx="10546764" cy="4889250"/>
          </a:xfrm>
        </p:spPr>
        <p:txBody>
          <a:bodyPr>
            <a:normAutofit/>
          </a:bodyPr>
          <a:lstStyle/>
          <a:p>
            <a:pPr marL="0" indent="0">
              <a:buNone/>
            </a:pPr>
            <a:r>
              <a:rPr lang="en-GB" sz="2800" dirty="0">
                <a:highlight>
                  <a:srgbClr val="FFFF00"/>
                </a:highlight>
              </a:rPr>
              <a:t>(1) Outline Design and Delivery</a:t>
            </a:r>
          </a:p>
          <a:p>
            <a:r>
              <a:rPr lang="en-GB" sz="2400" dirty="0"/>
              <a:t>Research Question </a:t>
            </a:r>
            <a:r>
              <a:rPr lang="en-GB" sz="2400" dirty="0">
                <a:solidFill>
                  <a:srgbClr val="0070C0"/>
                </a:solidFill>
              </a:rPr>
              <a:t>(What? Why?)</a:t>
            </a:r>
          </a:p>
          <a:p>
            <a:r>
              <a:rPr lang="en-GB" sz="2400" dirty="0"/>
              <a:t>Who? </a:t>
            </a:r>
            <a:r>
              <a:rPr lang="en-GB" sz="2400" dirty="0">
                <a:solidFill>
                  <a:srgbClr val="0070C0"/>
                </a:solidFill>
              </a:rPr>
              <a:t>(Demographic, Specific Characteristics, Practical Considerations)</a:t>
            </a:r>
            <a:endParaRPr lang="en-GB" sz="2400" dirty="0"/>
          </a:p>
          <a:p>
            <a:r>
              <a:rPr lang="en-GB" sz="2400" dirty="0"/>
              <a:t>Methodology     </a:t>
            </a:r>
            <a:r>
              <a:rPr lang="en-GB" sz="2400" dirty="0">
                <a:solidFill>
                  <a:srgbClr val="0070C0"/>
                </a:solidFill>
              </a:rPr>
              <a:t>(Qualitative, Quantitative, Mixed Methods, etc.)</a:t>
            </a:r>
          </a:p>
          <a:p>
            <a:r>
              <a:rPr lang="en-GB" sz="2400" dirty="0"/>
              <a:t>Methods	        </a:t>
            </a:r>
            <a:r>
              <a:rPr lang="en-GB" sz="2400" dirty="0">
                <a:solidFill>
                  <a:srgbClr val="0070C0"/>
                </a:solidFill>
              </a:rPr>
              <a:t>(Where? When? How? Steps?)</a:t>
            </a:r>
            <a:endParaRPr lang="en-GB" sz="2400" dirty="0"/>
          </a:p>
          <a:p>
            <a:pPr marL="0" indent="0">
              <a:buNone/>
            </a:pPr>
            <a:r>
              <a:rPr lang="en-GB" sz="2400" dirty="0"/>
              <a:t>	Tools 	        </a:t>
            </a:r>
            <a:r>
              <a:rPr lang="en-GB" sz="2400" dirty="0">
                <a:solidFill>
                  <a:srgbClr val="0070C0"/>
                </a:solidFill>
              </a:rPr>
              <a:t>(Surveys/Questionnaires, Focus Groups, Interviews, etc.)</a:t>
            </a:r>
          </a:p>
          <a:p>
            <a:pPr marL="0" indent="0">
              <a:buNone/>
            </a:pPr>
            <a:r>
              <a:rPr lang="en-GB" sz="2400" dirty="0"/>
              <a:t>	Data Collection </a:t>
            </a:r>
            <a:r>
              <a:rPr lang="en-GB" sz="2400" dirty="0">
                <a:solidFill>
                  <a:srgbClr val="0070C0"/>
                </a:solidFill>
              </a:rPr>
              <a:t>(Researcher/Self-completed, Peer to Peer, etc.)</a:t>
            </a:r>
          </a:p>
          <a:p>
            <a:pPr marL="0" indent="0">
              <a:buNone/>
            </a:pPr>
            <a:r>
              <a:rPr lang="en-GB" sz="2400" dirty="0"/>
              <a:t>	Data Analysis     </a:t>
            </a:r>
            <a:r>
              <a:rPr lang="en-GB" sz="2400" dirty="0">
                <a:solidFill>
                  <a:srgbClr val="0070C0"/>
                </a:solidFill>
              </a:rPr>
              <a:t>(Thematic Analysis…Inductive/Deductive… 				      Grounded Theory, Member-checking, etc.)</a:t>
            </a:r>
            <a:endParaRPr lang="en-GB" sz="2400" dirty="0"/>
          </a:p>
          <a:p>
            <a:pPr marL="0" indent="0">
              <a:buNone/>
            </a:pPr>
            <a:r>
              <a:rPr lang="en-GB" dirty="0"/>
              <a:t>	</a:t>
            </a:r>
            <a:r>
              <a:rPr lang="en-GB" sz="2400" dirty="0"/>
              <a:t>Evaluation/Use of Results  </a:t>
            </a:r>
            <a:r>
              <a:rPr lang="en-GB" sz="2400" dirty="0">
                <a:solidFill>
                  <a:srgbClr val="0070C0"/>
                </a:solidFill>
              </a:rPr>
              <a:t>(Recommendations, Sharing, etc.)</a:t>
            </a:r>
            <a:endParaRPr lang="en-GB" dirty="0"/>
          </a:p>
        </p:txBody>
      </p:sp>
    </p:spTree>
    <p:extLst>
      <p:ext uri="{BB962C8B-B14F-4D97-AF65-F5344CB8AC3E}">
        <p14:creationId xmlns:p14="http://schemas.microsoft.com/office/powerpoint/2010/main" val="1170645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1" y="1716829"/>
            <a:ext cx="10338257" cy="4488023"/>
          </a:xfrm>
        </p:spPr>
        <p:txBody>
          <a:bodyPr>
            <a:normAutofit lnSpcReduction="10000"/>
          </a:bodyPr>
          <a:lstStyle/>
          <a:p>
            <a:pPr marL="0" indent="0">
              <a:buNone/>
            </a:pPr>
            <a:r>
              <a:rPr lang="en-GB" sz="2800" dirty="0">
                <a:highlight>
                  <a:srgbClr val="00FFFF"/>
                </a:highlight>
              </a:rPr>
              <a:t>(2) Participatory Research</a:t>
            </a:r>
          </a:p>
          <a:p>
            <a:r>
              <a:rPr lang="en-GB" sz="2400" dirty="0"/>
              <a:t>Why Participatory Research?</a:t>
            </a:r>
          </a:p>
          <a:p>
            <a:pPr marL="0" indent="0">
              <a:buNone/>
            </a:pPr>
            <a:r>
              <a:rPr lang="en-GB" sz="2400" dirty="0">
                <a:solidFill>
                  <a:srgbClr val="0070C0"/>
                </a:solidFill>
              </a:rPr>
              <a:t>Link back to Participative Practice (Ladder of Participation, Youth Work Pillars and Values, Participation Standards, UNCRC, National Occupational Standards, Ethical Considerations, etc.)</a:t>
            </a:r>
          </a:p>
          <a:p>
            <a:pPr marL="0" indent="0">
              <a:buNone/>
            </a:pPr>
            <a:endParaRPr lang="en-GB" sz="400" dirty="0"/>
          </a:p>
          <a:p>
            <a:r>
              <a:rPr lang="en-GB" sz="2400" dirty="0"/>
              <a:t>How are young people going to be involved in helping design, facilitate, and/or evaluate the research and to what extent?</a:t>
            </a:r>
            <a:endParaRPr lang="en-GB" sz="2400" dirty="0">
              <a:solidFill>
                <a:srgbClr val="0070C0"/>
              </a:solidFill>
            </a:endParaRPr>
          </a:p>
          <a:p>
            <a:pPr marL="0" indent="0">
              <a:buNone/>
            </a:pPr>
            <a:r>
              <a:rPr lang="en-GB" sz="2400" dirty="0">
                <a:solidFill>
                  <a:srgbClr val="0070C0"/>
                </a:solidFill>
              </a:rPr>
              <a:t>Also consider the skills/capacity of young people involved and/or how they might learn/develop through the process (consider practicalities, timeframes and limitations; link to adolescent development and practical considerations/ethics around accuracy, confidentiality/anonymity, etc.)</a:t>
            </a:r>
            <a:endParaRPr lang="en-GB" sz="2400" dirty="0"/>
          </a:p>
        </p:txBody>
      </p:sp>
    </p:spTree>
    <p:extLst>
      <p:ext uri="{BB962C8B-B14F-4D97-AF65-F5344CB8AC3E}">
        <p14:creationId xmlns:p14="http://schemas.microsoft.com/office/powerpoint/2010/main" val="775866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5"/>
            <a:ext cx="10276176" cy="4820020"/>
          </a:xfrm>
        </p:spPr>
        <p:txBody>
          <a:bodyPr>
            <a:normAutofit fontScale="92500" lnSpcReduction="20000"/>
          </a:bodyPr>
          <a:lstStyle/>
          <a:p>
            <a:pPr marL="0" indent="0">
              <a:buNone/>
            </a:pPr>
            <a:r>
              <a:rPr lang="en-GB" sz="3000" dirty="0">
                <a:highlight>
                  <a:srgbClr val="00FF00"/>
                </a:highlight>
              </a:rPr>
              <a:t>(3) Subject Relevant to Young People</a:t>
            </a:r>
          </a:p>
          <a:p>
            <a:r>
              <a:rPr lang="en-GB" sz="2400" dirty="0"/>
              <a:t>How was the subject/theme for research identified?  Must be </a:t>
            </a:r>
            <a:r>
              <a:rPr lang="en-GB" sz="2400" u="sng" dirty="0"/>
              <a:t>relevant to Young People</a:t>
            </a:r>
            <a:r>
              <a:rPr lang="en-GB" sz="2400" dirty="0"/>
              <a:t>.  Why/how is it relevant?</a:t>
            </a:r>
            <a:endParaRPr lang="en-GB" sz="2400" u="sng" dirty="0"/>
          </a:p>
          <a:p>
            <a:pPr marL="0" indent="0">
              <a:buNone/>
            </a:pPr>
            <a:r>
              <a:rPr lang="en-GB" sz="2400" dirty="0">
                <a:solidFill>
                  <a:srgbClr val="0070C0"/>
                </a:solidFill>
              </a:rPr>
              <a:t>(Link to Participatory Research model, Needs Assessment, relevant theory/policies and/or other research/wider reading.)</a:t>
            </a:r>
          </a:p>
          <a:p>
            <a:pPr marL="0" indent="0">
              <a:buNone/>
            </a:pPr>
            <a:endParaRPr lang="en-GB" sz="100" dirty="0">
              <a:solidFill>
                <a:srgbClr val="0070C0"/>
              </a:solidFill>
            </a:endParaRPr>
          </a:p>
          <a:p>
            <a:r>
              <a:rPr lang="en-GB" sz="2400" dirty="0"/>
              <a:t>Relevant Based on Needs</a:t>
            </a:r>
          </a:p>
          <a:p>
            <a:pPr marL="0" indent="0">
              <a:buNone/>
            </a:pPr>
            <a:r>
              <a:rPr lang="en-GB" sz="2400" dirty="0">
                <a:solidFill>
                  <a:srgbClr val="0070C0"/>
                </a:solidFill>
              </a:rPr>
              <a:t>-Who is the expert on young people’s needs?  How do we determine young people’s needs? </a:t>
            </a:r>
          </a:p>
          <a:p>
            <a:pPr marL="0" indent="0">
              <a:buNone/>
            </a:pPr>
            <a:r>
              <a:rPr lang="en-GB" sz="2400" dirty="0">
                <a:solidFill>
                  <a:srgbClr val="0070C0"/>
                </a:solidFill>
              </a:rPr>
              <a:t>-What type of needs?  </a:t>
            </a:r>
            <a:r>
              <a:rPr lang="en-GB" sz="2400" dirty="0" err="1">
                <a:solidFill>
                  <a:srgbClr val="0070C0"/>
                </a:solidFill>
              </a:rPr>
              <a:t>Eg.</a:t>
            </a:r>
            <a:r>
              <a:rPr lang="en-GB" sz="2400" dirty="0">
                <a:solidFill>
                  <a:srgbClr val="0070C0"/>
                </a:solidFill>
              </a:rPr>
              <a:t> normative, felt, expressed/demand, comparative, anticipated, critical incident, etc. (Bradshaw, Burton and Merrill, 1991)</a:t>
            </a:r>
          </a:p>
          <a:p>
            <a:pPr marL="0" indent="0">
              <a:buNone/>
            </a:pPr>
            <a:endParaRPr lang="en-GB" sz="100" dirty="0">
              <a:solidFill>
                <a:srgbClr val="0070C0"/>
              </a:solidFill>
            </a:endParaRPr>
          </a:p>
          <a:p>
            <a:r>
              <a:rPr lang="en-GB" sz="2400" dirty="0"/>
              <a:t>Relevant Based on Interests </a:t>
            </a:r>
            <a:endParaRPr lang="en-GB" sz="2400" dirty="0">
              <a:solidFill>
                <a:srgbClr val="0070C0"/>
              </a:solidFill>
            </a:endParaRPr>
          </a:p>
          <a:p>
            <a:pPr marL="0" indent="0">
              <a:buNone/>
            </a:pPr>
            <a:r>
              <a:rPr lang="en-GB" sz="2400" dirty="0">
                <a:solidFill>
                  <a:srgbClr val="0070C0"/>
                </a:solidFill>
              </a:rPr>
              <a:t>-Identified by you and/or young people? Identified through practice (</a:t>
            </a:r>
            <a:r>
              <a:rPr lang="en-GB" sz="2400" dirty="0" err="1">
                <a:solidFill>
                  <a:srgbClr val="0070C0"/>
                </a:solidFill>
              </a:rPr>
              <a:t>ie</a:t>
            </a:r>
            <a:r>
              <a:rPr lang="en-GB" sz="2400" dirty="0">
                <a:solidFill>
                  <a:srgbClr val="0070C0"/>
                </a:solidFill>
              </a:rPr>
              <a:t> consultation/observation)?</a:t>
            </a:r>
          </a:p>
          <a:p>
            <a:endParaRPr lang="en-GB" sz="2400" dirty="0"/>
          </a:p>
          <a:p>
            <a:endParaRPr lang="en-GB" dirty="0"/>
          </a:p>
        </p:txBody>
      </p:sp>
    </p:spTree>
    <p:extLst>
      <p:ext uri="{BB962C8B-B14F-4D97-AF65-F5344CB8AC3E}">
        <p14:creationId xmlns:p14="http://schemas.microsoft.com/office/powerpoint/2010/main" val="1101986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79179"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73082" y="1614192"/>
            <a:ext cx="10571521" cy="5047861"/>
          </a:xfrm>
        </p:spPr>
        <p:txBody>
          <a:bodyPr>
            <a:normAutofit fontScale="92500"/>
          </a:bodyPr>
          <a:lstStyle/>
          <a:p>
            <a:pPr marL="0" indent="0">
              <a:buNone/>
            </a:pPr>
            <a:r>
              <a:rPr lang="en-GB" sz="3000" dirty="0">
                <a:highlight>
                  <a:srgbClr val="FF00FF"/>
                </a:highlight>
              </a:rPr>
              <a:t>(4) </a:t>
            </a:r>
            <a:r>
              <a:rPr lang="en-GB" sz="3000" u="sng" dirty="0">
                <a:highlight>
                  <a:srgbClr val="FF00FF"/>
                </a:highlight>
              </a:rPr>
              <a:t>Critically</a:t>
            </a:r>
            <a:r>
              <a:rPr lang="en-GB" sz="3000" dirty="0">
                <a:highlight>
                  <a:srgbClr val="FF00FF"/>
                </a:highlight>
              </a:rPr>
              <a:t> Reflect on Your Role in the Process</a:t>
            </a:r>
          </a:p>
          <a:p>
            <a:r>
              <a:rPr lang="en-GB" sz="2400" dirty="0"/>
              <a:t>Research Paradigm </a:t>
            </a:r>
            <a:r>
              <a:rPr lang="en-GB" sz="2400" dirty="0">
                <a:solidFill>
                  <a:srgbClr val="0070C0"/>
                </a:solidFill>
              </a:rPr>
              <a:t>(Positivism, Constructivism, Pragmatism, </a:t>
            </a:r>
            <a:r>
              <a:rPr lang="en-GB" sz="2400" dirty="0" err="1">
                <a:solidFill>
                  <a:srgbClr val="0070C0"/>
                </a:solidFill>
              </a:rPr>
              <a:t>Trasformative</a:t>
            </a:r>
            <a:r>
              <a:rPr lang="en-GB" sz="2400" dirty="0">
                <a:solidFill>
                  <a:srgbClr val="0070C0"/>
                </a:solidFill>
              </a:rPr>
              <a:t>…)                                                  </a:t>
            </a:r>
          </a:p>
          <a:p>
            <a:r>
              <a:rPr lang="en-GB" sz="2400" dirty="0"/>
              <a:t>Researcher Bias </a:t>
            </a:r>
            <a:r>
              <a:rPr lang="en-GB" sz="2400" dirty="0">
                <a:solidFill>
                  <a:srgbClr val="0070C0"/>
                </a:solidFill>
              </a:rPr>
              <a:t>(conscious/unconscious biases).</a:t>
            </a:r>
          </a:p>
          <a:p>
            <a:r>
              <a:rPr lang="en-GB" sz="2400" dirty="0"/>
              <a:t>Personal Motivations as a Researcher/Youth Worker </a:t>
            </a:r>
            <a:r>
              <a:rPr lang="en-GB" sz="2400" dirty="0">
                <a:solidFill>
                  <a:srgbClr val="0070C0"/>
                </a:solidFill>
              </a:rPr>
              <a:t>(inc. conflicts of interest).</a:t>
            </a:r>
          </a:p>
          <a:p>
            <a:r>
              <a:rPr lang="en-GB" sz="2400" dirty="0"/>
              <a:t>Closeness to Issues Involved </a:t>
            </a:r>
            <a:r>
              <a:rPr lang="en-GB" sz="2400" dirty="0">
                <a:solidFill>
                  <a:srgbClr val="0070C0"/>
                </a:solidFill>
              </a:rPr>
              <a:t>(</a:t>
            </a:r>
            <a:r>
              <a:rPr lang="en-GB" sz="2400" dirty="0" err="1">
                <a:solidFill>
                  <a:srgbClr val="0070C0"/>
                </a:solidFill>
              </a:rPr>
              <a:t>eg.</a:t>
            </a:r>
            <a:r>
              <a:rPr lang="en-GB" sz="2400" dirty="0">
                <a:solidFill>
                  <a:srgbClr val="0070C0"/>
                </a:solidFill>
              </a:rPr>
              <a:t> personal experiences/passionate interest).</a:t>
            </a:r>
          </a:p>
          <a:p>
            <a:r>
              <a:rPr lang="en-GB" sz="2400" dirty="0"/>
              <a:t>Type of Relationship/Engagement with Participants </a:t>
            </a:r>
            <a:r>
              <a:rPr lang="en-GB" sz="2400" dirty="0">
                <a:solidFill>
                  <a:srgbClr val="0070C0"/>
                </a:solidFill>
              </a:rPr>
              <a:t>(attachments/influence?)</a:t>
            </a:r>
          </a:p>
          <a:p>
            <a:r>
              <a:rPr lang="en-GB" sz="2400" dirty="0"/>
              <a:t>Skills/Experience as a Researcher/Youth Worker</a:t>
            </a:r>
            <a:r>
              <a:rPr lang="en-GB" sz="2400" dirty="0">
                <a:solidFill>
                  <a:srgbClr val="0070C0"/>
                </a:solidFill>
              </a:rPr>
              <a:t> (</a:t>
            </a:r>
            <a:r>
              <a:rPr lang="en-GB" sz="2400" dirty="0" err="1">
                <a:solidFill>
                  <a:srgbClr val="0070C0"/>
                </a:solidFill>
              </a:rPr>
              <a:t>eg.</a:t>
            </a:r>
            <a:r>
              <a:rPr lang="en-GB" sz="2400" dirty="0">
                <a:solidFill>
                  <a:srgbClr val="0070C0"/>
                </a:solidFill>
              </a:rPr>
              <a:t> promote engagement)</a:t>
            </a:r>
          </a:p>
          <a:p>
            <a:pPr marL="0" indent="0">
              <a:buNone/>
            </a:pPr>
            <a:r>
              <a:rPr lang="en-GB" sz="2400" dirty="0">
                <a:solidFill>
                  <a:srgbClr val="0070C0"/>
                </a:solidFill>
              </a:rPr>
              <a:t>How can you mitigate any risks (</a:t>
            </a:r>
            <a:r>
              <a:rPr lang="en-GB" sz="2400" dirty="0" err="1">
                <a:solidFill>
                  <a:srgbClr val="0070C0"/>
                </a:solidFill>
              </a:rPr>
              <a:t>eg.</a:t>
            </a:r>
            <a:r>
              <a:rPr lang="en-GB" sz="2400" dirty="0">
                <a:solidFill>
                  <a:srgbClr val="0070C0"/>
                </a:solidFill>
              </a:rPr>
              <a:t> which elements of participatory research can reduce risks of researcher biases overriding accuracy and reliability)?  Consider tools such as member-checking, reflexive diaries kept by researchers, iterative data collection, </a:t>
            </a:r>
            <a:r>
              <a:rPr lang="en-GB" sz="2400" dirty="0" err="1">
                <a:solidFill>
                  <a:srgbClr val="0070C0"/>
                </a:solidFill>
              </a:rPr>
              <a:t>eg.</a:t>
            </a:r>
            <a:r>
              <a:rPr lang="en-GB" sz="2400" dirty="0">
                <a:solidFill>
                  <a:srgbClr val="0070C0"/>
                </a:solidFill>
              </a:rPr>
              <a:t> Grounded Theory, etc. and why these might work. </a:t>
            </a:r>
            <a:endParaRPr lang="en-GB" sz="2400" dirty="0"/>
          </a:p>
          <a:p>
            <a:endParaRPr lang="en-GB" dirty="0"/>
          </a:p>
        </p:txBody>
      </p:sp>
    </p:spTree>
    <p:extLst>
      <p:ext uri="{BB962C8B-B14F-4D97-AF65-F5344CB8AC3E}">
        <p14:creationId xmlns:p14="http://schemas.microsoft.com/office/powerpoint/2010/main" val="3482018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00275" y="177051"/>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582443" y="1472452"/>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Data analysis</a:t>
            </a:r>
          </a:p>
        </p:txBody>
      </p:sp>
    </p:spTree>
    <p:extLst>
      <p:ext uri="{BB962C8B-B14F-4D97-AF65-F5344CB8AC3E}">
        <p14:creationId xmlns:p14="http://schemas.microsoft.com/office/powerpoint/2010/main" val="1260123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INDUCTIVE vs deductive research</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589143"/>
            <a:ext cx="10767657" cy="4970685"/>
          </a:xfrm>
        </p:spPr>
        <p:txBody>
          <a:bodyPr>
            <a:normAutofit/>
          </a:bodyPr>
          <a:lstStyle/>
          <a:p>
            <a:pPr marL="0" indent="0">
              <a:buNone/>
            </a:pPr>
            <a:r>
              <a:rPr lang="en-GB" sz="2600" dirty="0"/>
              <a:t>INDUCTIVE</a:t>
            </a:r>
          </a:p>
          <a:p>
            <a:r>
              <a:rPr lang="en-GB" sz="2400" dirty="0"/>
              <a:t>Seeks to develop a theory/hypothesis </a:t>
            </a:r>
            <a:r>
              <a:rPr lang="en-GB" sz="2400" u="sng" dirty="0"/>
              <a:t>from</a:t>
            </a:r>
            <a:r>
              <a:rPr lang="en-GB" sz="2400" dirty="0"/>
              <a:t> the data, </a:t>
            </a:r>
            <a:r>
              <a:rPr lang="en-GB" sz="2400" dirty="0" err="1"/>
              <a:t>eg</a:t>
            </a:r>
            <a:r>
              <a:rPr lang="en-GB" sz="2400" dirty="0"/>
              <a:t>:</a:t>
            </a:r>
          </a:p>
          <a:p>
            <a:pPr marL="0" indent="0">
              <a:buNone/>
            </a:pPr>
            <a:r>
              <a:rPr lang="en-GB" sz="2200" dirty="0"/>
              <a:t>Q	What general changes do most young people experience during  	adolescent development?</a:t>
            </a:r>
          </a:p>
          <a:p>
            <a:pPr marL="0" indent="0">
              <a:buNone/>
            </a:pPr>
            <a:r>
              <a:rPr lang="en-GB" sz="2200" dirty="0"/>
              <a:t>A 	Physical, Sexual, Cognitive, Social, Emotional</a:t>
            </a:r>
          </a:p>
          <a:p>
            <a:pPr marL="0" indent="0">
              <a:buNone/>
            </a:pPr>
            <a:endParaRPr lang="en-GB" sz="400" dirty="0"/>
          </a:p>
          <a:p>
            <a:pPr marL="0" indent="0">
              <a:buNone/>
            </a:pPr>
            <a:r>
              <a:rPr lang="en-GB" sz="2600" dirty="0"/>
              <a:t>DEDUCTIVE</a:t>
            </a:r>
          </a:p>
          <a:p>
            <a:r>
              <a:rPr lang="en-GB" sz="2400" dirty="0"/>
              <a:t>Seeks to prove a prior theory/hypothesis using the data, </a:t>
            </a:r>
            <a:r>
              <a:rPr lang="en-GB" sz="2400" dirty="0" err="1"/>
              <a:t>eg</a:t>
            </a:r>
            <a:r>
              <a:rPr lang="en-GB" sz="2400" dirty="0"/>
              <a:t>:</a:t>
            </a:r>
          </a:p>
          <a:p>
            <a:pPr marL="0" indent="0">
              <a:buNone/>
            </a:pPr>
            <a:r>
              <a:rPr lang="en-GB" sz="2200" dirty="0"/>
              <a:t>Q	Young people generally experience physical, sexual, cognitive, social             	and emotional changes during adolescence; what changes do 11-25 year-	olds experience growing up?</a:t>
            </a:r>
          </a:p>
          <a:p>
            <a:pPr marL="0" indent="0">
              <a:buNone/>
            </a:pPr>
            <a:r>
              <a:rPr lang="en-GB" sz="2200" dirty="0"/>
              <a:t>A	Research agrees/disagrees/more research may be needed.</a:t>
            </a:r>
          </a:p>
          <a:p>
            <a:pPr marL="0" indent="0">
              <a:buNone/>
            </a:pPr>
            <a:endParaRPr lang="en-GB" sz="2400" dirty="0"/>
          </a:p>
        </p:txBody>
      </p:sp>
    </p:spTree>
    <p:extLst>
      <p:ext uri="{BB962C8B-B14F-4D97-AF65-F5344CB8AC3E}">
        <p14:creationId xmlns:p14="http://schemas.microsoft.com/office/powerpoint/2010/main" val="641780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GROUNDED THEORY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8"/>
            <a:ext cx="10191187" cy="4050792"/>
          </a:xfrm>
        </p:spPr>
        <p:txBody>
          <a:bodyPr>
            <a:normAutofit/>
          </a:bodyPr>
          <a:lstStyle/>
          <a:p>
            <a:r>
              <a:rPr lang="en-GB" sz="2800" dirty="0"/>
              <a:t>Grounded theory is a qualitative, iterative, research method that is inductive.</a:t>
            </a:r>
          </a:p>
          <a:p>
            <a:pPr marL="0" indent="0">
              <a:buNone/>
            </a:pPr>
            <a:r>
              <a:rPr lang="en-GB" sz="2800" dirty="0"/>
              <a:t>	Iterative:  Repeated data collection-analysis cycles 	seeking to develop or improve a theory/hypothesis.</a:t>
            </a:r>
          </a:p>
          <a:p>
            <a:pPr marL="0" indent="0">
              <a:buNone/>
            </a:pPr>
            <a:r>
              <a:rPr lang="en-GB" sz="400" dirty="0"/>
              <a:t> </a:t>
            </a:r>
          </a:p>
          <a:p>
            <a:r>
              <a:rPr lang="en-GB" sz="2800" dirty="0"/>
              <a:t>Watch the following video (5 mins):                               </a:t>
            </a:r>
            <a:r>
              <a:rPr lang="en-GB" sz="2800" dirty="0">
                <a:hlinkClick r:id="rId2"/>
              </a:rPr>
              <a:t>Grounded Theory Explained in Simple Terms – YouTube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4293690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DATA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62571"/>
          </a:xfrm>
        </p:spPr>
        <p:txBody>
          <a:bodyPr>
            <a:normAutofit lnSpcReduction="10000"/>
          </a:bodyPr>
          <a:lstStyle/>
          <a:p>
            <a:pPr marL="0" indent="0">
              <a:buNone/>
            </a:pPr>
            <a:endParaRPr lang="en-GB" sz="400" dirty="0"/>
          </a:p>
          <a:p>
            <a:pPr marL="0" indent="0">
              <a:buNone/>
            </a:pPr>
            <a:r>
              <a:rPr lang="en-GB" sz="2800" dirty="0"/>
              <a:t>GROUP (1)</a:t>
            </a:r>
          </a:p>
          <a:p>
            <a:r>
              <a:rPr lang="en-GB" sz="2800" dirty="0"/>
              <a:t>What are the advantages/disadvantages of using an </a:t>
            </a:r>
            <a:r>
              <a:rPr lang="en-GB" sz="2800" u="sng" dirty="0"/>
              <a:t>inductive</a:t>
            </a:r>
            <a:r>
              <a:rPr lang="en-GB" sz="2800" dirty="0"/>
              <a:t> research method?</a:t>
            </a:r>
          </a:p>
          <a:p>
            <a:pPr marL="0" indent="0">
              <a:buNone/>
            </a:pPr>
            <a:endParaRPr lang="en-GB" sz="400" dirty="0"/>
          </a:p>
          <a:p>
            <a:pPr marL="0" indent="0">
              <a:buNone/>
            </a:pPr>
            <a:r>
              <a:rPr lang="en-GB" sz="2800" dirty="0"/>
              <a:t>GROUP (2)</a:t>
            </a:r>
          </a:p>
          <a:p>
            <a:r>
              <a:rPr lang="en-GB" sz="2800" dirty="0"/>
              <a:t>What are the advantages/disadvantages of using a </a:t>
            </a:r>
            <a:r>
              <a:rPr lang="en-GB" sz="2800" u="sng" dirty="0"/>
              <a:t>deductive</a:t>
            </a:r>
            <a:r>
              <a:rPr lang="en-GB" sz="2800" dirty="0"/>
              <a:t> research method?</a:t>
            </a:r>
          </a:p>
          <a:p>
            <a:pPr marL="0" indent="0">
              <a:buNone/>
            </a:pPr>
            <a:endParaRPr lang="en-GB" sz="400" dirty="0"/>
          </a:p>
          <a:p>
            <a:pPr marL="0" indent="0">
              <a:buNone/>
            </a:pPr>
            <a:r>
              <a:rPr lang="en-GB" sz="2800" dirty="0"/>
              <a:t>GROUP (3)</a:t>
            </a:r>
          </a:p>
          <a:p>
            <a:r>
              <a:rPr lang="en-GB" sz="2800" dirty="0"/>
              <a:t>What are the advantages/disadvantages of using Grounded Theory research method?</a:t>
            </a:r>
          </a:p>
          <a:p>
            <a:pPr marL="0" indent="0">
              <a:buNone/>
            </a:pPr>
            <a:endParaRPr lang="en-GB" sz="2800" dirty="0"/>
          </a:p>
          <a:p>
            <a:endParaRPr lang="en-GB" sz="2800" dirty="0"/>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251544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THEMATIC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92389"/>
          </a:xfrm>
        </p:spPr>
        <p:txBody>
          <a:bodyPr>
            <a:normAutofit lnSpcReduction="10000"/>
          </a:bodyPr>
          <a:lstStyle/>
          <a:p>
            <a:r>
              <a:rPr lang="en-GB" sz="2800" dirty="0"/>
              <a:t>Watch the following video (3 mins):                                               </a:t>
            </a:r>
            <a:r>
              <a:rPr lang="en-GB" sz="2800" dirty="0">
                <a:hlinkClick r:id="rId2"/>
              </a:rPr>
              <a:t>Thematic Analysis of Qualitative User Research Data – YouTube</a:t>
            </a:r>
            <a:endParaRPr lang="en-GB" sz="2800" dirty="0"/>
          </a:p>
          <a:p>
            <a:pPr marL="0" indent="0">
              <a:buNone/>
            </a:pPr>
            <a:endParaRPr lang="en-GB" sz="400" dirty="0"/>
          </a:p>
          <a:p>
            <a:r>
              <a:rPr lang="en-GB" sz="2800" dirty="0"/>
              <a:t>Last session, we watched a video: Young, Welsh and Homeless and we discussed how we might conduct a Thematic Analysis on the video as a piece of research                                                </a:t>
            </a:r>
            <a:r>
              <a:rPr lang="en-GB" sz="2800" dirty="0">
                <a:hlinkClick r:id="rId3"/>
              </a:rPr>
              <a:t>Young Welsh and Homeless – YouTube</a:t>
            </a:r>
            <a:endParaRPr lang="en-GB" sz="2800" dirty="0"/>
          </a:p>
          <a:p>
            <a:pPr marL="0" indent="0">
              <a:buNone/>
            </a:pPr>
            <a:endParaRPr lang="en-GB" sz="400" dirty="0"/>
          </a:p>
          <a:p>
            <a:r>
              <a:rPr lang="en-GB" sz="2800" dirty="0"/>
              <a:t>Data analysis/coding practice task (first 6 young people)…</a:t>
            </a:r>
          </a:p>
          <a:p>
            <a:pPr marL="0" indent="0">
              <a:buNone/>
            </a:pPr>
            <a:r>
              <a:rPr lang="en-GB" sz="2800" dirty="0"/>
              <a:t>- 6-Stage Data Analysis (first 3 stages), Conclusions?</a:t>
            </a:r>
          </a:p>
          <a:p>
            <a:pPr marL="0" indent="0">
              <a:buNone/>
            </a:pPr>
            <a:endParaRPr lang="en-GB" sz="400" dirty="0"/>
          </a:p>
          <a:p>
            <a:r>
              <a:rPr lang="en-GB" sz="2800" dirty="0"/>
              <a:t>Inductive/Deductive design examples.</a:t>
            </a:r>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2763768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8"/>
            <a:ext cx="10628510" cy="4652632"/>
          </a:xfrm>
        </p:spPr>
        <p:txBody>
          <a:bodyPr>
            <a:normAutofit lnSpcReduction="10000"/>
          </a:bodyPr>
          <a:lstStyle/>
          <a:p>
            <a:r>
              <a:rPr lang="en-GB" sz="2800" dirty="0"/>
              <a:t>Spend 30-45mins thinking about and listing what you bring to your research project in terms of potential advantages/disadvantages.</a:t>
            </a:r>
          </a:p>
          <a:p>
            <a:r>
              <a:rPr lang="en-GB" sz="2800" dirty="0"/>
              <a:t>List these in 2 columns and score each item in the columns 1-5 (1=insignificant impact; 5=significant impact).  Add up the totals.  How do the scores compare across both columns?</a:t>
            </a:r>
          </a:p>
          <a:p>
            <a:pPr marL="0" indent="0">
              <a:buNone/>
            </a:pPr>
            <a:endParaRPr lang="en-GB" sz="400" dirty="0"/>
          </a:p>
          <a:p>
            <a:r>
              <a:rPr lang="en-GB" sz="2800" dirty="0"/>
              <a:t>Spend 15-30mins thinking about and listing ways to mitigate any potential disadvantages. Re-score.</a:t>
            </a:r>
          </a:p>
          <a:p>
            <a:pPr marL="0" indent="0">
              <a:buNone/>
            </a:pPr>
            <a:endParaRPr lang="en-GB" sz="400" dirty="0"/>
          </a:p>
          <a:p>
            <a:r>
              <a:rPr lang="en-GB" sz="2800" dirty="0"/>
              <a:t>This activity forms the basic structure of a Risk-Benefits Assessment.</a:t>
            </a:r>
          </a:p>
          <a:p>
            <a:pPr marL="0" indent="0">
              <a:buNone/>
            </a:pPr>
            <a:endParaRPr lang="en-GB" sz="2800" dirty="0"/>
          </a:p>
          <a:p>
            <a:endParaRPr lang="en-GB" dirty="0"/>
          </a:p>
        </p:txBody>
      </p:sp>
    </p:spTree>
    <p:extLst>
      <p:ext uri="{BB962C8B-B14F-4D97-AF65-F5344CB8AC3E}">
        <p14:creationId xmlns:p14="http://schemas.microsoft.com/office/powerpoint/2010/main" val="3704401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MY ROLE – WORKED EXAMPLE</a:t>
            </a:r>
          </a:p>
        </p:txBody>
      </p:sp>
    </p:spTree>
    <p:extLst>
      <p:ext uri="{BB962C8B-B14F-4D97-AF65-F5344CB8AC3E}">
        <p14:creationId xmlns:p14="http://schemas.microsoft.com/office/powerpoint/2010/main" val="2248565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lstStyle/>
          <a:p>
            <a:r>
              <a:rPr lang="en-GB" dirty="0"/>
              <a:t>4000 word Assignment</a:t>
            </a:r>
          </a:p>
          <a:p>
            <a:r>
              <a:rPr lang="en-GB" dirty="0"/>
              <a:t>Due: </a:t>
            </a:r>
            <a:r>
              <a:rPr lang="en-GB" b="1" dirty="0"/>
              <a:t>16</a:t>
            </a:r>
            <a:r>
              <a:rPr lang="en-GB" b="1" baseline="30000" dirty="0"/>
              <a:t>th</a:t>
            </a:r>
            <a:r>
              <a:rPr lang="en-GB" b="1" dirty="0"/>
              <a:t> May 2022</a:t>
            </a:r>
          </a:p>
          <a:p>
            <a:r>
              <a:rPr lang="en-GB" dirty="0"/>
              <a:t>Feedback: </a:t>
            </a:r>
            <a:r>
              <a:rPr lang="en-GB" b="1" dirty="0"/>
              <a:t>15</a:t>
            </a:r>
            <a:r>
              <a:rPr lang="en-GB" b="1" baseline="30000" dirty="0"/>
              <a:t>th</a:t>
            </a:r>
            <a:r>
              <a:rPr lang="en-GB" b="1" dirty="0"/>
              <a:t> June 2022</a:t>
            </a:r>
          </a:p>
          <a:p>
            <a:r>
              <a:rPr lang="en-GB" dirty="0"/>
              <a:t>Question: </a:t>
            </a:r>
          </a:p>
          <a:p>
            <a:pPr marL="0" indent="0">
              <a:buNone/>
            </a:pPr>
            <a:r>
              <a:rPr lang="en-GB" dirty="0"/>
              <a:t>Present an assignment that outlines the design and delivery of a hypothetical small scale participatory research exercise with young people, on a subject that is relevant to them. Critically reflect on your role in the process and your ethical considerations.  </a:t>
            </a:r>
          </a:p>
          <a:p>
            <a:pPr marL="0" indent="0">
              <a:buNone/>
            </a:pPr>
            <a:r>
              <a:rPr lang="en-GB" dirty="0"/>
              <a:t>Your assignment should be supported by wider reading, and linked to the Youth Work National Occupational Standards (CLD Standards Council Scotland, 2019).</a:t>
            </a:r>
          </a:p>
          <a:p>
            <a:endParaRPr lang="en-GB" dirty="0"/>
          </a:p>
        </p:txBody>
      </p:sp>
    </p:spTree>
    <p:extLst>
      <p:ext uri="{BB962C8B-B14F-4D97-AF65-F5344CB8AC3E}">
        <p14:creationId xmlns:p14="http://schemas.microsoft.com/office/powerpoint/2010/main" val="7968866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1221</TotalTime>
  <Words>1767</Words>
  <Application>Microsoft Office PowerPoint</Application>
  <PresentationFormat>Widescreen</PresentationFormat>
  <Paragraphs>186</Paragraphs>
  <Slides>29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Rockwell</vt:lpstr>
      <vt:lpstr>Rockwell Condensed</vt:lpstr>
      <vt:lpstr>Wingdings</vt:lpstr>
      <vt:lpstr>Wood Type</vt:lpstr>
      <vt:lpstr>Social Research for Professional Practice</vt:lpstr>
      <vt:lpstr>Today’s lecture</vt:lpstr>
      <vt:lpstr>ICEBREAKER</vt:lpstr>
      <vt:lpstr>ICEBREAKER</vt:lpstr>
      <vt:lpstr>ICEBREAKER</vt:lpstr>
      <vt:lpstr>PowerPoint Presentation</vt:lpstr>
      <vt:lpstr>PowerPoint Presentation</vt:lpstr>
      <vt:lpstr>PowerPoint Presentation</vt:lpstr>
      <vt:lpstr>PowerPoint Presentation</vt:lpstr>
      <vt:lpstr>PowerPoint Presentation</vt:lpstr>
      <vt:lpstr>ICEBREAKER</vt:lpstr>
      <vt:lpstr>DIRECTED STUDY… </vt:lpstr>
      <vt:lpstr>DIRECTED STUDY…</vt:lpstr>
      <vt:lpstr>assessment</vt:lpstr>
      <vt:lpstr>assessment</vt:lpstr>
      <vt:lpstr>assessment</vt:lpstr>
      <vt:lpstr>assessment</vt:lpstr>
      <vt:lpstr>assessment</vt:lpstr>
      <vt:lpstr>assessment</vt:lpstr>
      <vt:lpstr>assessment</vt:lpstr>
      <vt:lpstr>research in youth work</vt:lpstr>
      <vt:lpstr>Data analysis</vt:lpstr>
      <vt:lpstr>INDUCTIVE vs deductive research</vt:lpstr>
      <vt:lpstr>GROUNDED THEORY</vt:lpstr>
      <vt:lpstr>DATA ANALYSIS</vt:lpstr>
      <vt:lpstr>THEMATIC ANALYSIS</vt:lpstr>
      <vt:lpstr>DIRECTED STUDY</vt:lpstr>
      <vt:lpstr>MY ROLE – WORKED EXAMPLE</vt:lpstr>
      <vt:lpstr>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Ken O'Grady</cp:lastModifiedBy>
  <cp:revision>116</cp:revision>
  <dcterms:created xsi:type="dcterms:W3CDTF">2021-04-22T13:19:22Z</dcterms:created>
  <dcterms:modified xsi:type="dcterms:W3CDTF">2022-05-05T11:47:03Z</dcterms:modified>
</cp:coreProperties>
</file>