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3" r:id="rId6"/>
    <p:sldId id="261" r:id="rId7"/>
    <p:sldId id="262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8F040-01AD-093D-C148-75D47C753B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6EB86-C097-01DE-7CD7-1A1E6025DE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F0BC6-F3B4-9396-4EE9-7AA2BDFD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34E648-2E47-1DFE-A5DA-CA792E569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D6AE8-8A2E-5B94-6EA3-FC81E672F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03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9EAFC-B1E9-067F-38D8-516256434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5C250-7FB1-6D0D-0CAC-0A95B0C9E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8EB148-F658-E2E6-0172-AFC048B67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4CC79-EE3F-FA87-2BAE-2334577C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86958-D434-6158-E9C7-6D868C40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999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9486F-E98E-89D6-48D3-700B05F84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1F9B4E-FAA2-C646-693A-6A7894060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88D69-F96B-351C-43AB-C52FD6578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F5CD57-BD41-6ED1-5FB0-1A7161585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363750-85E2-4954-2AF6-57E096AFD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749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551C3-2989-AB13-A759-CE643723C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51962-0C62-B8F0-3B4B-2879BA5949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8091CF-4B01-E26B-DAB2-F353A5A83B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005B6E-239D-47B3-00FF-BD0EAE2DA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A4A36-6B2C-7E8E-8988-939FEBF80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C8B078-EC34-7A6B-BC86-19E74F55D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084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2242A-5337-3993-3241-6C788728E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697BB1-4880-C48E-C1E7-05AA64D8F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9709CC-9B78-237A-E16B-69B3764C14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49588-96C2-DCD8-1CB8-CF2D31ACA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78EC15-1281-FE1E-9D9E-0F0F792B6F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32F970-6EB6-07A6-5D1A-FC0F726BF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006E75-FC3F-729A-B8BE-312F25CF8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835E7C-F917-4C2C-01C9-E0A219E94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8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C5B9-427F-E3BA-7E38-C7083839C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F2D289-9187-9B4A-C449-8D7FBE253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BF5498-87ED-E191-AEAF-6FD80D5D1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4A4A5-26F3-B33E-1D75-7F0351383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076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751125-14D8-57F9-6980-D298BA38C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0DFCD-BB0C-7615-39B2-15E6E719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1A889B-6D29-8FC3-F81B-245159493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6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B7447-9E3A-0AB9-6FC7-B104734D1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31B2E-0073-ABAA-73C5-23A8DC139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35017B-F416-AD7C-3335-143649D45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509F5-9A64-7AB4-1158-127AA2C07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C66A2-8E4B-C42F-7524-39497C70F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4B6AAB-E6B3-E2BC-DE91-7F2CD80A7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490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A41D0-1D2B-6822-0378-C0D162C5A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22E9DA-019B-D569-24EA-9F1BF30B52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29620B-5BF5-5DAE-4079-0C424E105B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B62894-24B6-30AB-8485-2D170A8D9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1BE70-893F-86D4-DD0F-1AF060657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07579-41B6-D9AB-DCA7-A2F7D3F3D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683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B3665-C07A-1EFD-2055-D4B2E1B2F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F7F72E-2BE6-2A67-648D-EBA4BB9445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D19B6-4CA7-F5DD-4EB9-42EE82813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9B8EA-01BA-FB53-561A-A7A884FAB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FD562-C2FD-0122-D15B-C8CAED068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13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01537A-762A-0ED5-148E-C72127B0C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F84686-AB16-778F-4366-4C42096B28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45A77-07D1-CE77-7EDC-9B9C2DD54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B82C6-3390-9532-BCA0-1E85EC88F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53908-58F5-F4EF-0C9A-CAC93C0F8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16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BB6266-937B-CA20-F967-60FD44EFD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7DA08C-EEE9-3995-94CA-362ABCD4B7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39E06-5D87-7F76-5535-D50E9C9515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C6455A-E6B0-4179-BE9C-CBDA798235F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1DB9F-4135-9658-C404-69AAD02C03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05918-D9A0-05C5-5E10-985E98298F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AC2B24-D93C-4313-9701-FE94D5292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68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772B1-66CC-311D-8DD4-1F5DBA4AE5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Late Bronze Age collapse: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82ACD2-7B1E-37D9-1E9C-8AEDD3C10F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25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D6666-31BB-0216-B8F6-D4DE4AFBF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Bronze Age kingdoms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94417-89EB-FE69-9758-7352B94CE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Kingdoms across Near East and southwest Europe</a:t>
            </a:r>
          </a:p>
          <a:p>
            <a:pPr lvl="1"/>
            <a:r>
              <a:rPr lang="en-GB" dirty="0"/>
              <a:t>Mycenae, Minoan, Egypt, Babylon, Hittites,  Assyrians, Mitani, Canaanites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FC926B-BF33-050E-FCF3-E76D1210D4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4"/>
          <a:stretch>
            <a:fillRect/>
          </a:stretch>
        </p:blipFill>
        <p:spPr>
          <a:xfrm>
            <a:off x="2924175" y="2811150"/>
            <a:ext cx="5385258" cy="350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72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4F6FA-C172-04FB-7DC3-49AC67704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Bronze Age societies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95137-AD02-C962-0C9F-74887CFA1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Central authority, taxation, storage and distribution</a:t>
            </a:r>
          </a:p>
          <a:p>
            <a:r>
              <a:rPr lang="en-GB" dirty="0"/>
              <a:t>Persistent ruling elites</a:t>
            </a:r>
          </a:p>
          <a:p>
            <a:r>
              <a:rPr lang="en-GB" dirty="0"/>
              <a:t>Craft specialisation</a:t>
            </a:r>
          </a:p>
          <a:p>
            <a:r>
              <a:rPr lang="en-GB" dirty="0"/>
              <a:t>Long distance trade in raw materials and finished goods</a:t>
            </a:r>
          </a:p>
          <a:p>
            <a:pPr lvl="1"/>
            <a:r>
              <a:rPr lang="en-GB" dirty="0"/>
              <a:t>Tin from Afghanistan and Cornwall –needed for bronze</a:t>
            </a:r>
          </a:p>
          <a:p>
            <a:r>
              <a:rPr lang="en-GB" dirty="0"/>
              <a:t>Wealth reflected in grave goods</a:t>
            </a:r>
          </a:p>
          <a:p>
            <a:pPr lvl="1"/>
            <a:r>
              <a:rPr lang="en-GB" dirty="0"/>
              <a:t>Removal of metals from circulation</a:t>
            </a:r>
          </a:p>
          <a:p>
            <a:r>
              <a:rPr lang="en-GB" dirty="0"/>
              <a:t>Record-keeping – seals and tablets</a:t>
            </a:r>
          </a:p>
          <a:p>
            <a:r>
              <a:rPr lang="en-GB" dirty="0"/>
              <a:t>Increasing diversity and scale of burial practices</a:t>
            </a:r>
          </a:p>
          <a:p>
            <a:r>
              <a:rPr lang="en-GB" dirty="0"/>
              <a:t>Sophisticated irrigation and agriculture </a:t>
            </a:r>
          </a:p>
        </p:txBody>
      </p:sp>
    </p:spTree>
    <p:extLst>
      <p:ext uri="{BB962C8B-B14F-4D97-AF65-F5344CB8AC3E}">
        <p14:creationId xmlns:p14="http://schemas.microsoft.com/office/powerpoint/2010/main" val="2908743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C13C8-4FBE-C2F8-84B1-8F90EC33A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7B86F-1457-1C13-35DF-40B4B5608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Integrated supra-national economy</a:t>
            </a:r>
          </a:p>
          <a:p>
            <a:r>
              <a:rPr lang="en-GB" dirty="0"/>
              <a:t>Resilience to deal with local crises  (earthquakes, famine)</a:t>
            </a:r>
          </a:p>
          <a:p>
            <a:r>
              <a:rPr lang="en-GB" dirty="0"/>
              <a:t>Writing and trade between kingdoms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166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CFB23-1168-D8BD-DF21-C9F60479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B66D9-945C-A8ED-77BF-2C39EA8F3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8DC4E6-0512-3377-EE54-5AAD8CD7C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045" y="399627"/>
            <a:ext cx="10097909" cy="6058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61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C8CFD-468E-4C1C-2D83-D53F2568A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Late Bronze Age collapse  1200-1100BCE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67D1F-CB65-2EA4-C04D-C5469D165E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Reduction in population</a:t>
            </a:r>
          </a:p>
          <a:p>
            <a:r>
              <a:rPr lang="en-GB" dirty="0"/>
              <a:t>Migration </a:t>
            </a:r>
          </a:p>
          <a:p>
            <a:r>
              <a:rPr lang="en-GB" dirty="0"/>
              <a:t>Reduction in trade</a:t>
            </a:r>
          </a:p>
          <a:p>
            <a:r>
              <a:rPr lang="en-GB" dirty="0"/>
              <a:t>Loss of literacy</a:t>
            </a:r>
          </a:p>
          <a:p>
            <a:r>
              <a:rPr lang="en-GB" dirty="0"/>
              <a:t>Break-up of kingdoms into local / regional units</a:t>
            </a:r>
          </a:p>
          <a:p>
            <a:r>
              <a:rPr lang="en-GB" dirty="0"/>
              <a:t>Palaces and elites disappear</a:t>
            </a:r>
          </a:p>
          <a:p>
            <a:r>
              <a:rPr lang="en-GB" dirty="0"/>
              <a:t>Loss of craft skills</a:t>
            </a:r>
          </a:p>
          <a:p>
            <a:r>
              <a:rPr lang="en-GB" dirty="0"/>
              <a:t>Subsistence economy</a:t>
            </a:r>
          </a:p>
          <a:p>
            <a:r>
              <a:rPr lang="en-GB" dirty="0"/>
              <a:t>Language changes</a:t>
            </a:r>
          </a:p>
        </p:txBody>
      </p:sp>
    </p:spTree>
    <p:extLst>
      <p:ext uri="{BB962C8B-B14F-4D97-AF65-F5344CB8AC3E}">
        <p14:creationId xmlns:p14="http://schemas.microsoft.com/office/powerpoint/2010/main" val="1459842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E42DD-2AD5-AB0E-5EF1-3DB35A8C0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Cause(s)?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2461A-BF86-3D88-D2B3-53C6E14F38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“Sea Peoples”</a:t>
            </a:r>
          </a:p>
          <a:p>
            <a:r>
              <a:rPr lang="en-GB" dirty="0"/>
              <a:t>Longterm drought</a:t>
            </a:r>
          </a:p>
          <a:p>
            <a:r>
              <a:rPr lang="en-GB" dirty="0"/>
              <a:t>Earthquakes</a:t>
            </a:r>
          </a:p>
          <a:p>
            <a:r>
              <a:rPr lang="en-GB" dirty="0"/>
              <a:t>Famines</a:t>
            </a:r>
          </a:p>
          <a:p>
            <a:r>
              <a:rPr lang="en-GB" dirty="0"/>
              <a:t>Invaders</a:t>
            </a:r>
          </a:p>
          <a:p>
            <a:r>
              <a:rPr lang="en-GB" dirty="0"/>
              <a:t>Trade route disruption</a:t>
            </a:r>
          </a:p>
          <a:p>
            <a:pPr lvl="1"/>
            <a:r>
              <a:rPr lang="en-GB" dirty="0"/>
              <a:t>Robbing of buried metal?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785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91090-590A-435A-0CBF-69B0EFA67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Eric Cline 1177BC: When Civilisation collapsed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063C-C983-9559-7A34-3A7B9414B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800BD8-B2FE-51ED-CEE4-CF42E5734E1E}"/>
              </a:ext>
            </a:extLst>
          </p:cNvPr>
          <p:cNvSpPr txBox="1"/>
          <p:nvPr/>
        </p:nvSpPr>
        <p:spPr>
          <a:xfrm>
            <a:off x="3047238" y="3244334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https://youtu.be/M4LRHJlijVU?si=l_j9THFqX8F7L3tV</a:t>
            </a:r>
          </a:p>
        </p:txBody>
      </p:sp>
    </p:spTree>
    <p:extLst>
      <p:ext uri="{BB962C8B-B14F-4D97-AF65-F5344CB8AC3E}">
        <p14:creationId xmlns:p14="http://schemas.microsoft.com/office/powerpoint/2010/main" val="24653978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190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The Late Bronze Age collapse: summary</vt:lpstr>
      <vt:lpstr>Late Bronze Age kingdoms </vt:lpstr>
      <vt:lpstr>Late Bronze Age societies</vt:lpstr>
      <vt:lpstr>PowerPoint Presentation</vt:lpstr>
      <vt:lpstr>PowerPoint Presentation</vt:lpstr>
      <vt:lpstr>The Late Bronze Age collapse  1200-1100BCE</vt:lpstr>
      <vt:lpstr>Cause(s)?</vt:lpstr>
      <vt:lpstr>Eric Cline 1177BC: When Civilisation collapsed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2026-10-12T13:14:30Z</dcterms:created>
  <dcterms:modified xsi:type="dcterms:W3CDTF">2026-10-12T14:46:45Z</dcterms:modified>
</cp:coreProperties>
</file>