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73" r:id="rId4"/>
    <p:sldId id="274" r:id="rId5"/>
    <p:sldId id="261" r:id="rId6"/>
    <p:sldId id="260" r:id="rId7"/>
    <p:sldId id="277" r:id="rId8"/>
    <p:sldId id="278" r:id="rId9"/>
    <p:sldId id="275" r:id="rId10"/>
    <p:sldId id="262" r:id="rId11"/>
    <p:sldId id="263" r:id="rId12"/>
    <p:sldId id="265" r:id="rId13"/>
    <p:sldId id="266" r:id="rId14"/>
    <p:sldId id="28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40" d="100"/>
          <a:sy n="40" d="100"/>
        </p:scale>
        <p:origin x="1684" y="6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1770-9F27-4A21-8D9A-12F2FCEE4C78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71EF1-9ADC-49C4-81BE-9AB16C36F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840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1770-9F27-4A21-8D9A-12F2FCEE4C78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71EF1-9ADC-49C4-81BE-9AB16C36F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152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1770-9F27-4A21-8D9A-12F2FCEE4C78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71EF1-9ADC-49C4-81BE-9AB16C36F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294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1770-9F27-4A21-8D9A-12F2FCEE4C78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71EF1-9ADC-49C4-81BE-9AB16C36F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548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1770-9F27-4A21-8D9A-12F2FCEE4C78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71EF1-9ADC-49C4-81BE-9AB16C36F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231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1770-9F27-4A21-8D9A-12F2FCEE4C78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71EF1-9ADC-49C4-81BE-9AB16C36F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124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1770-9F27-4A21-8D9A-12F2FCEE4C78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71EF1-9ADC-49C4-81BE-9AB16C36F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755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1770-9F27-4A21-8D9A-12F2FCEE4C78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71EF1-9ADC-49C4-81BE-9AB16C36F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498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1770-9F27-4A21-8D9A-12F2FCEE4C78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71EF1-9ADC-49C4-81BE-9AB16C36F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027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1770-9F27-4A21-8D9A-12F2FCEE4C78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71EF1-9ADC-49C4-81BE-9AB16C36F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669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1770-9F27-4A21-8D9A-12F2FCEE4C78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71EF1-9ADC-49C4-81BE-9AB16C36F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363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1770-9F27-4A21-8D9A-12F2FCEE4C78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71EF1-9ADC-49C4-81BE-9AB16C36F7A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89808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1770-9F27-4A21-8D9A-12F2FCEE4C78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71EF1-9ADC-49C4-81BE-9AB16C36F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5691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1770-9F27-4A21-8D9A-12F2FCEE4C78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71EF1-9ADC-49C4-81BE-9AB16C36F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3922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1770-9F27-4A21-8D9A-12F2FCEE4C78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71EF1-9ADC-49C4-81BE-9AB16C36F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0015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1770-9F27-4A21-8D9A-12F2FCEE4C78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71EF1-9ADC-49C4-81BE-9AB16C36F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1042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1770-9F27-4A21-8D9A-12F2FCEE4C78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71EF1-9ADC-49C4-81BE-9AB16C36F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5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0B81770-9F27-4A21-8D9A-12F2FCEE4C78}" type="datetimeFigureOut">
              <a:rPr lang="en-GB" smtClean="0"/>
              <a:t>16/07/2023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271EF1-9ADC-49C4-81BE-9AB16C36F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3541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regi.csgyk.hu/2018/marciusi-pecsi-zenei-programajanlo-klasszikusokkal-es-konnyu-zenekkel-2018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s/photo/905035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FAE7B-DD18-BCF3-6795-972D4A89BD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882316"/>
            <a:ext cx="8825658" cy="271972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dirty="0">
                <a:solidFill>
                  <a:srgbClr val="00B050"/>
                </a:solidFill>
              </a:rPr>
              <a:t>Camilla </a:t>
            </a:r>
            <a:r>
              <a:rPr lang="en-GB" sz="4400" dirty="0" err="1">
                <a:solidFill>
                  <a:srgbClr val="00B050"/>
                </a:solidFill>
              </a:rPr>
              <a:t>Cutts</a:t>
            </a:r>
            <a:r>
              <a:rPr lang="en-GB" sz="4400" dirty="0">
                <a:solidFill>
                  <a:srgbClr val="00B050"/>
                </a:solidFill>
              </a:rPr>
              <a:t> </a:t>
            </a:r>
            <a:br>
              <a:rPr lang="en-GB" sz="4400" dirty="0">
                <a:solidFill>
                  <a:srgbClr val="00B050"/>
                </a:solidFill>
              </a:rPr>
            </a:br>
            <a:r>
              <a:rPr lang="en-GB" sz="4400" dirty="0">
                <a:solidFill>
                  <a:srgbClr val="00B050"/>
                </a:solidFill>
              </a:rPr>
              <a:t>Student number: </a:t>
            </a:r>
            <a:r>
              <a:rPr lang="en-GB" sz="4400" dirty="0">
                <a:solidFill>
                  <a:srgbClr val="00B050"/>
                </a:solidFill>
                <a:effectLst/>
                <a:ea typeface="Calibri" panose="020F0502020204030204" pitchFamily="34" charset="0"/>
              </a:rPr>
              <a:t>2130965</a:t>
            </a:r>
            <a:br>
              <a:rPr lang="en-GB" sz="4400" dirty="0">
                <a:solidFill>
                  <a:srgbClr val="00B050"/>
                </a:solidFill>
              </a:rPr>
            </a:br>
            <a:r>
              <a:rPr lang="en-GB" sz="4400" dirty="0">
                <a:solidFill>
                  <a:srgbClr val="00B050"/>
                </a:solidFill>
              </a:rPr>
              <a:t>Research Project BMPF7008 </a:t>
            </a:r>
            <a:br>
              <a:rPr lang="en-GB" sz="4400" dirty="0">
                <a:solidFill>
                  <a:srgbClr val="00B050"/>
                </a:solidFill>
              </a:rPr>
            </a:br>
            <a:r>
              <a:rPr lang="en-GB" sz="4400" dirty="0" err="1">
                <a:solidFill>
                  <a:srgbClr val="00B050"/>
                </a:solidFill>
              </a:rPr>
              <a:t>Workbased</a:t>
            </a:r>
            <a:r>
              <a:rPr lang="en-GB" sz="4400" dirty="0">
                <a:solidFill>
                  <a:srgbClr val="00B050"/>
                </a:solidFill>
              </a:rPr>
              <a:t>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94859D-FC33-C7CB-E801-6499907D3D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0463" y="3946358"/>
            <a:ext cx="9185709" cy="2029326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sz="4800" dirty="0">
                <a:solidFill>
                  <a:srgbClr val="00B050"/>
                </a:solidFill>
              </a:rPr>
              <a:t>The impact of sight-singing on vocal resonance and technique</a:t>
            </a:r>
          </a:p>
        </p:txBody>
      </p:sp>
    </p:spTree>
    <p:extLst>
      <p:ext uri="{BB962C8B-B14F-4D97-AF65-F5344CB8AC3E}">
        <p14:creationId xmlns:p14="http://schemas.microsoft.com/office/powerpoint/2010/main" val="3351138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B3F94-17F7-4048-55D4-66AB9991C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impact of sight-singing on vocal resonance and technique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C86BF-2F65-F494-9245-7788A66DE9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Context</a:t>
            </a:r>
          </a:p>
          <a:p>
            <a:r>
              <a:rPr lang="en-GB" dirty="0"/>
              <a:t>Methodology, ethics paradigm and ontology and epistemology mixed method</a:t>
            </a:r>
          </a:p>
          <a:p>
            <a:r>
              <a:rPr lang="en-GB" dirty="0"/>
              <a:t>Literature review covering Kodaly sol-fa and sight singing</a:t>
            </a:r>
          </a:p>
          <a:p>
            <a:r>
              <a:rPr lang="en-GB" dirty="0"/>
              <a:t>Acoustics, resonance and formants of the vocal tract</a:t>
            </a:r>
          </a:p>
          <a:p>
            <a:r>
              <a:rPr lang="en-GB" dirty="0"/>
              <a:t>Research procedure and data collection; </a:t>
            </a:r>
            <a:r>
              <a:rPr lang="en-GB" dirty="0" err="1"/>
              <a:t>vocevista</a:t>
            </a:r>
            <a:r>
              <a:rPr lang="en-GB" dirty="0"/>
              <a:t> video, 1-1 interviews and focus group meeting</a:t>
            </a:r>
          </a:p>
          <a:p>
            <a:r>
              <a:rPr lang="en-GB" dirty="0"/>
              <a:t>Results/findings</a:t>
            </a:r>
          </a:p>
          <a:p>
            <a:r>
              <a:rPr lang="en-GB" dirty="0"/>
              <a:t>Analysis 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References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7346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E2B78-D22F-BF6A-FB65-EF058DA7B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23842"/>
            <a:ext cx="9404723" cy="1400530"/>
          </a:xfrm>
        </p:spPr>
        <p:txBody>
          <a:bodyPr/>
          <a:lstStyle/>
          <a:p>
            <a:r>
              <a:rPr lang="en-GB" dirty="0"/>
              <a:t>The context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9E1486F-F56E-F43E-F94E-16D27788CBAF}"/>
              </a:ext>
            </a:extLst>
          </p:cNvPr>
          <p:cNvSpPr/>
          <p:nvPr/>
        </p:nvSpPr>
        <p:spPr>
          <a:xfrm>
            <a:off x="1242684" y="1489867"/>
            <a:ext cx="3487940" cy="1833667"/>
          </a:xfrm>
          <a:prstGeom prst="ellipse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/>
              <a:t>Bad habits formed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28F5D04-9336-9E19-0ADC-A7E2A3E33FE2}"/>
              </a:ext>
            </a:extLst>
          </p:cNvPr>
          <p:cNvSpPr/>
          <p:nvPr/>
        </p:nvSpPr>
        <p:spPr>
          <a:xfrm>
            <a:off x="2064234" y="4462129"/>
            <a:ext cx="3487940" cy="2201779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/>
              <a:t>Compromised my vocal technique 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CD19DE2-B2CF-A9E6-AE61-C26E95D78DE1}"/>
              </a:ext>
            </a:extLst>
          </p:cNvPr>
          <p:cNvSpPr/>
          <p:nvPr/>
        </p:nvSpPr>
        <p:spPr>
          <a:xfrm>
            <a:off x="6537352" y="2512167"/>
            <a:ext cx="3349591" cy="183366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/>
              <a:t>Loss of confidence in my voice</a:t>
            </a:r>
          </a:p>
        </p:txBody>
      </p:sp>
    </p:spTree>
    <p:extLst>
      <p:ext uri="{BB962C8B-B14F-4D97-AF65-F5344CB8AC3E}">
        <p14:creationId xmlns:p14="http://schemas.microsoft.com/office/powerpoint/2010/main" val="1429851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4EE4A-576D-A537-A023-41EB66738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845426" cy="1400530"/>
          </a:xfrm>
        </p:spPr>
        <p:txBody>
          <a:bodyPr/>
          <a:lstStyle/>
          <a:p>
            <a:r>
              <a:rPr lang="en-GB" dirty="0"/>
              <a:t>Where did the research project take place?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42890F4-2672-CAF2-671C-1D9F5A4F3460}"/>
              </a:ext>
            </a:extLst>
          </p:cNvPr>
          <p:cNvSpPr/>
          <p:nvPr/>
        </p:nvSpPr>
        <p:spPr>
          <a:xfrm>
            <a:off x="3449053" y="1745186"/>
            <a:ext cx="4947385" cy="247691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Music school where I teach in London</a:t>
            </a:r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D0DF4A7A-F23A-6334-99E3-EBB16FBA9F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48472" y="3429000"/>
            <a:ext cx="1271440" cy="540123"/>
          </a:xfr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0F8640B-AC7A-02DC-6084-F950EBE38C8F}"/>
              </a:ext>
            </a:extLst>
          </p:cNvPr>
          <p:cNvSpPr txBox="1"/>
          <p:nvPr/>
        </p:nvSpPr>
        <p:spPr>
          <a:xfrm flipH="1">
            <a:off x="4225490" y="4742216"/>
            <a:ext cx="59676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Three female singers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Sing in choirs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Sight singing is part of their training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577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EDA6A-5ACF-EEAB-B44B-ACC47BFE8C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is Zoltan Kodaly?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FB100FF-5705-6119-F947-2E949D6E93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24495" y="620172"/>
            <a:ext cx="2356389" cy="2060827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FE92D505-B387-0723-2D5D-6436F9421DDD}"/>
              </a:ext>
            </a:extLst>
          </p:cNvPr>
          <p:cNvSpPr/>
          <p:nvPr/>
        </p:nvSpPr>
        <p:spPr>
          <a:xfrm>
            <a:off x="646111" y="4558808"/>
            <a:ext cx="4793380" cy="2088683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Da Capo favour the Kodaly system in their music training</a:t>
            </a:r>
            <a:r>
              <a:rPr lang="en-GB" sz="1600" dirty="0"/>
              <a:t>.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8C334075-F740-C6C0-F284-7644A2D57E00}"/>
              </a:ext>
            </a:extLst>
          </p:cNvPr>
          <p:cNvSpPr/>
          <p:nvPr/>
        </p:nvSpPr>
        <p:spPr>
          <a:xfrm>
            <a:off x="1490430" y="1177122"/>
            <a:ext cx="3104742" cy="150387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Zoltan Kodaly 1882-1967 born in Hungary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979661B-EDE4-2C58-0051-28F54A4EE9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3266" y="3392472"/>
            <a:ext cx="3200661" cy="1001027"/>
          </a:xfrm>
          <a:prstGeom prst="rect">
            <a:avLst/>
          </a:prstGeom>
        </p:spPr>
      </p:pic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845E5081-8897-D095-A1C3-C9ED79C72430}"/>
              </a:ext>
            </a:extLst>
          </p:cNvPr>
          <p:cNvSpPr/>
          <p:nvPr/>
        </p:nvSpPr>
        <p:spPr>
          <a:xfrm>
            <a:off x="7263161" y="4797107"/>
            <a:ext cx="2079056" cy="121278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sol-fa</a:t>
            </a:r>
          </a:p>
          <a:p>
            <a:pPr algn="ctr"/>
            <a:r>
              <a:rPr lang="en-GB" dirty="0"/>
              <a:t>chromatic scale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839BD621-06E5-CD3B-9C2F-C2D59B4D78D5}"/>
              </a:ext>
            </a:extLst>
          </p:cNvPr>
          <p:cNvSpPr/>
          <p:nvPr/>
        </p:nvSpPr>
        <p:spPr>
          <a:xfrm>
            <a:off x="1490430" y="2867965"/>
            <a:ext cx="3104741" cy="150387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Developed set of principles for music education becoming the basis for the Kodaly Method</a:t>
            </a:r>
          </a:p>
        </p:txBody>
      </p:sp>
    </p:spTree>
    <p:extLst>
      <p:ext uri="{BB962C8B-B14F-4D97-AF65-F5344CB8AC3E}">
        <p14:creationId xmlns:p14="http://schemas.microsoft.com/office/powerpoint/2010/main" val="140199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CDF8A-95FA-02A6-6E9B-99DAE319B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526FC-A939-B59C-249E-4FAAFBEE2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066685" y="884054"/>
            <a:ext cx="2791853" cy="52959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1-1 semi structured interview – what is that - why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Focus Group – what is that and why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DA9B47D-C869-A4A9-FD97-DCE9BB3632A9}"/>
              </a:ext>
            </a:extLst>
          </p:cNvPr>
          <p:cNvSpPr/>
          <p:nvPr/>
        </p:nvSpPr>
        <p:spPr>
          <a:xfrm>
            <a:off x="2944215" y="1944638"/>
            <a:ext cx="4261932" cy="171744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Quantitative data collection using </a:t>
            </a:r>
            <a:r>
              <a:rPr lang="en-GB" dirty="0" err="1"/>
              <a:t>Spectographic</a:t>
            </a:r>
            <a:r>
              <a:rPr lang="en-GB" dirty="0"/>
              <a:t> software called </a:t>
            </a:r>
            <a:r>
              <a:rPr lang="en-GB" dirty="0" err="1"/>
              <a:t>VoceVista</a:t>
            </a:r>
            <a:r>
              <a:rPr lang="en-GB" dirty="0"/>
              <a:t> Video</a:t>
            </a:r>
          </a:p>
          <a:p>
            <a:pPr algn="ctr"/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CF1FFA0-0004-2808-010E-3F86889E83DF}"/>
              </a:ext>
            </a:extLst>
          </p:cNvPr>
          <p:cNvSpPr/>
          <p:nvPr/>
        </p:nvSpPr>
        <p:spPr>
          <a:xfrm>
            <a:off x="847023" y="4419847"/>
            <a:ext cx="6898139" cy="237904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The Pragmatic paradigm, suited my project with the flexibility of the ontological and epistemological philosophy being appropriate for the study allowing me a flexible approach (</a:t>
            </a:r>
            <a:r>
              <a:rPr lang="en-GB" dirty="0">
                <a:latin typeface="+mj-lt"/>
                <a:ea typeface="Calibri" panose="020F0502020204030204" pitchFamily="34" charset="0"/>
              </a:rPr>
              <a:t>Denscombe, M. (2014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</a:rPr>
              <a:t>)</a:t>
            </a:r>
            <a:r>
              <a:rPr lang="en-GB" dirty="0"/>
              <a:t>)</a:t>
            </a:r>
          </a:p>
          <a:p>
            <a:pPr algn="ctr"/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434369C-3F99-CE7B-C82C-DD8CEF48F5E0}"/>
              </a:ext>
            </a:extLst>
          </p:cNvPr>
          <p:cNvSpPr/>
          <p:nvPr/>
        </p:nvSpPr>
        <p:spPr>
          <a:xfrm>
            <a:off x="7037612" y="3089435"/>
            <a:ext cx="4420345" cy="20835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en-GB" dirty="0"/>
              <a:t>Qualitative data collection 1-1 semi structured interviews and a focus group 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A92D7B8-92CD-95BB-3B73-9AF20A08571C}"/>
              </a:ext>
            </a:extLst>
          </p:cNvPr>
          <p:cNvSpPr/>
          <p:nvPr/>
        </p:nvSpPr>
        <p:spPr>
          <a:xfrm>
            <a:off x="646110" y="1232034"/>
            <a:ext cx="2693855" cy="120224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Mixed methods approach </a:t>
            </a:r>
          </a:p>
          <a:p>
            <a:pPr algn="ctr"/>
            <a:endParaRPr lang="en-GB" dirty="0"/>
          </a:p>
        </p:txBody>
      </p:sp>
      <p:pic>
        <p:nvPicPr>
          <p:cNvPr id="10" name="Content Placeholder 6">
            <a:extLst>
              <a:ext uri="{FF2B5EF4-FFF2-40B4-BE49-F238E27FC236}">
                <a16:creationId xmlns:a16="http://schemas.microsoft.com/office/drawing/2014/main" id="{36D1DCBC-5CC3-D022-2CCC-5E23257A05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07174" y="512545"/>
            <a:ext cx="1889726" cy="2290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219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97CEA-961D-407F-1853-240D555D6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84842DE-6490-DFE1-4C85-5594294BDE74}"/>
              </a:ext>
            </a:extLst>
          </p:cNvPr>
          <p:cNvSpPr/>
          <p:nvPr/>
        </p:nvSpPr>
        <p:spPr>
          <a:xfrm flipH="1">
            <a:off x="1286351" y="1664946"/>
            <a:ext cx="3593432" cy="253706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Sol-fa - Most </a:t>
            </a:r>
            <a:r>
              <a:rPr lang="en-GB" sz="2000" dirty="0" err="1"/>
              <a:t>prevelant</a:t>
            </a:r>
            <a:r>
              <a:rPr lang="en-GB" sz="2000" dirty="0"/>
              <a:t> system in the western world </a:t>
            </a:r>
            <a:r>
              <a:rPr lang="en-GB" sz="2000" kern="0" dirty="0"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GB" sz="2000" kern="0" dirty="0">
                <a:latin typeface="Calibri" panose="020F0502020204030204" pitchFamily="34" charset="0"/>
                <a:ea typeface="Times New Roman" panose="02020603050405020304" pitchFamily="18" charset="0"/>
              </a:rPr>
              <a:t>Teixeira Dos Santos, R.A. and Del-Ben, L. (2010))</a:t>
            </a:r>
          </a:p>
          <a:p>
            <a:pPr algn="ctr"/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6237AAC-37C6-7793-461B-5AC95CD379A6}"/>
              </a:ext>
            </a:extLst>
          </p:cNvPr>
          <p:cNvSpPr/>
          <p:nvPr/>
        </p:nvSpPr>
        <p:spPr>
          <a:xfrm>
            <a:off x="3703634" y="3980249"/>
            <a:ext cx="4509786" cy="269377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dirty="0"/>
              <a:t>Number of solmization methods,  including</a:t>
            </a:r>
          </a:p>
          <a:p>
            <a:r>
              <a:rPr lang="en-GB" sz="2000" dirty="0"/>
              <a:t>Movable do  and fixed do  (</a:t>
            </a:r>
            <a:r>
              <a:rPr lang="en-GB" sz="2000" kern="0" dirty="0">
                <a:latin typeface="Calibri" panose="020F0502020204030204" pitchFamily="34" charset="0"/>
                <a:ea typeface="Times New Roman" panose="02020603050405020304" pitchFamily="18" charset="0"/>
              </a:rPr>
              <a:t>Karpinski, G.S., 2000)</a:t>
            </a:r>
            <a:endParaRPr lang="en-GB" sz="2000" dirty="0"/>
          </a:p>
          <a:p>
            <a:r>
              <a:rPr lang="en-GB" sz="2000" dirty="0"/>
              <a:t>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33118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87B68-61AF-65B1-94CB-B1B5705C7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Resonance and formants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A0A8D-BA9F-1FFD-F28B-A31AED94C9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153" y="2209801"/>
            <a:ext cx="8946541" cy="4195481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9D92650-30E1-466C-D04F-799910BFDB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5316" y="2715938"/>
            <a:ext cx="3413125" cy="3609472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752096F-A016-83FA-1F1C-ABABC1FD334E}"/>
              </a:ext>
            </a:extLst>
          </p:cNvPr>
          <p:cNvSpPr/>
          <p:nvPr/>
        </p:nvSpPr>
        <p:spPr>
          <a:xfrm>
            <a:off x="1424153" y="4163311"/>
            <a:ext cx="3805572" cy="211354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Vocal Tract – main player in voice</a:t>
            </a:r>
          </a:p>
          <a:p>
            <a:pPr algn="ctr"/>
            <a:r>
              <a:rPr lang="en-GB" sz="2000" dirty="0"/>
              <a:t>resonance (Nair, G., 2007, Chen)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CF3BB35-7431-8E5A-F88F-8CEF8F0DC01B}"/>
              </a:ext>
            </a:extLst>
          </p:cNvPr>
          <p:cNvSpPr/>
          <p:nvPr/>
        </p:nvSpPr>
        <p:spPr>
          <a:xfrm>
            <a:off x="1195664" y="1625119"/>
            <a:ext cx="3681136" cy="218163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Power source</a:t>
            </a:r>
          </a:p>
          <a:p>
            <a:pPr algn="ctr"/>
            <a:r>
              <a:rPr lang="en-GB" sz="2000" dirty="0"/>
              <a:t>Vibratory system</a:t>
            </a:r>
          </a:p>
          <a:p>
            <a:pPr algn="ctr"/>
            <a:r>
              <a:rPr lang="en-GB" sz="2000" dirty="0"/>
              <a:t>Resonator</a:t>
            </a:r>
          </a:p>
          <a:p>
            <a:pPr algn="ctr"/>
            <a:r>
              <a:rPr lang="en-GB" sz="2000" dirty="0"/>
              <a:t>(Bozeman, K.W., 2013)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8876FEE3-F0BA-09BA-5F02-EFBC8AF61907}"/>
              </a:ext>
            </a:extLst>
          </p:cNvPr>
          <p:cNvSpPr/>
          <p:nvPr/>
        </p:nvSpPr>
        <p:spPr>
          <a:xfrm>
            <a:off x="5105289" y="2715939"/>
            <a:ext cx="2640819" cy="187287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Formants</a:t>
            </a:r>
          </a:p>
          <a:p>
            <a:pPr algn="ctr"/>
            <a:r>
              <a:rPr lang="en-GB" sz="2000" dirty="0"/>
              <a:t>(Miller, (D.G.,2000)</a:t>
            </a:r>
          </a:p>
        </p:txBody>
      </p:sp>
    </p:spTree>
    <p:extLst>
      <p:ext uri="{BB962C8B-B14F-4D97-AF65-F5344CB8AC3E}">
        <p14:creationId xmlns:p14="http://schemas.microsoft.com/office/powerpoint/2010/main" val="20893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86A56-1BEE-2872-BD0E-E3ECAC1B1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7FEC6-D4E9-FAC4-419C-606A346F0F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A804D6E-E3D5-1D31-5C9D-C18C8699098A}"/>
              </a:ext>
            </a:extLst>
          </p:cNvPr>
          <p:cNvSpPr/>
          <p:nvPr/>
        </p:nvSpPr>
        <p:spPr>
          <a:xfrm>
            <a:off x="1103312" y="2052918"/>
            <a:ext cx="3548899" cy="224636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Being clear and fair </a:t>
            </a:r>
          </a:p>
          <a:p>
            <a:pPr algn="ctr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(Bell, J. and Waters, S., 2018)</a:t>
            </a:r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8C3B84DD-5F07-C17D-D89C-45920C79C34E}"/>
              </a:ext>
            </a:extLst>
          </p:cNvPr>
          <p:cNvSpPr/>
          <p:nvPr/>
        </p:nvSpPr>
        <p:spPr>
          <a:xfrm>
            <a:off x="6096000" y="1074821"/>
            <a:ext cx="3953853" cy="162025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Trust</a:t>
            </a:r>
          </a:p>
          <a:p>
            <a:pPr algn="ctr"/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(Mertens, D.M.,2019)</a:t>
            </a:r>
            <a:endParaRPr lang="en-GB" sz="2000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D06E34EA-BB56-5D22-290B-F912A887787C}"/>
              </a:ext>
            </a:extLst>
          </p:cNvPr>
          <p:cNvSpPr/>
          <p:nvPr/>
        </p:nvSpPr>
        <p:spPr>
          <a:xfrm>
            <a:off x="6336631" y="3317177"/>
            <a:ext cx="3953853" cy="224636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Confidentiality </a:t>
            </a:r>
          </a:p>
          <a:p>
            <a:pPr algn="ctr"/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(Bell, J. and Waters, S., 2018)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752137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335E2-A055-6E02-EB7F-2FD6B8130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D2F990F-5DAA-1FE4-B3D3-7D3EE15C79F5}"/>
              </a:ext>
            </a:extLst>
          </p:cNvPr>
          <p:cNvSpPr/>
          <p:nvPr/>
        </p:nvSpPr>
        <p:spPr>
          <a:xfrm>
            <a:off x="645586" y="1853248"/>
            <a:ext cx="4930996" cy="336043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Spectrograph analysis</a:t>
            </a:r>
          </a:p>
          <a:p>
            <a:pPr algn="ctr"/>
            <a:r>
              <a:rPr lang="en-GB" sz="2000" dirty="0"/>
              <a:t>8 bar melody</a:t>
            </a:r>
          </a:p>
          <a:p>
            <a:pPr algn="ctr"/>
            <a:r>
              <a:rPr lang="en-GB" sz="2000" dirty="0"/>
              <a:t>Sung to U Vowel</a:t>
            </a:r>
          </a:p>
          <a:p>
            <a:pPr algn="ctr"/>
            <a:r>
              <a:rPr lang="en-GB" sz="2000" dirty="0"/>
              <a:t>Looking at the formant resonances 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9B2A1F9-B882-CFF7-C77D-6339D8822E2B}"/>
              </a:ext>
            </a:extLst>
          </p:cNvPr>
          <p:cNvSpPr/>
          <p:nvPr/>
        </p:nvSpPr>
        <p:spPr>
          <a:xfrm>
            <a:off x="6034307" y="887667"/>
            <a:ext cx="3879713" cy="233050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1-1 interviews</a:t>
            </a:r>
          </a:p>
          <a:p>
            <a:pPr algn="ctr"/>
            <a:r>
              <a:rPr lang="en-GB" dirty="0"/>
              <a:t>Question reflecting their sight singing experience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D992EF2-C2DC-564A-AA58-CD67CEBF310B}"/>
              </a:ext>
            </a:extLst>
          </p:cNvPr>
          <p:cNvSpPr/>
          <p:nvPr/>
        </p:nvSpPr>
        <p:spPr>
          <a:xfrm>
            <a:off x="5576582" y="3653117"/>
            <a:ext cx="4106779" cy="23305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Focus group</a:t>
            </a:r>
          </a:p>
          <a:p>
            <a:pPr algn="ctr"/>
            <a:r>
              <a:rPr lang="en-GB" dirty="0"/>
              <a:t>To add depth to the interviews</a:t>
            </a:r>
          </a:p>
          <a:p>
            <a:pPr algn="ctr"/>
            <a:r>
              <a:rPr lang="en-GB" dirty="0"/>
              <a:t>(Morgan., D.L,.2014)</a:t>
            </a:r>
          </a:p>
        </p:txBody>
      </p:sp>
    </p:spTree>
    <p:extLst>
      <p:ext uri="{BB962C8B-B14F-4D97-AF65-F5344CB8AC3E}">
        <p14:creationId xmlns:p14="http://schemas.microsoft.com/office/powerpoint/2010/main" val="9026365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4C8FB-ECCB-5210-0AC5-EF38BF3CE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and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48AAC-D72C-3B58-A534-7024398821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D193F31-79ED-ADB2-FC3F-F823B03511C3}"/>
              </a:ext>
            </a:extLst>
          </p:cNvPr>
          <p:cNvSpPr/>
          <p:nvPr/>
        </p:nvSpPr>
        <p:spPr>
          <a:xfrm>
            <a:off x="1347537" y="1187116"/>
            <a:ext cx="6128084" cy="265496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Results from 1</a:t>
            </a:r>
            <a:r>
              <a:rPr lang="en-GB" sz="2000" baseline="30000" dirty="0"/>
              <a:t>st</a:t>
            </a:r>
            <a:r>
              <a:rPr lang="en-GB" sz="2000" dirty="0"/>
              <a:t> </a:t>
            </a:r>
            <a:r>
              <a:rPr lang="en-GB" sz="2000" dirty="0" err="1"/>
              <a:t>sightsing</a:t>
            </a:r>
            <a:r>
              <a:rPr lang="en-GB" sz="2000" dirty="0"/>
              <a:t> </a:t>
            </a:r>
            <a:r>
              <a:rPr lang="en-GB" sz="2000" dirty="0" err="1"/>
              <a:t>ing</a:t>
            </a:r>
            <a:endParaRPr lang="en-GB" sz="2000" dirty="0"/>
          </a:p>
          <a:p>
            <a:pPr algn="ctr"/>
            <a:r>
              <a:rPr lang="en-GB" sz="2000" dirty="0"/>
              <a:t>Sol-fa intervention</a:t>
            </a:r>
          </a:p>
          <a:p>
            <a:pPr algn="ctr"/>
            <a:r>
              <a:rPr lang="en-GB" sz="2000" dirty="0"/>
              <a:t>Results from the 2</a:t>
            </a:r>
            <a:r>
              <a:rPr lang="en-GB" sz="2000" baseline="30000" dirty="0"/>
              <a:t>nd</a:t>
            </a:r>
            <a:r>
              <a:rPr lang="en-GB" sz="2000" dirty="0"/>
              <a:t> sight singing</a:t>
            </a:r>
          </a:p>
          <a:p>
            <a:pPr algn="ctr"/>
            <a:r>
              <a:rPr lang="en-GB" sz="2000" dirty="0"/>
              <a:t>Analysis</a:t>
            </a:r>
          </a:p>
          <a:p>
            <a:pPr algn="ctr"/>
            <a:endParaRPr lang="en-GB" sz="20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4F190D8-58C3-D087-FAD9-71B19DAAE173}"/>
              </a:ext>
            </a:extLst>
          </p:cNvPr>
          <p:cNvSpPr/>
          <p:nvPr/>
        </p:nvSpPr>
        <p:spPr>
          <a:xfrm>
            <a:off x="6866021" y="3037545"/>
            <a:ext cx="3978442" cy="242722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1-1 interview – high-light the positive and negatives 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4134544-312B-8489-1A48-0747D74265DF}"/>
              </a:ext>
            </a:extLst>
          </p:cNvPr>
          <p:cNvSpPr/>
          <p:nvPr/>
        </p:nvSpPr>
        <p:spPr>
          <a:xfrm>
            <a:off x="2142147" y="4251158"/>
            <a:ext cx="3304674" cy="158816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Key points from Focus Group</a:t>
            </a:r>
          </a:p>
        </p:txBody>
      </p:sp>
    </p:spTree>
    <p:extLst>
      <p:ext uri="{BB962C8B-B14F-4D97-AF65-F5344CB8AC3E}">
        <p14:creationId xmlns:p14="http://schemas.microsoft.com/office/powerpoint/2010/main" val="42631695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B750-5006-31EA-95F2-F64CB4B54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br>
              <a:rPr lang="en-GB" dirty="0"/>
            </a:br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429C757-CB81-8594-2D23-F381A05469E2}"/>
              </a:ext>
            </a:extLst>
          </p:cNvPr>
          <p:cNvSpPr/>
          <p:nvPr/>
        </p:nvSpPr>
        <p:spPr>
          <a:xfrm>
            <a:off x="1692899" y="1503947"/>
            <a:ext cx="8357935" cy="462413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What I did I discover through this project?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9921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F3AE0-9D70-6056-583C-E71B86EB99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93431-8B4E-E5DA-6CDD-34EB72CC12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/>
              <a:t>Bell, J. and Waters, S., 2018. Doing your research project: a guide for first-time researchers. </a:t>
            </a:r>
            <a:r>
              <a:rPr lang="en-GB" dirty="0" err="1"/>
              <a:t>McGraw-hill</a:t>
            </a:r>
            <a:r>
              <a:rPr lang="en-GB" dirty="0"/>
              <a:t> education (UK).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/>
              <a:t>Bozeman, K.W., 2013. Practical vocal acoustics. Pedagogic Applications for Teachers and Singers (Hillsdale, NY: Pendragon Press, 2013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Denscombe, M. (2014) </a:t>
            </a:r>
            <a:r>
              <a:rPr lang="en-GB" sz="20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good research guide : for small-scale social research projects</a:t>
            </a:r>
            <a: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5th ed. Maidenhead: Open University Press.</a:t>
            </a:r>
          </a:p>
          <a:p>
            <a:r>
              <a:rPr lang="en-GB" dirty="0"/>
              <a:t>Karpinski, G.S., 2000. Aural skills acquisition: The development of listening, reading, and performing skills in college-level musicians. Oxford University Press on Demand.</a:t>
            </a:r>
          </a:p>
          <a:p>
            <a:r>
              <a:rPr lang="en-GB" dirty="0"/>
              <a:t>Mertens, D.M., 2019. Research and evaluation in education and psychology: Integrating diversity with quantitative, qualitative, and mixed methods. Sage publications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57874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1A71D-42D7-D5FF-0660-4F5E33D1B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r>
              <a:rPr lang="en-GB" dirty="0" err="1"/>
              <a:t>cont</a:t>
            </a:r>
            <a:r>
              <a:rPr lang="en-GB" dirty="0"/>
              <a:t>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A0F54-2E0C-A73B-2D25-5C707E5FF3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Miller, D.G., 2000. Registers in singing. Empirical and systematic studies in the theory of the singing voice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Morgan, D.L., 2014. Pragmatism as a paradigm for social research. Qualitative inquiry, 20(8), pp.1045-1053.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Teixeira Dos Santos, R.A. and Del-Ben, L. (2010) ‘Quantitative and qualitative assessment of solfège in a Brazilian higher educational context’, International journal of music education, 28(1), pp. 31–46. Available at: https://doi.org/10.1177/0255761409351343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 marL="0" indent="0">
              <a:buNone/>
            </a:pPr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9086701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1017</TotalTime>
  <Words>704</Words>
  <Application>Microsoft Office PowerPoint</Application>
  <PresentationFormat>Widescreen</PresentationFormat>
  <Paragraphs>89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Century Gothic</vt:lpstr>
      <vt:lpstr>Wingdings</vt:lpstr>
      <vt:lpstr>Wingdings 3</vt:lpstr>
      <vt:lpstr>Ion</vt:lpstr>
      <vt:lpstr>Camilla Cutts  Student number: 2130965 Research Project BMPF7008  Workbased learning</vt:lpstr>
      <vt:lpstr>The impact of sight-singing on vocal resonance and technique</vt:lpstr>
      <vt:lpstr>The context</vt:lpstr>
      <vt:lpstr>Where did the research project take place?</vt:lpstr>
      <vt:lpstr>Who is Zoltan Kodaly?</vt:lpstr>
      <vt:lpstr>Methodology</vt:lpstr>
      <vt:lpstr>Literature Review</vt:lpstr>
      <vt:lpstr>Resonance and formants</vt:lpstr>
      <vt:lpstr>Ethics  </vt:lpstr>
      <vt:lpstr>Research</vt:lpstr>
      <vt:lpstr>Results and analysis</vt:lpstr>
      <vt:lpstr>Conclusion </vt:lpstr>
      <vt:lpstr>References</vt:lpstr>
      <vt:lpstr>References cont…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Camilla Cutts  Student number: 2130965 Research Project BMPF7008  Workbased learning</dc:title>
  <dc:creator>Camilla</dc:creator>
  <cp:lastModifiedBy>Camilla Cutts</cp:lastModifiedBy>
  <cp:revision>10</cp:revision>
  <dcterms:created xsi:type="dcterms:W3CDTF">2023-06-29T15:54:57Z</dcterms:created>
  <dcterms:modified xsi:type="dcterms:W3CDTF">2023-07-16T19:35:55Z</dcterms:modified>
</cp:coreProperties>
</file>