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7" d="100"/>
          <a:sy n="77" d="100"/>
        </p:scale>
        <p:origin x="117" y="5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sur Babayev" userId="e6b3263f5276b0e5" providerId="LiveId" clId="{F3228568-505E-4A57-9215-1FBF5A936DF4}"/>
    <pc:docChg chg="modSld">
      <pc:chgData name="Mansur Babayev" userId="e6b3263f5276b0e5" providerId="LiveId" clId="{F3228568-505E-4A57-9215-1FBF5A936DF4}" dt="2026-08-12T09:57:53.576" v="34" actId="122"/>
      <pc:docMkLst>
        <pc:docMk/>
      </pc:docMkLst>
      <pc:sldChg chg="modSp mod">
        <pc:chgData name="Mansur Babayev" userId="e6b3263f5276b0e5" providerId="LiveId" clId="{F3228568-505E-4A57-9215-1FBF5A936DF4}" dt="2026-08-12T09:57:53.576" v="34" actId="122"/>
        <pc:sldMkLst>
          <pc:docMk/>
          <pc:sldMk cId="0" sldId="258"/>
        </pc:sldMkLst>
        <pc:spChg chg="mod">
          <ac:chgData name="Mansur Babayev" userId="e6b3263f5276b0e5" providerId="LiveId" clId="{F3228568-505E-4A57-9215-1FBF5A936DF4}" dt="2026-08-12T09:57:53.576" v="34" actId="122"/>
          <ac:spMkLst>
            <pc:docMk/>
            <pc:sldMk cId="0" sldId="258"/>
            <ac:spMk id="5" creationId="{00000000-0000-0000-0000-000000000000}"/>
          </ac:spMkLst>
        </pc:spChg>
        <pc:spChg chg="mod">
          <ac:chgData name="Mansur Babayev" userId="e6b3263f5276b0e5" providerId="LiveId" clId="{F3228568-505E-4A57-9215-1FBF5A936DF4}" dt="2026-08-12T09:47:30.334" v="0" actId="1076"/>
          <ac:spMkLst>
            <pc:docMk/>
            <pc:sldMk cId="0" sldId="258"/>
            <ac:spMk id="9" creationId="{00000000-0000-0000-0000-000000000000}"/>
          </ac:spMkLst>
        </pc:spChg>
        <pc:spChg chg="mod">
          <ac:chgData name="Mansur Babayev" userId="e6b3263f5276b0e5" providerId="LiveId" clId="{F3228568-505E-4A57-9215-1FBF5A936DF4}" dt="2026-08-12T09:48:56.809" v="5" actId="20577"/>
          <ac:spMkLst>
            <pc:docMk/>
            <pc:sldMk cId="0" sldId="258"/>
            <ac:spMk id="12" creationId="{00000000-0000-0000-0000-000000000000}"/>
          </ac:spMkLst>
        </pc:spChg>
        <pc:spChg chg="mod">
          <ac:chgData name="Mansur Babayev" userId="e6b3263f5276b0e5" providerId="LiveId" clId="{F3228568-505E-4A57-9215-1FBF5A936DF4}" dt="2026-08-12T09:49:40.342" v="10" actId="20577"/>
          <ac:spMkLst>
            <pc:docMk/>
            <pc:sldMk cId="0" sldId="258"/>
            <ac:spMk id="16" creationId="{00000000-0000-0000-0000-000000000000}"/>
          </ac:spMkLst>
        </pc:spChg>
        <pc:picChg chg="mod">
          <ac:chgData name="Mansur Babayev" userId="e6b3263f5276b0e5" providerId="LiveId" clId="{F3228568-505E-4A57-9215-1FBF5A936DF4}" dt="2026-08-12T09:47:39.907" v="2" actId="1076"/>
          <ac:picMkLst>
            <pc:docMk/>
            <pc:sldMk cId="0" sldId="258"/>
            <ac:picMk id="6" creationId="{00000000-0000-0000-0000-000000000000}"/>
          </ac:picMkLst>
        </pc:picChg>
      </pc:sldChg>
      <pc:sldChg chg="modSp mod">
        <pc:chgData name="Mansur Babayev" userId="e6b3263f5276b0e5" providerId="LiveId" clId="{F3228568-505E-4A57-9215-1FBF5A936DF4}" dt="2026-08-12T09:53:52.355" v="16" actId="20577"/>
        <pc:sldMkLst>
          <pc:docMk/>
          <pc:sldMk cId="0" sldId="259"/>
        </pc:sldMkLst>
        <pc:spChg chg="mod">
          <ac:chgData name="Mansur Babayev" userId="e6b3263f5276b0e5" providerId="LiveId" clId="{F3228568-505E-4A57-9215-1FBF5A936DF4}" dt="2026-08-12T09:53:40.272" v="13" actId="20577"/>
          <ac:spMkLst>
            <pc:docMk/>
            <pc:sldMk cId="0" sldId="259"/>
            <ac:spMk id="9" creationId="{00000000-0000-0000-0000-000000000000}"/>
          </ac:spMkLst>
        </pc:spChg>
        <pc:spChg chg="mod">
          <ac:chgData name="Mansur Babayev" userId="e6b3263f5276b0e5" providerId="LiveId" clId="{F3228568-505E-4A57-9215-1FBF5A936DF4}" dt="2026-08-12T09:53:52.355" v="16" actId="20577"/>
          <ac:spMkLst>
            <pc:docMk/>
            <pc:sldMk cId="0" sldId="259"/>
            <ac:spMk id="13" creationId="{00000000-0000-0000-0000-000000000000}"/>
          </ac:spMkLst>
        </pc:spChg>
      </pc:sldChg>
      <pc:sldChg chg="modSp mod">
        <pc:chgData name="Mansur Babayev" userId="e6b3263f5276b0e5" providerId="LiveId" clId="{F3228568-505E-4A57-9215-1FBF5A936DF4}" dt="2026-08-12T09:54:53.427" v="22" actId="20577"/>
        <pc:sldMkLst>
          <pc:docMk/>
          <pc:sldMk cId="0" sldId="260"/>
        </pc:sldMkLst>
        <pc:spChg chg="mod">
          <ac:chgData name="Mansur Babayev" userId="e6b3263f5276b0e5" providerId="LiveId" clId="{F3228568-505E-4A57-9215-1FBF5A936DF4}" dt="2026-08-12T09:54:26.823" v="19" actId="20577"/>
          <ac:spMkLst>
            <pc:docMk/>
            <pc:sldMk cId="0" sldId="260"/>
            <ac:spMk id="14" creationId="{00000000-0000-0000-0000-000000000000}"/>
          </ac:spMkLst>
        </pc:spChg>
        <pc:spChg chg="mod">
          <ac:chgData name="Mansur Babayev" userId="e6b3263f5276b0e5" providerId="LiveId" clId="{F3228568-505E-4A57-9215-1FBF5A936DF4}" dt="2026-08-12T09:54:53.427" v="22" actId="20577"/>
          <ac:spMkLst>
            <pc:docMk/>
            <pc:sldMk cId="0" sldId="260"/>
            <ac:spMk id="19" creationId="{00000000-0000-0000-0000-000000000000}"/>
          </ac:spMkLst>
        </pc:spChg>
      </pc:sldChg>
      <pc:sldChg chg="modSp mod">
        <pc:chgData name="Mansur Babayev" userId="e6b3263f5276b0e5" providerId="LiveId" clId="{F3228568-505E-4A57-9215-1FBF5A936DF4}" dt="2026-08-12T09:55:40.555" v="24" actId="20577"/>
        <pc:sldMkLst>
          <pc:docMk/>
          <pc:sldMk cId="0" sldId="264"/>
        </pc:sldMkLst>
        <pc:spChg chg="mod">
          <ac:chgData name="Mansur Babayev" userId="e6b3263f5276b0e5" providerId="LiveId" clId="{F3228568-505E-4A57-9215-1FBF5A936DF4}" dt="2026-08-12T09:55:40.555" v="24" actId="20577"/>
          <ac:spMkLst>
            <pc:docMk/>
            <pc:sldMk cId="0" sldId="264"/>
            <ac:spMk id="28" creationId="{00000000-0000-0000-0000-000000000000}"/>
          </ac:spMkLst>
        </pc:spChg>
      </pc:sldChg>
      <pc:sldChg chg="modSp mod">
        <pc:chgData name="Mansur Babayev" userId="e6b3263f5276b0e5" providerId="LiveId" clId="{F3228568-505E-4A57-9215-1FBF5A936DF4}" dt="2026-08-12T09:56:43.835" v="30" actId="20577"/>
        <pc:sldMkLst>
          <pc:docMk/>
          <pc:sldMk cId="0" sldId="265"/>
        </pc:sldMkLst>
        <pc:spChg chg="mod">
          <ac:chgData name="Mansur Babayev" userId="e6b3263f5276b0e5" providerId="LiveId" clId="{F3228568-505E-4A57-9215-1FBF5A936DF4}" dt="2026-08-12T09:56:38.508" v="28" actId="20577"/>
          <ac:spMkLst>
            <pc:docMk/>
            <pc:sldMk cId="0" sldId="265"/>
            <ac:spMk id="14" creationId="{00000000-0000-0000-0000-000000000000}"/>
          </ac:spMkLst>
        </pc:spChg>
        <pc:spChg chg="mod">
          <ac:chgData name="Mansur Babayev" userId="e6b3263f5276b0e5" providerId="LiveId" clId="{F3228568-505E-4A57-9215-1FBF5A936DF4}" dt="2026-08-12T09:56:43.835" v="30" actId="20577"/>
          <ac:spMkLst>
            <pc:docMk/>
            <pc:sldMk cId="0" sldId="265"/>
            <ac:spMk id="19" creationId="{00000000-0000-0000-0000-000000000000}"/>
          </ac:spMkLst>
        </pc:spChg>
      </pc:sldChg>
      <pc:sldChg chg="modSp mod">
        <pc:chgData name="Mansur Babayev" userId="e6b3263f5276b0e5" providerId="LiveId" clId="{F3228568-505E-4A57-9215-1FBF5A936DF4}" dt="2026-08-12T09:56:06.123" v="26" actId="20577"/>
        <pc:sldMkLst>
          <pc:docMk/>
          <pc:sldMk cId="0" sldId="267"/>
        </pc:sldMkLst>
        <pc:spChg chg="mod">
          <ac:chgData name="Mansur Babayev" userId="e6b3263f5276b0e5" providerId="LiveId" clId="{F3228568-505E-4A57-9215-1FBF5A936DF4}" dt="2026-08-12T09:56:06.123" v="26" actId="20577"/>
          <ac:spMkLst>
            <pc:docMk/>
            <pc:sldMk cId="0" sldId="267"/>
            <ac:spMk id="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055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9.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3.pn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C5F2D"/>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2C5F2D"/>
          </a:solidFill>
          <a:ln/>
        </p:spPr>
        <p:txBody>
          <a:bodyPr/>
          <a:lstStyle/>
          <a:p>
            <a:endParaRPr lang="en-GB"/>
          </a:p>
        </p:txBody>
      </p:sp>
      <p:sp>
        <p:nvSpPr>
          <p:cNvPr id="3" name="Shape 1"/>
          <p:cNvSpPr/>
          <p:nvPr/>
        </p:nvSpPr>
        <p:spPr>
          <a:xfrm>
            <a:off x="8778240" y="-2011680"/>
            <a:ext cx="5943600" cy="5943600"/>
          </a:xfrm>
          <a:prstGeom prst="ellipse">
            <a:avLst/>
          </a:prstGeom>
          <a:solidFill>
            <a:srgbClr val="1F4620"/>
          </a:solidFill>
          <a:ln/>
        </p:spPr>
        <p:txBody>
          <a:bodyPr/>
          <a:lstStyle/>
          <a:p>
            <a:endParaRPr lang="en-GB"/>
          </a:p>
        </p:txBody>
      </p:sp>
      <p:sp>
        <p:nvSpPr>
          <p:cNvPr id="4" name="Shape 2"/>
          <p:cNvSpPr/>
          <p:nvPr/>
        </p:nvSpPr>
        <p:spPr>
          <a:xfrm>
            <a:off x="-2194560" y="4206240"/>
            <a:ext cx="5120640" cy="5120640"/>
          </a:xfrm>
          <a:prstGeom prst="ellipse">
            <a:avLst/>
          </a:prstGeom>
          <a:solidFill>
            <a:srgbClr val="1F4620"/>
          </a:solidFill>
          <a:ln/>
        </p:spPr>
        <p:txBody>
          <a:bodyPr/>
          <a:lstStyle/>
          <a:p>
            <a:endParaRPr lang="en-GB"/>
          </a:p>
        </p:txBody>
      </p:sp>
      <p:sp>
        <p:nvSpPr>
          <p:cNvPr id="5" name="Shape 3"/>
          <p:cNvSpPr/>
          <p:nvPr/>
        </p:nvSpPr>
        <p:spPr>
          <a:xfrm>
            <a:off x="5527548" y="1051560"/>
            <a:ext cx="1133856" cy="1133856"/>
          </a:xfrm>
          <a:prstGeom prst="ellipse">
            <a:avLst/>
          </a:prstGeom>
          <a:solidFill>
            <a:srgbClr val="97BC62"/>
          </a:solidFill>
          <a:ln/>
        </p:spPr>
        <p:txBody>
          <a:bodyPr/>
          <a:lstStyle/>
          <a:p>
            <a:endParaRPr lang="en-GB"/>
          </a:p>
        </p:txBody>
      </p:sp>
      <p:pic>
        <p:nvPicPr>
          <p:cNvPr id="6" name="Image 0" descr="/home/claude/verdemode/icons/leaf_white.png"/>
          <p:cNvPicPr>
            <a:picLocks noChangeAspect="1"/>
          </p:cNvPicPr>
          <p:nvPr/>
        </p:nvPicPr>
        <p:blipFill>
          <a:blip r:embed="rId3"/>
          <a:stretch>
            <a:fillRect/>
          </a:stretch>
        </p:blipFill>
        <p:spPr>
          <a:xfrm>
            <a:off x="5801868" y="1325880"/>
            <a:ext cx="585216" cy="585216"/>
          </a:xfrm>
          <a:prstGeom prst="rect">
            <a:avLst/>
          </a:prstGeom>
        </p:spPr>
      </p:pic>
      <p:sp>
        <p:nvSpPr>
          <p:cNvPr id="7" name="Text 4"/>
          <p:cNvSpPr/>
          <p:nvPr/>
        </p:nvSpPr>
        <p:spPr>
          <a:xfrm>
            <a:off x="457200" y="2514600"/>
            <a:ext cx="11274552" cy="868680"/>
          </a:xfrm>
          <a:prstGeom prst="rect">
            <a:avLst/>
          </a:prstGeom>
          <a:noFill/>
          <a:ln/>
        </p:spPr>
        <p:txBody>
          <a:bodyPr wrap="square" lIns="0" tIns="0" rIns="0" bIns="0" rtlCol="0" anchor="ctr"/>
          <a:lstStyle/>
          <a:p>
            <a:pPr marL="0" indent="0" algn="ctr">
              <a:buNone/>
            </a:pPr>
            <a:r>
              <a:rPr lang="en-US" sz="4600" b="1" dirty="0">
                <a:solidFill>
                  <a:srgbClr val="FFFFFF"/>
                </a:solidFill>
                <a:latin typeface="Cambria" pitchFamily="34" charset="0"/>
                <a:ea typeface="Cambria" pitchFamily="34" charset="-122"/>
                <a:cs typeface="Cambria" pitchFamily="34" charset="-120"/>
              </a:rPr>
              <a:t>VerdeMode Studio</a:t>
            </a:r>
            <a:endParaRPr lang="en-US" sz="4600" dirty="0"/>
          </a:p>
        </p:txBody>
      </p:sp>
      <p:sp>
        <p:nvSpPr>
          <p:cNvPr id="8" name="Text 5"/>
          <p:cNvSpPr/>
          <p:nvPr/>
        </p:nvSpPr>
        <p:spPr>
          <a:xfrm>
            <a:off x="457200" y="3310128"/>
            <a:ext cx="11274552" cy="457200"/>
          </a:xfrm>
          <a:prstGeom prst="rect">
            <a:avLst/>
          </a:prstGeom>
          <a:noFill/>
          <a:ln/>
        </p:spPr>
        <p:txBody>
          <a:bodyPr wrap="square" lIns="0" tIns="0" rIns="0" bIns="0" rtlCol="0" anchor="ctr"/>
          <a:lstStyle/>
          <a:p>
            <a:pPr marL="0" indent="0" algn="ctr">
              <a:buNone/>
            </a:pPr>
            <a:r>
              <a:rPr lang="en-US" sz="2000" i="1" dirty="0">
                <a:solidFill>
                  <a:srgbClr val="C97C5D"/>
                </a:solidFill>
                <a:latin typeface="Cambria" pitchFamily="34" charset="0"/>
                <a:ea typeface="Cambria" pitchFamily="34" charset="-122"/>
                <a:cs typeface="Cambria" pitchFamily="34" charset="-120"/>
              </a:rPr>
              <a:t>“Style with Purpose”</a:t>
            </a:r>
            <a:endParaRPr lang="en-US" sz="2000" dirty="0"/>
          </a:p>
        </p:txBody>
      </p:sp>
      <p:sp>
        <p:nvSpPr>
          <p:cNvPr id="9" name="Shape 6"/>
          <p:cNvSpPr/>
          <p:nvPr/>
        </p:nvSpPr>
        <p:spPr>
          <a:xfrm>
            <a:off x="5591556" y="3913632"/>
            <a:ext cx="1005840" cy="0"/>
          </a:xfrm>
          <a:prstGeom prst="line">
            <a:avLst/>
          </a:prstGeom>
          <a:noFill/>
          <a:ln w="19050">
            <a:solidFill>
              <a:srgbClr val="97BC62"/>
            </a:solidFill>
            <a:prstDash val="solid"/>
          </a:ln>
        </p:spPr>
        <p:txBody>
          <a:bodyPr/>
          <a:lstStyle/>
          <a:p>
            <a:endParaRPr lang="en-GB"/>
          </a:p>
        </p:txBody>
      </p:sp>
      <p:sp>
        <p:nvSpPr>
          <p:cNvPr id="10" name="Text 7"/>
          <p:cNvSpPr/>
          <p:nvPr/>
        </p:nvSpPr>
        <p:spPr>
          <a:xfrm>
            <a:off x="457200" y="4114800"/>
            <a:ext cx="11274552" cy="365760"/>
          </a:xfrm>
          <a:prstGeom prst="rect">
            <a:avLst/>
          </a:prstGeom>
          <a:noFill/>
          <a:ln/>
        </p:spPr>
        <p:txBody>
          <a:bodyPr wrap="square" lIns="0" tIns="0" rIns="0" bIns="0" rtlCol="0" anchor="ctr"/>
          <a:lstStyle/>
          <a:p>
            <a:pPr marL="0" indent="0" algn="ctr">
              <a:buNone/>
            </a:pPr>
            <a:r>
              <a:rPr lang="en-US" sz="1500" dirty="0">
                <a:solidFill>
                  <a:srgbClr val="D9E3D2"/>
                </a:solidFill>
                <a:latin typeface="Calibri" pitchFamily="34" charset="0"/>
                <a:ea typeface="Calibri" pitchFamily="34" charset="-122"/>
                <a:cs typeface="Calibri" pitchFamily="34" charset="-120"/>
              </a:rPr>
              <a:t>Online Presence Strategy &amp; Digital Brand Plan</a:t>
            </a:r>
            <a:endParaRPr lang="en-US" sz="1500" dirty="0"/>
          </a:p>
        </p:txBody>
      </p:sp>
      <p:sp>
        <p:nvSpPr>
          <p:cNvPr id="11" name="Text 8"/>
          <p:cNvSpPr/>
          <p:nvPr/>
        </p:nvSpPr>
        <p:spPr>
          <a:xfrm>
            <a:off x="457200" y="6080760"/>
            <a:ext cx="11274552" cy="320040"/>
          </a:xfrm>
          <a:prstGeom prst="rect">
            <a:avLst/>
          </a:prstGeom>
          <a:noFill/>
          <a:ln/>
        </p:spPr>
        <p:txBody>
          <a:bodyPr wrap="square" lIns="0" tIns="0" rIns="0" bIns="0" rtlCol="0" anchor="ctr"/>
          <a:lstStyle/>
          <a:p>
            <a:pPr marL="0" indent="0" algn="ctr">
              <a:buNone/>
            </a:pPr>
            <a:r>
              <a:rPr lang="en-US" sz="1150" i="1" dirty="0">
                <a:solidFill>
                  <a:srgbClr val="9FB491"/>
                </a:solidFill>
                <a:latin typeface="Calibri" pitchFamily="34" charset="0"/>
                <a:ea typeface="Calibri" pitchFamily="34" charset="-122"/>
                <a:cs typeface="Calibri" pitchFamily="34" charset="-120"/>
              </a:rPr>
              <a:t>Prepared for VerdeMode Studio  •  Sustainable Fashion, Reimagined</a:t>
            </a:r>
            <a:endParaRPr lang="en-US" sz="1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ROADMAP</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What We’ll Cover</a:t>
            </a:r>
            <a:endParaRPr lang="en-US" sz="3200" dirty="0"/>
          </a:p>
        </p:txBody>
      </p:sp>
      <p:sp>
        <p:nvSpPr>
          <p:cNvPr id="4" name="Text 2"/>
          <p:cNvSpPr/>
          <p:nvPr/>
        </p:nvSpPr>
        <p:spPr>
          <a:xfrm>
            <a:off x="548640" y="1371600"/>
            <a:ext cx="10607040" cy="45720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A complete plan for launching VerdeMode Studio online — from brand foundations to the infrastructure and security that keep it running.</a:t>
            </a:r>
            <a:endParaRPr lang="en-US" sz="1350" dirty="0"/>
          </a:p>
        </p:txBody>
      </p:sp>
      <p:sp>
        <p:nvSpPr>
          <p:cNvPr id="5" name="Shape 3"/>
          <p:cNvSpPr/>
          <p:nvPr/>
        </p:nvSpPr>
        <p:spPr>
          <a:xfrm>
            <a:off x="548640" y="2148840"/>
            <a:ext cx="658368" cy="658368"/>
          </a:xfrm>
          <a:prstGeom prst="ellipse">
            <a:avLst/>
          </a:prstGeom>
          <a:solidFill>
            <a:srgbClr val="2C5F2D"/>
          </a:solidFill>
          <a:ln/>
        </p:spPr>
        <p:txBody>
          <a:bodyPr/>
          <a:lstStyle/>
          <a:p>
            <a:endParaRPr lang="en-GB"/>
          </a:p>
        </p:txBody>
      </p:sp>
      <p:pic>
        <p:nvPicPr>
          <p:cNvPr id="6" name="Image 0" descr="/home/claude/verdemode/icons/leaf.png"/>
          <p:cNvPicPr>
            <a:picLocks noChangeAspect="1"/>
          </p:cNvPicPr>
          <p:nvPr/>
        </p:nvPicPr>
        <p:blipFill>
          <a:blip r:embed="rId3"/>
          <a:stretch>
            <a:fillRect/>
          </a:stretch>
        </p:blipFill>
        <p:spPr>
          <a:xfrm>
            <a:off x="713232" y="2313432"/>
            <a:ext cx="329184" cy="329184"/>
          </a:xfrm>
          <a:prstGeom prst="rect">
            <a:avLst/>
          </a:prstGeom>
        </p:spPr>
      </p:pic>
      <p:sp>
        <p:nvSpPr>
          <p:cNvPr id="7" name="Text 4"/>
          <p:cNvSpPr/>
          <p:nvPr/>
        </p:nvSpPr>
        <p:spPr>
          <a:xfrm>
            <a:off x="1417320" y="2121408"/>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Brand Identity</a:t>
            </a:r>
            <a:endParaRPr lang="en-US" sz="1700" dirty="0"/>
          </a:p>
        </p:txBody>
      </p:sp>
      <p:sp>
        <p:nvSpPr>
          <p:cNvPr id="8" name="Text 5"/>
          <p:cNvSpPr/>
          <p:nvPr/>
        </p:nvSpPr>
        <p:spPr>
          <a:xfrm>
            <a:off x="1417320" y="2478024"/>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Logo direction and a brand story that carries VerdeMode’s purpose into every touchpoint.</a:t>
            </a:r>
            <a:endParaRPr lang="en-US" sz="1250" dirty="0"/>
          </a:p>
        </p:txBody>
      </p:sp>
      <p:sp>
        <p:nvSpPr>
          <p:cNvPr id="9" name="Shape 6"/>
          <p:cNvSpPr/>
          <p:nvPr/>
        </p:nvSpPr>
        <p:spPr>
          <a:xfrm>
            <a:off x="548640" y="3227832"/>
            <a:ext cx="658368" cy="658368"/>
          </a:xfrm>
          <a:prstGeom prst="ellipse">
            <a:avLst/>
          </a:prstGeom>
          <a:solidFill>
            <a:srgbClr val="2C5F2D"/>
          </a:solidFill>
          <a:ln/>
        </p:spPr>
        <p:txBody>
          <a:bodyPr/>
          <a:lstStyle/>
          <a:p>
            <a:endParaRPr lang="en-GB"/>
          </a:p>
        </p:txBody>
      </p:sp>
      <p:pic>
        <p:nvPicPr>
          <p:cNvPr id="10" name="Image 1" descr="/home/claude/verdemode/icons/bullseye.png"/>
          <p:cNvPicPr>
            <a:picLocks noChangeAspect="1"/>
          </p:cNvPicPr>
          <p:nvPr/>
        </p:nvPicPr>
        <p:blipFill>
          <a:blip r:embed="rId4"/>
          <a:stretch>
            <a:fillRect/>
          </a:stretch>
        </p:blipFill>
        <p:spPr>
          <a:xfrm>
            <a:off x="713232" y="3392424"/>
            <a:ext cx="329184" cy="329184"/>
          </a:xfrm>
          <a:prstGeom prst="rect">
            <a:avLst/>
          </a:prstGeom>
        </p:spPr>
      </p:pic>
      <p:sp>
        <p:nvSpPr>
          <p:cNvPr id="11" name="Text 7"/>
          <p:cNvSpPr/>
          <p:nvPr/>
        </p:nvSpPr>
        <p:spPr>
          <a:xfrm>
            <a:off x="1417320" y="3200400"/>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Marketing Strategy</a:t>
            </a:r>
            <a:endParaRPr lang="en-US" sz="1700" dirty="0"/>
          </a:p>
        </p:txBody>
      </p:sp>
      <p:sp>
        <p:nvSpPr>
          <p:cNvPr id="12" name="Text 8"/>
          <p:cNvSpPr/>
          <p:nvPr/>
        </p:nvSpPr>
        <p:spPr>
          <a:xfrm>
            <a:off x="1417320" y="3557016"/>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Social media, content marketing, and SEO built around the eco-conscious shopper.</a:t>
            </a:r>
            <a:endParaRPr lang="en-US" sz="1250" dirty="0"/>
          </a:p>
        </p:txBody>
      </p:sp>
      <p:sp>
        <p:nvSpPr>
          <p:cNvPr id="13" name="Shape 9"/>
          <p:cNvSpPr/>
          <p:nvPr/>
        </p:nvSpPr>
        <p:spPr>
          <a:xfrm>
            <a:off x="548640" y="4306824"/>
            <a:ext cx="658368" cy="658368"/>
          </a:xfrm>
          <a:prstGeom prst="ellipse">
            <a:avLst/>
          </a:prstGeom>
          <a:solidFill>
            <a:srgbClr val="2C5F2D"/>
          </a:solidFill>
          <a:ln/>
        </p:spPr>
        <p:txBody>
          <a:bodyPr/>
          <a:lstStyle/>
          <a:p>
            <a:endParaRPr lang="en-GB"/>
          </a:p>
        </p:txBody>
      </p:sp>
      <p:pic>
        <p:nvPicPr>
          <p:cNvPr id="14" name="Image 2" descr="/home/claude/verdemode/icons/cloud.png"/>
          <p:cNvPicPr>
            <a:picLocks noChangeAspect="1"/>
          </p:cNvPicPr>
          <p:nvPr/>
        </p:nvPicPr>
        <p:blipFill>
          <a:blip r:embed="rId5"/>
          <a:stretch>
            <a:fillRect/>
          </a:stretch>
        </p:blipFill>
        <p:spPr>
          <a:xfrm>
            <a:off x="713232" y="4471416"/>
            <a:ext cx="329184" cy="329184"/>
          </a:xfrm>
          <a:prstGeom prst="rect">
            <a:avLst/>
          </a:prstGeom>
        </p:spPr>
      </p:pic>
      <p:sp>
        <p:nvSpPr>
          <p:cNvPr id="15" name="Text 10"/>
          <p:cNvSpPr/>
          <p:nvPr/>
        </p:nvSpPr>
        <p:spPr>
          <a:xfrm>
            <a:off x="1417320" y="4279392"/>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Cloud Computing</a:t>
            </a:r>
            <a:endParaRPr lang="en-US" sz="1700" dirty="0"/>
          </a:p>
        </p:txBody>
      </p:sp>
      <p:sp>
        <p:nvSpPr>
          <p:cNvPr id="16" name="Text 11"/>
          <p:cNvSpPr/>
          <p:nvPr/>
        </p:nvSpPr>
        <p:spPr>
          <a:xfrm>
            <a:off x="1417320" y="4636008"/>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The infrastructure that lets VerdeMode scale, sell, and collaborate reliably.</a:t>
            </a:r>
            <a:endParaRPr lang="en-US" sz="1250" dirty="0"/>
          </a:p>
        </p:txBody>
      </p:sp>
      <p:sp>
        <p:nvSpPr>
          <p:cNvPr id="17" name="Shape 12"/>
          <p:cNvSpPr/>
          <p:nvPr/>
        </p:nvSpPr>
        <p:spPr>
          <a:xfrm>
            <a:off x="548640" y="5385816"/>
            <a:ext cx="658368" cy="658368"/>
          </a:xfrm>
          <a:prstGeom prst="ellipse">
            <a:avLst/>
          </a:prstGeom>
          <a:solidFill>
            <a:srgbClr val="2C5F2D"/>
          </a:solidFill>
          <a:ln/>
        </p:spPr>
        <p:txBody>
          <a:bodyPr/>
          <a:lstStyle/>
          <a:p>
            <a:endParaRPr lang="en-GB"/>
          </a:p>
        </p:txBody>
      </p:sp>
      <p:pic>
        <p:nvPicPr>
          <p:cNvPr id="18" name="Image 3" descr="/home/claude/verdemode/icons/shield.png"/>
          <p:cNvPicPr>
            <a:picLocks noChangeAspect="1"/>
          </p:cNvPicPr>
          <p:nvPr/>
        </p:nvPicPr>
        <p:blipFill>
          <a:blip r:embed="rId6"/>
          <a:stretch>
            <a:fillRect/>
          </a:stretch>
        </p:blipFill>
        <p:spPr>
          <a:xfrm>
            <a:off x="713232" y="5550408"/>
            <a:ext cx="329184" cy="329184"/>
          </a:xfrm>
          <a:prstGeom prst="rect">
            <a:avLst/>
          </a:prstGeom>
        </p:spPr>
      </p:pic>
      <p:sp>
        <p:nvSpPr>
          <p:cNvPr id="19" name="Text 13"/>
          <p:cNvSpPr/>
          <p:nvPr/>
        </p:nvSpPr>
        <p:spPr>
          <a:xfrm>
            <a:off x="1417320" y="5358384"/>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Security Measures</a:t>
            </a:r>
            <a:endParaRPr lang="en-US" sz="1700" dirty="0"/>
          </a:p>
        </p:txBody>
      </p:sp>
      <p:sp>
        <p:nvSpPr>
          <p:cNvPr id="20" name="Text 14"/>
          <p:cNvSpPr/>
          <p:nvPr/>
        </p:nvSpPr>
        <p:spPr>
          <a:xfrm>
            <a:off x="1417320" y="5715000"/>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Protecting the website and every customer who trusts VerdeMode with their data.</a:t>
            </a:r>
            <a:endParaRPr lang="en-US" sz="1250" dirty="0"/>
          </a:p>
        </p:txBody>
      </p:sp>
      <p:sp>
        <p:nvSpPr>
          <p:cNvPr id="21" name="Text 15"/>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2" name="Text 16"/>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BRAND IDENTITY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Logo Design</a:t>
            </a:r>
            <a:endParaRPr lang="en-US" sz="3200" dirty="0"/>
          </a:p>
        </p:txBody>
      </p:sp>
      <p:sp>
        <p:nvSpPr>
          <p:cNvPr id="4" name="Shape 2"/>
          <p:cNvSpPr/>
          <p:nvPr/>
        </p:nvSpPr>
        <p:spPr>
          <a:xfrm>
            <a:off x="548640" y="1600200"/>
            <a:ext cx="4572000" cy="4160520"/>
          </a:xfrm>
          <a:prstGeom prst="rect">
            <a:avLst/>
          </a:prstGeom>
          <a:solidFill>
            <a:srgbClr val="E7EEDD"/>
          </a:solidFill>
          <a:ln/>
        </p:spPr>
        <p:txBody>
          <a:bodyPr/>
          <a:lstStyle/>
          <a:p>
            <a:endParaRPr lang="en-GB"/>
          </a:p>
        </p:txBody>
      </p:sp>
      <p:sp>
        <p:nvSpPr>
          <p:cNvPr id="5" name="Shape 3"/>
          <p:cNvSpPr/>
          <p:nvPr/>
        </p:nvSpPr>
        <p:spPr>
          <a:xfrm>
            <a:off x="2395728" y="2148840"/>
            <a:ext cx="1234440" cy="1234440"/>
          </a:xfrm>
          <a:prstGeom prst="ellipse">
            <a:avLst/>
          </a:prstGeom>
          <a:solidFill>
            <a:srgbClr val="2C5F2D"/>
          </a:solidFill>
          <a:ln/>
        </p:spPr>
        <p:txBody>
          <a:bodyPr/>
          <a:lstStyle/>
          <a:p>
            <a:pPr algn="ctr"/>
            <a:endParaRPr lang="en-GB" dirty="0"/>
          </a:p>
        </p:txBody>
      </p:sp>
      <p:pic>
        <p:nvPicPr>
          <p:cNvPr id="6" name="Image 0" descr="/home/claude/verdemode/icons/leaf_white.png"/>
          <p:cNvPicPr>
            <a:picLocks noChangeAspect="1"/>
          </p:cNvPicPr>
          <p:nvPr/>
        </p:nvPicPr>
        <p:blipFill>
          <a:blip r:embed="rId3"/>
          <a:stretch>
            <a:fillRect/>
          </a:stretch>
        </p:blipFill>
        <p:spPr>
          <a:xfrm>
            <a:off x="2697480" y="2441448"/>
            <a:ext cx="630936" cy="630936"/>
          </a:xfrm>
          <a:prstGeom prst="rect">
            <a:avLst/>
          </a:prstGeom>
        </p:spPr>
      </p:pic>
      <p:sp>
        <p:nvSpPr>
          <p:cNvPr id="7" name="Text 4"/>
          <p:cNvSpPr/>
          <p:nvPr/>
        </p:nvSpPr>
        <p:spPr>
          <a:xfrm>
            <a:off x="822960" y="3611880"/>
            <a:ext cx="4023360" cy="502920"/>
          </a:xfrm>
          <a:prstGeom prst="rect">
            <a:avLst/>
          </a:prstGeom>
          <a:noFill/>
          <a:ln/>
        </p:spPr>
        <p:txBody>
          <a:bodyPr wrap="square" lIns="0" tIns="0" rIns="0" bIns="0" rtlCol="0" anchor="ctr"/>
          <a:lstStyle/>
          <a:p>
            <a:pPr marL="0" indent="0" algn="ctr">
              <a:buNone/>
            </a:pPr>
            <a:r>
              <a:rPr lang="en-US" sz="2700" b="1" dirty="0">
                <a:solidFill>
                  <a:srgbClr val="2C5F2D"/>
                </a:solidFill>
                <a:latin typeface="Cambria" pitchFamily="34" charset="0"/>
                <a:ea typeface="Cambria" pitchFamily="34" charset="-122"/>
                <a:cs typeface="Cambria" pitchFamily="34" charset="-120"/>
              </a:rPr>
              <a:t>VerdeMode</a:t>
            </a:r>
            <a:endParaRPr lang="en-US" sz="2700" dirty="0"/>
          </a:p>
        </p:txBody>
      </p:sp>
      <p:sp>
        <p:nvSpPr>
          <p:cNvPr id="8" name="Text 5"/>
          <p:cNvSpPr/>
          <p:nvPr/>
        </p:nvSpPr>
        <p:spPr>
          <a:xfrm>
            <a:off x="822960" y="4069080"/>
            <a:ext cx="4023360" cy="274320"/>
          </a:xfrm>
          <a:prstGeom prst="rect">
            <a:avLst/>
          </a:prstGeom>
          <a:noFill/>
          <a:ln/>
        </p:spPr>
        <p:txBody>
          <a:bodyPr wrap="square" lIns="0" tIns="0" rIns="0" bIns="0" rtlCol="0" anchor="ctr"/>
          <a:lstStyle/>
          <a:p>
            <a:pPr marL="0" indent="0" algn="ctr">
              <a:buNone/>
            </a:pPr>
            <a:r>
              <a:rPr lang="en-US" sz="1250" kern="0" spc="300" dirty="0">
                <a:solidFill>
                  <a:srgbClr val="C97C5D"/>
                </a:solidFill>
                <a:latin typeface="Calibri" pitchFamily="34" charset="0"/>
                <a:ea typeface="Calibri" pitchFamily="34" charset="-122"/>
                <a:cs typeface="Calibri" pitchFamily="34" charset="-120"/>
              </a:rPr>
              <a:t>S T U D I O</a:t>
            </a:r>
            <a:endParaRPr lang="en-US" sz="1250" dirty="0"/>
          </a:p>
        </p:txBody>
      </p:sp>
      <p:sp>
        <p:nvSpPr>
          <p:cNvPr id="9" name="Shape 6"/>
          <p:cNvSpPr/>
          <p:nvPr/>
        </p:nvSpPr>
        <p:spPr>
          <a:xfrm>
            <a:off x="2395728" y="4480560"/>
            <a:ext cx="822960" cy="0"/>
          </a:xfrm>
          <a:prstGeom prst="line">
            <a:avLst/>
          </a:prstGeom>
          <a:noFill/>
          <a:ln w="15875">
            <a:solidFill>
              <a:srgbClr val="97BC62"/>
            </a:solidFill>
            <a:prstDash val="solid"/>
          </a:ln>
        </p:spPr>
        <p:txBody>
          <a:bodyPr/>
          <a:lstStyle/>
          <a:p>
            <a:endParaRPr lang="en-GB"/>
          </a:p>
        </p:txBody>
      </p:sp>
      <p:sp>
        <p:nvSpPr>
          <p:cNvPr id="10" name="Text 7"/>
          <p:cNvSpPr/>
          <p:nvPr/>
        </p:nvSpPr>
        <p:spPr>
          <a:xfrm>
            <a:off x="822960" y="4617720"/>
            <a:ext cx="4023360" cy="320040"/>
          </a:xfrm>
          <a:prstGeom prst="rect">
            <a:avLst/>
          </a:prstGeom>
          <a:noFill/>
          <a:ln/>
        </p:spPr>
        <p:txBody>
          <a:bodyPr wrap="square" lIns="0" tIns="0" rIns="0" bIns="0" rtlCol="0" anchor="ctr"/>
          <a:lstStyle/>
          <a:p>
            <a:pPr marL="0" indent="0" algn="ctr">
              <a:buNone/>
            </a:pPr>
            <a:r>
              <a:rPr lang="en-US" sz="1250" i="1" dirty="0">
                <a:solidFill>
                  <a:srgbClr val="5C6B5C"/>
                </a:solidFill>
                <a:latin typeface="Cambria" pitchFamily="34" charset="0"/>
                <a:ea typeface="Cambria" pitchFamily="34" charset="-122"/>
                <a:cs typeface="Cambria" pitchFamily="34" charset="-120"/>
              </a:rPr>
              <a:t>Style with Purpose</a:t>
            </a:r>
            <a:endParaRPr lang="en-US" sz="1250" dirty="0"/>
          </a:p>
        </p:txBody>
      </p:sp>
      <p:sp>
        <p:nvSpPr>
          <p:cNvPr id="11" name="Text 8"/>
          <p:cNvSpPr/>
          <p:nvPr/>
        </p:nvSpPr>
        <p:spPr>
          <a:xfrm>
            <a:off x="5440680" y="1691640"/>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A mark rooted in nature</a:t>
            </a:r>
            <a:endParaRPr lang="en-US" sz="1350" dirty="0"/>
          </a:p>
        </p:txBody>
      </p:sp>
      <p:sp>
        <p:nvSpPr>
          <p:cNvPr id="12" name="Text 9"/>
          <p:cNvSpPr/>
          <p:nvPr/>
        </p:nvSpPr>
        <p:spPr>
          <a:xfrm>
            <a:off x="5440680" y="2002536"/>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A single continuous leaf forms the emblem is simple enough to work as a favicon, bold enough to stand alone on a garment tag.</a:t>
            </a:r>
            <a:endParaRPr lang="en-US" sz="1200" dirty="0"/>
          </a:p>
        </p:txBody>
      </p:sp>
      <p:sp>
        <p:nvSpPr>
          <p:cNvPr id="13" name="Text 10"/>
          <p:cNvSpPr/>
          <p:nvPr/>
        </p:nvSpPr>
        <p:spPr>
          <a:xfrm>
            <a:off x="5440680" y="2734056"/>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Colour with meaning</a:t>
            </a:r>
            <a:endParaRPr lang="en-US" sz="1350" dirty="0"/>
          </a:p>
        </p:txBody>
      </p:sp>
      <p:sp>
        <p:nvSpPr>
          <p:cNvPr id="14" name="Text 11"/>
          <p:cNvSpPr/>
          <p:nvPr/>
        </p:nvSpPr>
        <p:spPr>
          <a:xfrm>
            <a:off x="5440680" y="3044952"/>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Forest green signals sustainability and trust; moss softens it with warmth; clay adds a modern, fashion-forward accent.</a:t>
            </a:r>
            <a:endParaRPr lang="en-US" sz="1200" dirty="0"/>
          </a:p>
        </p:txBody>
      </p:sp>
      <p:sp>
        <p:nvSpPr>
          <p:cNvPr id="15" name="Text 12"/>
          <p:cNvSpPr/>
          <p:nvPr/>
        </p:nvSpPr>
        <p:spPr>
          <a:xfrm>
            <a:off x="5440680" y="3776472"/>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Considered typography</a:t>
            </a:r>
            <a:endParaRPr lang="en-US" sz="1350" dirty="0"/>
          </a:p>
        </p:txBody>
      </p:sp>
      <p:sp>
        <p:nvSpPr>
          <p:cNvPr id="16" name="Text 13"/>
          <p:cNvSpPr/>
          <p:nvPr/>
        </p:nvSpPr>
        <p:spPr>
          <a:xfrm>
            <a:off x="5440680" y="4087368"/>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A refined serif wordmark paired with a wide-tracked sans-serif label, elegant, not decorative, echoing minimalist slow fashion design.</a:t>
            </a:r>
            <a:endParaRPr lang="en-US" sz="1200" dirty="0"/>
          </a:p>
        </p:txBody>
      </p:sp>
      <p:sp>
        <p:nvSpPr>
          <p:cNvPr id="17" name="Text 14"/>
          <p:cNvSpPr/>
          <p:nvPr/>
        </p:nvSpPr>
        <p:spPr>
          <a:xfrm>
            <a:off x="5440680" y="4818888"/>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Built to travel</a:t>
            </a:r>
            <a:endParaRPr lang="en-US" sz="1350" dirty="0"/>
          </a:p>
        </p:txBody>
      </p:sp>
      <p:sp>
        <p:nvSpPr>
          <p:cNvPr id="18" name="Text 15"/>
          <p:cNvSpPr/>
          <p:nvPr/>
        </p:nvSpPr>
        <p:spPr>
          <a:xfrm>
            <a:off x="5440680" y="5129784"/>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Works as a full lock-up, a leaf-only icon for social avatars, or a single-colour stamp for hang tags and packaging.</a:t>
            </a:r>
            <a:endParaRPr lang="en-US" sz="1200" dirty="0"/>
          </a:p>
        </p:txBody>
      </p:sp>
      <p:sp>
        <p:nvSpPr>
          <p:cNvPr id="19" name="Text 16"/>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0" name="Text 17"/>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BRAND IDENTITY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Our Story</a:t>
            </a:r>
            <a:endParaRPr lang="en-US" sz="3200" dirty="0"/>
          </a:p>
        </p:txBody>
      </p:sp>
      <p:sp>
        <p:nvSpPr>
          <p:cNvPr id="4" name="Shape 2"/>
          <p:cNvSpPr/>
          <p:nvPr/>
        </p:nvSpPr>
        <p:spPr>
          <a:xfrm>
            <a:off x="548640" y="1600200"/>
            <a:ext cx="4114800" cy="4206240"/>
          </a:xfrm>
          <a:prstGeom prst="rect">
            <a:avLst/>
          </a:prstGeom>
          <a:solidFill>
            <a:srgbClr val="2C5F2D"/>
          </a:solidFill>
          <a:ln/>
        </p:spPr>
        <p:txBody>
          <a:bodyPr/>
          <a:lstStyle/>
          <a:p>
            <a:endParaRPr lang="en-GB"/>
          </a:p>
        </p:txBody>
      </p:sp>
      <p:sp>
        <p:nvSpPr>
          <p:cNvPr id="5" name="Text 3"/>
          <p:cNvSpPr/>
          <p:nvPr/>
        </p:nvSpPr>
        <p:spPr>
          <a:xfrm>
            <a:off x="777240" y="1691640"/>
            <a:ext cx="1097280" cy="914400"/>
          </a:xfrm>
          <a:prstGeom prst="rect">
            <a:avLst/>
          </a:prstGeom>
          <a:noFill/>
          <a:ln/>
        </p:spPr>
        <p:txBody>
          <a:bodyPr wrap="square" lIns="0" tIns="0" rIns="0" bIns="0" rtlCol="0" anchor="ctr"/>
          <a:lstStyle/>
          <a:p>
            <a:pPr marL="0" indent="0">
              <a:buNone/>
            </a:pPr>
            <a:r>
              <a:rPr lang="en-US" sz="7000" b="1" dirty="0">
                <a:solidFill>
                  <a:srgbClr val="97BC62"/>
                </a:solidFill>
                <a:latin typeface="Cambria" pitchFamily="34" charset="0"/>
                <a:ea typeface="Cambria" pitchFamily="34" charset="-122"/>
                <a:cs typeface="Cambria" pitchFamily="34" charset="-120"/>
              </a:rPr>
              <a:t>“</a:t>
            </a:r>
            <a:endParaRPr lang="en-US" sz="7000" dirty="0"/>
          </a:p>
        </p:txBody>
      </p:sp>
      <p:sp>
        <p:nvSpPr>
          <p:cNvPr id="6" name="Text 4"/>
          <p:cNvSpPr/>
          <p:nvPr/>
        </p:nvSpPr>
        <p:spPr>
          <a:xfrm>
            <a:off x="914400" y="2514600"/>
            <a:ext cx="3474720" cy="1371600"/>
          </a:xfrm>
          <a:prstGeom prst="rect">
            <a:avLst/>
          </a:prstGeom>
          <a:noFill/>
          <a:ln/>
        </p:spPr>
        <p:txBody>
          <a:bodyPr wrap="square" lIns="0" tIns="0" rIns="0" bIns="0" rtlCol="0" anchor="ctr"/>
          <a:lstStyle/>
          <a:p>
            <a:pPr marL="0" indent="0">
              <a:buNone/>
            </a:pPr>
            <a:r>
              <a:rPr lang="en-US" sz="1900" i="1" dirty="0">
                <a:solidFill>
                  <a:srgbClr val="FFFFFF"/>
                </a:solidFill>
                <a:latin typeface="Cambria" pitchFamily="34" charset="0"/>
                <a:ea typeface="Cambria" pitchFamily="34" charset="-122"/>
                <a:cs typeface="Cambria" pitchFamily="34" charset="-120"/>
              </a:rPr>
              <a:t>Fashion shouldn’t cost the earth its future.</a:t>
            </a:r>
            <a:endParaRPr lang="en-US" sz="1900" dirty="0"/>
          </a:p>
        </p:txBody>
      </p:sp>
      <p:sp>
        <p:nvSpPr>
          <p:cNvPr id="7" name="Text 5"/>
          <p:cNvSpPr/>
          <p:nvPr/>
        </p:nvSpPr>
        <p:spPr>
          <a:xfrm>
            <a:off x="914400" y="5074920"/>
            <a:ext cx="3474720" cy="365760"/>
          </a:xfrm>
          <a:prstGeom prst="rect">
            <a:avLst/>
          </a:prstGeom>
          <a:noFill/>
          <a:ln/>
        </p:spPr>
        <p:txBody>
          <a:bodyPr wrap="square" lIns="0" tIns="0" rIns="0" bIns="0" rtlCol="0" anchor="ctr"/>
          <a:lstStyle/>
          <a:p>
            <a:pPr marL="0" indent="0">
              <a:buNone/>
            </a:pPr>
            <a:r>
              <a:rPr lang="en-US" sz="1150" dirty="0">
                <a:solidFill>
                  <a:srgbClr val="C9DBB8"/>
                </a:solidFill>
                <a:latin typeface="Calibri" pitchFamily="34" charset="0"/>
                <a:ea typeface="Calibri" pitchFamily="34" charset="-122"/>
                <a:cs typeface="Calibri" pitchFamily="34" charset="-120"/>
              </a:rPr>
              <a:t>The idea VerdeMode was founded on.</a:t>
            </a:r>
            <a:endParaRPr lang="en-US" sz="1150" dirty="0"/>
          </a:p>
        </p:txBody>
      </p:sp>
      <p:sp>
        <p:nvSpPr>
          <p:cNvPr id="8" name="Text 6"/>
          <p:cNvSpPr/>
          <p:nvPr/>
        </p:nvSpPr>
        <p:spPr>
          <a:xfrm>
            <a:off x="4892040" y="1691640"/>
            <a:ext cx="676656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Where it began</a:t>
            </a:r>
            <a:endParaRPr lang="en-US" sz="1350" dirty="0"/>
          </a:p>
        </p:txBody>
      </p:sp>
      <p:sp>
        <p:nvSpPr>
          <p:cNvPr id="9" name="Text 7"/>
          <p:cNvSpPr/>
          <p:nvPr/>
        </p:nvSpPr>
        <p:spPr>
          <a:xfrm>
            <a:off x="4892040" y="2011680"/>
            <a:ext cx="6766560" cy="91440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VerdeMode Studio was born from a simple frustration: too much of fashion is disposable. We set out to prove that clothing can be beautiful, durable, and honest about where it comes from, without asking the wearer to compromise on style.</a:t>
            </a:r>
            <a:endParaRPr lang="en-US" sz="1250" dirty="0"/>
          </a:p>
        </p:txBody>
      </p:sp>
      <p:sp>
        <p:nvSpPr>
          <p:cNvPr id="10" name="Text 8"/>
          <p:cNvSpPr/>
          <p:nvPr/>
        </p:nvSpPr>
        <p:spPr>
          <a:xfrm>
            <a:off x="4892040" y="3044952"/>
            <a:ext cx="676656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What we stand for</a:t>
            </a:r>
            <a:endParaRPr lang="en-US" sz="1350" dirty="0"/>
          </a:p>
        </p:txBody>
      </p:sp>
      <p:sp>
        <p:nvSpPr>
          <p:cNvPr id="11" name="Text 9"/>
          <p:cNvSpPr/>
          <p:nvPr/>
        </p:nvSpPr>
        <p:spPr>
          <a:xfrm>
            <a:off x="4892040" y="3364992"/>
            <a:ext cx="6766560" cy="91440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Every piece is made with ethically sourced, low-impact materials and produced through environmentally responsible methods. We champion slow fashion: fewer, better garments, designed with modern minimalist lines that outlast trends.</a:t>
            </a:r>
            <a:endParaRPr lang="en-US" sz="1250" dirty="0"/>
          </a:p>
        </p:txBody>
      </p:sp>
      <p:sp>
        <p:nvSpPr>
          <p:cNvPr id="12" name="Text 10"/>
          <p:cNvSpPr/>
          <p:nvPr/>
        </p:nvSpPr>
        <p:spPr>
          <a:xfrm>
            <a:off x="4892040" y="4398264"/>
            <a:ext cx="676656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Where we’re going</a:t>
            </a:r>
            <a:endParaRPr lang="en-US" sz="1350" dirty="0"/>
          </a:p>
        </p:txBody>
      </p:sp>
      <p:sp>
        <p:nvSpPr>
          <p:cNvPr id="13" name="Text 11"/>
          <p:cNvSpPr/>
          <p:nvPr/>
        </p:nvSpPr>
        <p:spPr>
          <a:xfrm>
            <a:off x="4892040" y="4718304"/>
            <a:ext cx="6766560" cy="91440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VerdeMode exists to reshape how the industry thinks about growth, proving that transparency and sustainability aren’t constraints on style, but the foundation of it. Every purchase is a small, conscious act with a lasting impact.</a:t>
            </a:r>
            <a:endParaRPr lang="en-US" sz="1250" dirty="0"/>
          </a:p>
        </p:txBody>
      </p:sp>
      <p:sp>
        <p:nvSpPr>
          <p:cNvPr id="14" name="Text 12"/>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15" name="Text 13"/>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Who We’re Speaking To</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Environmentally conscious consumers, aged 20–45, who want style without sacrificing their values.</a:t>
            </a:r>
            <a:endParaRPr lang="en-US" sz="1350" dirty="0"/>
          </a:p>
        </p:txBody>
      </p:sp>
      <p:sp>
        <p:nvSpPr>
          <p:cNvPr id="5" name="Shape 3"/>
          <p:cNvSpPr/>
          <p:nvPr/>
        </p:nvSpPr>
        <p:spPr>
          <a:xfrm>
            <a:off x="548640" y="2057400"/>
            <a:ext cx="5349240" cy="1691640"/>
          </a:xfrm>
          <a:prstGeom prst="rect">
            <a:avLst/>
          </a:prstGeom>
          <a:solidFill>
            <a:srgbClr val="E7EEDD"/>
          </a:solidFill>
          <a:ln/>
        </p:spPr>
        <p:txBody>
          <a:bodyPr/>
          <a:lstStyle/>
          <a:p>
            <a:endParaRPr lang="en-GB"/>
          </a:p>
        </p:txBody>
      </p:sp>
      <p:sp>
        <p:nvSpPr>
          <p:cNvPr id="6" name="Shape 4"/>
          <p:cNvSpPr/>
          <p:nvPr/>
        </p:nvSpPr>
        <p:spPr>
          <a:xfrm>
            <a:off x="822960" y="2350008"/>
            <a:ext cx="685800" cy="685800"/>
          </a:xfrm>
          <a:prstGeom prst="ellipse">
            <a:avLst/>
          </a:prstGeom>
          <a:solidFill>
            <a:srgbClr val="2C5F2D"/>
          </a:solidFill>
          <a:ln/>
        </p:spPr>
        <p:txBody>
          <a:bodyPr/>
          <a:lstStyle/>
          <a:p>
            <a:endParaRPr lang="en-GB"/>
          </a:p>
        </p:txBody>
      </p:sp>
      <p:pic>
        <p:nvPicPr>
          <p:cNvPr id="7" name="Image 0" descr="/home/claude/verdemode/icons/usertie.png"/>
          <p:cNvPicPr>
            <a:picLocks noChangeAspect="1"/>
          </p:cNvPicPr>
          <p:nvPr/>
        </p:nvPicPr>
        <p:blipFill>
          <a:blip r:embed="rId3"/>
          <a:stretch>
            <a:fillRect/>
          </a:stretch>
        </p:blipFill>
        <p:spPr>
          <a:xfrm>
            <a:off x="996696" y="2523744"/>
            <a:ext cx="338328" cy="338328"/>
          </a:xfrm>
          <a:prstGeom prst="rect">
            <a:avLst/>
          </a:prstGeom>
        </p:spPr>
      </p:pic>
      <p:sp>
        <p:nvSpPr>
          <p:cNvPr id="8" name="Text 5"/>
          <p:cNvSpPr/>
          <p:nvPr/>
        </p:nvSpPr>
        <p:spPr>
          <a:xfrm>
            <a:off x="1691640" y="231343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Urban Professionals</a:t>
            </a:r>
            <a:endParaRPr lang="en-US" sz="1600" dirty="0"/>
          </a:p>
        </p:txBody>
      </p:sp>
      <p:sp>
        <p:nvSpPr>
          <p:cNvPr id="9" name="Text 6"/>
          <p:cNvSpPr/>
          <p:nvPr/>
        </p:nvSpPr>
        <p:spPr>
          <a:xfrm>
            <a:off x="1691640" y="265176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Want a polished, minimalist wardrobe that reflects their values at work and beyond.</a:t>
            </a:r>
            <a:endParaRPr lang="en-US" sz="1150" dirty="0"/>
          </a:p>
        </p:txBody>
      </p:sp>
      <p:sp>
        <p:nvSpPr>
          <p:cNvPr id="10" name="Shape 7"/>
          <p:cNvSpPr/>
          <p:nvPr/>
        </p:nvSpPr>
        <p:spPr>
          <a:xfrm>
            <a:off x="6263640" y="2057400"/>
            <a:ext cx="5349240" cy="1691640"/>
          </a:xfrm>
          <a:prstGeom prst="rect">
            <a:avLst/>
          </a:prstGeom>
          <a:solidFill>
            <a:srgbClr val="E7EEDD"/>
          </a:solidFill>
          <a:ln/>
        </p:spPr>
        <p:txBody>
          <a:bodyPr/>
          <a:lstStyle/>
          <a:p>
            <a:endParaRPr lang="en-GB"/>
          </a:p>
        </p:txBody>
      </p:sp>
      <p:sp>
        <p:nvSpPr>
          <p:cNvPr id="11" name="Shape 8"/>
          <p:cNvSpPr/>
          <p:nvPr/>
        </p:nvSpPr>
        <p:spPr>
          <a:xfrm>
            <a:off x="6537960" y="2350008"/>
            <a:ext cx="685800" cy="685800"/>
          </a:xfrm>
          <a:prstGeom prst="ellipse">
            <a:avLst/>
          </a:prstGeom>
          <a:solidFill>
            <a:srgbClr val="2C5F2D"/>
          </a:solidFill>
          <a:ln/>
        </p:spPr>
        <p:txBody>
          <a:bodyPr/>
          <a:lstStyle/>
          <a:p>
            <a:endParaRPr lang="en-GB"/>
          </a:p>
        </p:txBody>
      </p:sp>
      <p:pic>
        <p:nvPicPr>
          <p:cNvPr id="12" name="Image 1" descr="/home/claude/verdemode/icons/palette.png"/>
          <p:cNvPicPr>
            <a:picLocks noChangeAspect="1"/>
          </p:cNvPicPr>
          <p:nvPr/>
        </p:nvPicPr>
        <p:blipFill>
          <a:blip r:embed="rId4"/>
          <a:stretch>
            <a:fillRect/>
          </a:stretch>
        </p:blipFill>
        <p:spPr>
          <a:xfrm>
            <a:off x="6711696" y="2523744"/>
            <a:ext cx="338328" cy="338328"/>
          </a:xfrm>
          <a:prstGeom prst="rect">
            <a:avLst/>
          </a:prstGeom>
        </p:spPr>
      </p:pic>
      <p:sp>
        <p:nvSpPr>
          <p:cNvPr id="13" name="Text 9"/>
          <p:cNvSpPr/>
          <p:nvPr/>
        </p:nvSpPr>
        <p:spPr>
          <a:xfrm>
            <a:off x="7406640" y="231343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Creatives</a:t>
            </a:r>
            <a:endParaRPr lang="en-US" sz="1600" dirty="0"/>
          </a:p>
        </p:txBody>
      </p:sp>
      <p:sp>
        <p:nvSpPr>
          <p:cNvPr id="14" name="Text 10"/>
          <p:cNvSpPr/>
          <p:nvPr/>
        </p:nvSpPr>
        <p:spPr>
          <a:xfrm>
            <a:off x="7406640" y="265176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Drawn to considered design and stories, the brand behind the garment matters as much as the cut.</a:t>
            </a:r>
            <a:endParaRPr lang="en-US" sz="1150" dirty="0"/>
          </a:p>
        </p:txBody>
      </p:sp>
      <p:sp>
        <p:nvSpPr>
          <p:cNvPr id="15" name="Shape 11"/>
          <p:cNvSpPr/>
          <p:nvPr/>
        </p:nvSpPr>
        <p:spPr>
          <a:xfrm>
            <a:off x="548640" y="3977640"/>
            <a:ext cx="5349240" cy="1691640"/>
          </a:xfrm>
          <a:prstGeom prst="rect">
            <a:avLst/>
          </a:prstGeom>
          <a:solidFill>
            <a:srgbClr val="E7EEDD"/>
          </a:solidFill>
          <a:ln/>
        </p:spPr>
        <p:txBody>
          <a:bodyPr/>
          <a:lstStyle/>
          <a:p>
            <a:endParaRPr lang="en-GB"/>
          </a:p>
        </p:txBody>
      </p:sp>
      <p:sp>
        <p:nvSpPr>
          <p:cNvPr id="16" name="Shape 12"/>
          <p:cNvSpPr/>
          <p:nvPr/>
        </p:nvSpPr>
        <p:spPr>
          <a:xfrm>
            <a:off x="822960" y="4270248"/>
            <a:ext cx="685800" cy="685800"/>
          </a:xfrm>
          <a:prstGeom prst="ellipse">
            <a:avLst/>
          </a:prstGeom>
          <a:solidFill>
            <a:srgbClr val="2C5F2D"/>
          </a:solidFill>
          <a:ln/>
        </p:spPr>
        <p:txBody>
          <a:bodyPr/>
          <a:lstStyle/>
          <a:p>
            <a:endParaRPr lang="en-GB"/>
          </a:p>
        </p:txBody>
      </p:sp>
      <p:pic>
        <p:nvPicPr>
          <p:cNvPr id="17" name="Image 2" descr="/home/claude/verdemode/icons/grad.png"/>
          <p:cNvPicPr>
            <a:picLocks noChangeAspect="1"/>
          </p:cNvPicPr>
          <p:nvPr/>
        </p:nvPicPr>
        <p:blipFill>
          <a:blip r:embed="rId5"/>
          <a:stretch>
            <a:fillRect/>
          </a:stretch>
        </p:blipFill>
        <p:spPr>
          <a:xfrm>
            <a:off x="996696" y="4443984"/>
            <a:ext cx="338328" cy="338328"/>
          </a:xfrm>
          <a:prstGeom prst="rect">
            <a:avLst/>
          </a:prstGeom>
        </p:spPr>
      </p:pic>
      <p:sp>
        <p:nvSpPr>
          <p:cNvPr id="18" name="Text 13"/>
          <p:cNvSpPr/>
          <p:nvPr/>
        </p:nvSpPr>
        <p:spPr>
          <a:xfrm>
            <a:off x="1691640" y="423367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Students</a:t>
            </a:r>
            <a:endParaRPr lang="en-US" sz="1600" dirty="0"/>
          </a:p>
        </p:txBody>
      </p:sp>
      <p:sp>
        <p:nvSpPr>
          <p:cNvPr id="19" name="Text 14"/>
          <p:cNvSpPr/>
          <p:nvPr/>
        </p:nvSpPr>
        <p:spPr>
          <a:xfrm>
            <a:off x="1691640" y="457200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Building a wardrobe on a budget but unwilling to trade away sustainability for price.</a:t>
            </a:r>
            <a:endParaRPr lang="en-US" sz="1150" dirty="0"/>
          </a:p>
        </p:txBody>
      </p:sp>
      <p:sp>
        <p:nvSpPr>
          <p:cNvPr id="20" name="Shape 15"/>
          <p:cNvSpPr/>
          <p:nvPr/>
        </p:nvSpPr>
        <p:spPr>
          <a:xfrm>
            <a:off x="6263640" y="3977640"/>
            <a:ext cx="5349240" cy="1691640"/>
          </a:xfrm>
          <a:prstGeom prst="rect">
            <a:avLst/>
          </a:prstGeom>
          <a:solidFill>
            <a:srgbClr val="E7EEDD"/>
          </a:solidFill>
          <a:ln/>
        </p:spPr>
        <p:txBody>
          <a:bodyPr/>
          <a:lstStyle/>
          <a:p>
            <a:endParaRPr lang="en-GB"/>
          </a:p>
        </p:txBody>
      </p:sp>
      <p:sp>
        <p:nvSpPr>
          <p:cNvPr id="21" name="Shape 16"/>
          <p:cNvSpPr/>
          <p:nvPr/>
        </p:nvSpPr>
        <p:spPr>
          <a:xfrm>
            <a:off x="6537960" y="4270248"/>
            <a:ext cx="685800" cy="685800"/>
          </a:xfrm>
          <a:prstGeom prst="ellipse">
            <a:avLst/>
          </a:prstGeom>
          <a:solidFill>
            <a:srgbClr val="2C5F2D"/>
          </a:solidFill>
          <a:ln/>
        </p:spPr>
        <p:txBody>
          <a:bodyPr/>
          <a:lstStyle/>
          <a:p>
            <a:endParaRPr lang="en-GB"/>
          </a:p>
        </p:txBody>
      </p:sp>
      <p:pic>
        <p:nvPicPr>
          <p:cNvPr id="22" name="Image 3" descr="/home/claude/verdemode/icons/seedling.png"/>
          <p:cNvPicPr>
            <a:picLocks noChangeAspect="1"/>
          </p:cNvPicPr>
          <p:nvPr/>
        </p:nvPicPr>
        <p:blipFill>
          <a:blip r:embed="rId6"/>
          <a:stretch>
            <a:fillRect/>
          </a:stretch>
        </p:blipFill>
        <p:spPr>
          <a:xfrm>
            <a:off x="6711696" y="4443984"/>
            <a:ext cx="338328" cy="338328"/>
          </a:xfrm>
          <a:prstGeom prst="rect">
            <a:avLst/>
          </a:prstGeom>
        </p:spPr>
      </p:pic>
      <p:sp>
        <p:nvSpPr>
          <p:cNvPr id="23" name="Text 17"/>
          <p:cNvSpPr/>
          <p:nvPr/>
        </p:nvSpPr>
        <p:spPr>
          <a:xfrm>
            <a:off x="7406640" y="423367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Eco-Conscious Shoppers</a:t>
            </a:r>
            <a:endParaRPr lang="en-US" sz="1600" dirty="0"/>
          </a:p>
        </p:txBody>
      </p:sp>
      <p:sp>
        <p:nvSpPr>
          <p:cNvPr id="24" name="Text 18"/>
          <p:cNvSpPr/>
          <p:nvPr/>
        </p:nvSpPr>
        <p:spPr>
          <a:xfrm>
            <a:off x="7406640" y="457200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Actively research a brand’s materials and supply chain before they buy.</a:t>
            </a:r>
            <a:endParaRPr lang="en-US" sz="1150" dirty="0"/>
          </a:p>
        </p:txBody>
      </p:sp>
      <p:sp>
        <p:nvSpPr>
          <p:cNvPr id="25" name="Text 19"/>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6" name="Text 20"/>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Social Media Strategy</a:t>
            </a:r>
            <a:endParaRPr lang="en-US" sz="3200" dirty="0"/>
          </a:p>
        </p:txBody>
      </p:sp>
      <p:sp>
        <p:nvSpPr>
          <p:cNvPr id="4" name="Shape 2"/>
          <p:cNvSpPr/>
          <p:nvPr/>
        </p:nvSpPr>
        <p:spPr>
          <a:xfrm>
            <a:off x="548640" y="1691640"/>
            <a:ext cx="3520440" cy="4206240"/>
          </a:xfrm>
          <a:prstGeom prst="rect">
            <a:avLst/>
          </a:prstGeom>
          <a:solidFill>
            <a:srgbClr val="FFFFFF"/>
          </a:solidFill>
          <a:ln w="12700">
            <a:solidFill>
              <a:srgbClr val="E3E0D6"/>
            </a:solidFill>
            <a:prstDash val="solid"/>
          </a:ln>
          <a:effectLst>
            <a:outerShdw blurRad="76200" dist="25400" dir="5400000" algn="bl" rotWithShape="0">
              <a:srgbClr val="000000">
                <a:alpha val="8000"/>
              </a:srgbClr>
            </a:outerShdw>
          </a:effectLst>
        </p:spPr>
        <p:txBody>
          <a:bodyPr/>
          <a:lstStyle/>
          <a:p>
            <a:endParaRPr lang="en-GB"/>
          </a:p>
        </p:txBody>
      </p:sp>
      <p:sp>
        <p:nvSpPr>
          <p:cNvPr id="5" name="Shape 3"/>
          <p:cNvSpPr/>
          <p:nvPr/>
        </p:nvSpPr>
        <p:spPr>
          <a:xfrm>
            <a:off x="1920240" y="2011680"/>
            <a:ext cx="777240" cy="777240"/>
          </a:xfrm>
          <a:prstGeom prst="ellipse">
            <a:avLst/>
          </a:prstGeom>
          <a:solidFill>
            <a:srgbClr val="2C5F2D"/>
          </a:solidFill>
          <a:ln/>
        </p:spPr>
        <p:txBody>
          <a:bodyPr/>
          <a:lstStyle/>
          <a:p>
            <a:endParaRPr lang="en-GB"/>
          </a:p>
        </p:txBody>
      </p:sp>
      <p:pic>
        <p:nvPicPr>
          <p:cNvPr id="6" name="Image 0" descr="/home/claude/verdemode/icons/instagram.png"/>
          <p:cNvPicPr>
            <a:picLocks noChangeAspect="1"/>
          </p:cNvPicPr>
          <p:nvPr/>
        </p:nvPicPr>
        <p:blipFill>
          <a:blip r:embed="rId3"/>
          <a:stretch>
            <a:fillRect/>
          </a:stretch>
        </p:blipFill>
        <p:spPr>
          <a:xfrm>
            <a:off x="2103120" y="2194560"/>
            <a:ext cx="411480" cy="411480"/>
          </a:xfrm>
          <a:prstGeom prst="rect">
            <a:avLst/>
          </a:prstGeom>
        </p:spPr>
      </p:pic>
      <p:sp>
        <p:nvSpPr>
          <p:cNvPr id="7" name="Text 4"/>
          <p:cNvSpPr/>
          <p:nvPr/>
        </p:nvSpPr>
        <p:spPr>
          <a:xfrm>
            <a:off x="548640" y="2926080"/>
            <a:ext cx="3520440" cy="365760"/>
          </a:xfrm>
          <a:prstGeom prst="rect">
            <a:avLst/>
          </a:prstGeom>
          <a:noFill/>
          <a:ln/>
        </p:spPr>
        <p:txBody>
          <a:bodyPr wrap="square" lIns="0" tIns="0" rIns="0" bIns="0" rtlCol="0" anchor="ctr"/>
          <a:lstStyle/>
          <a:p>
            <a:pPr marL="0" indent="0" algn="ctr">
              <a:buNone/>
            </a:pPr>
            <a:r>
              <a:rPr lang="en-US" sz="1800" b="1" dirty="0">
                <a:solidFill>
                  <a:srgbClr val="243024"/>
                </a:solidFill>
                <a:latin typeface="Cambria" pitchFamily="34" charset="0"/>
                <a:ea typeface="Cambria" pitchFamily="34" charset="-122"/>
                <a:cs typeface="Cambria" pitchFamily="34" charset="-120"/>
              </a:rPr>
              <a:t>Instagram</a:t>
            </a:r>
            <a:endParaRPr lang="en-US" sz="1800" dirty="0"/>
          </a:p>
        </p:txBody>
      </p:sp>
      <p:sp>
        <p:nvSpPr>
          <p:cNvPr id="8" name="Text 5"/>
          <p:cNvSpPr/>
          <p:nvPr/>
        </p:nvSpPr>
        <p:spPr>
          <a:xfrm>
            <a:off x="841248" y="3383280"/>
            <a:ext cx="2935224" cy="2377440"/>
          </a:xfrm>
          <a:prstGeom prst="rect">
            <a:avLst/>
          </a:prstGeom>
          <a:noFill/>
          <a:ln/>
        </p:spPr>
        <p:txBody>
          <a:bodyPr wrap="square" lIns="0" tIns="0" rIns="0" bIns="0" rtlCol="0" anchor="t"/>
          <a:lstStyle/>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Curated grid: minimalist product shots, styling reels, and material close-ups</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Stories &amp; Reels for behind-the-scenes production and stylist takeovers</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Shoppable posts linking straight to the online store</a:t>
            </a:r>
            <a:endParaRPr lang="en-US" sz="1150" dirty="0"/>
          </a:p>
        </p:txBody>
      </p:sp>
      <p:sp>
        <p:nvSpPr>
          <p:cNvPr id="9" name="Shape 6"/>
          <p:cNvSpPr/>
          <p:nvPr/>
        </p:nvSpPr>
        <p:spPr>
          <a:xfrm>
            <a:off x="4325112" y="1691640"/>
            <a:ext cx="3520440" cy="4206240"/>
          </a:xfrm>
          <a:prstGeom prst="rect">
            <a:avLst/>
          </a:prstGeom>
          <a:solidFill>
            <a:srgbClr val="FFFFFF"/>
          </a:solidFill>
          <a:ln w="12700">
            <a:solidFill>
              <a:srgbClr val="E3E0D6"/>
            </a:solidFill>
            <a:prstDash val="solid"/>
          </a:ln>
          <a:effectLst>
            <a:outerShdw blurRad="76200" dist="25400" dir="5400000" algn="bl" rotWithShape="0">
              <a:srgbClr val="000000">
                <a:alpha val="8000"/>
              </a:srgbClr>
            </a:outerShdw>
          </a:effectLst>
        </p:spPr>
        <p:txBody>
          <a:bodyPr/>
          <a:lstStyle/>
          <a:p>
            <a:endParaRPr lang="en-GB"/>
          </a:p>
        </p:txBody>
      </p:sp>
      <p:sp>
        <p:nvSpPr>
          <p:cNvPr id="10" name="Shape 7"/>
          <p:cNvSpPr/>
          <p:nvPr/>
        </p:nvSpPr>
        <p:spPr>
          <a:xfrm>
            <a:off x="5696712" y="2011680"/>
            <a:ext cx="777240" cy="777240"/>
          </a:xfrm>
          <a:prstGeom prst="ellipse">
            <a:avLst/>
          </a:prstGeom>
          <a:solidFill>
            <a:srgbClr val="2C5F2D"/>
          </a:solidFill>
          <a:ln/>
        </p:spPr>
        <p:txBody>
          <a:bodyPr/>
          <a:lstStyle/>
          <a:p>
            <a:endParaRPr lang="en-GB"/>
          </a:p>
        </p:txBody>
      </p:sp>
      <p:pic>
        <p:nvPicPr>
          <p:cNvPr id="11" name="Image 1" descr="/home/claude/verdemode/icons/pinterest.png"/>
          <p:cNvPicPr>
            <a:picLocks noChangeAspect="1"/>
          </p:cNvPicPr>
          <p:nvPr/>
        </p:nvPicPr>
        <p:blipFill>
          <a:blip r:embed="rId4"/>
          <a:stretch>
            <a:fillRect/>
          </a:stretch>
        </p:blipFill>
        <p:spPr>
          <a:xfrm>
            <a:off x="5879592" y="2194560"/>
            <a:ext cx="411480" cy="411480"/>
          </a:xfrm>
          <a:prstGeom prst="rect">
            <a:avLst/>
          </a:prstGeom>
        </p:spPr>
      </p:pic>
      <p:sp>
        <p:nvSpPr>
          <p:cNvPr id="12" name="Text 8"/>
          <p:cNvSpPr/>
          <p:nvPr/>
        </p:nvSpPr>
        <p:spPr>
          <a:xfrm>
            <a:off x="4325112" y="2926080"/>
            <a:ext cx="3520440" cy="365760"/>
          </a:xfrm>
          <a:prstGeom prst="rect">
            <a:avLst/>
          </a:prstGeom>
          <a:noFill/>
          <a:ln/>
        </p:spPr>
        <p:txBody>
          <a:bodyPr wrap="square" lIns="0" tIns="0" rIns="0" bIns="0" rtlCol="0" anchor="ctr"/>
          <a:lstStyle/>
          <a:p>
            <a:pPr marL="0" indent="0" algn="ctr">
              <a:buNone/>
            </a:pPr>
            <a:r>
              <a:rPr lang="en-US" sz="1800" b="1" dirty="0">
                <a:solidFill>
                  <a:srgbClr val="243024"/>
                </a:solidFill>
                <a:latin typeface="Cambria" pitchFamily="34" charset="0"/>
                <a:ea typeface="Cambria" pitchFamily="34" charset="-122"/>
                <a:cs typeface="Cambria" pitchFamily="34" charset="-120"/>
              </a:rPr>
              <a:t>Pinterest</a:t>
            </a:r>
            <a:endParaRPr lang="en-US" sz="1800" dirty="0"/>
          </a:p>
        </p:txBody>
      </p:sp>
      <p:sp>
        <p:nvSpPr>
          <p:cNvPr id="13" name="Text 9"/>
          <p:cNvSpPr/>
          <p:nvPr/>
        </p:nvSpPr>
        <p:spPr>
          <a:xfrm>
            <a:off x="4617720" y="3383280"/>
            <a:ext cx="2935224" cy="2377440"/>
          </a:xfrm>
          <a:prstGeom prst="rect">
            <a:avLst/>
          </a:prstGeom>
          <a:noFill/>
          <a:ln/>
        </p:spPr>
        <p:txBody>
          <a:bodyPr wrap="square" lIns="0" tIns="0" rIns="0" bIns="0" rtlCol="0" anchor="t"/>
          <a:lstStyle/>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Idea boards: "Capsule Wardrobe", "Sustainable Styling", "Slow Fashion Edit"</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Rich Pins that pull live pricing and availability from the store</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Long shelf-life content that drives search-like, evergreen traffic</a:t>
            </a:r>
            <a:endParaRPr lang="en-US" sz="1150" dirty="0"/>
          </a:p>
        </p:txBody>
      </p:sp>
      <p:sp>
        <p:nvSpPr>
          <p:cNvPr id="14" name="Shape 10"/>
          <p:cNvSpPr/>
          <p:nvPr/>
        </p:nvSpPr>
        <p:spPr>
          <a:xfrm>
            <a:off x="8101584" y="1691640"/>
            <a:ext cx="3520440" cy="4206240"/>
          </a:xfrm>
          <a:prstGeom prst="rect">
            <a:avLst/>
          </a:prstGeom>
          <a:solidFill>
            <a:srgbClr val="FFFFFF"/>
          </a:solidFill>
          <a:ln w="12700">
            <a:solidFill>
              <a:srgbClr val="E3E0D6"/>
            </a:solidFill>
            <a:prstDash val="solid"/>
          </a:ln>
          <a:effectLst>
            <a:outerShdw blurRad="76200" dist="25400" dir="5400000" algn="bl" rotWithShape="0">
              <a:srgbClr val="000000">
                <a:alpha val="8000"/>
              </a:srgbClr>
            </a:outerShdw>
          </a:effectLst>
        </p:spPr>
        <p:txBody>
          <a:bodyPr/>
          <a:lstStyle/>
          <a:p>
            <a:endParaRPr lang="en-GB"/>
          </a:p>
        </p:txBody>
      </p:sp>
      <p:sp>
        <p:nvSpPr>
          <p:cNvPr id="15" name="Shape 11"/>
          <p:cNvSpPr/>
          <p:nvPr/>
        </p:nvSpPr>
        <p:spPr>
          <a:xfrm>
            <a:off x="9473184" y="2011680"/>
            <a:ext cx="777240" cy="777240"/>
          </a:xfrm>
          <a:prstGeom prst="ellipse">
            <a:avLst/>
          </a:prstGeom>
          <a:solidFill>
            <a:srgbClr val="2C5F2D"/>
          </a:solidFill>
          <a:ln/>
        </p:spPr>
        <p:txBody>
          <a:bodyPr/>
          <a:lstStyle/>
          <a:p>
            <a:endParaRPr lang="en-GB"/>
          </a:p>
        </p:txBody>
      </p:sp>
      <p:pic>
        <p:nvPicPr>
          <p:cNvPr id="16" name="Image 2" descr="/home/claude/verdemode/icons/tiktok.png"/>
          <p:cNvPicPr>
            <a:picLocks noChangeAspect="1"/>
          </p:cNvPicPr>
          <p:nvPr/>
        </p:nvPicPr>
        <p:blipFill>
          <a:blip r:embed="rId5"/>
          <a:stretch>
            <a:fillRect/>
          </a:stretch>
        </p:blipFill>
        <p:spPr>
          <a:xfrm>
            <a:off x="9656064" y="2194560"/>
            <a:ext cx="411480" cy="411480"/>
          </a:xfrm>
          <a:prstGeom prst="rect">
            <a:avLst/>
          </a:prstGeom>
        </p:spPr>
      </p:pic>
      <p:sp>
        <p:nvSpPr>
          <p:cNvPr id="17" name="Text 12"/>
          <p:cNvSpPr/>
          <p:nvPr/>
        </p:nvSpPr>
        <p:spPr>
          <a:xfrm>
            <a:off x="8101584" y="2926080"/>
            <a:ext cx="3520440" cy="365760"/>
          </a:xfrm>
          <a:prstGeom prst="rect">
            <a:avLst/>
          </a:prstGeom>
          <a:noFill/>
          <a:ln/>
        </p:spPr>
        <p:txBody>
          <a:bodyPr wrap="square" lIns="0" tIns="0" rIns="0" bIns="0" rtlCol="0" anchor="ctr"/>
          <a:lstStyle/>
          <a:p>
            <a:pPr marL="0" indent="0" algn="ctr">
              <a:buNone/>
            </a:pPr>
            <a:r>
              <a:rPr lang="en-US" sz="1800" b="1" dirty="0">
                <a:solidFill>
                  <a:srgbClr val="243024"/>
                </a:solidFill>
                <a:latin typeface="Cambria" pitchFamily="34" charset="0"/>
                <a:ea typeface="Cambria" pitchFamily="34" charset="-122"/>
                <a:cs typeface="Cambria" pitchFamily="34" charset="-120"/>
              </a:rPr>
              <a:t>TikTok</a:t>
            </a:r>
            <a:endParaRPr lang="en-US" sz="1800" dirty="0"/>
          </a:p>
        </p:txBody>
      </p:sp>
      <p:sp>
        <p:nvSpPr>
          <p:cNvPr id="18" name="Text 13"/>
          <p:cNvSpPr/>
          <p:nvPr/>
        </p:nvSpPr>
        <p:spPr>
          <a:xfrm>
            <a:off x="8394192" y="3383280"/>
            <a:ext cx="2935224" cy="2377440"/>
          </a:xfrm>
          <a:prstGeom prst="rect">
            <a:avLst/>
          </a:prstGeom>
          <a:noFill/>
          <a:ln/>
        </p:spPr>
        <p:txBody>
          <a:bodyPr wrap="square" lIns="0" tIns="0" rIns="0" bIns="0" rtlCol="0" anchor="t"/>
          <a:lstStyle/>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"Fabric to Finished" videos showing ethical production in action</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Styling challenges and outfit transitions for slow-fashion capsules</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Creator partnerships with micro-influencers in sustainable fashion</a:t>
            </a:r>
            <a:endParaRPr lang="en-US" sz="1150" dirty="0"/>
          </a:p>
        </p:txBody>
      </p:sp>
      <p:sp>
        <p:nvSpPr>
          <p:cNvPr id="19" name="Text 14"/>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0" name="Text 15"/>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Content Marketing Plan</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Four content pillars, published on a steady, sustainable rhythm — not a rushed one.</a:t>
            </a:r>
            <a:endParaRPr lang="en-US" sz="1350" dirty="0"/>
          </a:p>
        </p:txBody>
      </p:sp>
      <p:sp>
        <p:nvSpPr>
          <p:cNvPr id="5" name="Shape 3"/>
          <p:cNvSpPr/>
          <p:nvPr/>
        </p:nvSpPr>
        <p:spPr>
          <a:xfrm>
            <a:off x="548640" y="1965960"/>
            <a:ext cx="2542032" cy="2331720"/>
          </a:xfrm>
          <a:prstGeom prst="rect">
            <a:avLst/>
          </a:prstGeom>
          <a:solidFill>
            <a:srgbClr val="E7EEDD"/>
          </a:solidFill>
          <a:ln/>
        </p:spPr>
        <p:txBody>
          <a:bodyPr/>
          <a:lstStyle/>
          <a:p>
            <a:endParaRPr lang="en-GB"/>
          </a:p>
        </p:txBody>
      </p:sp>
      <p:sp>
        <p:nvSpPr>
          <p:cNvPr id="6" name="Shape 4"/>
          <p:cNvSpPr/>
          <p:nvPr/>
        </p:nvSpPr>
        <p:spPr>
          <a:xfrm>
            <a:off x="1499616" y="2221992"/>
            <a:ext cx="640080" cy="640080"/>
          </a:xfrm>
          <a:prstGeom prst="ellipse">
            <a:avLst/>
          </a:prstGeom>
          <a:solidFill>
            <a:srgbClr val="2C5F2D"/>
          </a:solidFill>
          <a:ln/>
        </p:spPr>
        <p:txBody>
          <a:bodyPr/>
          <a:lstStyle/>
          <a:p>
            <a:endParaRPr lang="en-GB"/>
          </a:p>
        </p:txBody>
      </p:sp>
      <p:pic>
        <p:nvPicPr>
          <p:cNvPr id="7" name="Image 0" descr="/home/claude/verdemode/icons/camera.png"/>
          <p:cNvPicPr>
            <a:picLocks noChangeAspect="1"/>
          </p:cNvPicPr>
          <p:nvPr/>
        </p:nvPicPr>
        <p:blipFill>
          <a:blip r:embed="rId3"/>
          <a:stretch>
            <a:fillRect/>
          </a:stretch>
        </p:blipFill>
        <p:spPr>
          <a:xfrm>
            <a:off x="1655064" y="2377440"/>
            <a:ext cx="329184" cy="329184"/>
          </a:xfrm>
          <a:prstGeom prst="rect">
            <a:avLst/>
          </a:prstGeom>
        </p:spPr>
      </p:pic>
      <p:sp>
        <p:nvSpPr>
          <p:cNvPr id="8" name="Text 5"/>
          <p:cNvSpPr/>
          <p:nvPr/>
        </p:nvSpPr>
        <p:spPr>
          <a:xfrm>
            <a:off x="685800"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Style Edits</a:t>
            </a:r>
            <a:endParaRPr lang="en-US" sz="1350" dirty="0"/>
          </a:p>
        </p:txBody>
      </p:sp>
      <p:sp>
        <p:nvSpPr>
          <p:cNvPr id="9" name="Text 6"/>
          <p:cNvSpPr/>
          <p:nvPr/>
        </p:nvSpPr>
        <p:spPr>
          <a:xfrm>
            <a:off x="713232"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Lookbooks and capsule wardrobe guides published on the blog and Pinterest.</a:t>
            </a:r>
            <a:endParaRPr lang="en-US" sz="1000" dirty="0"/>
          </a:p>
        </p:txBody>
      </p:sp>
      <p:sp>
        <p:nvSpPr>
          <p:cNvPr id="10" name="Shape 7"/>
          <p:cNvSpPr/>
          <p:nvPr/>
        </p:nvSpPr>
        <p:spPr>
          <a:xfrm>
            <a:off x="3310128" y="1965960"/>
            <a:ext cx="2542032" cy="2331720"/>
          </a:xfrm>
          <a:prstGeom prst="rect">
            <a:avLst/>
          </a:prstGeom>
          <a:solidFill>
            <a:srgbClr val="E7EEDD"/>
          </a:solidFill>
          <a:ln/>
        </p:spPr>
        <p:txBody>
          <a:bodyPr/>
          <a:lstStyle/>
          <a:p>
            <a:endParaRPr lang="en-GB"/>
          </a:p>
        </p:txBody>
      </p:sp>
      <p:sp>
        <p:nvSpPr>
          <p:cNvPr id="11" name="Shape 8"/>
          <p:cNvSpPr/>
          <p:nvPr/>
        </p:nvSpPr>
        <p:spPr>
          <a:xfrm>
            <a:off x="4261104" y="2221992"/>
            <a:ext cx="640080" cy="640080"/>
          </a:xfrm>
          <a:prstGeom prst="ellipse">
            <a:avLst/>
          </a:prstGeom>
          <a:solidFill>
            <a:srgbClr val="2C5F2D"/>
          </a:solidFill>
          <a:ln/>
        </p:spPr>
        <p:txBody>
          <a:bodyPr/>
          <a:lstStyle/>
          <a:p>
            <a:endParaRPr lang="en-GB"/>
          </a:p>
        </p:txBody>
      </p:sp>
      <p:pic>
        <p:nvPicPr>
          <p:cNvPr id="12" name="Image 1" descr="/home/claude/verdemode/icons/seedling.png"/>
          <p:cNvPicPr>
            <a:picLocks noChangeAspect="1"/>
          </p:cNvPicPr>
          <p:nvPr/>
        </p:nvPicPr>
        <p:blipFill>
          <a:blip r:embed="rId4"/>
          <a:stretch>
            <a:fillRect/>
          </a:stretch>
        </p:blipFill>
        <p:spPr>
          <a:xfrm>
            <a:off x="4416552" y="2377440"/>
            <a:ext cx="329184" cy="329184"/>
          </a:xfrm>
          <a:prstGeom prst="rect">
            <a:avLst/>
          </a:prstGeom>
        </p:spPr>
      </p:pic>
      <p:sp>
        <p:nvSpPr>
          <p:cNvPr id="13" name="Text 9"/>
          <p:cNvSpPr/>
          <p:nvPr/>
        </p:nvSpPr>
        <p:spPr>
          <a:xfrm>
            <a:off x="3447288"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Sustainability Education</a:t>
            </a:r>
            <a:endParaRPr lang="en-US" sz="1350" dirty="0"/>
          </a:p>
        </p:txBody>
      </p:sp>
      <p:sp>
        <p:nvSpPr>
          <p:cNvPr id="14" name="Text 10"/>
          <p:cNvSpPr/>
          <p:nvPr/>
        </p:nvSpPr>
        <p:spPr>
          <a:xfrm>
            <a:off x="3474720"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Articles and reels explaining materials, sourcing, and the impact of slow fashion.</a:t>
            </a:r>
            <a:endParaRPr lang="en-US" sz="1000" dirty="0"/>
          </a:p>
        </p:txBody>
      </p:sp>
      <p:sp>
        <p:nvSpPr>
          <p:cNvPr id="15" name="Shape 11"/>
          <p:cNvSpPr/>
          <p:nvPr/>
        </p:nvSpPr>
        <p:spPr>
          <a:xfrm>
            <a:off x="6071616" y="1965960"/>
            <a:ext cx="2542032" cy="2331720"/>
          </a:xfrm>
          <a:prstGeom prst="rect">
            <a:avLst/>
          </a:prstGeom>
          <a:solidFill>
            <a:srgbClr val="E7EEDD"/>
          </a:solidFill>
          <a:ln/>
        </p:spPr>
        <p:txBody>
          <a:bodyPr/>
          <a:lstStyle/>
          <a:p>
            <a:endParaRPr lang="en-GB"/>
          </a:p>
        </p:txBody>
      </p:sp>
      <p:sp>
        <p:nvSpPr>
          <p:cNvPr id="16" name="Shape 12"/>
          <p:cNvSpPr/>
          <p:nvPr/>
        </p:nvSpPr>
        <p:spPr>
          <a:xfrm>
            <a:off x="7022592" y="2221992"/>
            <a:ext cx="640080" cy="640080"/>
          </a:xfrm>
          <a:prstGeom prst="ellipse">
            <a:avLst/>
          </a:prstGeom>
          <a:solidFill>
            <a:srgbClr val="2C5F2D"/>
          </a:solidFill>
          <a:ln/>
        </p:spPr>
        <p:txBody>
          <a:bodyPr/>
          <a:lstStyle/>
          <a:p>
            <a:endParaRPr lang="en-GB"/>
          </a:p>
        </p:txBody>
      </p:sp>
      <p:pic>
        <p:nvPicPr>
          <p:cNvPr id="17" name="Image 2" descr="/home/claude/verdemode/icons/pencil.png"/>
          <p:cNvPicPr>
            <a:picLocks noChangeAspect="1"/>
          </p:cNvPicPr>
          <p:nvPr/>
        </p:nvPicPr>
        <p:blipFill>
          <a:blip r:embed="rId5"/>
          <a:stretch>
            <a:fillRect/>
          </a:stretch>
        </p:blipFill>
        <p:spPr>
          <a:xfrm>
            <a:off x="7178040" y="2377440"/>
            <a:ext cx="329184" cy="329184"/>
          </a:xfrm>
          <a:prstGeom prst="rect">
            <a:avLst/>
          </a:prstGeom>
        </p:spPr>
      </p:pic>
      <p:sp>
        <p:nvSpPr>
          <p:cNvPr id="18" name="Text 13"/>
          <p:cNvSpPr/>
          <p:nvPr/>
        </p:nvSpPr>
        <p:spPr>
          <a:xfrm>
            <a:off x="6208776"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Behind the Seams</a:t>
            </a:r>
            <a:endParaRPr lang="en-US" sz="1350" dirty="0"/>
          </a:p>
        </p:txBody>
      </p:sp>
      <p:sp>
        <p:nvSpPr>
          <p:cNvPr id="19" name="Text 14"/>
          <p:cNvSpPr/>
          <p:nvPr/>
        </p:nvSpPr>
        <p:spPr>
          <a:xfrm>
            <a:off x="6236208"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Studio and production stories that build transparency and trust.</a:t>
            </a:r>
            <a:endParaRPr lang="en-US" sz="1000" dirty="0"/>
          </a:p>
        </p:txBody>
      </p:sp>
      <p:sp>
        <p:nvSpPr>
          <p:cNvPr id="20" name="Shape 15"/>
          <p:cNvSpPr/>
          <p:nvPr/>
        </p:nvSpPr>
        <p:spPr>
          <a:xfrm>
            <a:off x="8833104" y="1965960"/>
            <a:ext cx="2542032" cy="2331720"/>
          </a:xfrm>
          <a:prstGeom prst="rect">
            <a:avLst/>
          </a:prstGeom>
          <a:solidFill>
            <a:srgbClr val="E7EEDD"/>
          </a:solidFill>
          <a:ln/>
        </p:spPr>
        <p:txBody>
          <a:bodyPr/>
          <a:lstStyle/>
          <a:p>
            <a:endParaRPr lang="en-GB"/>
          </a:p>
        </p:txBody>
      </p:sp>
      <p:sp>
        <p:nvSpPr>
          <p:cNvPr id="21" name="Shape 16"/>
          <p:cNvSpPr/>
          <p:nvPr/>
        </p:nvSpPr>
        <p:spPr>
          <a:xfrm>
            <a:off x="9784080" y="2221992"/>
            <a:ext cx="640080" cy="640080"/>
          </a:xfrm>
          <a:prstGeom prst="ellipse">
            <a:avLst/>
          </a:prstGeom>
          <a:solidFill>
            <a:srgbClr val="2C5F2D"/>
          </a:solidFill>
          <a:ln/>
        </p:spPr>
        <p:txBody>
          <a:bodyPr/>
          <a:lstStyle/>
          <a:p>
            <a:endParaRPr lang="en-GB"/>
          </a:p>
        </p:txBody>
      </p:sp>
      <p:pic>
        <p:nvPicPr>
          <p:cNvPr id="22" name="Image 3" descr="/home/claude/verdemode/icons/users.png"/>
          <p:cNvPicPr>
            <a:picLocks noChangeAspect="1"/>
          </p:cNvPicPr>
          <p:nvPr/>
        </p:nvPicPr>
        <p:blipFill>
          <a:blip r:embed="rId6"/>
          <a:stretch>
            <a:fillRect/>
          </a:stretch>
        </p:blipFill>
        <p:spPr>
          <a:xfrm>
            <a:off x="9939528" y="2377440"/>
            <a:ext cx="329184" cy="329184"/>
          </a:xfrm>
          <a:prstGeom prst="rect">
            <a:avLst/>
          </a:prstGeom>
        </p:spPr>
      </p:pic>
      <p:sp>
        <p:nvSpPr>
          <p:cNvPr id="23" name="Text 17"/>
          <p:cNvSpPr/>
          <p:nvPr/>
        </p:nvSpPr>
        <p:spPr>
          <a:xfrm>
            <a:off x="8970264"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Community Voices</a:t>
            </a:r>
            <a:endParaRPr lang="en-US" sz="1350" dirty="0"/>
          </a:p>
        </p:txBody>
      </p:sp>
      <p:sp>
        <p:nvSpPr>
          <p:cNvPr id="24" name="Text 18"/>
          <p:cNvSpPr/>
          <p:nvPr/>
        </p:nvSpPr>
        <p:spPr>
          <a:xfrm>
            <a:off x="8997696"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Customer styling photos and testimonials, reshared as social proof.</a:t>
            </a:r>
            <a:endParaRPr lang="en-US" sz="1000" dirty="0"/>
          </a:p>
        </p:txBody>
      </p:sp>
      <p:sp>
        <p:nvSpPr>
          <p:cNvPr id="25" name="Text 19"/>
          <p:cNvSpPr/>
          <p:nvPr/>
        </p:nvSpPr>
        <p:spPr>
          <a:xfrm>
            <a:off x="548640" y="4617720"/>
            <a:ext cx="5486400" cy="274320"/>
          </a:xfrm>
          <a:prstGeom prst="rect">
            <a:avLst/>
          </a:prstGeom>
          <a:noFill/>
          <a:ln/>
        </p:spPr>
        <p:txBody>
          <a:bodyPr wrap="square" rtlCol="0" anchor="ctr"/>
          <a:lstStyle/>
          <a:p>
            <a:pPr marL="0" indent="0">
              <a:buNone/>
            </a:pPr>
            <a:r>
              <a:rPr lang="en-US" sz="1150" b="1" kern="0" spc="150" dirty="0">
                <a:solidFill>
                  <a:srgbClr val="2C5F2D"/>
                </a:solidFill>
                <a:latin typeface="Calibri" pitchFamily="34" charset="0"/>
                <a:ea typeface="Calibri" pitchFamily="34" charset="-122"/>
                <a:cs typeface="Calibri" pitchFamily="34" charset="-120"/>
              </a:rPr>
              <a:t>PUBLISHING RHYTHM</a:t>
            </a:r>
            <a:endParaRPr lang="en-US" sz="1150" dirty="0"/>
          </a:p>
        </p:txBody>
      </p:sp>
      <p:sp>
        <p:nvSpPr>
          <p:cNvPr id="26" name="Text 20"/>
          <p:cNvSpPr/>
          <p:nvPr/>
        </p:nvSpPr>
        <p:spPr>
          <a:xfrm>
            <a:off x="548640"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Instagram</a:t>
            </a:r>
            <a:endParaRPr lang="en-US" sz="1150" dirty="0"/>
          </a:p>
        </p:txBody>
      </p:sp>
      <p:sp>
        <p:nvSpPr>
          <p:cNvPr id="27" name="Text 21"/>
          <p:cNvSpPr/>
          <p:nvPr/>
        </p:nvSpPr>
        <p:spPr>
          <a:xfrm>
            <a:off x="548640"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4–5x / week</a:t>
            </a:r>
            <a:endParaRPr lang="en-US" sz="1100" dirty="0"/>
          </a:p>
        </p:txBody>
      </p:sp>
      <p:sp>
        <p:nvSpPr>
          <p:cNvPr id="28" name="Text 22"/>
          <p:cNvSpPr/>
          <p:nvPr/>
        </p:nvSpPr>
        <p:spPr>
          <a:xfrm>
            <a:off x="3136392"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TikTok</a:t>
            </a:r>
            <a:endParaRPr lang="en-US" sz="1150" dirty="0"/>
          </a:p>
        </p:txBody>
      </p:sp>
      <p:sp>
        <p:nvSpPr>
          <p:cNvPr id="29" name="Text 23"/>
          <p:cNvSpPr/>
          <p:nvPr/>
        </p:nvSpPr>
        <p:spPr>
          <a:xfrm>
            <a:off x="3136392"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3–4x / week</a:t>
            </a:r>
            <a:endParaRPr lang="en-US" sz="1100" dirty="0"/>
          </a:p>
        </p:txBody>
      </p:sp>
      <p:sp>
        <p:nvSpPr>
          <p:cNvPr id="30" name="Text 24"/>
          <p:cNvSpPr/>
          <p:nvPr/>
        </p:nvSpPr>
        <p:spPr>
          <a:xfrm>
            <a:off x="5724144"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Pinterest</a:t>
            </a:r>
            <a:endParaRPr lang="en-US" sz="1150" dirty="0"/>
          </a:p>
        </p:txBody>
      </p:sp>
      <p:sp>
        <p:nvSpPr>
          <p:cNvPr id="31" name="Text 25"/>
          <p:cNvSpPr/>
          <p:nvPr/>
        </p:nvSpPr>
        <p:spPr>
          <a:xfrm>
            <a:off x="5724144"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5–7 pins / week</a:t>
            </a:r>
            <a:endParaRPr lang="en-US" sz="1100" dirty="0"/>
          </a:p>
        </p:txBody>
      </p:sp>
      <p:sp>
        <p:nvSpPr>
          <p:cNvPr id="32" name="Text 26"/>
          <p:cNvSpPr/>
          <p:nvPr/>
        </p:nvSpPr>
        <p:spPr>
          <a:xfrm>
            <a:off x="8311896"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Blog / Newsletter</a:t>
            </a:r>
            <a:endParaRPr lang="en-US" sz="1150" dirty="0"/>
          </a:p>
        </p:txBody>
      </p:sp>
      <p:sp>
        <p:nvSpPr>
          <p:cNvPr id="33" name="Text 27"/>
          <p:cNvSpPr/>
          <p:nvPr/>
        </p:nvSpPr>
        <p:spPr>
          <a:xfrm>
            <a:off x="8311896"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1x / week, biweekly</a:t>
            </a:r>
            <a:endParaRPr lang="en-US" sz="1100" dirty="0"/>
          </a:p>
        </p:txBody>
      </p:sp>
      <p:sp>
        <p:nvSpPr>
          <p:cNvPr id="34" name="Text 28"/>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35" name="Text 29"/>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Search Engine Optimisation</a:t>
            </a:r>
            <a:endParaRPr lang="en-US" sz="3200" dirty="0"/>
          </a:p>
        </p:txBody>
      </p:sp>
      <p:sp>
        <p:nvSpPr>
          <p:cNvPr id="4" name="Shape 2"/>
          <p:cNvSpPr/>
          <p:nvPr/>
        </p:nvSpPr>
        <p:spPr>
          <a:xfrm>
            <a:off x="548640" y="1691640"/>
            <a:ext cx="5349240" cy="1920240"/>
          </a:xfrm>
          <a:prstGeom prst="rect">
            <a:avLst/>
          </a:prstGeom>
          <a:solidFill>
            <a:srgbClr val="FFFFFF"/>
          </a:solidFill>
          <a:ln w="12700">
            <a:solidFill>
              <a:srgbClr val="E3E0D6"/>
            </a:solidFill>
            <a:prstDash val="solid"/>
          </a:ln>
        </p:spPr>
        <p:txBody>
          <a:bodyPr/>
          <a:lstStyle/>
          <a:p>
            <a:endParaRPr lang="en-GB"/>
          </a:p>
        </p:txBody>
      </p:sp>
      <p:sp>
        <p:nvSpPr>
          <p:cNvPr id="5" name="Shape 3"/>
          <p:cNvSpPr/>
          <p:nvPr/>
        </p:nvSpPr>
        <p:spPr>
          <a:xfrm>
            <a:off x="804672" y="1947672"/>
            <a:ext cx="566928" cy="566928"/>
          </a:xfrm>
          <a:prstGeom prst="ellipse">
            <a:avLst/>
          </a:prstGeom>
          <a:solidFill>
            <a:srgbClr val="2C5F2D"/>
          </a:solidFill>
          <a:ln/>
        </p:spPr>
        <p:txBody>
          <a:bodyPr/>
          <a:lstStyle/>
          <a:p>
            <a:endParaRPr lang="en-GB"/>
          </a:p>
        </p:txBody>
      </p:sp>
      <p:pic>
        <p:nvPicPr>
          <p:cNvPr id="6" name="Image 0" descr="/home/claude/verdemode/icons/pencil.png"/>
          <p:cNvPicPr>
            <a:picLocks noChangeAspect="1"/>
          </p:cNvPicPr>
          <p:nvPr/>
        </p:nvPicPr>
        <p:blipFill>
          <a:blip r:embed="rId3"/>
          <a:stretch>
            <a:fillRect/>
          </a:stretch>
        </p:blipFill>
        <p:spPr>
          <a:xfrm>
            <a:off x="941832" y="2084832"/>
            <a:ext cx="292608" cy="292608"/>
          </a:xfrm>
          <a:prstGeom prst="rect">
            <a:avLst/>
          </a:prstGeom>
        </p:spPr>
      </p:pic>
      <p:sp>
        <p:nvSpPr>
          <p:cNvPr id="7" name="Text 4"/>
          <p:cNvSpPr/>
          <p:nvPr/>
        </p:nvSpPr>
        <p:spPr>
          <a:xfrm>
            <a:off x="1554480" y="196596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On-Page SEO</a:t>
            </a:r>
            <a:endParaRPr lang="en-US" sz="1500" dirty="0"/>
          </a:p>
        </p:txBody>
      </p:sp>
      <p:sp>
        <p:nvSpPr>
          <p:cNvPr id="8" name="Text 5"/>
          <p:cNvSpPr/>
          <p:nvPr/>
        </p:nvSpPr>
        <p:spPr>
          <a:xfrm>
            <a:off x="822960" y="256032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Keyword-rich product &amp; category pages ("sustainable linen shirt")</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Descriptive alt text and structured product data</a:t>
            </a:r>
            <a:endParaRPr lang="en-US" sz="1100" dirty="0"/>
          </a:p>
        </p:txBody>
      </p:sp>
      <p:sp>
        <p:nvSpPr>
          <p:cNvPr id="9" name="Shape 6"/>
          <p:cNvSpPr/>
          <p:nvPr/>
        </p:nvSpPr>
        <p:spPr>
          <a:xfrm>
            <a:off x="6263640" y="1691640"/>
            <a:ext cx="5349240" cy="1920240"/>
          </a:xfrm>
          <a:prstGeom prst="rect">
            <a:avLst/>
          </a:prstGeom>
          <a:solidFill>
            <a:srgbClr val="FFFFFF"/>
          </a:solidFill>
          <a:ln w="12700">
            <a:solidFill>
              <a:srgbClr val="E3E0D6"/>
            </a:solidFill>
            <a:prstDash val="solid"/>
          </a:ln>
        </p:spPr>
        <p:txBody>
          <a:bodyPr/>
          <a:lstStyle/>
          <a:p>
            <a:endParaRPr lang="en-GB"/>
          </a:p>
        </p:txBody>
      </p:sp>
      <p:sp>
        <p:nvSpPr>
          <p:cNvPr id="10" name="Shape 7"/>
          <p:cNvSpPr/>
          <p:nvPr/>
        </p:nvSpPr>
        <p:spPr>
          <a:xfrm>
            <a:off x="6519672" y="1947672"/>
            <a:ext cx="566928" cy="566928"/>
          </a:xfrm>
          <a:prstGeom prst="ellipse">
            <a:avLst/>
          </a:prstGeom>
          <a:solidFill>
            <a:srgbClr val="2C5F2D"/>
          </a:solidFill>
          <a:ln/>
        </p:spPr>
        <p:txBody>
          <a:bodyPr/>
          <a:lstStyle/>
          <a:p>
            <a:endParaRPr lang="en-GB"/>
          </a:p>
        </p:txBody>
      </p:sp>
      <p:pic>
        <p:nvPicPr>
          <p:cNvPr id="11" name="Image 1" descr="/home/claude/verdemode/icons/server.png"/>
          <p:cNvPicPr>
            <a:picLocks noChangeAspect="1"/>
          </p:cNvPicPr>
          <p:nvPr/>
        </p:nvPicPr>
        <p:blipFill>
          <a:blip r:embed="rId4"/>
          <a:stretch>
            <a:fillRect/>
          </a:stretch>
        </p:blipFill>
        <p:spPr>
          <a:xfrm>
            <a:off x="6656832" y="2084832"/>
            <a:ext cx="292608" cy="292608"/>
          </a:xfrm>
          <a:prstGeom prst="rect">
            <a:avLst/>
          </a:prstGeom>
        </p:spPr>
      </p:pic>
      <p:sp>
        <p:nvSpPr>
          <p:cNvPr id="12" name="Text 8"/>
          <p:cNvSpPr/>
          <p:nvPr/>
        </p:nvSpPr>
        <p:spPr>
          <a:xfrm>
            <a:off x="7269480" y="196596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Technical SEO</a:t>
            </a:r>
            <a:endParaRPr lang="en-US" sz="1500" dirty="0"/>
          </a:p>
        </p:txBody>
      </p:sp>
      <p:sp>
        <p:nvSpPr>
          <p:cNvPr id="13" name="Text 9"/>
          <p:cNvSpPr/>
          <p:nvPr/>
        </p:nvSpPr>
        <p:spPr>
          <a:xfrm>
            <a:off x="6537960" y="256032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Fast, mobile-first site with clean URL structure</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Sitemap, schema markup, and Core Web Vitals monitoring</a:t>
            </a:r>
            <a:endParaRPr lang="en-US" sz="1100" dirty="0"/>
          </a:p>
        </p:txBody>
      </p:sp>
      <p:sp>
        <p:nvSpPr>
          <p:cNvPr id="14" name="Shape 10"/>
          <p:cNvSpPr/>
          <p:nvPr/>
        </p:nvSpPr>
        <p:spPr>
          <a:xfrm>
            <a:off x="548640" y="3794760"/>
            <a:ext cx="5349240" cy="1920240"/>
          </a:xfrm>
          <a:prstGeom prst="rect">
            <a:avLst/>
          </a:prstGeom>
          <a:solidFill>
            <a:srgbClr val="FFFFFF"/>
          </a:solidFill>
          <a:ln w="12700">
            <a:solidFill>
              <a:srgbClr val="E3E0D6"/>
            </a:solidFill>
            <a:prstDash val="solid"/>
          </a:ln>
        </p:spPr>
        <p:txBody>
          <a:bodyPr/>
          <a:lstStyle/>
          <a:p>
            <a:endParaRPr lang="en-GB"/>
          </a:p>
        </p:txBody>
      </p:sp>
      <p:sp>
        <p:nvSpPr>
          <p:cNvPr id="15" name="Shape 11"/>
          <p:cNvSpPr/>
          <p:nvPr/>
        </p:nvSpPr>
        <p:spPr>
          <a:xfrm>
            <a:off x="804672" y="4050792"/>
            <a:ext cx="566928" cy="566928"/>
          </a:xfrm>
          <a:prstGeom prst="ellipse">
            <a:avLst/>
          </a:prstGeom>
          <a:solidFill>
            <a:srgbClr val="2C5F2D"/>
          </a:solidFill>
          <a:ln/>
        </p:spPr>
        <p:txBody>
          <a:bodyPr/>
          <a:lstStyle/>
          <a:p>
            <a:endParaRPr lang="en-GB"/>
          </a:p>
        </p:txBody>
      </p:sp>
      <p:pic>
        <p:nvPicPr>
          <p:cNvPr id="16" name="Image 2" descr="/home/claude/verdemode/icons/linkicon.png"/>
          <p:cNvPicPr>
            <a:picLocks noChangeAspect="1"/>
          </p:cNvPicPr>
          <p:nvPr/>
        </p:nvPicPr>
        <p:blipFill>
          <a:blip r:embed="rId5"/>
          <a:stretch>
            <a:fillRect/>
          </a:stretch>
        </p:blipFill>
        <p:spPr>
          <a:xfrm>
            <a:off x="941832" y="4187952"/>
            <a:ext cx="292608" cy="292608"/>
          </a:xfrm>
          <a:prstGeom prst="rect">
            <a:avLst/>
          </a:prstGeom>
        </p:spPr>
      </p:pic>
      <p:sp>
        <p:nvSpPr>
          <p:cNvPr id="17" name="Text 12"/>
          <p:cNvSpPr/>
          <p:nvPr/>
        </p:nvSpPr>
        <p:spPr>
          <a:xfrm>
            <a:off x="1554480" y="406908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Off-Page SEO</a:t>
            </a:r>
            <a:endParaRPr lang="en-US" sz="1500" dirty="0"/>
          </a:p>
        </p:txBody>
      </p:sp>
      <p:sp>
        <p:nvSpPr>
          <p:cNvPr id="18" name="Text 13"/>
          <p:cNvSpPr/>
          <p:nvPr/>
        </p:nvSpPr>
        <p:spPr>
          <a:xfrm>
            <a:off x="822960" y="466344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Backlinks via sustainability blogs, press, and creator features</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Local &amp; business listings (Google Business Profile)</a:t>
            </a:r>
            <a:endParaRPr lang="en-US" sz="1100" dirty="0"/>
          </a:p>
        </p:txBody>
      </p:sp>
      <p:sp>
        <p:nvSpPr>
          <p:cNvPr id="19" name="Shape 14"/>
          <p:cNvSpPr/>
          <p:nvPr/>
        </p:nvSpPr>
        <p:spPr>
          <a:xfrm>
            <a:off x="6263640" y="3794760"/>
            <a:ext cx="5349240" cy="1920240"/>
          </a:xfrm>
          <a:prstGeom prst="rect">
            <a:avLst/>
          </a:prstGeom>
          <a:solidFill>
            <a:srgbClr val="FFFFFF"/>
          </a:solidFill>
          <a:ln w="12700">
            <a:solidFill>
              <a:srgbClr val="E3E0D6"/>
            </a:solidFill>
            <a:prstDash val="solid"/>
          </a:ln>
        </p:spPr>
        <p:txBody>
          <a:bodyPr/>
          <a:lstStyle/>
          <a:p>
            <a:endParaRPr lang="en-GB"/>
          </a:p>
        </p:txBody>
      </p:sp>
      <p:sp>
        <p:nvSpPr>
          <p:cNvPr id="20" name="Shape 15"/>
          <p:cNvSpPr/>
          <p:nvPr/>
        </p:nvSpPr>
        <p:spPr>
          <a:xfrm>
            <a:off x="6519672" y="4050792"/>
            <a:ext cx="566928" cy="566928"/>
          </a:xfrm>
          <a:prstGeom prst="ellipse">
            <a:avLst/>
          </a:prstGeom>
          <a:solidFill>
            <a:srgbClr val="2C5F2D"/>
          </a:solidFill>
          <a:ln/>
        </p:spPr>
        <p:txBody>
          <a:bodyPr/>
          <a:lstStyle/>
          <a:p>
            <a:endParaRPr lang="en-GB"/>
          </a:p>
        </p:txBody>
      </p:sp>
      <p:pic>
        <p:nvPicPr>
          <p:cNvPr id="21" name="Image 3" descr="/home/claude/verdemode/icons/search.png"/>
          <p:cNvPicPr>
            <a:picLocks noChangeAspect="1"/>
          </p:cNvPicPr>
          <p:nvPr/>
        </p:nvPicPr>
        <p:blipFill>
          <a:blip r:embed="rId6"/>
          <a:stretch>
            <a:fillRect/>
          </a:stretch>
        </p:blipFill>
        <p:spPr>
          <a:xfrm>
            <a:off x="6656832" y="4187952"/>
            <a:ext cx="292608" cy="292608"/>
          </a:xfrm>
          <a:prstGeom prst="rect">
            <a:avLst/>
          </a:prstGeom>
        </p:spPr>
      </p:pic>
      <p:sp>
        <p:nvSpPr>
          <p:cNvPr id="22" name="Text 16"/>
          <p:cNvSpPr/>
          <p:nvPr/>
        </p:nvSpPr>
        <p:spPr>
          <a:xfrm>
            <a:off x="7269480" y="406908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Content-Driven SEO</a:t>
            </a:r>
            <a:endParaRPr lang="en-US" sz="1500" dirty="0"/>
          </a:p>
        </p:txBody>
      </p:sp>
      <p:sp>
        <p:nvSpPr>
          <p:cNvPr id="23" name="Text 17"/>
          <p:cNvSpPr/>
          <p:nvPr/>
        </p:nvSpPr>
        <p:spPr>
          <a:xfrm>
            <a:off x="6537960" y="466344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Long-form guides targeting "slow fashion" &amp; care-related searches</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Blog content repurposed from social pillars for organic reach</a:t>
            </a:r>
            <a:endParaRPr lang="en-US" sz="1100" dirty="0"/>
          </a:p>
        </p:txBody>
      </p:sp>
      <p:sp>
        <p:nvSpPr>
          <p:cNvPr id="24" name="Text 18"/>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5" name="Text 19"/>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INFRASTRUCTURE</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Cloud Computing for VerdeMode</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A cloud-first foundation lets VerdeMode launch lean, scale on demand, and keep customer trust intact.</a:t>
            </a:r>
            <a:endParaRPr lang="en-US" sz="1350" dirty="0"/>
          </a:p>
        </p:txBody>
      </p:sp>
      <p:sp>
        <p:nvSpPr>
          <p:cNvPr id="5" name="Shape 3"/>
          <p:cNvSpPr/>
          <p:nvPr/>
        </p:nvSpPr>
        <p:spPr>
          <a:xfrm>
            <a:off x="548640" y="1965960"/>
            <a:ext cx="548640" cy="548640"/>
          </a:xfrm>
          <a:prstGeom prst="ellipse">
            <a:avLst/>
          </a:prstGeom>
          <a:solidFill>
            <a:srgbClr val="2C5F2D"/>
          </a:solidFill>
          <a:ln/>
        </p:spPr>
        <p:txBody>
          <a:bodyPr/>
          <a:lstStyle/>
          <a:p>
            <a:endParaRPr lang="en-GB"/>
          </a:p>
        </p:txBody>
      </p:sp>
      <p:pic>
        <p:nvPicPr>
          <p:cNvPr id="6" name="Image 0" descr="/home/claude/verdemode/icons/chart.png"/>
          <p:cNvPicPr>
            <a:picLocks noChangeAspect="1"/>
          </p:cNvPicPr>
          <p:nvPr/>
        </p:nvPicPr>
        <p:blipFill>
          <a:blip r:embed="rId3"/>
          <a:stretch>
            <a:fillRect/>
          </a:stretch>
        </p:blipFill>
        <p:spPr>
          <a:xfrm>
            <a:off x="685800" y="2103120"/>
            <a:ext cx="274320" cy="274320"/>
          </a:xfrm>
          <a:prstGeom prst="rect">
            <a:avLst/>
          </a:prstGeom>
        </p:spPr>
      </p:pic>
      <p:sp>
        <p:nvSpPr>
          <p:cNvPr id="7" name="Text 4"/>
          <p:cNvSpPr/>
          <p:nvPr/>
        </p:nvSpPr>
        <p:spPr>
          <a:xfrm>
            <a:off x="1234440" y="192024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Elastic Scalability</a:t>
            </a:r>
            <a:endParaRPr lang="en-US" sz="1250" dirty="0"/>
          </a:p>
        </p:txBody>
      </p:sp>
      <p:sp>
        <p:nvSpPr>
          <p:cNvPr id="8" name="Text 5"/>
          <p:cNvSpPr/>
          <p:nvPr/>
        </p:nvSpPr>
        <p:spPr>
          <a:xfrm>
            <a:off x="548640" y="258775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Cloud hosting absorbs traffic spikes from campaigns or seasonal drops without downtime or costly server upgrades.</a:t>
            </a:r>
            <a:endParaRPr lang="en-US" sz="1050" dirty="0"/>
          </a:p>
        </p:txBody>
      </p:sp>
      <p:sp>
        <p:nvSpPr>
          <p:cNvPr id="9" name="Shape 6"/>
          <p:cNvSpPr/>
          <p:nvPr/>
        </p:nvSpPr>
        <p:spPr>
          <a:xfrm>
            <a:off x="4197096" y="1965960"/>
            <a:ext cx="548640" cy="548640"/>
          </a:xfrm>
          <a:prstGeom prst="ellipse">
            <a:avLst/>
          </a:prstGeom>
          <a:solidFill>
            <a:srgbClr val="2C5F2D"/>
          </a:solidFill>
          <a:ln/>
        </p:spPr>
        <p:txBody>
          <a:bodyPr/>
          <a:lstStyle/>
          <a:p>
            <a:endParaRPr lang="en-GB"/>
          </a:p>
        </p:txBody>
      </p:sp>
      <p:pic>
        <p:nvPicPr>
          <p:cNvPr id="10" name="Image 1" descr="/home/claude/verdemode/icons/globe.png"/>
          <p:cNvPicPr>
            <a:picLocks noChangeAspect="1"/>
          </p:cNvPicPr>
          <p:nvPr/>
        </p:nvPicPr>
        <p:blipFill>
          <a:blip r:embed="rId4"/>
          <a:stretch>
            <a:fillRect/>
          </a:stretch>
        </p:blipFill>
        <p:spPr>
          <a:xfrm>
            <a:off x="4334256" y="2103120"/>
            <a:ext cx="274320" cy="274320"/>
          </a:xfrm>
          <a:prstGeom prst="rect">
            <a:avLst/>
          </a:prstGeom>
        </p:spPr>
      </p:pic>
      <p:sp>
        <p:nvSpPr>
          <p:cNvPr id="11" name="Text 7"/>
          <p:cNvSpPr/>
          <p:nvPr/>
        </p:nvSpPr>
        <p:spPr>
          <a:xfrm>
            <a:off x="4882896" y="192024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E-Commerce Hosting</a:t>
            </a:r>
            <a:endParaRPr lang="en-US" sz="1250" dirty="0"/>
          </a:p>
        </p:txBody>
      </p:sp>
      <p:sp>
        <p:nvSpPr>
          <p:cNvPr id="12" name="Text 8"/>
          <p:cNvSpPr/>
          <p:nvPr/>
        </p:nvSpPr>
        <p:spPr>
          <a:xfrm>
            <a:off x="4197096" y="258775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A cloud-based storefront (e.g. Shopify Plus, AWS, or Azure) keeps checkout fast and reliable worldwide.</a:t>
            </a:r>
            <a:endParaRPr lang="en-US" sz="1050" dirty="0"/>
          </a:p>
        </p:txBody>
      </p:sp>
      <p:sp>
        <p:nvSpPr>
          <p:cNvPr id="13" name="Shape 9"/>
          <p:cNvSpPr/>
          <p:nvPr/>
        </p:nvSpPr>
        <p:spPr>
          <a:xfrm>
            <a:off x="7845552" y="1965960"/>
            <a:ext cx="548640" cy="548640"/>
          </a:xfrm>
          <a:prstGeom prst="ellipse">
            <a:avLst/>
          </a:prstGeom>
          <a:solidFill>
            <a:srgbClr val="2C5F2D"/>
          </a:solidFill>
          <a:ln/>
        </p:spPr>
        <p:txBody>
          <a:bodyPr/>
          <a:lstStyle/>
          <a:p>
            <a:endParaRPr lang="en-GB"/>
          </a:p>
        </p:txBody>
      </p:sp>
      <p:pic>
        <p:nvPicPr>
          <p:cNvPr id="14" name="Image 2" descr="/home/claude/verdemode/icons/database.png"/>
          <p:cNvPicPr>
            <a:picLocks noChangeAspect="1"/>
          </p:cNvPicPr>
          <p:nvPr/>
        </p:nvPicPr>
        <p:blipFill>
          <a:blip r:embed="rId5"/>
          <a:stretch>
            <a:fillRect/>
          </a:stretch>
        </p:blipFill>
        <p:spPr>
          <a:xfrm>
            <a:off x="7982712" y="2103120"/>
            <a:ext cx="274320" cy="274320"/>
          </a:xfrm>
          <a:prstGeom prst="rect">
            <a:avLst/>
          </a:prstGeom>
        </p:spPr>
      </p:pic>
      <p:sp>
        <p:nvSpPr>
          <p:cNvPr id="15" name="Text 10"/>
          <p:cNvSpPr/>
          <p:nvPr/>
        </p:nvSpPr>
        <p:spPr>
          <a:xfrm>
            <a:off x="8531352" y="192024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CRM &amp; Customer Data</a:t>
            </a:r>
            <a:endParaRPr lang="en-US" sz="1250" dirty="0"/>
          </a:p>
        </p:txBody>
      </p:sp>
      <p:sp>
        <p:nvSpPr>
          <p:cNvPr id="16" name="Text 11"/>
          <p:cNvSpPr/>
          <p:nvPr/>
        </p:nvSpPr>
        <p:spPr>
          <a:xfrm>
            <a:off x="7845552" y="258775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Centralised, cloud-hosted customer and order data powers personalisation and loyalty programmes.</a:t>
            </a:r>
            <a:endParaRPr lang="en-US" sz="1050" dirty="0"/>
          </a:p>
        </p:txBody>
      </p:sp>
      <p:sp>
        <p:nvSpPr>
          <p:cNvPr id="17" name="Shape 12"/>
          <p:cNvSpPr/>
          <p:nvPr/>
        </p:nvSpPr>
        <p:spPr>
          <a:xfrm>
            <a:off x="548640" y="3520440"/>
            <a:ext cx="548640" cy="548640"/>
          </a:xfrm>
          <a:prstGeom prst="ellipse">
            <a:avLst/>
          </a:prstGeom>
          <a:solidFill>
            <a:srgbClr val="2C5F2D"/>
          </a:solidFill>
          <a:ln/>
        </p:spPr>
        <p:txBody>
          <a:bodyPr/>
          <a:lstStyle/>
          <a:p>
            <a:endParaRPr lang="en-GB"/>
          </a:p>
        </p:txBody>
      </p:sp>
      <p:pic>
        <p:nvPicPr>
          <p:cNvPr id="18" name="Image 3" descr="/home/claude/verdemode/icons/sync.png"/>
          <p:cNvPicPr>
            <a:picLocks noChangeAspect="1"/>
          </p:cNvPicPr>
          <p:nvPr/>
        </p:nvPicPr>
        <p:blipFill>
          <a:blip r:embed="rId6"/>
          <a:stretch>
            <a:fillRect/>
          </a:stretch>
        </p:blipFill>
        <p:spPr>
          <a:xfrm>
            <a:off x="685800" y="3657600"/>
            <a:ext cx="274320" cy="274320"/>
          </a:xfrm>
          <a:prstGeom prst="rect">
            <a:avLst/>
          </a:prstGeom>
        </p:spPr>
      </p:pic>
      <p:sp>
        <p:nvSpPr>
          <p:cNvPr id="19" name="Text 13"/>
          <p:cNvSpPr/>
          <p:nvPr/>
        </p:nvSpPr>
        <p:spPr>
          <a:xfrm>
            <a:off x="1234440" y="347472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Backup &amp; Disaster Recovery</a:t>
            </a:r>
            <a:endParaRPr lang="en-US" sz="1250" dirty="0"/>
          </a:p>
        </p:txBody>
      </p:sp>
      <p:sp>
        <p:nvSpPr>
          <p:cNvPr id="20" name="Text 14"/>
          <p:cNvSpPr/>
          <p:nvPr/>
        </p:nvSpPr>
        <p:spPr>
          <a:xfrm>
            <a:off x="548640" y="414223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Automated, geographically distributed backups protect the business from data loss or outages.</a:t>
            </a:r>
            <a:endParaRPr lang="en-US" sz="1050" dirty="0"/>
          </a:p>
        </p:txBody>
      </p:sp>
      <p:sp>
        <p:nvSpPr>
          <p:cNvPr id="21" name="Shape 15"/>
          <p:cNvSpPr/>
          <p:nvPr/>
        </p:nvSpPr>
        <p:spPr>
          <a:xfrm>
            <a:off x="4197096" y="3520440"/>
            <a:ext cx="548640" cy="548640"/>
          </a:xfrm>
          <a:prstGeom prst="ellipse">
            <a:avLst/>
          </a:prstGeom>
          <a:solidFill>
            <a:srgbClr val="2C5F2D"/>
          </a:solidFill>
          <a:ln/>
        </p:spPr>
        <p:txBody>
          <a:bodyPr/>
          <a:lstStyle/>
          <a:p>
            <a:endParaRPr lang="en-GB"/>
          </a:p>
        </p:txBody>
      </p:sp>
      <p:pic>
        <p:nvPicPr>
          <p:cNvPr id="22" name="Image 4" descr="/home/claude/verdemode/icons/users.png"/>
          <p:cNvPicPr>
            <a:picLocks noChangeAspect="1"/>
          </p:cNvPicPr>
          <p:nvPr/>
        </p:nvPicPr>
        <p:blipFill>
          <a:blip r:embed="rId7"/>
          <a:stretch>
            <a:fillRect/>
          </a:stretch>
        </p:blipFill>
        <p:spPr>
          <a:xfrm>
            <a:off x="4334256" y="3657600"/>
            <a:ext cx="274320" cy="274320"/>
          </a:xfrm>
          <a:prstGeom prst="rect">
            <a:avLst/>
          </a:prstGeom>
        </p:spPr>
      </p:pic>
      <p:sp>
        <p:nvSpPr>
          <p:cNvPr id="23" name="Text 16"/>
          <p:cNvSpPr/>
          <p:nvPr/>
        </p:nvSpPr>
        <p:spPr>
          <a:xfrm>
            <a:off x="4882896" y="347472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Team Collaboration</a:t>
            </a:r>
            <a:endParaRPr lang="en-US" sz="1250" dirty="0"/>
          </a:p>
        </p:txBody>
      </p:sp>
      <p:sp>
        <p:nvSpPr>
          <p:cNvPr id="24" name="Text 17"/>
          <p:cNvSpPr/>
          <p:nvPr/>
        </p:nvSpPr>
        <p:spPr>
          <a:xfrm>
            <a:off x="4197096" y="414223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Cloud file storage and shared tools let design, marketing, and fulfilment teams work from anywhere.</a:t>
            </a:r>
            <a:endParaRPr lang="en-US" sz="1050" dirty="0"/>
          </a:p>
        </p:txBody>
      </p:sp>
      <p:sp>
        <p:nvSpPr>
          <p:cNvPr id="25" name="Shape 18"/>
          <p:cNvSpPr/>
          <p:nvPr/>
        </p:nvSpPr>
        <p:spPr>
          <a:xfrm>
            <a:off x="7845552" y="3520440"/>
            <a:ext cx="548640" cy="548640"/>
          </a:xfrm>
          <a:prstGeom prst="ellipse">
            <a:avLst/>
          </a:prstGeom>
          <a:solidFill>
            <a:srgbClr val="2C5F2D"/>
          </a:solidFill>
          <a:ln/>
        </p:spPr>
        <p:txBody>
          <a:bodyPr/>
          <a:lstStyle/>
          <a:p>
            <a:endParaRPr lang="en-GB"/>
          </a:p>
        </p:txBody>
      </p:sp>
      <p:pic>
        <p:nvPicPr>
          <p:cNvPr id="26" name="Image 5" descr="/home/claude/verdemode/icons/seedling.png"/>
          <p:cNvPicPr>
            <a:picLocks noChangeAspect="1"/>
          </p:cNvPicPr>
          <p:nvPr/>
        </p:nvPicPr>
        <p:blipFill>
          <a:blip r:embed="rId8"/>
          <a:stretch>
            <a:fillRect/>
          </a:stretch>
        </p:blipFill>
        <p:spPr>
          <a:xfrm>
            <a:off x="7982712" y="3657600"/>
            <a:ext cx="274320" cy="274320"/>
          </a:xfrm>
          <a:prstGeom prst="rect">
            <a:avLst/>
          </a:prstGeom>
        </p:spPr>
      </p:pic>
      <p:sp>
        <p:nvSpPr>
          <p:cNvPr id="27" name="Text 19"/>
          <p:cNvSpPr/>
          <p:nvPr/>
        </p:nvSpPr>
        <p:spPr>
          <a:xfrm>
            <a:off x="8531352" y="347472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Cost &amp; Sustainability Fit</a:t>
            </a:r>
            <a:endParaRPr lang="en-US" sz="1250" dirty="0"/>
          </a:p>
        </p:txBody>
      </p:sp>
      <p:sp>
        <p:nvSpPr>
          <p:cNvPr id="28" name="Text 20"/>
          <p:cNvSpPr/>
          <p:nvPr/>
        </p:nvSpPr>
        <p:spPr>
          <a:xfrm>
            <a:off x="7845552" y="414223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Pay-as-you-grow pricing avoids upfront hardware costs and shared data-centre infrastructure lowers energy impact.</a:t>
            </a:r>
            <a:endParaRPr lang="en-US" sz="1050" dirty="0"/>
          </a:p>
        </p:txBody>
      </p:sp>
      <p:sp>
        <p:nvSpPr>
          <p:cNvPr id="29" name="Text 21"/>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30" name="Text 22"/>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INFRASTRUCTURE</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Security Measures</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Protecting the website, the brand, and every customer who shares their data with VerdeMode.</a:t>
            </a:r>
            <a:endParaRPr lang="en-US" sz="1350" dirty="0"/>
          </a:p>
        </p:txBody>
      </p:sp>
      <p:sp>
        <p:nvSpPr>
          <p:cNvPr id="5" name="Shape 3"/>
          <p:cNvSpPr/>
          <p:nvPr/>
        </p:nvSpPr>
        <p:spPr>
          <a:xfrm>
            <a:off x="548640" y="2011680"/>
            <a:ext cx="3429000" cy="1463040"/>
          </a:xfrm>
          <a:prstGeom prst="rect">
            <a:avLst/>
          </a:prstGeom>
          <a:solidFill>
            <a:srgbClr val="FFFFFF"/>
          </a:solidFill>
          <a:ln w="12700">
            <a:solidFill>
              <a:srgbClr val="E3E0D6"/>
            </a:solidFill>
            <a:prstDash val="solid"/>
          </a:ln>
        </p:spPr>
        <p:txBody>
          <a:bodyPr/>
          <a:lstStyle/>
          <a:p>
            <a:endParaRPr lang="en-GB"/>
          </a:p>
        </p:txBody>
      </p:sp>
      <p:sp>
        <p:nvSpPr>
          <p:cNvPr id="6" name="Shape 4"/>
          <p:cNvSpPr/>
          <p:nvPr/>
        </p:nvSpPr>
        <p:spPr>
          <a:xfrm>
            <a:off x="749808" y="2212848"/>
            <a:ext cx="502920" cy="502920"/>
          </a:xfrm>
          <a:prstGeom prst="ellipse">
            <a:avLst/>
          </a:prstGeom>
          <a:solidFill>
            <a:srgbClr val="2C5F2D"/>
          </a:solidFill>
          <a:ln/>
        </p:spPr>
        <p:txBody>
          <a:bodyPr/>
          <a:lstStyle/>
          <a:p>
            <a:endParaRPr lang="en-GB"/>
          </a:p>
        </p:txBody>
      </p:sp>
      <p:pic>
        <p:nvPicPr>
          <p:cNvPr id="7" name="Image 0" descr="/home/claude/verdemode/icons/lock.png"/>
          <p:cNvPicPr>
            <a:picLocks noChangeAspect="1"/>
          </p:cNvPicPr>
          <p:nvPr/>
        </p:nvPicPr>
        <p:blipFill>
          <a:blip r:embed="rId3"/>
          <a:stretch>
            <a:fillRect/>
          </a:stretch>
        </p:blipFill>
        <p:spPr>
          <a:xfrm>
            <a:off x="877824" y="2340864"/>
            <a:ext cx="246888" cy="246888"/>
          </a:xfrm>
          <a:prstGeom prst="rect">
            <a:avLst/>
          </a:prstGeom>
        </p:spPr>
      </p:pic>
      <p:sp>
        <p:nvSpPr>
          <p:cNvPr id="8" name="Text 5"/>
          <p:cNvSpPr/>
          <p:nvPr/>
        </p:nvSpPr>
        <p:spPr>
          <a:xfrm>
            <a:off x="731520" y="278892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SSL / HTTPS Encryption</a:t>
            </a:r>
            <a:endParaRPr lang="en-US" sz="1150" dirty="0"/>
          </a:p>
        </p:txBody>
      </p:sp>
      <p:sp>
        <p:nvSpPr>
          <p:cNvPr id="9" name="Text 6"/>
          <p:cNvSpPr/>
          <p:nvPr/>
        </p:nvSpPr>
        <p:spPr>
          <a:xfrm>
            <a:off x="731520" y="307238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End-to-end encryption on every page, especially checkout and account areas.</a:t>
            </a:r>
            <a:endParaRPr lang="en-US" sz="950" dirty="0"/>
          </a:p>
        </p:txBody>
      </p:sp>
      <p:sp>
        <p:nvSpPr>
          <p:cNvPr id="10" name="Shape 7"/>
          <p:cNvSpPr/>
          <p:nvPr/>
        </p:nvSpPr>
        <p:spPr>
          <a:xfrm>
            <a:off x="4197096" y="2011680"/>
            <a:ext cx="3429000" cy="1463040"/>
          </a:xfrm>
          <a:prstGeom prst="rect">
            <a:avLst/>
          </a:prstGeom>
          <a:solidFill>
            <a:srgbClr val="FFFFFF"/>
          </a:solidFill>
          <a:ln w="12700">
            <a:solidFill>
              <a:srgbClr val="E3E0D6"/>
            </a:solidFill>
            <a:prstDash val="solid"/>
          </a:ln>
        </p:spPr>
        <p:txBody>
          <a:bodyPr/>
          <a:lstStyle/>
          <a:p>
            <a:endParaRPr lang="en-GB"/>
          </a:p>
        </p:txBody>
      </p:sp>
      <p:sp>
        <p:nvSpPr>
          <p:cNvPr id="11" name="Shape 8"/>
          <p:cNvSpPr/>
          <p:nvPr/>
        </p:nvSpPr>
        <p:spPr>
          <a:xfrm>
            <a:off x="4398264" y="2212848"/>
            <a:ext cx="502920" cy="502920"/>
          </a:xfrm>
          <a:prstGeom prst="ellipse">
            <a:avLst/>
          </a:prstGeom>
          <a:solidFill>
            <a:srgbClr val="2C5F2D"/>
          </a:solidFill>
          <a:ln/>
        </p:spPr>
        <p:txBody>
          <a:bodyPr/>
          <a:lstStyle/>
          <a:p>
            <a:endParaRPr lang="en-GB"/>
          </a:p>
        </p:txBody>
      </p:sp>
      <p:pic>
        <p:nvPicPr>
          <p:cNvPr id="12" name="Image 1" descr="/home/claude/verdemode/icons/check.png"/>
          <p:cNvPicPr>
            <a:picLocks noChangeAspect="1"/>
          </p:cNvPicPr>
          <p:nvPr/>
        </p:nvPicPr>
        <p:blipFill>
          <a:blip r:embed="rId4"/>
          <a:stretch>
            <a:fillRect/>
          </a:stretch>
        </p:blipFill>
        <p:spPr>
          <a:xfrm>
            <a:off x="4526280" y="2340864"/>
            <a:ext cx="246888" cy="246888"/>
          </a:xfrm>
          <a:prstGeom prst="rect">
            <a:avLst/>
          </a:prstGeom>
        </p:spPr>
      </p:pic>
      <p:sp>
        <p:nvSpPr>
          <p:cNvPr id="13" name="Text 9"/>
          <p:cNvSpPr/>
          <p:nvPr/>
        </p:nvSpPr>
        <p:spPr>
          <a:xfrm>
            <a:off x="4379976" y="278892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PCI DSS Compliance</a:t>
            </a:r>
            <a:endParaRPr lang="en-US" sz="1150" dirty="0"/>
          </a:p>
        </p:txBody>
      </p:sp>
      <p:sp>
        <p:nvSpPr>
          <p:cNvPr id="14" name="Text 10"/>
          <p:cNvSpPr/>
          <p:nvPr/>
        </p:nvSpPr>
        <p:spPr>
          <a:xfrm>
            <a:off x="4379976" y="307238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Payment processing meets card industry security standards via a trusted gateway.</a:t>
            </a:r>
            <a:endParaRPr lang="en-US" sz="950" dirty="0"/>
          </a:p>
        </p:txBody>
      </p:sp>
      <p:sp>
        <p:nvSpPr>
          <p:cNvPr id="15" name="Shape 11"/>
          <p:cNvSpPr/>
          <p:nvPr/>
        </p:nvSpPr>
        <p:spPr>
          <a:xfrm>
            <a:off x="7845552" y="2011680"/>
            <a:ext cx="3429000" cy="1463040"/>
          </a:xfrm>
          <a:prstGeom prst="rect">
            <a:avLst/>
          </a:prstGeom>
          <a:solidFill>
            <a:srgbClr val="FFFFFF"/>
          </a:solidFill>
          <a:ln w="12700">
            <a:solidFill>
              <a:srgbClr val="E3E0D6"/>
            </a:solidFill>
            <a:prstDash val="solid"/>
          </a:ln>
        </p:spPr>
        <p:txBody>
          <a:bodyPr/>
          <a:lstStyle/>
          <a:p>
            <a:endParaRPr lang="en-GB"/>
          </a:p>
        </p:txBody>
      </p:sp>
      <p:sp>
        <p:nvSpPr>
          <p:cNvPr id="16" name="Shape 12"/>
          <p:cNvSpPr/>
          <p:nvPr/>
        </p:nvSpPr>
        <p:spPr>
          <a:xfrm>
            <a:off x="8046720" y="2212848"/>
            <a:ext cx="502920" cy="502920"/>
          </a:xfrm>
          <a:prstGeom prst="ellipse">
            <a:avLst/>
          </a:prstGeom>
          <a:solidFill>
            <a:srgbClr val="2C5F2D"/>
          </a:solidFill>
          <a:ln/>
        </p:spPr>
        <p:txBody>
          <a:bodyPr/>
          <a:lstStyle/>
          <a:p>
            <a:endParaRPr lang="en-GB"/>
          </a:p>
        </p:txBody>
      </p:sp>
      <p:pic>
        <p:nvPicPr>
          <p:cNvPr id="17" name="Image 2" descr="/home/claude/verdemode/icons/usershield.png"/>
          <p:cNvPicPr>
            <a:picLocks noChangeAspect="1"/>
          </p:cNvPicPr>
          <p:nvPr/>
        </p:nvPicPr>
        <p:blipFill>
          <a:blip r:embed="rId5"/>
          <a:stretch>
            <a:fillRect/>
          </a:stretch>
        </p:blipFill>
        <p:spPr>
          <a:xfrm>
            <a:off x="8174736" y="2340864"/>
            <a:ext cx="246888" cy="246888"/>
          </a:xfrm>
          <a:prstGeom prst="rect">
            <a:avLst/>
          </a:prstGeom>
        </p:spPr>
      </p:pic>
      <p:sp>
        <p:nvSpPr>
          <p:cNvPr id="18" name="Text 13"/>
          <p:cNvSpPr/>
          <p:nvPr/>
        </p:nvSpPr>
        <p:spPr>
          <a:xfrm>
            <a:off x="8028432" y="278892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Data Privacy Compliance</a:t>
            </a:r>
            <a:endParaRPr lang="en-US" sz="1150" dirty="0"/>
          </a:p>
        </p:txBody>
      </p:sp>
      <p:sp>
        <p:nvSpPr>
          <p:cNvPr id="19" name="Text 14"/>
          <p:cNvSpPr/>
          <p:nvPr/>
        </p:nvSpPr>
        <p:spPr>
          <a:xfrm>
            <a:off x="8028432" y="307238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GDPR aligned data handling, clear consent, and a transparent privacy policy.</a:t>
            </a:r>
            <a:endParaRPr lang="en-US" sz="950" dirty="0"/>
          </a:p>
        </p:txBody>
      </p:sp>
      <p:sp>
        <p:nvSpPr>
          <p:cNvPr id="20" name="Shape 15"/>
          <p:cNvSpPr/>
          <p:nvPr/>
        </p:nvSpPr>
        <p:spPr>
          <a:xfrm>
            <a:off x="548640" y="3657600"/>
            <a:ext cx="3429000" cy="1463040"/>
          </a:xfrm>
          <a:prstGeom prst="rect">
            <a:avLst/>
          </a:prstGeom>
          <a:solidFill>
            <a:srgbClr val="FFFFFF"/>
          </a:solidFill>
          <a:ln w="12700">
            <a:solidFill>
              <a:srgbClr val="E3E0D6"/>
            </a:solidFill>
            <a:prstDash val="solid"/>
          </a:ln>
        </p:spPr>
        <p:txBody>
          <a:bodyPr/>
          <a:lstStyle/>
          <a:p>
            <a:endParaRPr lang="en-GB"/>
          </a:p>
        </p:txBody>
      </p:sp>
      <p:sp>
        <p:nvSpPr>
          <p:cNvPr id="21" name="Shape 16"/>
          <p:cNvSpPr/>
          <p:nvPr/>
        </p:nvSpPr>
        <p:spPr>
          <a:xfrm>
            <a:off x="749808" y="3858768"/>
            <a:ext cx="502920" cy="502920"/>
          </a:xfrm>
          <a:prstGeom prst="ellipse">
            <a:avLst/>
          </a:prstGeom>
          <a:solidFill>
            <a:srgbClr val="2C5F2D"/>
          </a:solidFill>
          <a:ln/>
        </p:spPr>
        <p:txBody>
          <a:bodyPr/>
          <a:lstStyle/>
          <a:p>
            <a:endParaRPr lang="en-GB"/>
          </a:p>
        </p:txBody>
      </p:sp>
      <p:pic>
        <p:nvPicPr>
          <p:cNvPr id="22" name="Image 3" descr="/home/claude/verdemode/icons/key.png"/>
          <p:cNvPicPr>
            <a:picLocks noChangeAspect="1"/>
          </p:cNvPicPr>
          <p:nvPr/>
        </p:nvPicPr>
        <p:blipFill>
          <a:blip r:embed="rId6"/>
          <a:stretch>
            <a:fillRect/>
          </a:stretch>
        </p:blipFill>
        <p:spPr>
          <a:xfrm>
            <a:off x="877824" y="3986784"/>
            <a:ext cx="246888" cy="246888"/>
          </a:xfrm>
          <a:prstGeom prst="rect">
            <a:avLst/>
          </a:prstGeom>
        </p:spPr>
      </p:pic>
      <p:sp>
        <p:nvSpPr>
          <p:cNvPr id="23" name="Text 17"/>
          <p:cNvSpPr/>
          <p:nvPr/>
        </p:nvSpPr>
        <p:spPr>
          <a:xfrm>
            <a:off x="731520" y="443484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Two-Factor Authentication</a:t>
            </a:r>
            <a:endParaRPr lang="en-US" sz="1150" dirty="0"/>
          </a:p>
        </p:txBody>
      </p:sp>
      <p:sp>
        <p:nvSpPr>
          <p:cNvPr id="24" name="Text 18"/>
          <p:cNvSpPr/>
          <p:nvPr/>
        </p:nvSpPr>
        <p:spPr>
          <a:xfrm>
            <a:off x="731520" y="471830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MFA on admin, CMS, and cloud accounts to prevent unauthorised access.</a:t>
            </a:r>
            <a:endParaRPr lang="en-US" sz="950" dirty="0"/>
          </a:p>
        </p:txBody>
      </p:sp>
      <p:sp>
        <p:nvSpPr>
          <p:cNvPr id="25" name="Shape 19"/>
          <p:cNvSpPr/>
          <p:nvPr/>
        </p:nvSpPr>
        <p:spPr>
          <a:xfrm>
            <a:off x="4197096" y="3657600"/>
            <a:ext cx="3429000" cy="1463040"/>
          </a:xfrm>
          <a:prstGeom prst="rect">
            <a:avLst/>
          </a:prstGeom>
          <a:solidFill>
            <a:srgbClr val="FFFFFF"/>
          </a:solidFill>
          <a:ln w="12700">
            <a:solidFill>
              <a:srgbClr val="E3E0D6"/>
            </a:solidFill>
            <a:prstDash val="solid"/>
          </a:ln>
        </p:spPr>
        <p:txBody>
          <a:bodyPr/>
          <a:lstStyle/>
          <a:p>
            <a:endParaRPr lang="en-GB"/>
          </a:p>
        </p:txBody>
      </p:sp>
      <p:sp>
        <p:nvSpPr>
          <p:cNvPr id="26" name="Shape 20"/>
          <p:cNvSpPr/>
          <p:nvPr/>
        </p:nvSpPr>
        <p:spPr>
          <a:xfrm>
            <a:off x="4398264" y="3858768"/>
            <a:ext cx="502920" cy="502920"/>
          </a:xfrm>
          <a:prstGeom prst="ellipse">
            <a:avLst/>
          </a:prstGeom>
          <a:solidFill>
            <a:srgbClr val="2C5F2D"/>
          </a:solidFill>
          <a:ln/>
        </p:spPr>
        <p:txBody>
          <a:bodyPr/>
          <a:lstStyle/>
          <a:p>
            <a:endParaRPr lang="en-GB"/>
          </a:p>
        </p:txBody>
      </p:sp>
      <p:pic>
        <p:nvPicPr>
          <p:cNvPr id="27" name="Image 4" descr="/home/claude/verdemode/icons/database.png"/>
          <p:cNvPicPr>
            <a:picLocks noChangeAspect="1"/>
          </p:cNvPicPr>
          <p:nvPr/>
        </p:nvPicPr>
        <p:blipFill>
          <a:blip r:embed="rId7"/>
          <a:stretch>
            <a:fillRect/>
          </a:stretch>
        </p:blipFill>
        <p:spPr>
          <a:xfrm>
            <a:off x="4526280" y="3986784"/>
            <a:ext cx="246888" cy="246888"/>
          </a:xfrm>
          <a:prstGeom prst="rect">
            <a:avLst/>
          </a:prstGeom>
        </p:spPr>
      </p:pic>
      <p:sp>
        <p:nvSpPr>
          <p:cNvPr id="28" name="Text 21"/>
          <p:cNvSpPr/>
          <p:nvPr/>
        </p:nvSpPr>
        <p:spPr>
          <a:xfrm>
            <a:off x="4379976" y="443484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Regular Automated Backups</a:t>
            </a:r>
            <a:endParaRPr lang="en-US" sz="1150" dirty="0"/>
          </a:p>
        </p:txBody>
      </p:sp>
      <p:sp>
        <p:nvSpPr>
          <p:cNvPr id="29" name="Text 22"/>
          <p:cNvSpPr/>
          <p:nvPr/>
        </p:nvSpPr>
        <p:spPr>
          <a:xfrm>
            <a:off x="4379976" y="471830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Scheduled, encrypted backups with a tested recovery plan.</a:t>
            </a:r>
            <a:endParaRPr lang="en-US" sz="950" dirty="0"/>
          </a:p>
        </p:txBody>
      </p:sp>
      <p:sp>
        <p:nvSpPr>
          <p:cNvPr id="30" name="Shape 23"/>
          <p:cNvSpPr/>
          <p:nvPr/>
        </p:nvSpPr>
        <p:spPr>
          <a:xfrm>
            <a:off x="7845552" y="3657600"/>
            <a:ext cx="3429000" cy="1463040"/>
          </a:xfrm>
          <a:prstGeom prst="rect">
            <a:avLst/>
          </a:prstGeom>
          <a:solidFill>
            <a:srgbClr val="FFFFFF"/>
          </a:solidFill>
          <a:ln w="12700">
            <a:solidFill>
              <a:srgbClr val="E3E0D6"/>
            </a:solidFill>
            <a:prstDash val="solid"/>
          </a:ln>
        </p:spPr>
        <p:txBody>
          <a:bodyPr/>
          <a:lstStyle/>
          <a:p>
            <a:endParaRPr lang="en-GB"/>
          </a:p>
        </p:txBody>
      </p:sp>
      <p:sp>
        <p:nvSpPr>
          <p:cNvPr id="31" name="Shape 24"/>
          <p:cNvSpPr/>
          <p:nvPr/>
        </p:nvSpPr>
        <p:spPr>
          <a:xfrm>
            <a:off x="8046720" y="3858768"/>
            <a:ext cx="502920" cy="502920"/>
          </a:xfrm>
          <a:prstGeom prst="ellipse">
            <a:avLst/>
          </a:prstGeom>
          <a:solidFill>
            <a:srgbClr val="2C5F2D"/>
          </a:solidFill>
          <a:ln/>
        </p:spPr>
        <p:txBody>
          <a:bodyPr/>
          <a:lstStyle/>
          <a:p>
            <a:endParaRPr lang="en-GB"/>
          </a:p>
        </p:txBody>
      </p:sp>
      <p:pic>
        <p:nvPicPr>
          <p:cNvPr id="32" name="Image 5" descr="/home/claude/verdemode/icons/shield.png"/>
          <p:cNvPicPr>
            <a:picLocks noChangeAspect="1"/>
          </p:cNvPicPr>
          <p:nvPr/>
        </p:nvPicPr>
        <p:blipFill>
          <a:blip r:embed="rId8"/>
          <a:stretch>
            <a:fillRect/>
          </a:stretch>
        </p:blipFill>
        <p:spPr>
          <a:xfrm>
            <a:off x="8174736" y="3986784"/>
            <a:ext cx="246888" cy="246888"/>
          </a:xfrm>
          <a:prstGeom prst="rect">
            <a:avLst/>
          </a:prstGeom>
        </p:spPr>
      </p:pic>
      <p:sp>
        <p:nvSpPr>
          <p:cNvPr id="33" name="Text 25"/>
          <p:cNvSpPr/>
          <p:nvPr/>
        </p:nvSpPr>
        <p:spPr>
          <a:xfrm>
            <a:off x="8028432" y="443484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Web Application Firewall</a:t>
            </a:r>
            <a:endParaRPr lang="en-US" sz="1150" dirty="0"/>
          </a:p>
        </p:txBody>
      </p:sp>
      <p:sp>
        <p:nvSpPr>
          <p:cNvPr id="34" name="Text 26"/>
          <p:cNvSpPr/>
          <p:nvPr/>
        </p:nvSpPr>
        <p:spPr>
          <a:xfrm>
            <a:off x="8028432" y="471830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Filters malicious traffic and blocks common exploits before they reach the site.</a:t>
            </a:r>
            <a:endParaRPr lang="en-US" sz="950" dirty="0"/>
          </a:p>
        </p:txBody>
      </p:sp>
      <p:sp>
        <p:nvSpPr>
          <p:cNvPr id="35" name="Text 27"/>
          <p:cNvSpPr/>
          <p:nvPr/>
        </p:nvSpPr>
        <p:spPr>
          <a:xfrm>
            <a:off x="548640" y="5349240"/>
            <a:ext cx="10607040" cy="320040"/>
          </a:xfrm>
          <a:prstGeom prst="rect">
            <a:avLst/>
          </a:prstGeom>
          <a:noFill/>
          <a:ln/>
        </p:spPr>
        <p:txBody>
          <a:bodyPr wrap="square" lIns="0" tIns="0" rIns="0" bIns="0" rtlCol="0" anchor="ctr"/>
          <a:lstStyle/>
          <a:p>
            <a:pPr marL="0" indent="0">
              <a:buNone/>
            </a:pPr>
            <a:r>
              <a:rPr lang="en-US" sz="1050" i="1" dirty="0">
                <a:solidFill>
                  <a:srgbClr val="5C6B5C"/>
                </a:solidFill>
                <a:latin typeface="Calibri" pitchFamily="34" charset="0"/>
                <a:ea typeface="Calibri" pitchFamily="34" charset="-122"/>
                <a:cs typeface="Calibri" pitchFamily="34" charset="-120"/>
              </a:rPr>
              <a:t>Staff training on phishing awareness and secure data handling underpins every technical control above.</a:t>
            </a:r>
            <a:endParaRPr lang="en-US" sz="1050" dirty="0"/>
          </a:p>
        </p:txBody>
      </p:sp>
      <p:sp>
        <p:nvSpPr>
          <p:cNvPr id="36" name="Text 28"/>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37" name="Text 29"/>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EXECUTION</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Implementation Roadmap</a:t>
            </a:r>
            <a:endParaRPr lang="en-US" sz="3200" dirty="0"/>
          </a:p>
        </p:txBody>
      </p:sp>
      <p:sp>
        <p:nvSpPr>
          <p:cNvPr id="4" name="Shape 2"/>
          <p:cNvSpPr/>
          <p:nvPr/>
        </p:nvSpPr>
        <p:spPr>
          <a:xfrm>
            <a:off x="1005840" y="2697480"/>
            <a:ext cx="10149840" cy="0"/>
          </a:xfrm>
          <a:prstGeom prst="line">
            <a:avLst/>
          </a:prstGeom>
          <a:noFill/>
          <a:ln w="25400">
            <a:solidFill>
              <a:srgbClr val="D7D2C4"/>
            </a:solidFill>
            <a:prstDash val="solid"/>
          </a:ln>
        </p:spPr>
        <p:txBody>
          <a:bodyPr/>
          <a:lstStyle/>
          <a:p>
            <a:endParaRPr lang="en-GB"/>
          </a:p>
        </p:txBody>
      </p:sp>
      <p:sp>
        <p:nvSpPr>
          <p:cNvPr id="5" name="Shape 3"/>
          <p:cNvSpPr/>
          <p:nvPr/>
        </p:nvSpPr>
        <p:spPr>
          <a:xfrm>
            <a:off x="7772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6" name="Text 4"/>
          <p:cNvSpPr/>
          <p:nvPr/>
        </p:nvSpPr>
        <p:spPr>
          <a:xfrm>
            <a:off x="7772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01</a:t>
            </a:r>
            <a:endParaRPr lang="en-US" sz="1500" dirty="0"/>
          </a:p>
        </p:txBody>
      </p:sp>
      <p:sp>
        <p:nvSpPr>
          <p:cNvPr id="7" name="Text 5"/>
          <p:cNvSpPr/>
          <p:nvPr/>
        </p:nvSpPr>
        <p:spPr>
          <a:xfrm>
            <a:off x="2743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Foundation</a:t>
            </a:r>
            <a:endParaRPr lang="en-US" sz="1550" dirty="0"/>
          </a:p>
        </p:txBody>
      </p:sp>
      <p:sp>
        <p:nvSpPr>
          <p:cNvPr id="8" name="Text 6"/>
          <p:cNvSpPr/>
          <p:nvPr/>
        </p:nvSpPr>
        <p:spPr>
          <a:xfrm>
            <a:off x="-4572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Finalise logo, brand story, and launch a secure, cloud-hosted website.</a:t>
            </a:r>
            <a:endParaRPr lang="en-US" sz="1050" dirty="0"/>
          </a:p>
        </p:txBody>
      </p:sp>
      <p:sp>
        <p:nvSpPr>
          <p:cNvPr id="9" name="Shape 7"/>
          <p:cNvSpPr/>
          <p:nvPr/>
        </p:nvSpPr>
        <p:spPr>
          <a:xfrm>
            <a:off x="35204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10" name="Text 8"/>
          <p:cNvSpPr/>
          <p:nvPr/>
        </p:nvSpPr>
        <p:spPr>
          <a:xfrm>
            <a:off x="35204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02</a:t>
            </a:r>
            <a:endParaRPr lang="en-US" sz="1500" dirty="0"/>
          </a:p>
        </p:txBody>
      </p:sp>
      <p:sp>
        <p:nvSpPr>
          <p:cNvPr id="11" name="Text 9"/>
          <p:cNvSpPr/>
          <p:nvPr/>
        </p:nvSpPr>
        <p:spPr>
          <a:xfrm>
            <a:off x="30175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Launch</a:t>
            </a:r>
            <a:endParaRPr lang="en-US" sz="1550" dirty="0"/>
          </a:p>
        </p:txBody>
      </p:sp>
      <p:sp>
        <p:nvSpPr>
          <p:cNvPr id="12" name="Text 10"/>
          <p:cNvSpPr/>
          <p:nvPr/>
        </p:nvSpPr>
        <p:spPr>
          <a:xfrm>
            <a:off x="269748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Go live on Instagram, Pinterest &amp; TikTok; publish first content pillars.</a:t>
            </a:r>
            <a:endParaRPr lang="en-US" sz="1050" dirty="0"/>
          </a:p>
        </p:txBody>
      </p:sp>
      <p:sp>
        <p:nvSpPr>
          <p:cNvPr id="13" name="Shape 11"/>
          <p:cNvSpPr/>
          <p:nvPr/>
        </p:nvSpPr>
        <p:spPr>
          <a:xfrm>
            <a:off x="62636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14" name="Text 12"/>
          <p:cNvSpPr/>
          <p:nvPr/>
        </p:nvSpPr>
        <p:spPr>
          <a:xfrm>
            <a:off x="62636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03</a:t>
            </a:r>
            <a:endParaRPr lang="en-US" sz="1500" dirty="0"/>
          </a:p>
        </p:txBody>
      </p:sp>
      <p:sp>
        <p:nvSpPr>
          <p:cNvPr id="15" name="Text 13"/>
          <p:cNvSpPr/>
          <p:nvPr/>
        </p:nvSpPr>
        <p:spPr>
          <a:xfrm>
            <a:off x="57607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Growth</a:t>
            </a:r>
            <a:endParaRPr lang="en-US" sz="1550" dirty="0"/>
          </a:p>
        </p:txBody>
      </p:sp>
      <p:sp>
        <p:nvSpPr>
          <p:cNvPr id="16" name="Text 14"/>
          <p:cNvSpPr/>
          <p:nvPr/>
        </p:nvSpPr>
        <p:spPr>
          <a:xfrm>
            <a:off x="544068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Scale SEO and content cadence; introduce creator partnerships.</a:t>
            </a:r>
            <a:endParaRPr lang="en-US" sz="1050" dirty="0"/>
          </a:p>
        </p:txBody>
      </p:sp>
      <p:sp>
        <p:nvSpPr>
          <p:cNvPr id="17" name="Shape 15"/>
          <p:cNvSpPr/>
          <p:nvPr/>
        </p:nvSpPr>
        <p:spPr>
          <a:xfrm>
            <a:off x="90068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18" name="Text 16"/>
          <p:cNvSpPr/>
          <p:nvPr/>
        </p:nvSpPr>
        <p:spPr>
          <a:xfrm>
            <a:off x="90068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04</a:t>
            </a:r>
            <a:endParaRPr lang="en-US" sz="1500" dirty="0"/>
          </a:p>
        </p:txBody>
      </p:sp>
      <p:sp>
        <p:nvSpPr>
          <p:cNvPr id="19" name="Text 17"/>
          <p:cNvSpPr/>
          <p:nvPr/>
        </p:nvSpPr>
        <p:spPr>
          <a:xfrm>
            <a:off x="85039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Optimise</a:t>
            </a:r>
            <a:endParaRPr lang="en-US" sz="1550" dirty="0"/>
          </a:p>
        </p:txBody>
      </p:sp>
      <p:sp>
        <p:nvSpPr>
          <p:cNvPr id="20" name="Text 18"/>
          <p:cNvSpPr/>
          <p:nvPr/>
        </p:nvSpPr>
        <p:spPr>
          <a:xfrm>
            <a:off x="818388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Review analytics, refine targeting, and strengthen security posture.</a:t>
            </a:r>
            <a:endParaRPr lang="en-US" sz="1050" dirty="0"/>
          </a:p>
        </p:txBody>
      </p:sp>
      <p:sp>
        <p:nvSpPr>
          <p:cNvPr id="21" name="Text 19"/>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2" name="Text 20"/>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C5F2D"/>
        </a:solidFill>
        <a:effectLst/>
      </p:bgPr>
    </p:bg>
    <p:spTree>
      <p:nvGrpSpPr>
        <p:cNvPr id="1" name=""/>
        <p:cNvGrpSpPr/>
        <p:nvPr/>
      </p:nvGrpSpPr>
      <p:grpSpPr>
        <a:xfrm>
          <a:off x="0" y="0"/>
          <a:ext cx="0" cy="0"/>
          <a:chOff x="0" y="0"/>
          <a:chExt cx="0" cy="0"/>
        </a:xfrm>
      </p:grpSpPr>
      <p:sp>
        <p:nvSpPr>
          <p:cNvPr id="2" name="Shape 0"/>
          <p:cNvSpPr/>
          <p:nvPr/>
        </p:nvSpPr>
        <p:spPr>
          <a:xfrm>
            <a:off x="-2377440" y="-2377440"/>
            <a:ext cx="5486400" cy="5486400"/>
          </a:xfrm>
          <a:prstGeom prst="ellipse">
            <a:avLst/>
          </a:prstGeom>
          <a:solidFill>
            <a:srgbClr val="1F4620"/>
          </a:solidFill>
          <a:ln/>
        </p:spPr>
        <p:txBody>
          <a:bodyPr/>
          <a:lstStyle/>
          <a:p>
            <a:endParaRPr lang="en-GB"/>
          </a:p>
        </p:txBody>
      </p:sp>
      <p:sp>
        <p:nvSpPr>
          <p:cNvPr id="3" name="Shape 1"/>
          <p:cNvSpPr/>
          <p:nvPr/>
        </p:nvSpPr>
        <p:spPr>
          <a:xfrm>
            <a:off x="9326880" y="3840480"/>
            <a:ext cx="5303520" cy="5303520"/>
          </a:xfrm>
          <a:prstGeom prst="ellipse">
            <a:avLst/>
          </a:prstGeom>
          <a:solidFill>
            <a:srgbClr val="1F4620"/>
          </a:solidFill>
          <a:ln/>
        </p:spPr>
        <p:txBody>
          <a:bodyPr/>
          <a:lstStyle/>
          <a:p>
            <a:endParaRPr lang="en-GB"/>
          </a:p>
        </p:txBody>
      </p:sp>
      <p:sp>
        <p:nvSpPr>
          <p:cNvPr id="4" name="Shape 2"/>
          <p:cNvSpPr/>
          <p:nvPr/>
        </p:nvSpPr>
        <p:spPr>
          <a:xfrm>
            <a:off x="5637276" y="1234440"/>
            <a:ext cx="914400" cy="914400"/>
          </a:xfrm>
          <a:prstGeom prst="ellipse">
            <a:avLst/>
          </a:prstGeom>
          <a:solidFill>
            <a:srgbClr val="97BC62"/>
          </a:solidFill>
          <a:ln/>
        </p:spPr>
        <p:txBody>
          <a:bodyPr/>
          <a:lstStyle/>
          <a:p>
            <a:endParaRPr lang="en-GB"/>
          </a:p>
        </p:txBody>
      </p:sp>
      <p:pic>
        <p:nvPicPr>
          <p:cNvPr id="5" name="Image 0" descr="/home/claude/verdemode/icons/leaf_white.png"/>
          <p:cNvPicPr>
            <a:picLocks noChangeAspect="1"/>
          </p:cNvPicPr>
          <p:nvPr/>
        </p:nvPicPr>
        <p:blipFill>
          <a:blip r:embed="rId3"/>
          <a:stretch>
            <a:fillRect/>
          </a:stretch>
        </p:blipFill>
        <p:spPr>
          <a:xfrm>
            <a:off x="5856732" y="1453896"/>
            <a:ext cx="475488" cy="475488"/>
          </a:xfrm>
          <a:prstGeom prst="rect">
            <a:avLst/>
          </a:prstGeom>
        </p:spPr>
      </p:pic>
      <p:sp>
        <p:nvSpPr>
          <p:cNvPr id="6" name="Text 3"/>
          <p:cNvSpPr/>
          <p:nvPr/>
        </p:nvSpPr>
        <p:spPr>
          <a:xfrm>
            <a:off x="457200" y="2423160"/>
            <a:ext cx="11274552" cy="640080"/>
          </a:xfrm>
          <a:prstGeom prst="rect">
            <a:avLst/>
          </a:prstGeom>
          <a:noFill/>
          <a:ln/>
        </p:spPr>
        <p:txBody>
          <a:bodyPr wrap="square" lIns="0" tIns="0" rIns="0" bIns="0" rtlCol="0" anchor="ctr"/>
          <a:lstStyle/>
          <a:p>
            <a:pPr marL="0" indent="0" algn="ctr">
              <a:buNone/>
            </a:pPr>
            <a:r>
              <a:rPr lang="en-US" sz="3200" b="1" i="1" dirty="0">
                <a:solidFill>
                  <a:srgbClr val="FFFFFF"/>
                </a:solidFill>
                <a:latin typeface="Cambria" pitchFamily="34" charset="0"/>
                <a:ea typeface="Cambria" pitchFamily="34" charset="-122"/>
                <a:cs typeface="Cambria" pitchFamily="34" charset="-120"/>
              </a:rPr>
              <a:t>Style with Purpose.</a:t>
            </a:r>
            <a:endParaRPr lang="en-US" sz="3200" dirty="0"/>
          </a:p>
        </p:txBody>
      </p:sp>
      <p:sp>
        <p:nvSpPr>
          <p:cNvPr id="7" name="Text 4"/>
          <p:cNvSpPr/>
          <p:nvPr/>
        </p:nvSpPr>
        <p:spPr>
          <a:xfrm>
            <a:off x="1463040" y="3246120"/>
            <a:ext cx="9262872" cy="548640"/>
          </a:xfrm>
          <a:prstGeom prst="rect">
            <a:avLst/>
          </a:prstGeom>
          <a:noFill/>
          <a:ln/>
        </p:spPr>
        <p:txBody>
          <a:bodyPr wrap="square" lIns="0" tIns="0" rIns="0" bIns="0" rtlCol="0" anchor="ctr"/>
          <a:lstStyle/>
          <a:p>
            <a:pPr marL="0" indent="0" algn="ctr">
              <a:buNone/>
            </a:pPr>
            <a:r>
              <a:rPr lang="en-US" sz="1300" dirty="0">
                <a:solidFill>
                  <a:srgbClr val="D9E3D2"/>
                </a:solidFill>
                <a:latin typeface="Calibri" pitchFamily="34" charset="0"/>
                <a:ea typeface="Calibri" pitchFamily="34" charset="-122"/>
                <a:cs typeface="Calibri" pitchFamily="34" charset="-120"/>
              </a:rPr>
              <a:t>Brand, marketing, cloud, and security built around one purpose: helping VerdeMode’s customers dress well and live lighter.</a:t>
            </a:r>
            <a:endParaRPr lang="en-US" sz="1300" dirty="0"/>
          </a:p>
        </p:txBody>
      </p:sp>
      <p:sp>
        <p:nvSpPr>
          <p:cNvPr id="8" name="Shape 5"/>
          <p:cNvSpPr/>
          <p:nvPr/>
        </p:nvSpPr>
        <p:spPr>
          <a:xfrm>
            <a:off x="1888236" y="4206240"/>
            <a:ext cx="1874520" cy="502920"/>
          </a:xfrm>
          <a:prstGeom prst="rect">
            <a:avLst/>
          </a:prstGeom>
          <a:solidFill>
            <a:srgbClr val="1F4620"/>
          </a:solidFill>
          <a:ln/>
        </p:spPr>
        <p:txBody>
          <a:bodyPr/>
          <a:lstStyle/>
          <a:p>
            <a:endParaRPr lang="en-GB"/>
          </a:p>
        </p:txBody>
      </p:sp>
      <p:sp>
        <p:nvSpPr>
          <p:cNvPr id="9" name="Text 6"/>
          <p:cNvSpPr/>
          <p:nvPr/>
        </p:nvSpPr>
        <p:spPr>
          <a:xfrm>
            <a:off x="188823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Brand Identity</a:t>
            </a:r>
            <a:endParaRPr lang="en-US" sz="1050" dirty="0"/>
          </a:p>
        </p:txBody>
      </p:sp>
      <p:sp>
        <p:nvSpPr>
          <p:cNvPr id="10" name="Shape 7"/>
          <p:cNvSpPr/>
          <p:nvPr/>
        </p:nvSpPr>
        <p:spPr>
          <a:xfrm>
            <a:off x="3991356" y="4206240"/>
            <a:ext cx="1874520" cy="502920"/>
          </a:xfrm>
          <a:prstGeom prst="rect">
            <a:avLst/>
          </a:prstGeom>
          <a:solidFill>
            <a:srgbClr val="1F4620"/>
          </a:solidFill>
          <a:ln/>
        </p:spPr>
        <p:txBody>
          <a:bodyPr/>
          <a:lstStyle/>
          <a:p>
            <a:endParaRPr lang="en-GB"/>
          </a:p>
        </p:txBody>
      </p:sp>
      <p:sp>
        <p:nvSpPr>
          <p:cNvPr id="11" name="Text 8"/>
          <p:cNvSpPr/>
          <p:nvPr/>
        </p:nvSpPr>
        <p:spPr>
          <a:xfrm>
            <a:off x="399135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Marketing Strategy</a:t>
            </a:r>
            <a:endParaRPr lang="en-US" sz="1050" dirty="0"/>
          </a:p>
        </p:txBody>
      </p:sp>
      <p:sp>
        <p:nvSpPr>
          <p:cNvPr id="12" name="Shape 9"/>
          <p:cNvSpPr/>
          <p:nvPr/>
        </p:nvSpPr>
        <p:spPr>
          <a:xfrm>
            <a:off x="6094476" y="4206240"/>
            <a:ext cx="1874520" cy="502920"/>
          </a:xfrm>
          <a:prstGeom prst="rect">
            <a:avLst/>
          </a:prstGeom>
          <a:solidFill>
            <a:srgbClr val="1F4620"/>
          </a:solidFill>
          <a:ln/>
        </p:spPr>
        <p:txBody>
          <a:bodyPr/>
          <a:lstStyle/>
          <a:p>
            <a:endParaRPr lang="en-GB"/>
          </a:p>
        </p:txBody>
      </p:sp>
      <p:sp>
        <p:nvSpPr>
          <p:cNvPr id="13" name="Text 10"/>
          <p:cNvSpPr/>
          <p:nvPr/>
        </p:nvSpPr>
        <p:spPr>
          <a:xfrm>
            <a:off x="609447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Cloud Computing</a:t>
            </a:r>
            <a:endParaRPr lang="en-US" sz="1050" dirty="0"/>
          </a:p>
        </p:txBody>
      </p:sp>
      <p:sp>
        <p:nvSpPr>
          <p:cNvPr id="14" name="Shape 11"/>
          <p:cNvSpPr/>
          <p:nvPr/>
        </p:nvSpPr>
        <p:spPr>
          <a:xfrm>
            <a:off x="8197596" y="4206240"/>
            <a:ext cx="1874520" cy="502920"/>
          </a:xfrm>
          <a:prstGeom prst="rect">
            <a:avLst/>
          </a:prstGeom>
          <a:solidFill>
            <a:srgbClr val="1F4620"/>
          </a:solidFill>
          <a:ln/>
        </p:spPr>
        <p:txBody>
          <a:bodyPr/>
          <a:lstStyle/>
          <a:p>
            <a:endParaRPr lang="en-GB"/>
          </a:p>
        </p:txBody>
      </p:sp>
      <p:sp>
        <p:nvSpPr>
          <p:cNvPr id="15" name="Text 12"/>
          <p:cNvSpPr/>
          <p:nvPr/>
        </p:nvSpPr>
        <p:spPr>
          <a:xfrm>
            <a:off x="819759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Security</a:t>
            </a:r>
            <a:endParaRPr lang="en-US" sz="1050" dirty="0"/>
          </a:p>
        </p:txBody>
      </p:sp>
      <p:sp>
        <p:nvSpPr>
          <p:cNvPr id="16" name="Text 13"/>
          <p:cNvSpPr/>
          <p:nvPr/>
        </p:nvSpPr>
        <p:spPr>
          <a:xfrm>
            <a:off x="457200" y="5760720"/>
            <a:ext cx="11274552" cy="457200"/>
          </a:xfrm>
          <a:prstGeom prst="rect">
            <a:avLst/>
          </a:prstGeom>
          <a:noFill/>
          <a:ln/>
        </p:spPr>
        <p:txBody>
          <a:bodyPr wrap="square" lIns="0" tIns="0" rIns="0" bIns="0" rtlCol="0" anchor="ctr"/>
          <a:lstStyle/>
          <a:p>
            <a:pPr marL="0" indent="0" algn="ctr">
              <a:buNone/>
            </a:pPr>
            <a:r>
              <a:rPr lang="en-US" sz="2000" dirty="0">
                <a:solidFill>
                  <a:srgbClr val="FFFFFF"/>
                </a:solidFill>
                <a:latin typeface="Cambria" pitchFamily="34" charset="0"/>
                <a:ea typeface="Cambria" pitchFamily="34" charset="-122"/>
                <a:cs typeface="Cambria" pitchFamily="34" charset="-120"/>
              </a:rPr>
              <a:t>Thank you</a:t>
            </a:r>
            <a:endParaRPr lang="en-US" sz="2000" dirty="0"/>
          </a:p>
        </p:txBody>
      </p:sp>
      <p:sp>
        <p:nvSpPr>
          <p:cNvPr id="17" name="Text 14"/>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D9E3D2"/>
                </a:solidFill>
                <a:latin typeface="Calibri" pitchFamily="34" charset="0"/>
                <a:ea typeface="Calibri" pitchFamily="34" charset="-122"/>
                <a:cs typeface="Calibri" pitchFamily="34" charset="-120"/>
              </a:rPr>
              <a:t>VerdeMode Studio  |  Online Presence Strategy</a:t>
            </a:r>
            <a:endParaRPr lang="en-US" sz="900" dirty="0"/>
          </a:p>
        </p:txBody>
      </p:sp>
      <p:sp>
        <p:nvSpPr>
          <p:cNvPr id="18" name="Text 15"/>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D9E3D2"/>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1210</Words>
  <Application>Microsoft Office PowerPoint</Application>
  <PresentationFormat>Widescreen</PresentationFormat>
  <Paragraphs>184</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Mansur Babayev</cp:lastModifiedBy>
  <cp:revision>1</cp:revision>
  <dcterms:created xsi:type="dcterms:W3CDTF">2026-07-30T15:36:25Z</dcterms:created>
  <dcterms:modified xsi:type="dcterms:W3CDTF">2026-08-12T09:57:59Z</dcterms:modified>
</cp:coreProperties>
</file>