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76" r:id="rId2"/>
    <p:sldId id="355" r:id="rId3"/>
    <p:sldId id="313" r:id="rId4"/>
    <p:sldId id="382" r:id="rId5"/>
    <p:sldId id="383" r:id="rId6"/>
    <p:sldId id="377" r:id="rId7"/>
    <p:sldId id="378" r:id="rId8"/>
    <p:sldId id="379" r:id="rId9"/>
    <p:sldId id="390" r:id="rId10"/>
    <p:sldId id="381" r:id="rId11"/>
    <p:sldId id="391" r:id="rId12"/>
    <p:sldId id="392" r:id="rId13"/>
    <p:sldId id="393" r:id="rId14"/>
    <p:sldId id="404" r:id="rId15"/>
    <p:sldId id="356" r:id="rId16"/>
    <p:sldId id="357" r:id="rId17"/>
    <p:sldId id="358" r:id="rId18"/>
    <p:sldId id="335" r:id="rId19"/>
    <p:sldId id="359" r:id="rId20"/>
    <p:sldId id="361" r:id="rId21"/>
    <p:sldId id="360" r:id="rId22"/>
    <p:sldId id="363" r:id="rId23"/>
    <p:sldId id="364" r:id="rId24"/>
    <p:sldId id="365" r:id="rId25"/>
    <p:sldId id="371" r:id="rId26"/>
    <p:sldId id="367" r:id="rId27"/>
    <p:sldId id="402" r:id="rId28"/>
    <p:sldId id="403" r:id="rId29"/>
    <p:sldId id="374" r:id="rId30"/>
    <p:sldId id="375" r:id="rId31"/>
    <p:sldId id="366" r:id="rId32"/>
    <p:sldId id="370" r:id="rId33"/>
    <p:sldId id="368" r:id="rId34"/>
    <p:sldId id="376" r:id="rId35"/>
    <p:sldId id="369" r:id="rId36"/>
    <p:sldId id="405" r:id="rId37"/>
    <p:sldId id="406" r:id="rId38"/>
    <p:sldId id="314" r:id="rId39"/>
    <p:sldId id="346" r:id="rId40"/>
    <p:sldId id="347" r:id="rId41"/>
    <p:sldId id="348" r:id="rId42"/>
    <p:sldId id="349" r:id="rId43"/>
    <p:sldId id="350" r:id="rId44"/>
    <p:sldId id="351" r:id="rId45"/>
    <p:sldId id="352" r:id="rId46"/>
    <p:sldId id="353" r:id="rId47"/>
    <p:sldId id="354" r:id="rId48"/>
    <p:sldId id="395" r:id="rId49"/>
    <p:sldId id="396" r:id="rId50"/>
    <p:sldId id="397" r:id="rId51"/>
    <p:sldId id="398" r:id="rId52"/>
    <p:sldId id="399" r:id="rId53"/>
    <p:sldId id="400" r:id="rId54"/>
    <p:sldId id="401" r:id="rId55"/>
    <p:sldId id="312" r:id="rId56"/>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10" autoAdjust="0"/>
    <p:restoredTop sz="94660"/>
  </p:normalViewPr>
  <p:slideViewPr>
    <p:cSldViewPr snapToGrid="0">
      <p:cViewPr varScale="1">
        <p:scale>
          <a:sx n="69" d="100"/>
          <a:sy n="69" d="100"/>
        </p:scale>
        <p:origin x="7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6/17/2020</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2D3E9E-A95C-48F2-B4BF-A71542E0BE9A}" type="datetimeFigureOut">
              <a:rPr lang="en-US" dirty="0"/>
              <a:t>6/17/2020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2952B5-7A2F-4CC8-B7CE-9234E21C2837}" type="datetimeFigureOut">
              <a:rPr lang="en-US" dirty="0"/>
              <a:t>6/17/2020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A07A-9201-4B4B-BAF2-015AFA30F520}" type="datetimeFigureOut">
              <a:rPr lang="en-US" dirty="0"/>
              <a:t>6/17/2020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7E00A-486F-4252-8B1D-E32645521F49}" type="datetimeFigureOut">
              <a:rPr lang="en-US" dirty="0"/>
              <a:t>6/17/2020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6/17/2020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6/17/2020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6/17/2020</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E5243-F52A-4D37-9694-EB26C6C31910}" type="datetimeFigureOut">
              <a:rPr lang="en-US" dirty="0"/>
              <a:t>6/17/2020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7B6E1-634A-48DC-9E8B-D894023267EF}" type="datetimeFigureOut">
              <a:rPr lang="en-US" dirty="0"/>
              <a:t>6/17/2020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6/17/2020</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_3R7xcuGct0?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forbes.com/sites/tonydicostanzo/2016/07/25/maximize-your-millennials-as-next-generation-leaders/#6889d5525d82" TargetMode="External"/><Relationship Id="rId2" Type="http://schemas.openxmlformats.org/officeDocument/2006/relationships/hyperlink" Target="https://cpduk.co.uk/" TargetMode="External"/><Relationship Id="rId1" Type="http://schemas.openxmlformats.org/officeDocument/2006/relationships/slideLayout" Target="../slideLayouts/slideLayout2.xml"/><Relationship Id="rId6" Type="http://schemas.openxmlformats.org/officeDocument/2006/relationships/hyperlink" Target="https://news.marriott.com/news/2019/09/18/marriott-international-announces-expanded-wellbeing-certification-program" TargetMode="External"/><Relationship Id="rId5" Type="http://schemas.openxmlformats.org/officeDocument/2006/relationships/hyperlink" Target="https://www.hotelbusiness.com/marriott-urges-employees-to-take-care/" TargetMode="External"/><Relationship Id="rId4" Type="http://schemas.openxmlformats.org/officeDocument/2006/relationships/hyperlink" Target="https://www.hotelmanagement.net/human-resources/hr-marriott-employee-training-and-development-progr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Personnel Resourcing and Development</a:t>
            </a:r>
          </a:p>
        </p:txBody>
      </p:sp>
      <p:sp>
        <p:nvSpPr>
          <p:cNvPr id="3" name="Subtitle 2"/>
          <p:cNvSpPr>
            <a:spLocks noGrp="1"/>
          </p:cNvSpPr>
          <p:nvPr>
            <p:ph type="subTitle" idx="1"/>
          </p:nvPr>
        </p:nvSpPr>
        <p:spPr>
          <a:xfrm>
            <a:off x="603504" y="4589431"/>
            <a:ext cx="9228201" cy="1074251"/>
          </a:xfrm>
        </p:spPr>
        <p:txBody>
          <a:bodyPr>
            <a:normAutofit lnSpcReduction="10000"/>
          </a:bodyPr>
          <a:lstStyle/>
          <a:p>
            <a:r>
              <a:rPr lang="en-GB" dirty="0"/>
              <a:t>Level 5 IHM Lecture 9</a:t>
            </a:r>
          </a:p>
          <a:p>
            <a:r>
              <a:rPr lang="en-GB" dirty="0"/>
              <a:t>Samantha Birdsell </a:t>
            </a:r>
          </a:p>
          <a:p>
            <a:endParaRPr lang="en-GB" dirty="0"/>
          </a:p>
        </p:txBody>
      </p:sp>
    </p:spTree>
    <p:extLst>
      <p:ext uri="{BB962C8B-B14F-4D97-AF65-F5344CB8AC3E}">
        <p14:creationId xmlns:p14="http://schemas.microsoft.com/office/powerpoint/2010/main" val="689523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Recap from Last Week </a:t>
            </a:r>
            <a:endParaRPr lang="en-GB" dirty="0"/>
          </a:p>
        </p:txBody>
      </p:sp>
      <p:sp>
        <p:nvSpPr>
          <p:cNvPr id="3" name="Subtitle 2"/>
          <p:cNvSpPr>
            <a:spLocks noGrp="1"/>
          </p:cNvSpPr>
          <p:nvPr>
            <p:ph type="subTitle" idx="1"/>
          </p:nvPr>
        </p:nvSpPr>
        <p:spPr/>
        <p:txBody>
          <a:bodyPr/>
          <a:lstStyle/>
          <a:p>
            <a:r>
              <a:rPr lang="en-GB" dirty="0" smtClean="0"/>
              <a:t>Marriott, Take Care and Employee </a:t>
            </a:r>
            <a:r>
              <a:rPr lang="en-GB" dirty="0" smtClean="0"/>
              <a:t>Health </a:t>
            </a:r>
            <a:r>
              <a:rPr lang="en-GB" dirty="0" smtClean="0"/>
              <a:t>and Wellness</a:t>
            </a:r>
            <a:endParaRPr lang="en-GB" dirty="0"/>
          </a:p>
        </p:txBody>
      </p:sp>
    </p:spTree>
    <p:extLst>
      <p:ext uri="{BB962C8B-B14F-4D97-AF65-F5344CB8AC3E}">
        <p14:creationId xmlns:p14="http://schemas.microsoft.com/office/powerpoint/2010/main" val="156891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882" y="86627"/>
            <a:ext cx="11170117" cy="1058779"/>
          </a:xfrm>
        </p:spPr>
        <p:txBody>
          <a:bodyPr>
            <a:normAutofit/>
          </a:bodyPr>
          <a:lstStyle/>
          <a:p>
            <a:r>
              <a:rPr lang="en-GB" dirty="0" smtClean="0"/>
              <a:t>The Value of Employee Wellness </a:t>
            </a:r>
            <a:endParaRPr lang="en-GB" dirty="0"/>
          </a:p>
        </p:txBody>
      </p:sp>
      <p:sp>
        <p:nvSpPr>
          <p:cNvPr id="3" name="Content Placeholder 2"/>
          <p:cNvSpPr>
            <a:spLocks noGrp="1"/>
          </p:cNvSpPr>
          <p:nvPr>
            <p:ph idx="1"/>
          </p:nvPr>
        </p:nvSpPr>
        <p:spPr>
          <a:xfrm>
            <a:off x="259882" y="972152"/>
            <a:ext cx="11170499" cy="3830854"/>
          </a:xfrm>
        </p:spPr>
        <p:txBody>
          <a:bodyPr>
            <a:normAutofit/>
          </a:bodyPr>
          <a:lstStyle/>
          <a:p>
            <a:r>
              <a:rPr lang="en-GB" dirty="0" smtClean="0"/>
              <a:t>Our </a:t>
            </a:r>
            <a:r>
              <a:rPr lang="en-GB" dirty="0"/>
              <a:t>2020 Health and well-being at work survey identified the top three benefits of employers increasing their focus on employee well-being:</a:t>
            </a:r>
          </a:p>
          <a:p>
            <a:r>
              <a:rPr lang="en-GB" b="1" dirty="0"/>
              <a:t>better employee morale and engagement</a:t>
            </a:r>
          </a:p>
          <a:p>
            <a:r>
              <a:rPr lang="en-GB" b="1" dirty="0"/>
              <a:t>a healthier and more inclusive culture</a:t>
            </a:r>
          </a:p>
          <a:p>
            <a:r>
              <a:rPr lang="en-GB" b="1" dirty="0"/>
              <a:t>lower sickness absence</a:t>
            </a:r>
            <a:r>
              <a:rPr lang="en-GB" dirty="0"/>
              <a:t>.</a:t>
            </a:r>
          </a:p>
          <a:p>
            <a:r>
              <a:rPr lang="en-GB" dirty="0"/>
              <a:t>The research shows that health and well-being does not have to be treated as an ‘add-on’ or ‘nice-to-have’ activity by organisations – if employers place employee well-being at the centre of their business model and view it as the vital source of value creation, the dividends for organisational health can be significant</a:t>
            </a:r>
            <a:r>
              <a:rPr lang="en-GB" dirty="0" smtClean="0"/>
              <a:t>. (CIPD, 2020)</a:t>
            </a:r>
            <a:endParaRPr lang="en-GB" dirty="0"/>
          </a:p>
          <a:p>
            <a:endParaRPr lang="en-GB" dirty="0"/>
          </a:p>
        </p:txBody>
      </p:sp>
      <p:pic>
        <p:nvPicPr>
          <p:cNvPr id="11266" name="Picture 2" descr="Image result for CIPD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5647" y="4740793"/>
            <a:ext cx="3867150" cy="1895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1926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1C09E-6960-4ECE-AE24-364B7C96EAC5}"/>
              </a:ext>
            </a:extLst>
          </p:cNvPr>
          <p:cNvSpPr>
            <a:spLocks noGrp="1"/>
          </p:cNvSpPr>
          <p:nvPr>
            <p:ph type="title"/>
          </p:nvPr>
        </p:nvSpPr>
        <p:spPr>
          <a:xfrm>
            <a:off x="195944" y="195943"/>
            <a:ext cx="11234056" cy="1520890"/>
          </a:xfrm>
        </p:spPr>
        <p:txBody>
          <a:bodyPr/>
          <a:lstStyle/>
          <a:p>
            <a:pPr algn="ctr"/>
            <a:r>
              <a:rPr lang="en-GB" dirty="0"/>
              <a:t>Welcome to the Marriott Family </a:t>
            </a:r>
            <a:br>
              <a:rPr lang="en-GB" dirty="0"/>
            </a:br>
            <a:r>
              <a:rPr lang="en-GB" dirty="0"/>
              <a:t>– Take </a:t>
            </a:r>
            <a:r>
              <a:rPr lang="en-GB" dirty="0" smtClean="0"/>
              <a:t>Care – Video on Moodle </a:t>
            </a:r>
            <a:endParaRPr lang="en-GB" dirty="0"/>
          </a:p>
        </p:txBody>
      </p:sp>
      <p:pic>
        <p:nvPicPr>
          <p:cNvPr id="4" name="Online Media 3" title="Welcome to the Marriott Family">
            <a:hlinkClick r:id="" action="ppaction://media"/>
            <a:extLst>
              <a:ext uri="{FF2B5EF4-FFF2-40B4-BE49-F238E27FC236}">
                <a16:creationId xmlns:a16="http://schemas.microsoft.com/office/drawing/2014/main" id="{4ADA99D9-EEFA-4324-9B59-B14EB5AC302C}"/>
              </a:ext>
            </a:extLst>
          </p:cNvPr>
          <p:cNvPicPr>
            <a:picLocks noGrp="1" noRot="1" noChangeAspect="1"/>
          </p:cNvPicPr>
          <p:nvPr>
            <p:ph idx="1"/>
            <a:videoFile r:link="rId1"/>
          </p:nvPr>
        </p:nvPicPr>
        <p:blipFill>
          <a:blip r:embed="rId3"/>
          <a:stretch>
            <a:fillRect/>
          </a:stretch>
        </p:blipFill>
        <p:spPr>
          <a:xfrm>
            <a:off x="1296955" y="1987420"/>
            <a:ext cx="8920065" cy="4674637"/>
          </a:xfrm>
          <a:prstGeom prst="rect">
            <a:avLst/>
          </a:prstGeom>
        </p:spPr>
      </p:pic>
    </p:spTree>
    <p:extLst>
      <p:ext uri="{BB962C8B-B14F-4D97-AF65-F5344CB8AC3E}">
        <p14:creationId xmlns:p14="http://schemas.microsoft.com/office/powerpoint/2010/main" val="4077300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067" y="76201"/>
            <a:ext cx="11319933" cy="1066800"/>
          </a:xfrm>
        </p:spPr>
        <p:txBody>
          <a:bodyPr>
            <a:normAutofit/>
          </a:bodyPr>
          <a:lstStyle/>
          <a:p>
            <a:r>
              <a:rPr lang="en-GB" dirty="0" smtClean="0"/>
              <a:t>Questions to Answer </a:t>
            </a:r>
            <a:r>
              <a:rPr lang="en-GB" dirty="0"/>
              <a:t>W</a:t>
            </a:r>
            <a:r>
              <a:rPr lang="en-GB" dirty="0" smtClean="0"/>
              <a:t>atching the Video</a:t>
            </a:r>
            <a:endParaRPr lang="en-GB" dirty="0"/>
          </a:p>
        </p:txBody>
      </p:sp>
      <p:sp>
        <p:nvSpPr>
          <p:cNvPr id="3" name="Content Placeholder 2"/>
          <p:cNvSpPr>
            <a:spLocks noGrp="1"/>
          </p:cNvSpPr>
          <p:nvPr>
            <p:ph idx="1"/>
          </p:nvPr>
        </p:nvSpPr>
        <p:spPr>
          <a:xfrm>
            <a:off x="110068" y="965200"/>
            <a:ext cx="11320314" cy="5740400"/>
          </a:xfrm>
        </p:spPr>
        <p:txBody>
          <a:bodyPr>
            <a:normAutofit fontScale="85000" lnSpcReduction="20000"/>
          </a:bodyPr>
          <a:lstStyle/>
          <a:p>
            <a:r>
              <a:rPr lang="en-GB" b="1" i="1" dirty="0"/>
              <a:t>While watching the video please answer the following questions</a:t>
            </a:r>
            <a:r>
              <a:rPr lang="en-GB" i="1" dirty="0"/>
              <a:t>:</a:t>
            </a:r>
            <a:endParaRPr lang="en-GB" dirty="0"/>
          </a:p>
          <a:p>
            <a:r>
              <a:rPr lang="en-GB" i="1" dirty="0"/>
              <a:t>What is the Take Care Culture?</a:t>
            </a:r>
            <a:endParaRPr lang="en-GB" dirty="0"/>
          </a:p>
          <a:p>
            <a:r>
              <a:rPr lang="en-GB" i="1" dirty="0"/>
              <a:t>What is the Take Care Movement?</a:t>
            </a:r>
            <a:endParaRPr lang="en-GB" dirty="0"/>
          </a:p>
          <a:p>
            <a:r>
              <a:rPr lang="en-GB" b="1" i="1" dirty="0"/>
              <a:t>Take Care Pillar #1 - ME</a:t>
            </a:r>
            <a:endParaRPr lang="en-GB" b="1" dirty="0"/>
          </a:p>
          <a:p>
            <a:r>
              <a:rPr lang="en-GB" i="1" dirty="0"/>
              <a:t>What are Take Care Champions?</a:t>
            </a:r>
            <a:endParaRPr lang="en-GB" dirty="0"/>
          </a:p>
          <a:p>
            <a:r>
              <a:rPr lang="en-GB" i="1" dirty="0"/>
              <a:t>Write down one Take Care Story</a:t>
            </a:r>
            <a:endParaRPr lang="en-GB" dirty="0"/>
          </a:p>
          <a:p>
            <a:r>
              <a:rPr lang="en-GB" i="1" dirty="0"/>
              <a:t>What are the Take Care Benefits to Employees?</a:t>
            </a:r>
            <a:endParaRPr lang="en-GB" dirty="0"/>
          </a:p>
          <a:p>
            <a:r>
              <a:rPr lang="en-GB" i="1" dirty="0"/>
              <a:t>What is the Take Care Foundation</a:t>
            </a:r>
            <a:endParaRPr lang="en-GB" dirty="0"/>
          </a:p>
          <a:p>
            <a:r>
              <a:rPr lang="en-GB" b="1" i="1" dirty="0"/>
              <a:t>Take Care Pillar #2 - My Co-workers</a:t>
            </a:r>
            <a:endParaRPr lang="en-GB" b="1" dirty="0"/>
          </a:p>
          <a:p>
            <a:r>
              <a:rPr lang="en-GB" i="1" dirty="0"/>
              <a:t>What is the Secret Sauce?</a:t>
            </a:r>
            <a:endParaRPr lang="en-GB" dirty="0"/>
          </a:p>
          <a:p>
            <a:r>
              <a:rPr lang="en-GB" i="1" dirty="0"/>
              <a:t>What is Putting People First?</a:t>
            </a:r>
            <a:endParaRPr lang="en-GB" dirty="0"/>
          </a:p>
          <a:p>
            <a:r>
              <a:rPr lang="en-GB" b="1" i="1" dirty="0"/>
              <a:t>Take Care Pillar #3 - My Company</a:t>
            </a:r>
            <a:endParaRPr lang="en-GB" b="1" dirty="0"/>
          </a:p>
          <a:p>
            <a:r>
              <a:rPr lang="en-GB" i="1" dirty="0"/>
              <a:t>What did JW Marriott tell people he did for a living?</a:t>
            </a:r>
            <a:endParaRPr lang="en-GB" dirty="0"/>
          </a:p>
          <a:p>
            <a:r>
              <a:rPr lang="en-GB" i="1" dirty="0"/>
              <a:t>What is the most sustainable way to run a company?</a:t>
            </a:r>
            <a:endParaRPr lang="en-GB" dirty="0"/>
          </a:p>
          <a:p>
            <a:r>
              <a:rPr lang="en-GB" i="1" dirty="0"/>
              <a:t>What is the new initiative - Take Care of YOU? </a:t>
            </a:r>
            <a:endParaRPr lang="en-GB" dirty="0"/>
          </a:p>
          <a:p>
            <a:endParaRPr lang="en-GB" dirty="0"/>
          </a:p>
        </p:txBody>
      </p:sp>
    </p:spTree>
    <p:extLst>
      <p:ext uri="{BB962C8B-B14F-4D97-AF65-F5344CB8AC3E}">
        <p14:creationId xmlns:p14="http://schemas.microsoft.com/office/powerpoint/2010/main" val="660648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68" y="499533"/>
            <a:ext cx="11142132" cy="1405467"/>
          </a:xfrm>
        </p:spPr>
        <p:txBody>
          <a:bodyPr>
            <a:normAutofit fontScale="90000"/>
          </a:bodyPr>
          <a:lstStyle/>
          <a:p>
            <a:r>
              <a:rPr lang="en-GB" dirty="0" smtClean="0"/>
              <a:t>Healthy Hotel Certificate (Article on Moodle)</a:t>
            </a:r>
            <a:endParaRPr lang="en-GB" dirty="0"/>
          </a:p>
        </p:txBody>
      </p:sp>
      <p:sp>
        <p:nvSpPr>
          <p:cNvPr id="3" name="Content Placeholder 2"/>
          <p:cNvSpPr>
            <a:spLocks noGrp="1"/>
          </p:cNvSpPr>
          <p:nvPr>
            <p:ph idx="1"/>
          </p:nvPr>
        </p:nvSpPr>
        <p:spPr>
          <a:xfrm>
            <a:off x="182880" y="1751798"/>
            <a:ext cx="11247502" cy="4026067"/>
          </a:xfrm>
        </p:spPr>
        <p:txBody>
          <a:bodyPr>
            <a:normAutofit/>
          </a:bodyPr>
          <a:lstStyle/>
          <a:p>
            <a:r>
              <a:rPr lang="en-GB" b="1" i="1" dirty="0"/>
              <a:t>TakeCare Certification rewards organizations for creating an environment that supports holistic wellbeing</a:t>
            </a:r>
          </a:p>
          <a:p>
            <a:pPr algn="just"/>
            <a:r>
              <a:rPr lang="en-GB" dirty="0"/>
              <a:t>Marriott International announced today the rebranding and digital expansion of its Healthy Hotel Certification program with the launch of TakeCare Certification, which recognizes organizations of all types for creating an environment that supports holistic wellbeing and growth. TakeCare is Marriott’s award-winning approach to promoting employee wellbeing. The certification, which was previously available only to Marriott managed properties, is now available to all external organizations, including schools, volunteer organizations, non-profits, hospitals, offices, teams and communities, to help promote opportunity, community and purpose for all.</a:t>
            </a:r>
          </a:p>
          <a:p>
            <a:r>
              <a:rPr lang="en-GB" dirty="0" smtClean="0"/>
              <a:t>(Marriott, 2019)</a:t>
            </a:r>
            <a:endParaRPr lang="en-GB" dirty="0"/>
          </a:p>
        </p:txBody>
      </p:sp>
    </p:spTree>
    <p:extLst>
      <p:ext uri="{BB962C8B-B14F-4D97-AF65-F5344CB8AC3E}">
        <p14:creationId xmlns:p14="http://schemas.microsoft.com/office/powerpoint/2010/main" val="40596570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764" y="5330952"/>
            <a:ext cx="10931236" cy="578782"/>
          </a:xfrm>
        </p:spPr>
        <p:txBody>
          <a:bodyPr>
            <a:noAutofit/>
          </a:bodyPr>
          <a:lstStyle/>
          <a:p>
            <a:r>
              <a:rPr lang="en-GB" sz="4800" dirty="0" smtClean="0"/>
              <a:t/>
            </a:r>
            <a:br>
              <a:rPr lang="en-GB" sz="4800" dirty="0" smtClean="0"/>
            </a:br>
            <a:r>
              <a:rPr lang="en-GB" sz="4800" dirty="0"/>
              <a:t/>
            </a:r>
            <a:br>
              <a:rPr lang="en-GB" sz="4800" dirty="0"/>
            </a:br>
            <a:r>
              <a:rPr lang="en-GB" sz="4800" dirty="0" smtClean="0"/>
              <a:t/>
            </a:r>
            <a:br>
              <a:rPr lang="en-GB" sz="4800" dirty="0" smtClean="0"/>
            </a:br>
            <a:r>
              <a:rPr lang="en-GB" sz="4000" dirty="0" smtClean="0"/>
              <a:t>TakeCare Level 30</a:t>
            </a:r>
            <a:endParaRPr lang="en-GB" sz="4000" dirty="0"/>
          </a:p>
        </p:txBody>
      </p:sp>
      <p:sp>
        <p:nvSpPr>
          <p:cNvPr id="4" name="Text Placeholder 3"/>
          <p:cNvSpPr>
            <a:spLocks noGrp="1"/>
          </p:cNvSpPr>
          <p:nvPr>
            <p:ph type="body" sz="half" idx="2"/>
          </p:nvPr>
        </p:nvSpPr>
        <p:spPr>
          <a:xfrm>
            <a:off x="1" y="5997449"/>
            <a:ext cx="12312072" cy="860550"/>
          </a:xfrm>
        </p:spPr>
        <p:txBody>
          <a:bodyPr>
            <a:noAutofit/>
          </a:bodyPr>
          <a:lstStyle/>
          <a:p>
            <a:r>
              <a:rPr lang="en-GB" sz="3200" b="1" i="1" dirty="0">
                <a:solidFill>
                  <a:srgbClr val="7030A0"/>
                </a:solidFill>
              </a:rPr>
              <a:t>C</a:t>
            </a:r>
            <a:r>
              <a:rPr lang="en-GB" sz="3200" b="1" i="1" dirty="0" smtClean="0">
                <a:solidFill>
                  <a:srgbClr val="7030A0"/>
                </a:solidFill>
              </a:rPr>
              <a:t>ustom </a:t>
            </a:r>
            <a:r>
              <a:rPr lang="en-GB" sz="3200" b="1" i="1" dirty="0">
                <a:solidFill>
                  <a:srgbClr val="7030A0"/>
                </a:solidFill>
              </a:rPr>
              <a:t>app-based well-being challenge </a:t>
            </a:r>
            <a:r>
              <a:rPr lang="en-GB" sz="3200" b="1" i="1" dirty="0" smtClean="0">
                <a:solidFill>
                  <a:srgbClr val="7030A0"/>
                </a:solidFill>
              </a:rPr>
              <a:t>for Guests </a:t>
            </a:r>
            <a:r>
              <a:rPr lang="en-GB" sz="3200" b="1" i="1" dirty="0">
                <a:solidFill>
                  <a:srgbClr val="7030A0"/>
                </a:solidFill>
              </a:rPr>
              <a:t>and A</a:t>
            </a:r>
            <a:r>
              <a:rPr lang="en-GB" sz="3200" b="1" i="1" dirty="0" smtClean="0">
                <a:solidFill>
                  <a:srgbClr val="7030A0"/>
                </a:solidFill>
              </a:rPr>
              <a:t>ssociates Globally</a:t>
            </a:r>
            <a:endParaRPr lang="en-GB" sz="3200" b="1" i="1" dirty="0">
              <a:solidFill>
                <a:srgbClr val="7030A0"/>
              </a:solidFill>
            </a:endParaRPr>
          </a:p>
        </p:txBody>
      </p:sp>
      <p:pic>
        <p:nvPicPr>
          <p:cNvPr id="2050" name="Picture 2" descr="https://www.hotelbusiness.com/wp-content/uploads/2019/08/crop-MarriottLevel30-702x336.jpg"/>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4324" b="432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073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878" y="-125128"/>
            <a:ext cx="11324121" cy="2282859"/>
          </a:xfrm>
        </p:spPr>
        <p:txBody>
          <a:bodyPr/>
          <a:lstStyle/>
          <a:p>
            <a:r>
              <a:rPr lang="en-GB" dirty="0" smtClean="0"/>
              <a:t>Take Care App (Article on Moodle)</a:t>
            </a:r>
            <a:endParaRPr lang="en-GB" dirty="0"/>
          </a:p>
        </p:txBody>
      </p:sp>
      <p:sp>
        <p:nvSpPr>
          <p:cNvPr id="3" name="Content Placeholder 2"/>
          <p:cNvSpPr>
            <a:spLocks noGrp="1"/>
          </p:cNvSpPr>
          <p:nvPr>
            <p:ph idx="1"/>
          </p:nvPr>
        </p:nvSpPr>
        <p:spPr>
          <a:xfrm>
            <a:off x="105878" y="1482292"/>
            <a:ext cx="11324503" cy="5140182"/>
          </a:xfrm>
        </p:spPr>
        <p:txBody>
          <a:bodyPr>
            <a:normAutofit lnSpcReduction="10000"/>
          </a:bodyPr>
          <a:lstStyle/>
          <a:p>
            <a:pPr marL="0" indent="0" fontAlgn="base">
              <a:buNone/>
            </a:pPr>
            <a:r>
              <a:rPr lang="en-GB" i="1" dirty="0" smtClean="0"/>
              <a:t>Marriott </a:t>
            </a:r>
            <a:r>
              <a:rPr lang="en-GB" i="1" dirty="0"/>
              <a:t>International is encouraging its associates—and guests—to take care of themselves. It’s just one way the global hotel brand is empowering people to live the Marriott culture and cultivate well-being. Taking this mission a step further, Marriott has launched TakeCare Level30, a custom app-based well-being challenge available for guests and associates globally.</a:t>
            </a:r>
          </a:p>
          <a:p>
            <a:pPr fontAlgn="base"/>
            <a:r>
              <a:rPr lang="en-GB" i="1" dirty="0"/>
              <a:t>“Our company’s success can be traced back to our ongoing commitment to deliver an associate experience that </a:t>
            </a:r>
            <a:r>
              <a:rPr lang="en-GB" i="1" dirty="0" smtClean="0"/>
              <a:t>fulfils </a:t>
            </a:r>
            <a:r>
              <a:rPr lang="en-GB" i="1" dirty="0"/>
              <a:t>three fundamental human needs. Everyone wants opportunity to thrive and grow; a community of inclusive and caring relationships; and to be a part of an organization that provides a real sense of purpose in the world,” said Leah Evert, global director of associate well-being, Marriott International.</a:t>
            </a:r>
          </a:p>
          <a:p>
            <a:pPr fontAlgn="base"/>
            <a:r>
              <a:rPr lang="en-GB" i="1" dirty="0"/>
              <a:t>“Because these needs are relevant across race, ethnicity, gender, generations and all other points of difference, it brings us all together. It drives our business performance. From team activities, career advancement and community involvement, to financial well-being, mindfulness and healthy cafeterias, there are many ways we are elevating wellness and our company culture</a:t>
            </a:r>
            <a:r>
              <a:rPr lang="en-GB" i="1" dirty="0" smtClean="0"/>
              <a:t>.”</a:t>
            </a:r>
          </a:p>
          <a:p>
            <a:pPr fontAlgn="base"/>
            <a:r>
              <a:rPr lang="en-GB" dirty="0" smtClean="0"/>
              <a:t>(Little, Hotel Business, 2019)</a:t>
            </a:r>
            <a:endParaRPr lang="en-GB" dirty="0"/>
          </a:p>
          <a:p>
            <a:endParaRPr lang="en-GB" dirty="0"/>
          </a:p>
        </p:txBody>
      </p:sp>
    </p:spTree>
    <p:extLst>
      <p:ext uri="{BB962C8B-B14F-4D97-AF65-F5344CB8AC3E}">
        <p14:creationId xmlns:p14="http://schemas.microsoft.com/office/powerpoint/2010/main" val="774635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Health and Wellness </a:t>
            </a:r>
            <a:endParaRPr lang="en-GB" dirty="0"/>
          </a:p>
        </p:txBody>
      </p:sp>
      <p:sp>
        <p:nvSpPr>
          <p:cNvPr id="3" name="Subtitle 2"/>
          <p:cNvSpPr>
            <a:spLocks noGrp="1"/>
          </p:cNvSpPr>
          <p:nvPr>
            <p:ph type="subTitle" idx="1"/>
          </p:nvPr>
        </p:nvSpPr>
        <p:spPr/>
        <p:txBody>
          <a:bodyPr/>
          <a:lstStyle/>
          <a:p>
            <a:r>
              <a:rPr lang="en-GB" dirty="0" smtClean="0"/>
              <a:t>The Business Case </a:t>
            </a:r>
            <a:endParaRPr lang="en-GB" dirty="0"/>
          </a:p>
        </p:txBody>
      </p:sp>
    </p:spTree>
    <p:extLst>
      <p:ext uri="{BB962C8B-B14F-4D97-AF65-F5344CB8AC3E}">
        <p14:creationId xmlns:p14="http://schemas.microsoft.com/office/powerpoint/2010/main" val="3172022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06" y="173255"/>
            <a:ext cx="11237494" cy="1280160"/>
          </a:xfrm>
        </p:spPr>
        <p:txBody>
          <a:bodyPr>
            <a:normAutofit/>
          </a:bodyPr>
          <a:lstStyle/>
          <a:p>
            <a:r>
              <a:rPr lang="en-GB" sz="4400" dirty="0" smtClean="0"/>
              <a:t>Employee Health and Wellness – Search Engine</a:t>
            </a:r>
            <a:endParaRPr lang="en-GB" sz="4400" dirty="0"/>
          </a:p>
        </p:txBody>
      </p:sp>
      <p:sp>
        <p:nvSpPr>
          <p:cNvPr id="3" name="Content Placeholder 2"/>
          <p:cNvSpPr>
            <a:spLocks noGrp="1"/>
          </p:cNvSpPr>
          <p:nvPr>
            <p:ph idx="1"/>
          </p:nvPr>
        </p:nvSpPr>
        <p:spPr>
          <a:xfrm>
            <a:off x="192506" y="1212783"/>
            <a:ext cx="6805061" cy="5284269"/>
          </a:xfrm>
        </p:spPr>
        <p:txBody>
          <a:bodyPr>
            <a:normAutofit/>
          </a:bodyPr>
          <a:lstStyle/>
          <a:p>
            <a:pPr>
              <a:buFont typeface="Arial" panose="020B0604020202020204" pitchFamily="34" charset="0"/>
              <a:buChar char="•"/>
            </a:pPr>
            <a:r>
              <a:rPr lang="en-GB" sz="2800" dirty="0" smtClean="0"/>
              <a:t>Gym Memberships</a:t>
            </a:r>
          </a:p>
          <a:p>
            <a:pPr>
              <a:buFont typeface="Arial" panose="020B0604020202020204" pitchFamily="34" charset="0"/>
              <a:buChar char="•"/>
            </a:pPr>
            <a:r>
              <a:rPr lang="en-GB" sz="2800" dirty="0" smtClean="0"/>
              <a:t>Employee Assisted programs</a:t>
            </a:r>
          </a:p>
          <a:p>
            <a:pPr>
              <a:buFont typeface="Arial" panose="020B0604020202020204" pitchFamily="34" charset="0"/>
              <a:buChar char="•"/>
            </a:pPr>
            <a:r>
              <a:rPr lang="en-GB" sz="2800" dirty="0" smtClean="0"/>
              <a:t>Healthy Eating</a:t>
            </a:r>
          </a:p>
          <a:p>
            <a:pPr>
              <a:buFont typeface="Arial" panose="020B0604020202020204" pitchFamily="34" charset="0"/>
              <a:buChar char="•"/>
            </a:pPr>
            <a:r>
              <a:rPr lang="en-GB" sz="2800" dirty="0" smtClean="0"/>
              <a:t>Stop Smoking </a:t>
            </a:r>
          </a:p>
          <a:p>
            <a:pPr>
              <a:buFont typeface="Arial" panose="020B0604020202020204" pitchFamily="34" charset="0"/>
              <a:buChar char="•"/>
            </a:pPr>
            <a:r>
              <a:rPr lang="en-GB" sz="2800" dirty="0" smtClean="0"/>
              <a:t>Counselling</a:t>
            </a:r>
          </a:p>
          <a:p>
            <a:pPr>
              <a:buFont typeface="Arial" panose="020B0604020202020204" pitchFamily="34" charset="0"/>
              <a:buChar char="•"/>
            </a:pPr>
            <a:r>
              <a:rPr lang="en-GB" sz="2800" dirty="0" smtClean="0"/>
              <a:t>Financial Support</a:t>
            </a:r>
          </a:p>
          <a:p>
            <a:pPr>
              <a:buFont typeface="Arial" panose="020B0604020202020204" pitchFamily="34" charset="0"/>
              <a:buChar char="•"/>
            </a:pPr>
            <a:r>
              <a:rPr lang="en-GB" sz="2800" dirty="0" smtClean="0"/>
              <a:t>Mindfulness</a:t>
            </a:r>
          </a:p>
          <a:p>
            <a:pPr>
              <a:buFont typeface="Arial" panose="020B0604020202020204" pitchFamily="34" charset="0"/>
              <a:buChar char="•"/>
            </a:pPr>
            <a:r>
              <a:rPr lang="en-GB" sz="2800" dirty="0" smtClean="0"/>
              <a:t>Exercise</a:t>
            </a:r>
          </a:p>
          <a:p>
            <a:pPr>
              <a:buFont typeface="Arial" panose="020B0604020202020204" pitchFamily="34" charset="0"/>
              <a:buChar char="•"/>
            </a:pPr>
            <a:r>
              <a:rPr lang="en-GB" sz="2800" dirty="0" smtClean="0"/>
              <a:t>Standing Desks</a:t>
            </a:r>
          </a:p>
          <a:p>
            <a:pPr>
              <a:buFont typeface="Arial" panose="020B0604020202020204" pitchFamily="34" charset="0"/>
              <a:buChar char="•"/>
            </a:pPr>
            <a:r>
              <a:rPr lang="en-GB" sz="2800" dirty="0" smtClean="0"/>
              <a:t>Fruit Friday </a:t>
            </a:r>
          </a:p>
          <a:p>
            <a:pPr>
              <a:buFont typeface="Arial" panose="020B0604020202020204" pitchFamily="34" charset="0"/>
              <a:buChar char="•"/>
            </a:pPr>
            <a:endParaRPr lang="en-GB" dirty="0" smtClean="0"/>
          </a:p>
          <a:p>
            <a:pPr>
              <a:buFont typeface="Arial" panose="020B0604020202020204" pitchFamily="34" charset="0"/>
              <a:buChar char="•"/>
            </a:pPr>
            <a:endParaRPr lang="en-GB" dirty="0" smtClean="0"/>
          </a:p>
        </p:txBody>
      </p:sp>
      <p:sp>
        <p:nvSpPr>
          <p:cNvPr id="4" name="AutoShape 2" descr="Image result for employee health and wellness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292"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6675" y="1414914"/>
            <a:ext cx="5573028" cy="51206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476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146" y="120073"/>
            <a:ext cx="11189853" cy="1496291"/>
          </a:xfrm>
        </p:spPr>
        <p:txBody>
          <a:bodyPr>
            <a:normAutofit/>
          </a:bodyPr>
          <a:lstStyle/>
          <a:p>
            <a:r>
              <a:rPr lang="en-GB" dirty="0" smtClean="0"/>
              <a:t>Criticism of Employee Health and Wellness Programs</a:t>
            </a:r>
            <a:endParaRPr lang="en-GB" dirty="0"/>
          </a:p>
        </p:txBody>
      </p:sp>
      <p:sp>
        <p:nvSpPr>
          <p:cNvPr id="3" name="Content Placeholder 2"/>
          <p:cNvSpPr>
            <a:spLocks noGrp="1"/>
          </p:cNvSpPr>
          <p:nvPr>
            <p:ph idx="1"/>
          </p:nvPr>
        </p:nvSpPr>
        <p:spPr>
          <a:xfrm>
            <a:off x="240146" y="1764145"/>
            <a:ext cx="11190236" cy="4525819"/>
          </a:xfrm>
        </p:spPr>
        <p:txBody>
          <a:bodyPr>
            <a:normAutofit/>
          </a:bodyPr>
          <a:lstStyle/>
          <a:p>
            <a:pPr>
              <a:buFont typeface="Arial" panose="020B0604020202020204" pitchFamily="34" charset="0"/>
              <a:buChar char="•"/>
            </a:pPr>
            <a:r>
              <a:rPr lang="en-GB" dirty="0" smtClean="0"/>
              <a:t>Torrington et al (2009) has suggested </a:t>
            </a:r>
            <a:r>
              <a:rPr lang="en-GB" i="1" dirty="0" smtClean="0"/>
              <a:t>that often programs that ask employees to focus on weight loss or to eat healthy are tampering in the personal Lives of Employees </a:t>
            </a:r>
          </a:p>
          <a:p>
            <a:pPr>
              <a:buFont typeface="Arial" panose="020B0604020202020204" pitchFamily="34" charset="0"/>
              <a:buChar char="•"/>
            </a:pPr>
            <a:r>
              <a:rPr lang="en-GB" i="1" dirty="0" smtClean="0"/>
              <a:t>Quit Smoking Campaigns; </a:t>
            </a:r>
          </a:p>
          <a:p>
            <a:pPr>
              <a:buFont typeface="Arial" panose="020B0604020202020204" pitchFamily="34" charset="0"/>
              <a:buChar char="•"/>
            </a:pPr>
            <a:r>
              <a:rPr lang="en-GB" i="1" dirty="0" smtClean="0"/>
              <a:t>Weight Loss Campaigns</a:t>
            </a:r>
          </a:p>
          <a:p>
            <a:pPr>
              <a:buFont typeface="Arial" panose="020B0604020202020204" pitchFamily="34" charset="0"/>
              <a:buChar char="•"/>
            </a:pPr>
            <a:r>
              <a:rPr lang="en-GB" i="1" dirty="0"/>
              <a:t>F</a:t>
            </a:r>
            <a:r>
              <a:rPr lang="en-GB" i="1" dirty="0" smtClean="0"/>
              <a:t>itness Levels of </a:t>
            </a:r>
            <a:r>
              <a:rPr lang="en-GB" i="1" dirty="0" smtClean="0"/>
              <a:t>Employees</a:t>
            </a:r>
            <a:endParaRPr lang="en-GB" i="1" dirty="0" smtClean="0"/>
          </a:p>
          <a:p>
            <a:pPr>
              <a:buFont typeface="Arial" panose="020B0604020202020204" pitchFamily="34" charset="0"/>
              <a:buChar char="•"/>
            </a:pPr>
            <a:r>
              <a:rPr lang="en-GB" i="1" dirty="0" smtClean="0"/>
              <a:t>Very Costly to implement particularly for small businesses  and places a heavy burden with the increasing trend to promote wellness in the workforce</a:t>
            </a:r>
          </a:p>
          <a:p>
            <a:pPr>
              <a:buFont typeface="Arial" panose="020B0604020202020204" pitchFamily="34" charset="0"/>
              <a:buChar char="•"/>
            </a:pPr>
            <a:r>
              <a:rPr lang="en-GB" i="1" dirty="0" smtClean="0"/>
              <a:t>Labour Turnover may in the long run be less costly</a:t>
            </a:r>
          </a:p>
          <a:p>
            <a:pPr>
              <a:buFont typeface="Arial" panose="020B0604020202020204" pitchFamily="34" charset="0"/>
              <a:buChar char="•"/>
            </a:pPr>
            <a:r>
              <a:rPr lang="en-GB" i="1" dirty="0" smtClean="0"/>
              <a:t>Is it really necessary for employers in the long turn?</a:t>
            </a:r>
          </a:p>
          <a:p>
            <a:pPr>
              <a:buFont typeface="Arial" panose="020B0604020202020204" pitchFamily="34" charset="0"/>
              <a:buChar char="•"/>
            </a:pPr>
            <a:endParaRPr lang="en-GB" i="1" dirty="0" smtClean="0"/>
          </a:p>
          <a:p>
            <a:pPr>
              <a:buFont typeface="Arial" panose="020B0604020202020204" pitchFamily="34" charset="0"/>
              <a:buChar char="•"/>
            </a:pPr>
            <a:endParaRPr lang="en-GB" i="1" dirty="0" smtClean="0"/>
          </a:p>
          <a:p>
            <a:pPr>
              <a:buFont typeface="Arial" panose="020B0604020202020204" pitchFamily="34" charset="0"/>
              <a:buChar char="•"/>
            </a:pPr>
            <a:endParaRPr lang="en-GB" i="1" dirty="0"/>
          </a:p>
        </p:txBody>
      </p:sp>
    </p:spTree>
    <p:extLst>
      <p:ext uri="{BB962C8B-B14F-4D97-AF65-F5344CB8AC3E}">
        <p14:creationId xmlns:p14="http://schemas.microsoft.com/office/powerpoint/2010/main" val="851206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Associate Opinion Survey </a:t>
            </a:r>
            <a:endParaRPr lang="en-GB" dirty="0"/>
          </a:p>
        </p:txBody>
      </p:sp>
      <p:sp>
        <p:nvSpPr>
          <p:cNvPr id="3" name="Subtitle 2"/>
          <p:cNvSpPr>
            <a:spLocks noGrp="1"/>
          </p:cNvSpPr>
          <p:nvPr>
            <p:ph type="subTitle" idx="1"/>
          </p:nvPr>
        </p:nvSpPr>
        <p:spPr/>
        <p:txBody>
          <a:bodyPr/>
          <a:lstStyle/>
          <a:p>
            <a:r>
              <a:rPr lang="en-GB" dirty="0" smtClean="0"/>
              <a:t>AOS – Annual Employee Feedback Tool </a:t>
            </a:r>
            <a:endParaRPr lang="en-GB" dirty="0"/>
          </a:p>
        </p:txBody>
      </p:sp>
      <p:pic>
        <p:nvPicPr>
          <p:cNvPr id="16386" name="Picture 2" descr="Image result for Assoicate opinion surv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0703" y="3263900"/>
            <a:ext cx="4248150" cy="32846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360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i="1" dirty="0"/>
              <a:t>Employee Surveys help to balance the needs of the employees and understand what is </a:t>
            </a:r>
            <a:r>
              <a:rPr lang="en-GB" b="1" i="1" dirty="0"/>
              <a:t>important</a:t>
            </a:r>
            <a:r>
              <a:rPr lang="en-GB" i="1" dirty="0"/>
              <a:t> for the employees</a:t>
            </a:r>
          </a:p>
          <a:p>
            <a:pPr>
              <a:buFont typeface="Arial" panose="020B0604020202020204" pitchFamily="34" charset="0"/>
              <a:buChar char="•"/>
            </a:pPr>
            <a:r>
              <a:rPr lang="en-GB" i="1" dirty="0"/>
              <a:t>Focusing on Empowerment </a:t>
            </a:r>
          </a:p>
          <a:p>
            <a:pPr>
              <a:buFont typeface="Arial" panose="020B0604020202020204" pitchFamily="34" charset="0"/>
              <a:buChar char="•"/>
            </a:pPr>
            <a:r>
              <a:rPr lang="en-GB" i="1" dirty="0"/>
              <a:t>Increase autonomy for the Employees </a:t>
            </a:r>
          </a:p>
          <a:p>
            <a:pPr>
              <a:buFont typeface="Arial" panose="020B0604020202020204" pitchFamily="34" charset="0"/>
              <a:buChar char="•"/>
            </a:pPr>
            <a:r>
              <a:rPr lang="en-GB" i="1" dirty="0"/>
              <a:t>Provide Feedback on a regular basis</a:t>
            </a:r>
          </a:p>
          <a:p>
            <a:pPr>
              <a:buFont typeface="Arial" panose="020B0604020202020204" pitchFamily="34" charset="0"/>
              <a:buChar char="•"/>
            </a:pPr>
            <a:r>
              <a:rPr lang="en-GB" i="1" dirty="0"/>
              <a:t>Improve Job design and Job quality</a:t>
            </a:r>
          </a:p>
          <a:p>
            <a:pPr>
              <a:buFont typeface="Arial" panose="020B0604020202020204" pitchFamily="34" charset="0"/>
              <a:buChar char="•"/>
            </a:pPr>
            <a:r>
              <a:rPr lang="en-GB" i="1" dirty="0"/>
              <a:t>Increasing Efficiencies; Effectiveness and the Duties; Tasks; Roles and Responsibilities of employees</a:t>
            </a:r>
          </a:p>
          <a:p>
            <a:endParaRPr lang="en-GB" dirty="0"/>
          </a:p>
        </p:txBody>
      </p:sp>
    </p:spTree>
    <p:extLst>
      <p:ext uri="{BB962C8B-B14F-4D97-AF65-F5344CB8AC3E}">
        <p14:creationId xmlns:p14="http://schemas.microsoft.com/office/powerpoint/2010/main" val="893810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Need for Employee Up-Skilling or Re-skilling… </a:t>
            </a:r>
            <a:endParaRPr lang="en-GB" dirty="0"/>
          </a:p>
        </p:txBody>
      </p:sp>
      <p:sp>
        <p:nvSpPr>
          <p:cNvPr id="3" name="Subtitle 2"/>
          <p:cNvSpPr>
            <a:spLocks noGrp="1"/>
          </p:cNvSpPr>
          <p:nvPr>
            <p:ph type="subTitle" idx="1"/>
          </p:nvPr>
        </p:nvSpPr>
        <p:spPr/>
        <p:txBody>
          <a:bodyPr>
            <a:normAutofit/>
          </a:bodyPr>
          <a:lstStyle/>
          <a:p>
            <a:r>
              <a:rPr lang="en-GB" dirty="0" smtClean="0"/>
              <a:t>Knowledge is Power….</a:t>
            </a:r>
          </a:p>
          <a:p>
            <a:r>
              <a:rPr lang="en-GB" dirty="0" smtClean="0"/>
              <a:t>Every Day is a School Day… </a:t>
            </a:r>
            <a:endParaRPr lang="en-GB" dirty="0"/>
          </a:p>
        </p:txBody>
      </p:sp>
    </p:spTree>
    <p:extLst>
      <p:ext uri="{BB962C8B-B14F-4D97-AF65-F5344CB8AC3E}">
        <p14:creationId xmlns:p14="http://schemas.microsoft.com/office/powerpoint/2010/main" val="3024891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222115"/>
          </a:xfrm>
        </p:spPr>
        <p:txBody>
          <a:bodyPr/>
          <a:lstStyle/>
          <a:p>
            <a:r>
              <a:rPr lang="en-GB" sz="6000" dirty="0"/>
              <a:t/>
            </a:r>
            <a:br>
              <a:rPr lang="en-GB" sz="6000" dirty="0"/>
            </a:br>
            <a:r>
              <a:rPr lang="en-GB" sz="5400" i="1" dirty="0"/>
              <a:t>The noblest pleasure is the joy of </a:t>
            </a:r>
            <a:r>
              <a:rPr lang="en-GB" sz="5400" i="1" dirty="0" smtClean="0"/>
              <a:t>understanding</a:t>
            </a:r>
            <a:endParaRPr lang="en-GB" sz="5400" i="1" dirty="0"/>
          </a:p>
        </p:txBody>
      </p:sp>
      <p:sp>
        <p:nvSpPr>
          <p:cNvPr id="3" name="Subtitle 2"/>
          <p:cNvSpPr>
            <a:spLocks noGrp="1"/>
          </p:cNvSpPr>
          <p:nvPr>
            <p:ph type="subTitle" idx="1"/>
          </p:nvPr>
        </p:nvSpPr>
        <p:spPr>
          <a:xfrm>
            <a:off x="667512" y="3214256"/>
            <a:ext cx="9228201" cy="831272"/>
          </a:xfrm>
        </p:spPr>
        <p:txBody>
          <a:bodyPr/>
          <a:lstStyle/>
          <a:p>
            <a:r>
              <a:rPr lang="en-GB" dirty="0"/>
              <a:t>Leonardo da Vinci</a:t>
            </a:r>
          </a:p>
        </p:txBody>
      </p:sp>
      <p:sp>
        <p:nvSpPr>
          <p:cNvPr id="4" name="AutoShape 2" descr="Image result for learnodo di vinci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8919" y="2757776"/>
            <a:ext cx="4859771" cy="376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068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1108364"/>
            <a:ext cx="10782300" cy="1893454"/>
          </a:xfrm>
        </p:spPr>
        <p:txBody>
          <a:bodyPr/>
          <a:lstStyle/>
          <a:p>
            <a:r>
              <a:rPr lang="en-GB" sz="5400" i="1" dirty="0"/>
              <a:t>The mind is not a vessel to be filled, but a fire to be </a:t>
            </a:r>
            <a:r>
              <a:rPr lang="en-GB" sz="5400" i="1" dirty="0" smtClean="0"/>
              <a:t>ignited</a:t>
            </a:r>
            <a:endParaRPr lang="en-GB" sz="5400" i="1" dirty="0"/>
          </a:p>
        </p:txBody>
      </p:sp>
      <p:sp>
        <p:nvSpPr>
          <p:cNvPr id="3" name="Subtitle 2"/>
          <p:cNvSpPr>
            <a:spLocks noGrp="1"/>
          </p:cNvSpPr>
          <p:nvPr>
            <p:ph type="subTitle" idx="1"/>
          </p:nvPr>
        </p:nvSpPr>
        <p:spPr>
          <a:xfrm>
            <a:off x="667512" y="3001818"/>
            <a:ext cx="9228201" cy="563418"/>
          </a:xfrm>
        </p:spPr>
        <p:txBody>
          <a:bodyPr/>
          <a:lstStyle/>
          <a:p>
            <a:r>
              <a:rPr lang="en-GB" dirty="0"/>
              <a:t>Plutarch</a:t>
            </a:r>
          </a:p>
        </p:txBody>
      </p:sp>
      <p:pic>
        <p:nvPicPr>
          <p:cNvPr id="2050"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654" y="2752437"/>
            <a:ext cx="5070764" cy="3700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233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1015999"/>
            <a:ext cx="10782300" cy="1745675"/>
          </a:xfrm>
        </p:spPr>
        <p:txBody>
          <a:bodyPr/>
          <a:lstStyle/>
          <a:p>
            <a:r>
              <a:rPr lang="en-GB" sz="5400" i="1" dirty="0"/>
              <a:t>All the world is my school and all humanity is my </a:t>
            </a:r>
            <a:r>
              <a:rPr lang="en-GB" sz="5400" i="1" dirty="0" smtClean="0"/>
              <a:t>teacher</a:t>
            </a:r>
            <a:endParaRPr lang="en-GB" sz="5400" i="1" dirty="0"/>
          </a:p>
        </p:txBody>
      </p:sp>
      <p:sp>
        <p:nvSpPr>
          <p:cNvPr id="3" name="Subtitle 2"/>
          <p:cNvSpPr>
            <a:spLocks noGrp="1"/>
          </p:cNvSpPr>
          <p:nvPr>
            <p:ph type="subTitle" idx="1"/>
          </p:nvPr>
        </p:nvSpPr>
        <p:spPr>
          <a:xfrm>
            <a:off x="667512" y="2937164"/>
            <a:ext cx="9228201" cy="674254"/>
          </a:xfrm>
        </p:spPr>
        <p:txBody>
          <a:bodyPr/>
          <a:lstStyle/>
          <a:p>
            <a:r>
              <a:rPr lang="en-GB" dirty="0"/>
              <a:t>George Whitman</a:t>
            </a:r>
          </a:p>
        </p:txBody>
      </p:sp>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9927" y="2761674"/>
            <a:ext cx="4382221" cy="3519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9627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813242"/>
          </a:xfrm>
        </p:spPr>
        <p:txBody>
          <a:bodyPr/>
          <a:lstStyle/>
          <a:p>
            <a:r>
              <a:rPr lang="en-GB" sz="5400" i="1" dirty="0"/>
              <a:t/>
            </a:r>
            <a:br>
              <a:rPr lang="en-GB" sz="5400" i="1" dirty="0"/>
            </a:br>
            <a:r>
              <a:rPr lang="en-GB" sz="5400" i="1" dirty="0"/>
              <a:t>The beautiful thing about learning is nobody can take it away from </a:t>
            </a:r>
            <a:r>
              <a:rPr lang="en-GB" sz="5400" i="1" dirty="0" smtClean="0"/>
              <a:t>you</a:t>
            </a:r>
            <a:r>
              <a:rPr lang="en-GB" dirty="0"/>
              <a:t/>
            </a:r>
            <a:br>
              <a:rPr lang="en-GB" dirty="0"/>
            </a:br>
            <a:endParaRPr lang="en-GB" i="1" dirty="0"/>
          </a:p>
        </p:txBody>
      </p:sp>
      <p:sp>
        <p:nvSpPr>
          <p:cNvPr id="3" name="Subtitle 2"/>
          <p:cNvSpPr>
            <a:spLocks noGrp="1"/>
          </p:cNvSpPr>
          <p:nvPr>
            <p:ph type="subTitle" idx="1"/>
          </p:nvPr>
        </p:nvSpPr>
        <p:spPr>
          <a:xfrm>
            <a:off x="667512" y="2974109"/>
            <a:ext cx="9228201" cy="1034473"/>
          </a:xfrm>
        </p:spPr>
        <p:txBody>
          <a:bodyPr/>
          <a:lstStyle/>
          <a:p>
            <a:r>
              <a:rPr lang="en-GB" sz="4000" i="1" dirty="0" smtClean="0">
                <a:solidFill>
                  <a:schemeClr val="tx2"/>
                </a:solidFill>
              </a:rPr>
              <a:t>B.B. King</a:t>
            </a:r>
            <a:endParaRPr lang="en-GB" sz="4000" i="1" dirty="0">
              <a:solidFill>
                <a:schemeClr val="tx2"/>
              </a:solidFill>
            </a:endParaRPr>
          </a:p>
        </p:txBody>
      </p:sp>
      <p:pic>
        <p:nvPicPr>
          <p:cNvPr id="4098" name="Picture 2" descr="Image result for bb king imag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6473" y="2974109"/>
            <a:ext cx="4915443" cy="3269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7829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138988"/>
          </a:xfrm>
        </p:spPr>
        <p:txBody>
          <a:bodyPr/>
          <a:lstStyle/>
          <a:p>
            <a:r>
              <a:rPr lang="en-GB" sz="5400" i="1" dirty="0"/>
              <a:t>You can always become </a:t>
            </a:r>
            <a:r>
              <a:rPr lang="en-GB" sz="5400" i="1" dirty="0" smtClean="0"/>
              <a:t>better</a:t>
            </a:r>
            <a:r>
              <a:rPr lang="en-GB" dirty="0"/>
              <a:t/>
            </a:r>
            <a:br>
              <a:rPr lang="en-GB" dirty="0"/>
            </a:br>
            <a:endParaRPr lang="en-GB" dirty="0"/>
          </a:p>
        </p:txBody>
      </p:sp>
      <p:sp>
        <p:nvSpPr>
          <p:cNvPr id="3" name="Subtitle 2"/>
          <p:cNvSpPr>
            <a:spLocks noGrp="1"/>
          </p:cNvSpPr>
          <p:nvPr>
            <p:ph type="subTitle" idx="1"/>
          </p:nvPr>
        </p:nvSpPr>
        <p:spPr>
          <a:xfrm>
            <a:off x="667512" y="2346036"/>
            <a:ext cx="9228201" cy="424873"/>
          </a:xfrm>
        </p:spPr>
        <p:txBody>
          <a:bodyPr>
            <a:normAutofit fontScale="92500" lnSpcReduction="20000"/>
          </a:bodyPr>
          <a:lstStyle/>
          <a:p>
            <a:r>
              <a:rPr lang="en-GB" dirty="0" smtClean="0"/>
              <a:t>Tiger Woods</a:t>
            </a:r>
            <a:endParaRPr lang="en-GB" dirty="0"/>
          </a:p>
        </p:txBody>
      </p:sp>
      <p:sp>
        <p:nvSpPr>
          <p:cNvPr id="4" name="AutoShape 2" descr="Image result for black and white tiger woods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black and white tiger woods image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0" descr="Image result for black and white tiger woods image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32" name="Picture 1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9757" y="2272145"/>
            <a:ext cx="4605770" cy="4100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2256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2693169"/>
          </a:xfrm>
        </p:spPr>
        <p:txBody>
          <a:bodyPr/>
          <a:lstStyle/>
          <a:p>
            <a:r>
              <a:rPr lang="en-GB" sz="5400" i="1" dirty="0" smtClean="0"/>
              <a:t>Learning </a:t>
            </a:r>
            <a:r>
              <a:rPr lang="en-GB" sz="5400" i="1" dirty="0"/>
              <a:t>is not attained by chance. It must be sought for with </a:t>
            </a:r>
            <a:r>
              <a:rPr lang="en-GB" sz="5400" i="1" dirty="0" smtClean="0"/>
              <a:t>ardour </a:t>
            </a:r>
            <a:r>
              <a:rPr lang="en-GB" sz="5400" i="1" dirty="0"/>
              <a:t>and attended with </a:t>
            </a:r>
            <a:r>
              <a:rPr lang="en-GB" sz="5400" i="1" dirty="0" smtClean="0"/>
              <a:t>diligence</a:t>
            </a:r>
            <a:endParaRPr lang="en-GB" sz="5400" i="1" dirty="0"/>
          </a:p>
        </p:txBody>
      </p:sp>
      <p:sp>
        <p:nvSpPr>
          <p:cNvPr id="3" name="Subtitle 2"/>
          <p:cNvSpPr>
            <a:spLocks noGrp="1"/>
          </p:cNvSpPr>
          <p:nvPr>
            <p:ph type="subTitle" idx="1"/>
          </p:nvPr>
        </p:nvSpPr>
        <p:spPr>
          <a:xfrm>
            <a:off x="667512" y="3666836"/>
            <a:ext cx="9228201" cy="1717964"/>
          </a:xfrm>
        </p:spPr>
        <p:txBody>
          <a:bodyPr/>
          <a:lstStyle/>
          <a:p>
            <a:r>
              <a:rPr lang="en-GB" dirty="0"/>
              <a:t>Abigail Adams</a:t>
            </a:r>
          </a:p>
        </p:txBody>
      </p:sp>
      <p:pic>
        <p:nvPicPr>
          <p:cNvPr id="6146" name="Picture 2" descr="Image result for abigail adam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29002" y="3002684"/>
            <a:ext cx="3669907" cy="3600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0674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491" y="73891"/>
            <a:ext cx="11210313" cy="2124364"/>
          </a:xfrm>
        </p:spPr>
        <p:txBody>
          <a:bodyPr/>
          <a:lstStyle/>
          <a:p>
            <a:r>
              <a:rPr lang="en-GB" sz="5400" i="1" dirty="0"/>
              <a:t>Gold has a price, but learning is </a:t>
            </a:r>
            <a:r>
              <a:rPr lang="en-GB" sz="5400" i="1" dirty="0" smtClean="0"/>
              <a:t>priceless</a:t>
            </a:r>
            <a:r>
              <a:rPr lang="en-GB" dirty="0"/>
              <a:t/>
            </a:r>
            <a:br>
              <a:rPr lang="en-GB" dirty="0"/>
            </a:br>
            <a:endParaRPr lang="en-GB" dirty="0"/>
          </a:p>
        </p:txBody>
      </p:sp>
      <p:sp>
        <p:nvSpPr>
          <p:cNvPr id="3" name="Subtitle 2"/>
          <p:cNvSpPr>
            <a:spLocks noGrp="1"/>
          </p:cNvSpPr>
          <p:nvPr>
            <p:ph type="subTitle" idx="1"/>
          </p:nvPr>
        </p:nvSpPr>
        <p:spPr>
          <a:xfrm>
            <a:off x="314036" y="1551710"/>
            <a:ext cx="9581677" cy="544946"/>
          </a:xfrm>
        </p:spPr>
        <p:txBody>
          <a:bodyPr/>
          <a:lstStyle/>
          <a:p>
            <a:r>
              <a:rPr lang="en-GB" dirty="0" smtClean="0"/>
              <a:t>Chinese Proverb </a:t>
            </a:r>
            <a:endParaRPr lang="en-GB" dirty="0"/>
          </a:p>
        </p:txBody>
      </p:sp>
      <p:pic>
        <p:nvPicPr>
          <p:cNvPr id="8194" name="Picture 2" descr="Image result for chinest prover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5729" y="1624301"/>
            <a:ext cx="6455029" cy="4508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39192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Continuous Professional Development </a:t>
            </a:r>
            <a:endParaRPr lang="en-GB" dirty="0"/>
          </a:p>
        </p:txBody>
      </p:sp>
      <p:sp>
        <p:nvSpPr>
          <p:cNvPr id="3" name="Subtitle 2"/>
          <p:cNvSpPr>
            <a:spLocks noGrp="1"/>
          </p:cNvSpPr>
          <p:nvPr>
            <p:ph type="subTitle" idx="1"/>
          </p:nvPr>
        </p:nvSpPr>
        <p:spPr/>
        <p:txBody>
          <a:bodyPr/>
          <a:lstStyle/>
          <a:p>
            <a:r>
              <a:rPr lang="en-GB" dirty="0" smtClean="0"/>
              <a:t>What does this phrase mean to you ?</a:t>
            </a:r>
            <a:endParaRPr lang="en-GB" dirty="0"/>
          </a:p>
        </p:txBody>
      </p:sp>
    </p:spTree>
    <p:extLst>
      <p:ext uri="{BB962C8B-B14F-4D97-AF65-F5344CB8AC3E}">
        <p14:creationId xmlns:p14="http://schemas.microsoft.com/office/powerpoint/2010/main" val="3296460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Investing in the Growth of Employees</a:t>
            </a:r>
            <a:endParaRPr lang="en-GB" dirty="0"/>
          </a:p>
        </p:txBody>
      </p:sp>
      <p:sp>
        <p:nvSpPr>
          <p:cNvPr id="3" name="Subtitle 2"/>
          <p:cNvSpPr>
            <a:spLocks noGrp="1"/>
          </p:cNvSpPr>
          <p:nvPr>
            <p:ph type="subTitle" idx="1"/>
          </p:nvPr>
        </p:nvSpPr>
        <p:spPr/>
        <p:txBody>
          <a:bodyPr/>
          <a:lstStyle/>
          <a:p>
            <a:r>
              <a:rPr lang="en-GB" dirty="0" smtClean="0"/>
              <a:t>Traditional Versus Contemporary </a:t>
            </a:r>
            <a:endParaRPr lang="en-GB" dirty="0"/>
          </a:p>
        </p:txBody>
      </p:sp>
    </p:spTree>
    <p:extLst>
      <p:ext uri="{BB962C8B-B14F-4D97-AF65-F5344CB8AC3E}">
        <p14:creationId xmlns:p14="http://schemas.microsoft.com/office/powerpoint/2010/main" val="2548438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4" y="499533"/>
            <a:ext cx="10772775" cy="1024467"/>
          </a:xfrm>
        </p:spPr>
        <p:txBody>
          <a:bodyPr/>
          <a:lstStyle/>
          <a:p>
            <a:r>
              <a:rPr lang="en-GB" dirty="0" smtClean="0"/>
              <a:t>Group Discussion </a:t>
            </a:r>
            <a:endParaRPr lang="en-GB" dirty="0"/>
          </a:p>
        </p:txBody>
      </p:sp>
      <p:sp>
        <p:nvSpPr>
          <p:cNvPr id="3" name="Content Placeholder 2"/>
          <p:cNvSpPr>
            <a:spLocks noGrp="1"/>
          </p:cNvSpPr>
          <p:nvPr>
            <p:ph idx="1"/>
          </p:nvPr>
        </p:nvSpPr>
        <p:spPr>
          <a:xfrm>
            <a:off x="676656" y="1339274"/>
            <a:ext cx="10753725" cy="1847271"/>
          </a:xfrm>
        </p:spPr>
        <p:txBody>
          <a:bodyPr>
            <a:normAutofit/>
          </a:bodyPr>
          <a:lstStyle/>
          <a:p>
            <a:endParaRPr lang="en-GB" dirty="0" smtClean="0"/>
          </a:p>
          <a:p>
            <a:r>
              <a:rPr lang="en-GB" dirty="0" smtClean="0"/>
              <a:t>How has the workplace changed in the past 20 years? </a:t>
            </a:r>
          </a:p>
          <a:p>
            <a:endParaRPr lang="en-GB" dirty="0"/>
          </a:p>
          <a:p>
            <a:r>
              <a:rPr lang="en-GB" dirty="0" smtClean="0"/>
              <a:t>Homework assignment from the beginning of term… </a:t>
            </a:r>
          </a:p>
          <a:p>
            <a:endParaRPr lang="en-GB" dirty="0"/>
          </a:p>
          <a:p>
            <a:pPr marL="0" indent="0">
              <a:buNone/>
            </a:pPr>
            <a:endParaRPr lang="en-GB" dirty="0" smtClean="0"/>
          </a:p>
        </p:txBody>
      </p:sp>
      <p:sp>
        <p:nvSpPr>
          <p:cNvPr id="4" name="AutoShape 2" descr="Image result for workplace changes past 20 yea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workplace changes past 20 yea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72" name="Picture 8" descr="Image result for how workplaces have chang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0920" y="2740410"/>
            <a:ext cx="4056207" cy="3789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448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 – University Changes  </a:t>
            </a:r>
            <a:endParaRPr lang="en-GB" dirty="0"/>
          </a:p>
        </p:txBody>
      </p:sp>
      <p:pic>
        <p:nvPicPr>
          <p:cNvPr id="9218" name="Picture 2" descr="Image result for Books versus e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248" y="2450090"/>
            <a:ext cx="4514850" cy="247650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mage result for Books versus e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7175" y="2231622"/>
            <a:ext cx="4114800" cy="3651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967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Technology – Workplace Changes </a:t>
            </a:r>
            <a:endParaRPr lang="en-GB" dirty="0"/>
          </a:p>
        </p:txBody>
      </p:sp>
      <p:pic>
        <p:nvPicPr>
          <p:cNvPr id="10248" name="Picture 8" descr="Image result for workplace technolog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45309" y="2157731"/>
            <a:ext cx="7379854" cy="3811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78847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CIPD </a:t>
            </a:r>
            <a:endParaRPr lang="en-GB" dirty="0"/>
          </a:p>
        </p:txBody>
      </p:sp>
      <p:sp>
        <p:nvSpPr>
          <p:cNvPr id="3" name="Subtitle 2"/>
          <p:cNvSpPr>
            <a:spLocks noGrp="1"/>
          </p:cNvSpPr>
          <p:nvPr>
            <p:ph type="subTitle" idx="1"/>
          </p:nvPr>
        </p:nvSpPr>
        <p:spPr/>
        <p:txBody>
          <a:bodyPr/>
          <a:lstStyle/>
          <a:p>
            <a:r>
              <a:rPr lang="en-GB" dirty="0" smtClean="0"/>
              <a:t>The Continuing Professional Development Certification</a:t>
            </a:r>
            <a:endParaRPr lang="en-GB" dirty="0"/>
          </a:p>
        </p:txBody>
      </p:sp>
    </p:spTree>
    <p:extLst>
      <p:ext uri="{BB962C8B-B14F-4D97-AF65-F5344CB8AC3E}">
        <p14:creationId xmlns:p14="http://schemas.microsoft.com/office/powerpoint/2010/main" val="26224498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74" y="160338"/>
            <a:ext cx="11208326" cy="1997393"/>
          </a:xfrm>
        </p:spPr>
        <p:txBody>
          <a:bodyPr/>
          <a:lstStyle/>
          <a:p>
            <a:r>
              <a:rPr lang="en-GB" dirty="0" smtClean="0"/>
              <a:t>Continuing Professional Development</a:t>
            </a:r>
            <a:endParaRPr lang="en-GB" dirty="0"/>
          </a:p>
        </p:txBody>
      </p:sp>
      <p:sp>
        <p:nvSpPr>
          <p:cNvPr id="3" name="Content Placeholder 2"/>
          <p:cNvSpPr>
            <a:spLocks noGrp="1"/>
          </p:cNvSpPr>
          <p:nvPr>
            <p:ph idx="1"/>
          </p:nvPr>
        </p:nvSpPr>
        <p:spPr>
          <a:xfrm>
            <a:off x="155576" y="1653309"/>
            <a:ext cx="11274806" cy="4535055"/>
          </a:xfrm>
        </p:spPr>
        <p:txBody>
          <a:bodyPr>
            <a:normAutofit/>
          </a:bodyPr>
          <a:lstStyle/>
          <a:p>
            <a:r>
              <a:rPr lang="en-GB" sz="4400" b="1" i="1" dirty="0" smtClean="0">
                <a:solidFill>
                  <a:srgbClr val="7030A0"/>
                </a:solidFill>
              </a:rPr>
              <a:t>According to CIPD (2020) CPD </a:t>
            </a:r>
            <a:r>
              <a:rPr lang="en-GB" sz="4400" b="1" i="1" dirty="0">
                <a:solidFill>
                  <a:srgbClr val="7030A0"/>
                </a:solidFill>
              </a:rPr>
              <a:t>is the holistic commitment of professionals towards the enhancement of personal skills and proficiency throughout their </a:t>
            </a:r>
            <a:r>
              <a:rPr lang="en-GB" sz="4400" b="1" i="1" dirty="0" smtClean="0">
                <a:solidFill>
                  <a:srgbClr val="7030A0"/>
                </a:solidFill>
              </a:rPr>
              <a:t>careers</a:t>
            </a:r>
          </a:p>
          <a:p>
            <a:endParaRPr lang="en-GB" sz="4400" b="1" i="1" dirty="0">
              <a:solidFill>
                <a:srgbClr val="7030A0"/>
              </a:solidFill>
            </a:endParaRPr>
          </a:p>
          <a:p>
            <a:r>
              <a:rPr lang="en-GB" sz="3200" b="1" i="1" dirty="0" smtClean="0">
                <a:solidFill>
                  <a:srgbClr val="7030A0"/>
                </a:solidFill>
              </a:rPr>
              <a:t>(link on Moodle)</a:t>
            </a:r>
            <a:endParaRPr lang="en-GB" sz="3200" b="1" i="1" dirty="0">
              <a:solidFill>
                <a:srgbClr val="7030A0"/>
              </a:solidFill>
            </a:endParaRPr>
          </a:p>
          <a:p>
            <a:endParaRPr lang="en-GB" dirty="0"/>
          </a:p>
        </p:txBody>
      </p:sp>
      <p:sp>
        <p:nvSpPr>
          <p:cNvPr id="4" name="AutoShape 2" descr="Image result for cipd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2"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324" y="4304146"/>
            <a:ext cx="5273675" cy="2198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006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5564" y="770467"/>
            <a:ext cx="11090240" cy="3352800"/>
          </a:xfrm>
        </p:spPr>
        <p:txBody>
          <a:bodyPr/>
          <a:lstStyle/>
          <a:p>
            <a:r>
              <a:rPr lang="en-GB" dirty="0" smtClean="0"/>
              <a:t>Article on Moodle </a:t>
            </a:r>
            <a:endParaRPr lang="en-GB" dirty="0"/>
          </a:p>
        </p:txBody>
      </p:sp>
      <p:sp>
        <p:nvSpPr>
          <p:cNvPr id="3" name="Subtitle 2"/>
          <p:cNvSpPr>
            <a:spLocks noGrp="1"/>
          </p:cNvSpPr>
          <p:nvPr>
            <p:ph type="subTitle" idx="1"/>
          </p:nvPr>
        </p:nvSpPr>
        <p:spPr>
          <a:xfrm>
            <a:off x="295564" y="4206876"/>
            <a:ext cx="9600149" cy="1645920"/>
          </a:xfrm>
        </p:spPr>
        <p:txBody>
          <a:bodyPr/>
          <a:lstStyle/>
          <a:p>
            <a:r>
              <a:rPr lang="en-GB" dirty="0" smtClean="0"/>
              <a:t>Marriott Employee Training and Development Programs</a:t>
            </a:r>
            <a:endParaRPr lang="en-GB" dirty="0"/>
          </a:p>
        </p:txBody>
      </p:sp>
    </p:spTree>
    <p:extLst>
      <p:ext uri="{BB962C8B-B14F-4D97-AF65-F5344CB8AC3E}">
        <p14:creationId xmlns:p14="http://schemas.microsoft.com/office/powerpoint/2010/main" val="18167722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Millennial Workforce </a:t>
            </a:r>
            <a:endParaRPr lang="en-GB" dirty="0"/>
          </a:p>
        </p:txBody>
      </p:sp>
      <p:sp>
        <p:nvSpPr>
          <p:cNvPr id="3" name="Subtitle 2"/>
          <p:cNvSpPr>
            <a:spLocks noGrp="1"/>
          </p:cNvSpPr>
          <p:nvPr>
            <p:ph type="subTitle" idx="1"/>
          </p:nvPr>
        </p:nvSpPr>
        <p:spPr/>
        <p:txBody>
          <a:bodyPr/>
          <a:lstStyle/>
          <a:p>
            <a:r>
              <a:rPr lang="en-GB" dirty="0" smtClean="0"/>
              <a:t>Article on Moodle – Read for Group Discussion </a:t>
            </a:r>
            <a:endParaRPr lang="en-GB" dirty="0"/>
          </a:p>
        </p:txBody>
      </p:sp>
    </p:spTree>
    <p:extLst>
      <p:ext uri="{BB962C8B-B14F-4D97-AF65-F5344CB8AC3E}">
        <p14:creationId xmlns:p14="http://schemas.microsoft.com/office/powerpoint/2010/main" val="1526405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 Experience </a:t>
            </a:r>
            <a:endParaRPr lang="en-GB" dirty="0"/>
          </a:p>
        </p:txBody>
      </p:sp>
      <p:sp>
        <p:nvSpPr>
          <p:cNvPr id="3" name="Subtitle 2"/>
          <p:cNvSpPr>
            <a:spLocks noGrp="1"/>
          </p:cNvSpPr>
          <p:nvPr>
            <p:ph type="subTitle" idx="1"/>
          </p:nvPr>
        </p:nvSpPr>
        <p:spPr/>
        <p:txBody>
          <a:bodyPr/>
          <a:lstStyle/>
          <a:p>
            <a:r>
              <a:rPr lang="en-GB" dirty="0" smtClean="0"/>
              <a:t>Continuous Professional Development </a:t>
            </a:r>
            <a:endParaRPr lang="en-GB" dirty="0"/>
          </a:p>
        </p:txBody>
      </p:sp>
    </p:spTree>
    <p:extLst>
      <p:ext uri="{BB962C8B-B14F-4D97-AF65-F5344CB8AC3E}">
        <p14:creationId xmlns:p14="http://schemas.microsoft.com/office/powerpoint/2010/main" val="2181340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36" y="129309"/>
            <a:ext cx="11217564" cy="1311564"/>
          </a:xfrm>
        </p:spPr>
        <p:txBody>
          <a:bodyPr/>
          <a:lstStyle/>
          <a:p>
            <a:r>
              <a:rPr lang="en-GB" dirty="0" smtClean="0"/>
              <a:t>My Experience with Hilton and Marriott</a:t>
            </a:r>
            <a:endParaRPr lang="en-GB" dirty="0"/>
          </a:p>
        </p:txBody>
      </p:sp>
      <p:sp>
        <p:nvSpPr>
          <p:cNvPr id="3" name="Content Placeholder 2"/>
          <p:cNvSpPr>
            <a:spLocks noGrp="1"/>
          </p:cNvSpPr>
          <p:nvPr>
            <p:ph idx="1"/>
          </p:nvPr>
        </p:nvSpPr>
        <p:spPr>
          <a:xfrm>
            <a:off x="212436" y="1126836"/>
            <a:ext cx="11217945" cy="5731164"/>
          </a:xfrm>
        </p:spPr>
        <p:txBody>
          <a:bodyPr>
            <a:normAutofit fontScale="92500"/>
          </a:bodyPr>
          <a:lstStyle/>
          <a:p>
            <a:pPr>
              <a:buFont typeface="Arial" panose="020B0604020202020204" pitchFamily="34" charset="0"/>
              <a:buChar char="•"/>
            </a:pPr>
            <a:r>
              <a:rPr lang="en-GB" dirty="0"/>
              <a:t> </a:t>
            </a:r>
            <a:r>
              <a:rPr lang="en-GB" dirty="0" smtClean="0"/>
              <a:t>Brand Standard Programs – Standardised Approach to CPD </a:t>
            </a:r>
          </a:p>
          <a:p>
            <a:pPr>
              <a:buFont typeface="Arial" panose="020B0604020202020204" pitchFamily="34" charset="0"/>
              <a:buChar char="•"/>
            </a:pPr>
            <a:r>
              <a:rPr lang="en-GB" dirty="0" smtClean="0"/>
              <a:t>Increasing Technology </a:t>
            </a:r>
          </a:p>
          <a:p>
            <a:pPr>
              <a:buFont typeface="Arial" panose="020B0604020202020204" pitchFamily="34" charset="0"/>
              <a:buChar char="•"/>
            </a:pPr>
            <a:r>
              <a:rPr lang="en-GB" dirty="0" smtClean="0"/>
              <a:t>Multiple Platform Availability </a:t>
            </a:r>
          </a:p>
          <a:p>
            <a:pPr>
              <a:buFont typeface="Arial" panose="020B0604020202020204" pitchFamily="34" charset="0"/>
              <a:buChar char="•"/>
            </a:pPr>
            <a:r>
              <a:rPr lang="en-GB" dirty="0" smtClean="0"/>
              <a:t>Marriott Global Source (MGS)</a:t>
            </a:r>
          </a:p>
          <a:p>
            <a:pPr>
              <a:buFont typeface="Arial" panose="020B0604020202020204" pitchFamily="34" charset="0"/>
              <a:buChar char="•"/>
            </a:pPr>
            <a:r>
              <a:rPr lang="en-GB" dirty="0" smtClean="0"/>
              <a:t>My Learning – Get on Board; Marriott Bonvoy; Food Safety; Fire Safety; Health &amp; Safety; Human Trafficking; Terrorism; Rosetta Stone; Leadership; Customer Service </a:t>
            </a:r>
          </a:p>
          <a:p>
            <a:pPr>
              <a:buFont typeface="Arial" panose="020B0604020202020204" pitchFamily="34" charset="0"/>
              <a:buChar char="•"/>
            </a:pPr>
            <a:r>
              <a:rPr lang="en-GB" dirty="0" smtClean="0"/>
              <a:t>Lobster – Food and Beverage </a:t>
            </a:r>
          </a:p>
          <a:p>
            <a:pPr>
              <a:buFont typeface="Arial" panose="020B0604020202020204" pitchFamily="34" charset="0"/>
              <a:buChar char="•"/>
            </a:pPr>
            <a:r>
              <a:rPr lang="en-GB" dirty="0" smtClean="0"/>
              <a:t>Essential Skills</a:t>
            </a:r>
          </a:p>
          <a:p>
            <a:pPr>
              <a:buFont typeface="Arial" panose="020B0604020202020204" pitchFamily="34" charset="0"/>
              <a:buChar char="•"/>
            </a:pPr>
            <a:r>
              <a:rPr lang="en-GB" dirty="0" smtClean="0"/>
              <a:t>Supervisor in Training (SIT) </a:t>
            </a:r>
          </a:p>
          <a:p>
            <a:pPr>
              <a:buFont typeface="Arial" panose="020B0604020202020204" pitchFamily="34" charset="0"/>
              <a:buChar char="•"/>
            </a:pPr>
            <a:r>
              <a:rPr lang="en-GB" dirty="0" smtClean="0"/>
              <a:t>General Manager new Hire Training – ‘singing off the same hymn sheet’. </a:t>
            </a:r>
          </a:p>
          <a:p>
            <a:pPr>
              <a:buFont typeface="Arial" panose="020B0604020202020204" pitchFamily="34" charset="0"/>
              <a:buChar char="•"/>
            </a:pPr>
            <a:r>
              <a:rPr lang="en-GB" dirty="0" smtClean="0"/>
              <a:t>Management Programs – 2 day Classes  i.e. Time Management; Email/Outlook </a:t>
            </a:r>
          </a:p>
          <a:p>
            <a:pPr>
              <a:buFont typeface="Arial" panose="020B0604020202020204" pitchFamily="34" charset="0"/>
              <a:buChar char="•"/>
            </a:pPr>
            <a:r>
              <a:rPr lang="en-GB" dirty="0" smtClean="0"/>
              <a:t>Encouraged by Leadership and above property HR Cluster Teams </a:t>
            </a:r>
          </a:p>
          <a:p>
            <a:pPr>
              <a:buFont typeface="Arial" panose="020B0604020202020204" pitchFamily="34" charset="0"/>
              <a:buChar char="•"/>
            </a:pPr>
            <a:r>
              <a:rPr lang="en-GB" dirty="0" smtClean="0"/>
              <a:t>Everyone </a:t>
            </a:r>
            <a:r>
              <a:rPr lang="en-GB" b="1" dirty="0" smtClean="0"/>
              <a:t>BUYS INTO </a:t>
            </a:r>
            <a:r>
              <a:rPr lang="en-GB" dirty="0" smtClean="0"/>
              <a:t>it- this is very important for strategic alignment with corporate CPD policy</a:t>
            </a:r>
          </a:p>
          <a:p>
            <a:pPr>
              <a:buFont typeface="Arial" panose="020B0604020202020204" pitchFamily="34" charset="0"/>
              <a:buChar char="•"/>
            </a:pPr>
            <a:endParaRPr lang="en-GB" dirty="0" smtClean="0"/>
          </a:p>
          <a:p>
            <a:pPr>
              <a:buFont typeface="Arial" panose="020B0604020202020204" pitchFamily="34" charset="0"/>
              <a:buChar char="•"/>
            </a:pPr>
            <a:endParaRPr lang="en-GB" dirty="0"/>
          </a:p>
        </p:txBody>
      </p:sp>
    </p:spTree>
    <p:extLst>
      <p:ext uri="{BB962C8B-B14F-4D97-AF65-F5344CB8AC3E}">
        <p14:creationId xmlns:p14="http://schemas.microsoft.com/office/powerpoint/2010/main" val="432815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274" y="295565"/>
            <a:ext cx="11106725" cy="932871"/>
          </a:xfrm>
        </p:spPr>
        <p:txBody>
          <a:bodyPr/>
          <a:lstStyle/>
          <a:p>
            <a:r>
              <a:rPr lang="en-GB" dirty="0" smtClean="0"/>
              <a:t>Generations</a:t>
            </a:r>
            <a:endParaRPr lang="en-GB" dirty="0"/>
          </a:p>
        </p:txBody>
      </p:sp>
      <p:pic>
        <p:nvPicPr>
          <p:cNvPr id="13314"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2182" y="1154545"/>
            <a:ext cx="9494981" cy="5597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8262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Coaching and Mentoring</a:t>
            </a:r>
            <a:endParaRPr lang="en-GB" dirty="0"/>
          </a:p>
        </p:txBody>
      </p:sp>
      <p:pic>
        <p:nvPicPr>
          <p:cNvPr id="15362"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81892" y="1958110"/>
            <a:ext cx="9670472" cy="4337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50136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982" y="0"/>
            <a:ext cx="11079017" cy="2157731"/>
          </a:xfrm>
        </p:spPr>
        <p:txBody>
          <a:bodyPr/>
          <a:lstStyle/>
          <a:p>
            <a:r>
              <a:rPr lang="en-GB" dirty="0" smtClean="0"/>
              <a:t>Employee Expectations</a:t>
            </a:r>
            <a:endParaRPr lang="en-GB" dirty="0"/>
          </a:p>
        </p:txBody>
      </p:sp>
      <p:pic>
        <p:nvPicPr>
          <p:cNvPr id="14338"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69818" y="1542474"/>
            <a:ext cx="8783782" cy="47290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6319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7630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999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Remember what I said about Development and Retention? </a:t>
            </a:r>
            <a:endParaRPr lang="en-GB" dirty="0"/>
          </a:p>
        </p:txBody>
      </p:sp>
      <p:sp>
        <p:nvSpPr>
          <p:cNvPr id="3" name="Subtitle 2"/>
          <p:cNvSpPr>
            <a:spLocks noGrp="1"/>
          </p:cNvSpPr>
          <p:nvPr>
            <p:ph type="subTitle" idx="1"/>
          </p:nvPr>
        </p:nvSpPr>
        <p:spPr>
          <a:xfrm>
            <a:off x="667512" y="4206875"/>
            <a:ext cx="11044197" cy="2120033"/>
          </a:xfrm>
        </p:spPr>
        <p:txBody>
          <a:bodyPr>
            <a:normAutofit/>
          </a:bodyPr>
          <a:lstStyle/>
          <a:p>
            <a:r>
              <a:rPr lang="en-GB" dirty="0" smtClean="0"/>
              <a:t>Make sure there is an investment on both sides to secure the sustainability of the employee investment in you and you in them </a:t>
            </a:r>
          </a:p>
          <a:p>
            <a:r>
              <a:rPr lang="en-GB" dirty="0"/>
              <a:t>“As we work to create light for others, we naturally light our own way.” — Mary Anne Radmacher</a:t>
            </a:r>
            <a:endParaRPr lang="en-GB" dirty="0" smtClean="0"/>
          </a:p>
        </p:txBody>
      </p:sp>
    </p:spTree>
    <p:extLst>
      <p:ext uri="{BB962C8B-B14F-4D97-AF65-F5344CB8AC3E}">
        <p14:creationId xmlns:p14="http://schemas.microsoft.com/office/powerpoint/2010/main" val="18100865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382" y="770469"/>
            <a:ext cx="7546109" cy="541095"/>
          </a:xfrm>
        </p:spPr>
        <p:txBody>
          <a:bodyPr/>
          <a:lstStyle/>
          <a:p>
            <a:r>
              <a:rPr lang="en-GB" dirty="0" smtClean="0"/>
              <a:t>Assignment (2) </a:t>
            </a:r>
            <a:endParaRPr lang="en-GB" dirty="0"/>
          </a:p>
        </p:txBody>
      </p:sp>
      <p:sp>
        <p:nvSpPr>
          <p:cNvPr id="3" name="Subtitle 2"/>
          <p:cNvSpPr>
            <a:spLocks noGrp="1"/>
          </p:cNvSpPr>
          <p:nvPr>
            <p:ph type="subTitle" idx="1"/>
          </p:nvPr>
        </p:nvSpPr>
        <p:spPr>
          <a:xfrm>
            <a:off x="110837" y="1311564"/>
            <a:ext cx="11647054" cy="5237018"/>
          </a:xfrm>
        </p:spPr>
        <p:txBody>
          <a:bodyPr>
            <a:normAutofit fontScale="85000" lnSpcReduction="20000"/>
          </a:bodyPr>
          <a:lstStyle/>
          <a:p>
            <a:r>
              <a:rPr lang="en-GB" dirty="0"/>
              <a:t>You are required to develop a proposal of 2000 words which will is to be based on Employee Engagement in the hotel industry. The theme of the proposal is personnel development links to organisation outcomes. </a:t>
            </a:r>
            <a:endParaRPr lang="en-GB" dirty="0" smtClean="0"/>
          </a:p>
          <a:p>
            <a:endParaRPr lang="en-GB" dirty="0"/>
          </a:p>
          <a:p>
            <a:r>
              <a:rPr lang="en-GB" dirty="0"/>
              <a:t> </a:t>
            </a:r>
            <a:r>
              <a:rPr lang="en-GB" b="1" dirty="0" smtClean="0"/>
              <a:t>Task </a:t>
            </a:r>
            <a:r>
              <a:rPr lang="en-GB" b="1" dirty="0"/>
              <a:t>1 -</a:t>
            </a:r>
            <a:r>
              <a:rPr lang="en-GB" dirty="0"/>
              <a:t> Briefly discuss the organisation on which the proposal is to be based. Within your discussion, identify the current issue the proposal will examine based around the theme of employee engagement and developing a talented workforce.</a:t>
            </a:r>
          </a:p>
          <a:p>
            <a:r>
              <a:rPr lang="en-GB" dirty="0"/>
              <a:t> </a:t>
            </a:r>
            <a:r>
              <a:rPr lang="en-GB" b="1" dirty="0" smtClean="0"/>
              <a:t>Task </a:t>
            </a:r>
            <a:r>
              <a:rPr lang="en-GB" b="1" dirty="0"/>
              <a:t>2</a:t>
            </a:r>
            <a:r>
              <a:rPr lang="en-GB" dirty="0"/>
              <a:t> - Using your proposal theme as the focus for your research, discuss the issue from your chosen organisation and examples from other organisations in the hotel industry highlighting the good/poor practice. Support your discussion with secondary research.</a:t>
            </a:r>
          </a:p>
          <a:p>
            <a:r>
              <a:rPr lang="en-GB" dirty="0"/>
              <a:t> </a:t>
            </a:r>
            <a:r>
              <a:rPr lang="en-GB" b="1" dirty="0" smtClean="0"/>
              <a:t>Task </a:t>
            </a:r>
            <a:r>
              <a:rPr lang="en-GB" b="1" dirty="0"/>
              <a:t>3</a:t>
            </a:r>
            <a:r>
              <a:rPr lang="en-GB" dirty="0"/>
              <a:t> – Detail the </a:t>
            </a:r>
            <a:r>
              <a:rPr lang="en-GB" b="1" i="1" dirty="0"/>
              <a:t>Corporate Ethic Strategy</a:t>
            </a:r>
            <a:r>
              <a:rPr lang="en-GB" dirty="0"/>
              <a:t> of your chosen organisation and their sustainability for life-long employment. </a:t>
            </a:r>
          </a:p>
          <a:p>
            <a:r>
              <a:rPr lang="en-GB" dirty="0"/>
              <a:t> </a:t>
            </a:r>
            <a:r>
              <a:rPr lang="en-GB" b="1" dirty="0" smtClean="0"/>
              <a:t>Task </a:t>
            </a:r>
            <a:r>
              <a:rPr lang="en-GB" b="1" dirty="0"/>
              <a:t>4 -</a:t>
            </a:r>
            <a:r>
              <a:rPr lang="en-GB" dirty="0"/>
              <a:t> Provide a conclusion to your proposal which clearly offers suggestions to the chosen organisation to help them develop a workforce with skills and attitudes for lifelong employment.</a:t>
            </a:r>
          </a:p>
          <a:p>
            <a:endParaRPr lang="en-GB" dirty="0"/>
          </a:p>
        </p:txBody>
      </p:sp>
    </p:spTree>
    <p:extLst>
      <p:ext uri="{BB962C8B-B14F-4D97-AF65-F5344CB8AC3E}">
        <p14:creationId xmlns:p14="http://schemas.microsoft.com/office/powerpoint/2010/main" val="4033277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Grading Criteria</a:t>
            </a:r>
            <a:endParaRPr lang="en-GB" dirty="0"/>
          </a:p>
        </p:txBody>
      </p:sp>
      <p:sp>
        <p:nvSpPr>
          <p:cNvPr id="3" name="Content Placeholder 2"/>
          <p:cNvSpPr>
            <a:spLocks noGrp="1"/>
          </p:cNvSpPr>
          <p:nvPr>
            <p:ph idx="1"/>
          </p:nvPr>
        </p:nvSpPr>
        <p:spPr/>
        <p:txBody>
          <a:bodyPr/>
          <a:lstStyle/>
          <a:p>
            <a:r>
              <a:rPr lang="en-GB" dirty="0" smtClean="0"/>
              <a:t>Research Informed Literature (10)</a:t>
            </a:r>
          </a:p>
          <a:p>
            <a:r>
              <a:rPr lang="en-GB" dirty="0" smtClean="0"/>
              <a:t>Knowledge and Understanding of the Subject (25)</a:t>
            </a:r>
          </a:p>
          <a:p>
            <a:r>
              <a:rPr lang="en-GB" dirty="0" smtClean="0"/>
              <a:t>Critical Analysis (25)</a:t>
            </a:r>
          </a:p>
          <a:p>
            <a:r>
              <a:rPr lang="en-GB" dirty="0" smtClean="0"/>
              <a:t>Practical Application and Deployment (25)</a:t>
            </a:r>
          </a:p>
          <a:p>
            <a:r>
              <a:rPr lang="en-GB" dirty="0" smtClean="0"/>
              <a:t>Skills for Professional Practice (15)</a:t>
            </a:r>
            <a:endParaRPr lang="en-GB" dirty="0"/>
          </a:p>
        </p:txBody>
      </p:sp>
    </p:spTree>
    <p:extLst>
      <p:ext uri="{BB962C8B-B14F-4D97-AF65-F5344CB8AC3E}">
        <p14:creationId xmlns:p14="http://schemas.microsoft.com/office/powerpoint/2010/main" val="24209422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Framework</a:t>
            </a:r>
            <a:endParaRPr lang="en-GB" dirty="0"/>
          </a:p>
        </p:txBody>
      </p:sp>
      <p:sp>
        <p:nvSpPr>
          <p:cNvPr id="3" name="Content Placeholder 2"/>
          <p:cNvSpPr>
            <a:spLocks noGrp="1"/>
          </p:cNvSpPr>
          <p:nvPr>
            <p:ph idx="1"/>
          </p:nvPr>
        </p:nvSpPr>
        <p:spPr/>
        <p:txBody>
          <a:bodyPr>
            <a:normAutofit/>
          </a:bodyPr>
          <a:lstStyle/>
          <a:p>
            <a:r>
              <a:rPr lang="en-GB" dirty="0" smtClean="0"/>
              <a:t>Executive Summary</a:t>
            </a:r>
          </a:p>
          <a:p>
            <a:r>
              <a:rPr lang="en-GB" dirty="0" smtClean="0"/>
              <a:t>Contents Page</a:t>
            </a:r>
          </a:p>
          <a:p>
            <a:r>
              <a:rPr lang="en-GB" dirty="0" smtClean="0"/>
              <a:t>Introduction </a:t>
            </a:r>
          </a:p>
          <a:p>
            <a:r>
              <a:rPr lang="en-GB" dirty="0" smtClean="0"/>
              <a:t>Your Hotel </a:t>
            </a:r>
          </a:p>
          <a:p>
            <a:r>
              <a:rPr lang="en-GB" dirty="0" smtClean="0"/>
              <a:t>Your Hotel Competition</a:t>
            </a:r>
          </a:p>
          <a:p>
            <a:r>
              <a:rPr lang="en-GB" dirty="0" smtClean="0"/>
              <a:t>Employee Health and Wellbeing Analysis</a:t>
            </a:r>
          </a:p>
          <a:p>
            <a:r>
              <a:rPr lang="en-GB" dirty="0" smtClean="0"/>
              <a:t>Corporate Social Responsibility</a:t>
            </a:r>
          </a:p>
          <a:p>
            <a:r>
              <a:rPr lang="en-GB" dirty="0" smtClean="0"/>
              <a:t>Conclusion </a:t>
            </a:r>
          </a:p>
          <a:p>
            <a:endParaRPr lang="en-GB" dirty="0"/>
          </a:p>
        </p:txBody>
      </p:sp>
    </p:spTree>
    <p:extLst>
      <p:ext uri="{BB962C8B-B14F-4D97-AF65-F5344CB8AC3E}">
        <p14:creationId xmlns:p14="http://schemas.microsoft.com/office/powerpoint/2010/main" val="42702649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Executive Summary </a:t>
            </a:r>
            <a:endParaRPr lang="en-GB" dirty="0"/>
          </a:p>
        </p:txBody>
      </p:sp>
      <p:sp>
        <p:nvSpPr>
          <p:cNvPr id="3" name="Content Placeholder 2"/>
          <p:cNvSpPr>
            <a:spLocks noGrp="1"/>
          </p:cNvSpPr>
          <p:nvPr>
            <p:ph idx="1"/>
          </p:nvPr>
        </p:nvSpPr>
        <p:spPr>
          <a:xfrm>
            <a:off x="676656" y="2011680"/>
            <a:ext cx="10753725" cy="4472247"/>
          </a:xfrm>
        </p:spPr>
        <p:txBody>
          <a:bodyPr>
            <a:normAutofit fontScale="92500" lnSpcReduction="10000"/>
          </a:bodyPr>
          <a:lstStyle/>
          <a:p>
            <a:r>
              <a:rPr lang="en-GB" i="1" dirty="0"/>
              <a:t>T</a:t>
            </a:r>
            <a:r>
              <a:rPr lang="en-GB" i="1" dirty="0" smtClean="0"/>
              <a:t>ell </a:t>
            </a:r>
            <a:r>
              <a:rPr lang="en-GB" i="1" dirty="0"/>
              <a:t>me what the report will be </a:t>
            </a:r>
            <a:r>
              <a:rPr lang="en-GB" i="1" dirty="0" smtClean="0"/>
              <a:t>examining</a:t>
            </a:r>
          </a:p>
          <a:p>
            <a:r>
              <a:rPr lang="en-GB" i="1" dirty="0" smtClean="0"/>
              <a:t>Remember you are the HR Leader and you are preparing a report for  the new GM on the Employee Wellness programs in place and providing a critical appraisal of current practice to ensure you are offering competitive programs with local competitor hotels. </a:t>
            </a:r>
          </a:p>
          <a:p>
            <a:r>
              <a:rPr lang="en-GB" dirty="0" smtClean="0"/>
              <a:t>Look at Current Events and the Topic of Employee Health and Wellness – inform the GM of the statistics of increased wellness in the workplace</a:t>
            </a:r>
          </a:p>
          <a:p>
            <a:r>
              <a:rPr lang="en-GB" dirty="0" smtClean="0"/>
              <a:t>Hospitality Industry – Diversity in the Workplace</a:t>
            </a:r>
          </a:p>
          <a:p>
            <a:r>
              <a:rPr lang="en-GB" dirty="0" smtClean="0"/>
              <a:t>Employers - What do they get out of it</a:t>
            </a:r>
          </a:p>
          <a:p>
            <a:r>
              <a:rPr lang="en-GB" dirty="0" smtClean="0"/>
              <a:t>Employees – What do they get out of it</a:t>
            </a:r>
          </a:p>
          <a:p>
            <a:r>
              <a:rPr lang="en-GB" dirty="0" smtClean="0"/>
              <a:t>CSR- increasing need for the employers to stand out to be competitive employers</a:t>
            </a:r>
          </a:p>
          <a:p>
            <a:r>
              <a:rPr lang="en-GB" dirty="0" smtClean="0"/>
              <a:t>Employers with a purpose </a:t>
            </a:r>
          </a:p>
          <a:p>
            <a:r>
              <a:rPr lang="en-GB" dirty="0" smtClean="0"/>
              <a:t> </a:t>
            </a:r>
          </a:p>
          <a:p>
            <a:endParaRPr lang="en-GB" dirty="0"/>
          </a:p>
        </p:txBody>
      </p:sp>
    </p:spTree>
    <p:extLst>
      <p:ext uri="{BB962C8B-B14F-4D97-AF65-F5344CB8AC3E}">
        <p14:creationId xmlns:p14="http://schemas.microsoft.com/office/powerpoint/2010/main" val="1430077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normAutofit/>
          </a:bodyPr>
          <a:lstStyle/>
          <a:p>
            <a:r>
              <a:rPr lang="en-GB" dirty="0"/>
              <a:t>Introduction</a:t>
            </a:r>
            <a:r>
              <a:rPr lang="en-GB" dirty="0" smtClean="0"/>
              <a:t>….</a:t>
            </a:r>
          </a:p>
          <a:p>
            <a:r>
              <a:rPr lang="en-GB" dirty="0" smtClean="0"/>
              <a:t>Knowledge and Understanding </a:t>
            </a:r>
          </a:p>
          <a:p>
            <a:r>
              <a:rPr lang="en-GB" dirty="0" smtClean="0"/>
              <a:t>Growth of health and wellness</a:t>
            </a:r>
          </a:p>
          <a:p>
            <a:r>
              <a:rPr lang="en-GB" dirty="0" smtClean="0"/>
              <a:t>Employee </a:t>
            </a:r>
            <a:r>
              <a:rPr lang="en-GB" dirty="0" smtClean="0"/>
              <a:t>Engagement </a:t>
            </a:r>
            <a:endParaRPr lang="en-GB" dirty="0" smtClean="0"/>
          </a:p>
          <a:p>
            <a:r>
              <a:rPr lang="en-GB" dirty="0" smtClean="0"/>
              <a:t>Employee Retention</a:t>
            </a:r>
          </a:p>
          <a:p>
            <a:r>
              <a:rPr lang="en-GB" dirty="0" smtClean="0"/>
              <a:t>Build business case for Health and Wellness </a:t>
            </a:r>
            <a:endParaRPr lang="en-GB" dirty="0"/>
          </a:p>
          <a:p>
            <a:endParaRPr lang="en-GB" dirty="0"/>
          </a:p>
        </p:txBody>
      </p:sp>
    </p:spTree>
    <p:extLst>
      <p:ext uri="{BB962C8B-B14F-4D97-AF65-F5344CB8AC3E}">
        <p14:creationId xmlns:p14="http://schemas.microsoft.com/office/powerpoint/2010/main" val="34676851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Hotel </a:t>
            </a:r>
            <a:endParaRPr lang="en-GB" dirty="0"/>
          </a:p>
        </p:txBody>
      </p:sp>
      <p:sp>
        <p:nvSpPr>
          <p:cNvPr id="3" name="Content Placeholder 2"/>
          <p:cNvSpPr>
            <a:spLocks noGrp="1"/>
          </p:cNvSpPr>
          <p:nvPr>
            <p:ph idx="1"/>
          </p:nvPr>
        </p:nvSpPr>
        <p:spPr/>
        <p:txBody>
          <a:bodyPr/>
          <a:lstStyle/>
          <a:p>
            <a:pPr marL="0" indent="0">
              <a:buNone/>
            </a:pPr>
            <a:r>
              <a:rPr lang="en-GB" dirty="0" smtClean="0"/>
              <a:t>Knowledge and Understanding </a:t>
            </a:r>
            <a:endParaRPr lang="en-GB" dirty="0"/>
          </a:p>
          <a:p>
            <a:pPr marL="0" indent="0">
              <a:buNone/>
            </a:pPr>
            <a:r>
              <a:rPr lang="en-GB" dirty="0" smtClean="0"/>
              <a:t>Tell me the programs that are being delivered by your hotel </a:t>
            </a:r>
          </a:p>
          <a:p>
            <a:pPr marL="0" indent="0">
              <a:buNone/>
            </a:pPr>
            <a:r>
              <a:rPr lang="en-GB" dirty="0" smtClean="0"/>
              <a:t>Describe the benefits </a:t>
            </a:r>
          </a:p>
          <a:p>
            <a:pPr marL="0" indent="0">
              <a:buNone/>
            </a:pPr>
            <a:r>
              <a:rPr lang="en-GB" dirty="0" smtClean="0"/>
              <a:t>Is there available data online that supports the employees are engaged?</a:t>
            </a:r>
          </a:p>
          <a:p>
            <a:endParaRPr lang="en-GB" dirty="0"/>
          </a:p>
        </p:txBody>
      </p:sp>
    </p:spTree>
    <p:extLst>
      <p:ext uri="{BB962C8B-B14F-4D97-AF65-F5344CB8AC3E}">
        <p14:creationId xmlns:p14="http://schemas.microsoft.com/office/powerpoint/2010/main" val="22736515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Competition</a:t>
            </a:r>
            <a:endParaRPr lang="en-GB" dirty="0"/>
          </a:p>
        </p:txBody>
      </p:sp>
      <p:sp>
        <p:nvSpPr>
          <p:cNvPr id="3" name="Content Placeholder 2"/>
          <p:cNvSpPr>
            <a:spLocks noGrp="1"/>
          </p:cNvSpPr>
          <p:nvPr>
            <p:ph idx="1"/>
          </p:nvPr>
        </p:nvSpPr>
        <p:spPr/>
        <p:txBody>
          <a:bodyPr/>
          <a:lstStyle/>
          <a:p>
            <a:r>
              <a:rPr lang="en-GB" dirty="0" smtClean="0"/>
              <a:t>Knowledge and Understanding </a:t>
            </a:r>
          </a:p>
          <a:p>
            <a:r>
              <a:rPr lang="en-GB" dirty="0" smtClean="0"/>
              <a:t>Tell me about a competitor – you can choose a similar brand to yours and describe the employee benefits</a:t>
            </a:r>
          </a:p>
          <a:p>
            <a:r>
              <a:rPr lang="en-GB" dirty="0" smtClean="0"/>
              <a:t>Is there any online data to support employee engagement?</a:t>
            </a:r>
            <a:endParaRPr lang="en-GB" dirty="0"/>
          </a:p>
        </p:txBody>
      </p:sp>
    </p:spTree>
    <p:extLst>
      <p:ext uri="{BB962C8B-B14F-4D97-AF65-F5344CB8AC3E}">
        <p14:creationId xmlns:p14="http://schemas.microsoft.com/office/powerpoint/2010/main" val="15136182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Employee Health &amp; Wellness Analysis of both hotels</a:t>
            </a:r>
            <a:endParaRPr lang="en-GB" dirty="0"/>
          </a:p>
        </p:txBody>
      </p:sp>
      <p:sp>
        <p:nvSpPr>
          <p:cNvPr id="3" name="Content Placeholder 2"/>
          <p:cNvSpPr>
            <a:spLocks noGrp="1"/>
          </p:cNvSpPr>
          <p:nvPr>
            <p:ph idx="1"/>
          </p:nvPr>
        </p:nvSpPr>
        <p:spPr/>
        <p:txBody>
          <a:bodyPr/>
          <a:lstStyle/>
          <a:p>
            <a:r>
              <a:rPr lang="en-GB" dirty="0" smtClean="0"/>
              <a:t>Comparison Analysis of your hotel and the competition.</a:t>
            </a:r>
          </a:p>
          <a:p>
            <a:r>
              <a:rPr lang="en-GB" dirty="0" smtClean="0"/>
              <a:t>This will demonstrate the  Critical Analysis (25)  &amp; Practical Application (25)</a:t>
            </a:r>
            <a:r>
              <a:rPr lang="en-GB" dirty="0"/>
              <a:t> </a:t>
            </a:r>
            <a:r>
              <a:rPr lang="en-GB" dirty="0" smtClean="0"/>
              <a:t>of the  marks</a:t>
            </a:r>
          </a:p>
          <a:p>
            <a:r>
              <a:rPr lang="en-GB" dirty="0" smtClean="0"/>
              <a:t>Consider changing workplace; generations; technology; online platforms and presence; CPD; look at the overall package.. </a:t>
            </a:r>
          </a:p>
          <a:p>
            <a:r>
              <a:rPr lang="en-GB" dirty="0" smtClean="0"/>
              <a:t>Would employees be attracted to your hotel or your competitor for employment opportunities based on the package being offered</a:t>
            </a:r>
          </a:p>
        </p:txBody>
      </p:sp>
    </p:spTree>
    <p:extLst>
      <p:ext uri="{BB962C8B-B14F-4D97-AF65-F5344CB8AC3E}">
        <p14:creationId xmlns:p14="http://schemas.microsoft.com/office/powerpoint/2010/main" val="22584676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Corporate Social Responsibility </a:t>
            </a:r>
            <a:endParaRPr lang="en-GB" dirty="0"/>
          </a:p>
        </p:txBody>
      </p:sp>
      <p:sp>
        <p:nvSpPr>
          <p:cNvPr id="3" name="Content Placeholder 2"/>
          <p:cNvSpPr>
            <a:spLocks noGrp="1"/>
          </p:cNvSpPr>
          <p:nvPr>
            <p:ph idx="1"/>
          </p:nvPr>
        </p:nvSpPr>
        <p:spPr>
          <a:xfrm>
            <a:off x="676656" y="2011680"/>
            <a:ext cx="10753725" cy="4379884"/>
          </a:xfrm>
        </p:spPr>
        <p:txBody>
          <a:bodyPr>
            <a:normAutofit/>
          </a:bodyPr>
          <a:lstStyle/>
          <a:p>
            <a:r>
              <a:rPr lang="en-GB" dirty="0" smtClean="0"/>
              <a:t>This incorporates Knowledge and Understanding; Analysis and Practical Application </a:t>
            </a:r>
          </a:p>
          <a:p>
            <a:r>
              <a:rPr lang="en-GB" dirty="0" smtClean="0"/>
              <a:t>Consider the Online presence of your Hotel</a:t>
            </a:r>
          </a:p>
          <a:p>
            <a:r>
              <a:rPr lang="en-GB" dirty="0" smtClean="0"/>
              <a:t>Integrity as a company</a:t>
            </a:r>
          </a:p>
          <a:p>
            <a:r>
              <a:rPr lang="en-GB" dirty="0" smtClean="0"/>
              <a:t>Sustainability initiatives</a:t>
            </a:r>
          </a:p>
          <a:p>
            <a:r>
              <a:rPr lang="en-GB" dirty="0" smtClean="0"/>
              <a:t>Role model and Industry leader?</a:t>
            </a:r>
          </a:p>
          <a:p>
            <a:r>
              <a:rPr lang="en-GB" dirty="0" smtClean="0"/>
              <a:t>Can you learn any best practices you could recommend to your hotel GM from your research into the Hotel Package and your ability to secure the best candidates</a:t>
            </a:r>
          </a:p>
          <a:p>
            <a:r>
              <a:rPr lang="en-GB" dirty="0" smtClean="0"/>
              <a:t>Remember that employers want employees to contribute and share their vision and are most likely to encourage employees with similar vision. </a:t>
            </a:r>
            <a:endParaRPr lang="en-GB" dirty="0"/>
          </a:p>
        </p:txBody>
      </p:sp>
    </p:spTree>
    <p:extLst>
      <p:ext uri="{BB962C8B-B14F-4D97-AF65-F5344CB8AC3E}">
        <p14:creationId xmlns:p14="http://schemas.microsoft.com/office/powerpoint/2010/main" val="39882606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33" y="1265383"/>
            <a:ext cx="3056468" cy="5394036"/>
          </a:xfrm>
        </p:spPr>
        <p:txBody>
          <a:bodyPr>
            <a:normAutofit fontScale="90000"/>
          </a:bodyPr>
          <a:lstStyle/>
          <a:p>
            <a:r>
              <a:rPr lang="en-GB" sz="3100" dirty="0" smtClean="0"/>
              <a:t>Conclusion &amp; Professional Practice </a:t>
            </a:r>
            <a:br>
              <a:rPr lang="en-GB" sz="3100" dirty="0" smtClean="0"/>
            </a:br>
            <a:r>
              <a:rPr lang="en-GB" sz="3100" dirty="0" smtClean="0"/>
              <a:t/>
            </a:r>
            <a:br>
              <a:rPr lang="en-GB" sz="3100" dirty="0" smtClean="0"/>
            </a:br>
            <a:r>
              <a:rPr lang="en-GB" sz="2700" dirty="0" smtClean="0"/>
              <a:t>Bring to a Close – Your hotel versus the Competition – stay the course or provide recommendations?</a:t>
            </a:r>
            <a:br>
              <a:rPr lang="en-GB" sz="2700" dirty="0" smtClean="0"/>
            </a:br>
            <a:r>
              <a:rPr lang="en-GB" sz="2700" dirty="0" smtClean="0"/>
              <a:t/>
            </a:r>
            <a:br>
              <a:rPr lang="en-GB" sz="2700" dirty="0" smtClean="0"/>
            </a:br>
            <a:r>
              <a:rPr lang="en-GB" sz="2700" dirty="0" smtClean="0"/>
              <a:t>Ensure you have addressed all points in all sections</a:t>
            </a:r>
            <a:br>
              <a:rPr lang="en-GB" sz="2700" dirty="0" smtClean="0"/>
            </a:br>
            <a:r>
              <a:rPr lang="en-GB" sz="2700" dirty="0" smtClean="0"/>
              <a:t/>
            </a:r>
            <a:br>
              <a:rPr lang="en-GB" sz="2700" dirty="0" smtClean="0"/>
            </a:br>
            <a:r>
              <a:rPr lang="en-GB" sz="2700" dirty="0" smtClean="0"/>
              <a:t>Report – is it orderly ? does it answer the assignment?</a:t>
            </a:r>
            <a:br>
              <a:rPr lang="en-GB" sz="2700" dirty="0" smtClean="0"/>
            </a:br>
            <a:r>
              <a:rPr lang="en-GB" sz="2700" dirty="0" smtClean="0"/>
              <a:t/>
            </a:r>
            <a:br>
              <a:rPr lang="en-GB" sz="2700" dirty="0" smtClean="0"/>
            </a:br>
            <a:r>
              <a:rPr lang="en-GB" sz="2700" dirty="0" smtClean="0"/>
              <a:t>Spell Check</a:t>
            </a:r>
            <a:br>
              <a:rPr lang="en-GB" sz="2700" dirty="0" smtClean="0"/>
            </a:br>
            <a:r>
              <a:rPr lang="en-GB" sz="2700" dirty="0" smtClean="0"/>
              <a:t>Bibliography</a:t>
            </a:r>
            <a:r>
              <a:rPr lang="en-GB" sz="2200" dirty="0" smtClean="0"/>
              <a:t/>
            </a:r>
            <a:br>
              <a:rPr lang="en-GB" sz="2200" dirty="0" smtClean="0"/>
            </a:br>
            <a:r>
              <a:rPr lang="en-GB" dirty="0" smtClean="0"/>
              <a:t/>
            </a:r>
            <a:br>
              <a:rPr lang="en-GB" dirty="0" smtClean="0"/>
            </a:br>
            <a:r>
              <a:rPr lang="en-GB" dirty="0" smtClean="0"/>
              <a:t> </a:t>
            </a:r>
            <a:endParaRPr lang="en-GB" dirty="0"/>
          </a:p>
        </p:txBody>
      </p:sp>
      <p:pic>
        <p:nvPicPr>
          <p:cNvPr id="3074" name="Picture 2" descr="Image result for its a wrap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50267" y="1363133"/>
            <a:ext cx="5909733" cy="421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8355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Corporate Ethic Strategy </a:t>
            </a:r>
            <a:endParaRPr lang="en-GB" dirty="0"/>
          </a:p>
        </p:txBody>
      </p:sp>
      <p:sp>
        <p:nvSpPr>
          <p:cNvPr id="3" name="Subtitle 2"/>
          <p:cNvSpPr>
            <a:spLocks noGrp="1"/>
          </p:cNvSpPr>
          <p:nvPr>
            <p:ph type="subTitle" idx="1"/>
          </p:nvPr>
        </p:nvSpPr>
        <p:spPr/>
        <p:txBody>
          <a:bodyPr/>
          <a:lstStyle/>
          <a:p>
            <a:r>
              <a:rPr lang="en-GB" dirty="0" smtClean="0"/>
              <a:t>CSR Review </a:t>
            </a:r>
            <a:endParaRPr lang="en-GB" dirty="0"/>
          </a:p>
        </p:txBody>
      </p:sp>
    </p:spTree>
    <p:extLst>
      <p:ext uri="{BB962C8B-B14F-4D97-AF65-F5344CB8AC3E}">
        <p14:creationId xmlns:p14="http://schemas.microsoft.com/office/powerpoint/2010/main" val="14640156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Environmental Factors Impacting </a:t>
            </a:r>
            <a:r>
              <a:rPr lang="en-GB" dirty="0" smtClean="0"/>
              <a:t>Organisations (PDF on Moodle)</a:t>
            </a:r>
            <a:endParaRPr lang="en-GB" dirty="0"/>
          </a:p>
        </p:txBody>
      </p:sp>
      <p:sp>
        <p:nvSpPr>
          <p:cNvPr id="3" name="Content Placeholder 2"/>
          <p:cNvSpPr>
            <a:spLocks noGrp="1"/>
          </p:cNvSpPr>
          <p:nvPr>
            <p:ph idx="1"/>
          </p:nvPr>
        </p:nvSpPr>
        <p:spPr>
          <a:xfrm>
            <a:off x="676656" y="2290617"/>
            <a:ext cx="10753725" cy="1034474"/>
          </a:xfrm>
        </p:spPr>
        <p:txBody>
          <a:bodyPr>
            <a:normAutofit/>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6656" y="2157731"/>
            <a:ext cx="10753343" cy="4560703"/>
          </a:xfrm>
          <a:prstGeom prst="rect">
            <a:avLst/>
          </a:prstGeom>
        </p:spPr>
      </p:pic>
    </p:spTree>
    <p:extLst>
      <p:ext uri="{BB962C8B-B14F-4D97-AF65-F5344CB8AC3E}">
        <p14:creationId xmlns:p14="http://schemas.microsoft.com/office/powerpoint/2010/main" val="29518638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36" y="499533"/>
            <a:ext cx="11217563" cy="1658198"/>
          </a:xfrm>
        </p:spPr>
        <p:txBody>
          <a:bodyPr/>
          <a:lstStyle/>
          <a:p>
            <a:r>
              <a:rPr lang="en-GB" dirty="0"/>
              <a:t>Marriott International</a:t>
            </a:r>
            <a:br>
              <a:rPr lang="en-GB" dirty="0"/>
            </a:br>
            <a:r>
              <a:rPr lang="en-GB" dirty="0"/>
              <a:t>Serve 360</a:t>
            </a:r>
          </a:p>
        </p:txBody>
      </p:sp>
      <p:sp>
        <p:nvSpPr>
          <p:cNvPr id="3" name="Content Placeholder 2"/>
          <p:cNvSpPr>
            <a:spLocks noGrp="1"/>
          </p:cNvSpPr>
          <p:nvPr>
            <p:ph idx="1"/>
          </p:nvPr>
        </p:nvSpPr>
        <p:spPr>
          <a:xfrm>
            <a:off x="676656" y="2576945"/>
            <a:ext cx="10753725" cy="3084945"/>
          </a:xfrm>
        </p:spPr>
        <p:txBody>
          <a:bodyPr/>
          <a:lstStyle/>
          <a:p>
            <a:endParaRPr lang="en-GB" dirty="0"/>
          </a:p>
          <a:p>
            <a:endParaRPr lang="en-GB" dirty="0"/>
          </a:p>
          <a:p>
            <a:endParaRPr lang="en-GB" dirty="0"/>
          </a:p>
        </p:txBody>
      </p:sp>
      <p:sp>
        <p:nvSpPr>
          <p:cNvPr id="4" name="Rectangle 3"/>
          <p:cNvSpPr/>
          <p:nvPr/>
        </p:nvSpPr>
        <p:spPr>
          <a:xfrm>
            <a:off x="308008" y="2576945"/>
            <a:ext cx="10866923" cy="3785652"/>
          </a:xfrm>
          <a:prstGeom prst="rect">
            <a:avLst/>
          </a:prstGeom>
        </p:spPr>
        <p:txBody>
          <a:bodyPr wrap="square">
            <a:spAutoFit/>
          </a:bodyPr>
          <a:lstStyle/>
          <a:p>
            <a:endParaRPr lang="en-GB" b="1" i="1" dirty="0">
              <a:solidFill>
                <a:srgbClr val="1C1C1C"/>
              </a:solidFill>
              <a:latin typeface="&amp;quot"/>
            </a:endParaRPr>
          </a:p>
          <a:p>
            <a:endParaRPr lang="en-GB" b="1" i="1" dirty="0">
              <a:solidFill>
                <a:srgbClr val="1C1C1C"/>
              </a:solidFill>
              <a:latin typeface="&amp;quot"/>
            </a:endParaRPr>
          </a:p>
          <a:p>
            <a:r>
              <a:rPr lang="en-GB" sz="2400" b="1" i="1" dirty="0">
                <a:solidFill>
                  <a:srgbClr val="1C1C1C"/>
                </a:solidFill>
              </a:rPr>
              <a:t>“Today, business plays an increasingly critical role…</a:t>
            </a:r>
          </a:p>
          <a:p>
            <a:r>
              <a:rPr lang="en-GB" sz="2400" b="1" i="1" dirty="0">
                <a:solidFill>
                  <a:srgbClr val="1C1C1C"/>
                </a:solidFill>
              </a:rPr>
              <a:t>in taking on our world’s most pressing social, environmental and economic issues. With our size and scale, we have a global responsibility and a unique opportunity to be a force for good. Guided by our 2025 Sustainability and Social Impact Goals, as well as the UN Sustainable Development Goals, we commit to creating positive and sustainable impact wherever we do business.” – Serve 360, </a:t>
            </a:r>
            <a:r>
              <a:rPr lang="en-GB" sz="2400" b="1" i="1" dirty="0" smtClean="0">
                <a:solidFill>
                  <a:srgbClr val="1C1C1C"/>
                </a:solidFill>
              </a:rPr>
              <a:t>Marriott.com</a:t>
            </a:r>
          </a:p>
          <a:p>
            <a:endParaRPr lang="en-GB" sz="2400" b="1" i="1" u="none" strike="noStrike" dirty="0">
              <a:solidFill>
                <a:srgbClr val="1C1C1C"/>
              </a:solidFill>
              <a:effectLst/>
              <a:latin typeface="&amp;quot"/>
            </a:endParaRPr>
          </a:p>
          <a:p>
            <a:endParaRPr lang="en-GB" b="1" i="1" dirty="0" smtClean="0">
              <a:solidFill>
                <a:srgbClr val="1C1C1C"/>
              </a:solidFill>
              <a:latin typeface="&amp;quot"/>
            </a:endParaRPr>
          </a:p>
          <a:p>
            <a:endParaRPr lang="en-GB" b="1" i="1" u="none" strike="noStrike" dirty="0">
              <a:solidFill>
                <a:srgbClr val="1C1C1C"/>
              </a:solidFill>
              <a:effectLst/>
              <a:latin typeface="&amp;quot"/>
            </a:endParaRPr>
          </a:p>
        </p:txBody>
      </p:sp>
      <p:sp>
        <p:nvSpPr>
          <p:cNvPr id="5" name="AutoShape 2" descr="Image result for marriott serve 360 images"/>
          <p:cNvSpPr>
            <a:spLocks noChangeAspect="1" noChangeArrowheads="1"/>
          </p:cNvSpPr>
          <p:nvPr/>
        </p:nvSpPr>
        <p:spPr bwMode="auto">
          <a:xfrm>
            <a:off x="63500" y="-693738"/>
            <a:ext cx="2552700" cy="1447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5205" y="221381"/>
            <a:ext cx="5214794" cy="2668927"/>
          </a:xfrm>
          <a:prstGeom prst="rect">
            <a:avLst/>
          </a:prstGeom>
        </p:spPr>
      </p:pic>
    </p:spTree>
    <p:extLst>
      <p:ext uri="{BB962C8B-B14F-4D97-AF65-F5344CB8AC3E}">
        <p14:creationId xmlns:p14="http://schemas.microsoft.com/office/powerpoint/2010/main" val="21529124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9508" y="279133"/>
            <a:ext cx="11160492" cy="1087654"/>
          </a:xfrm>
        </p:spPr>
        <p:txBody>
          <a:bodyPr/>
          <a:lstStyle/>
          <a:p>
            <a:r>
              <a:rPr lang="en-GB" dirty="0"/>
              <a:t>Nurture our World</a:t>
            </a:r>
          </a:p>
        </p:txBody>
      </p:sp>
      <p:sp>
        <p:nvSpPr>
          <p:cNvPr id="3" name="Content Placeholder 2"/>
          <p:cNvSpPr>
            <a:spLocks noGrp="1"/>
          </p:cNvSpPr>
          <p:nvPr>
            <p:ph idx="1"/>
          </p:nvPr>
        </p:nvSpPr>
        <p:spPr>
          <a:xfrm>
            <a:off x="154004" y="1366787"/>
            <a:ext cx="11276377" cy="3103614"/>
          </a:xfrm>
        </p:spPr>
        <p:txBody>
          <a:bodyPr/>
          <a:lstStyle/>
          <a:p>
            <a:r>
              <a:rPr lang="en-GB" b="1" i="1" dirty="0"/>
              <a:t>We believe in making the communities where we operate better places to live, work and visit</a:t>
            </a:r>
          </a:p>
          <a:p>
            <a:r>
              <a:rPr lang="en-GB" b="1" i="1" dirty="0"/>
              <a:t>To support the resiliency and sustainable development of these communities, we invest in the vitality of their children and natural resources, as well as deliver aid and support, especially in times of </a:t>
            </a:r>
            <a:r>
              <a:rPr lang="en-GB" b="1" i="1" dirty="0" smtClean="0"/>
              <a:t>need</a:t>
            </a:r>
            <a:endParaRPr lang="en-GB" b="1" i="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08448" y="3179740"/>
            <a:ext cx="5705059" cy="3163308"/>
          </a:xfrm>
          <a:prstGeom prst="rect">
            <a:avLst/>
          </a:prstGeom>
        </p:spPr>
      </p:pic>
    </p:spTree>
    <p:extLst>
      <p:ext uri="{BB962C8B-B14F-4D97-AF65-F5344CB8AC3E}">
        <p14:creationId xmlns:p14="http://schemas.microsoft.com/office/powerpoint/2010/main" val="392776520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 y="0"/>
            <a:ext cx="11064239" cy="1790299"/>
          </a:xfrm>
        </p:spPr>
        <p:txBody>
          <a:bodyPr/>
          <a:lstStyle/>
          <a:p>
            <a:r>
              <a:rPr lang="en-GB" dirty="0"/>
              <a:t>Sustain Responsible Operations</a:t>
            </a:r>
          </a:p>
        </p:txBody>
      </p:sp>
      <p:sp>
        <p:nvSpPr>
          <p:cNvPr id="3" name="Content Placeholder 2"/>
          <p:cNvSpPr>
            <a:spLocks noGrp="1"/>
          </p:cNvSpPr>
          <p:nvPr>
            <p:ph idx="1"/>
          </p:nvPr>
        </p:nvSpPr>
        <p:spPr>
          <a:xfrm>
            <a:off x="163630" y="1453415"/>
            <a:ext cx="11266752" cy="2704699"/>
          </a:xfrm>
        </p:spPr>
        <p:txBody>
          <a:bodyPr/>
          <a:lstStyle/>
          <a:p>
            <a:r>
              <a:rPr lang="en-GB" b="1" i="1" dirty="0"/>
              <a:t>We have an even greater obligation to operate responsibly with our expanding global presence</a:t>
            </a:r>
          </a:p>
          <a:p>
            <a:r>
              <a:rPr lang="en-GB" b="1" i="1" dirty="0"/>
              <a:t>While integrating sustainability across our value chain and mitigating climate-related risk, we are working to reduce our environmental impacts, build and operate sustainable hotels and source </a:t>
            </a:r>
            <a:r>
              <a:rPr lang="en-GB" b="1" i="1" dirty="0" smtClean="0"/>
              <a:t>responsibly</a:t>
            </a:r>
            <a:endParaRPr lang="en-GB" b="1" i="1" dirty="0"/>
          </a:p>
          <a:p>
            <a:endParaRPr lang="en-GB" dirty="0"/>
          </a:p>
          <a:p>
            <a:endParaRPr lang="en-GB" dirty="0"/>
          </a:p>
        </p:txBody>
      </p:sp>
      <p:sp>
        <p:nvSpPr>
          <p:cNvPr id="6" name="AutoShape 2" descr="Image result for serve 360 images sustain responsible"/>
          <p:cNvSpPr>
            <a:spLocks noChangeAspect="1" noChangeArrowheads="1"/>
          </p:cNvSpPr>
          <p:nvPr/>
        </p:nvSpPr>
        <p:spPr bwMode="auto">
          <a:xfrm>
            <a:off x="63500" y="-731838"/>
            <a:ext cx="2038350"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9151" y="3243714"/>
            <a:ext cx="5260108" cy="2919141"/>
          </a:xfrm>
          <a:prstGeom prst="rect">
            <a:avLst/>
          </a:prstGeom>
        </p:spPr>
      </p:pic>
    </p:spTree>
    <p:extLst>
      <p:ext uri="{BB962C8B-B14F-4D97-AF65-F5344CB8AC3E}">
        <p14:creationId xmlns:p14="http://schemas.microsoft.com/office/powerpoint/2010/main" val="38131303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327259"/>
            <a:ext cx="10881359" cy="1260909"/>
          </a:xfrm>
        </p:spPr>
        <p:txBody>
          <a:bodyPr/>
          <a:lstStyle/>
          <a:p>
            <a:r>
              <a:rPr lang="en-GB" dirty="0"/>
              <a:t>Empower Through Opportunity</a:t>
            </a:r>
          </a:p>
        </p:txBody>
      </p:sp>
      <p:sp>
        <p:nvSpPr>
          <p:cNvPr id="3" name="Content Placeholder 2"/>
          <p:cNvSpPr>
            <a:spLocks noGrp="1"/>
          </p:cNvSpPr>
          <p:nvPr>
            <p:ph idx="1"/>
          </p:nvPr>
        </p:nvSpPr>
        <p:spPr>
          <a:xfrm>
            <a:off x="269507" y="1588168"/>
            <a:ext cx="11160875" cy="2882233"/>
          </a:xfrm>
        </p:spPr>
        <p:txBody>
          <a:bodyPr>
            <a:normAutofit/>
          </a:bodyPr>
          <a:lstStyle/>
          <a:p>
            <a:r>
              <a:rPr lang="en-GB" b="1" i="1" dirty="0"/>
              <a:t>Unemployment and underemployment are some of today’s most pressing issues, driven by inequality and lack of opportunity</a:t>
            </a:r>
          </a:p>
          <a:p>
            <a:r>
              <a:rPr lang="en-GB" b="1" i="1" dirty="0"/>
              <a:t>As one of the world’s fastest growing industries, travel and tourism is well positioned to help offer a solution. We partner with leading non-profits to ensure workplace readiness and access to opportunity to our business, including our supply chain, focusing on youth, diverse populations, women, people with disabilities, veterans and </a:t>
            </a:r>
            <a:r>
              <a:rPr lang="en-GB" b="1" i="1" dirty="0" smtClean="0"/>
              <a:t>refugees</a:t>
            </a:r>
            <a:endParaRPr lang="en-GB" b="1" i="1"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6663" y="4147069"/>
            <a:ext cx="5306292" cy="2412693"/>
          </a:xfrm>
          <a:prstGeom prst="rect">
            <a:avLst/>
          </a:prstGeom>
        </p:spPr>
      </p:pic>
    </p:spTree>
    <p:extLst>
      <p:ext uri="{BB962C8B-B14F-4D97-AF65-F5344CB8AC3E}">
        <p14:creationId xmlns:p14="http://schemas.microsoft.com/office/powerpoint/2010/main" val="39586583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3138" y="211756"/>
            <a:ext cx="10996862" cy="1347537"/>
          </a:xfrm>
        </p:spPr>
        <p:txBody>
          <a:bodyPr/>
          <a:lstStyle/>
          <a:p>
            <a:r>
              <a:rPr lang="en-GB" dirty="0"/>
              <a:t>Welcome all and Advance Human Rights</a:t>
            </a:r>
          </a:p>
        </p:txBody>
      </p:sp>
      <p:sp>
        <p:nvSpPr>
          <p:cNvPr id="3" name="Content Placeholder 2"/>
          <p:cNvSpPr>
            <a:spLocks noGrp="1"/>
          </p:cNvSpPr>
          <p:nvPr>
            <p:ph idx="1"/>
          </p:nvPr>
        </p:nvSpPr>
        <p:spPr>
          <a:xfrm>
            <a:off x="240632" y="1453415"/>
            <a:ext cx="11189749" cy="4069930"/>
          </a:xfrm>
        </p:spPr>
        <p:txBody>
          <a:bodyPr/>
          <a:lstStyle/>
          <a:p>
            <a:r>
              <a:rPr lang="en-GB" b="1" i="1" dirty="0"/>
              <a:t>Travel is one of the most powerful tools for promoting peace and cultural understanding.</a:t>
            </a:r>
          </a:p>
          <a:p>
            <a:r>
              <a:rPr lang="en-GB" b="1" i="1" dirty="0"/>
              <a:t>With the goal of creating a safe, welcoming world for all, we rally for pro-travel policies and support programs that allow people to experience and understand other cultures. Through non-profit partnerships, creating and implementing training, advocacy and supplier accountability, we are committed to uphold and respect human </a:t>
            </a:r>
            <a:r>
              <a:rPr lang="en-GB" b="1" i="1" dirty="0" smtClean="0"/>
              <a:t>rights</a:t>
            </a:r>
            <a:endParaRPr lang="en-GB" b="1" i="1"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1076" y="3632757"/>
            <a:ext cx="5170558" cy="2835419"/>
          </a:xfrm>
          <a:prstGeom prst="rect">
            <a:avLst/>
          </a:prstGeom>
        </p:spPr>
      </p:pic>
    </p:spTree>
    <p:extLst>
      <p:ext uri="{BB962C8B-B14F-4D97-AF65-F5344CB8AC3E}">
        <p14:creationId xmlns:p14="http://schemas.microsoft.com/office/powerpoint/2010/main" val="12352377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4" y="147781"/>
            <a:ext cx="10772775" cy="1071419"/>
          </a:xfrm>
        </p:spPr>
        <p:txBody>
          <a:bodyPr/>
          <a:lstStyle/>
          <a:p>
            <a:r>
              <a:rPr lang="en-GB" dirty="0" smtClean="0"/>
              <a:t>References </a:t>
            </a:r>
            <a:endParaRPr lang="en-GB" dirty="0"/>
          </a:p>
        </p:txBody>
      </p:sp>
      <p:sp>
        <p:nvSpPr>
          <p:cNvPr id="3" name="Content Placeholder 2"/>
          <p:cNvSpPr>
            <a:spLocks noGrp="1"/>
          </p:cNvSpPr>
          <p:nvPr>
            <p:ph idx="1"/>
          </p:nvPr>
        </p:nvSpPr>
        <p:spPr>
          <a:xfrm>
            <a:off x="250824" y="1219201"/>
            <a:ext cx="11179557" cy="5551054"/>
          </a:xfrm>
        </p:spPr>
        <p:txBody>
          <a:bodyPr>
            <a:normAutofit lnSpcReduction="10000"/>
          </a:bodyPr>
          <a:lstStyle/>
          <a:p>
            <a:pPr marL="0" indent="0">
              <a:buNone/>
            </a:pPr>
            <a:r>
              <a:rPr lang="en-GB" dirty="0" smtClean="0"/>
              <a:t>CIPD (2020) </a:t>
            </a:r>
            <a:r>
              <a:rPr lang="en-GB" i="1" dirty="0" smtClean="0"/>
              <a:t>CPD Explained</a:t>
            </a:r>
            <a:r>
              <a:rPr lang="en-GB" dirty="0" smtClean="0"/>
              <a:t>. Available at: </a:t>
            </a:r>
            <a:r>
              <a:rPr lang="en-GB" dirty="0">
                <a:hlinkClick r:id="rId2"/>
              </a:rPr>
              <a:t>https://cpduk.co.uk</a:t>
            </a:r>
            <a:r>
              <a:rPr lang="en-GB" dirty="0" smtClean="0">
                <a:hlinkClick r:id="rId2"/>
              </a:rPr>
              <a:t>/</a:t>
            </a:r>
            <a:r>
              <a:rPr lang="en-GB" dirty="0"/>
              <a:t> </a:t>
            </a:r>
            <a:r>
              <a:rPr lang="en-GB" dirty="0" smtClean="0"/>
              <a:t>(Accessed: 16</a:t>
            </a:r>
            <a:r>
              <a:rPr lang="en-GB" baseline="30000" dirty="0" smtClean="0"/>
              <a:t>th</a:t>
            </a:r>
            <a:r>
              <a:rPr lang="en-GB" dirty="0" smtClean="0"/>
              <a:t> June 2020)</a:t>
            </a:r>
            <a:endParaRPr lang="en-GB" dirty="0"/>
          </a:p>
          <a:p>
            <a:pPr marL="0" indent="0">
              <a:buNone/>
            </a:pPr>
            <a:r>
              <a:rPr lang="en-GB" dirty="0" err="1" smtClean="0"/>
              <a:t>DiCostanzo</a:t>
            </a:r>
            <a:r>
              <a:rPr lang="en-GB" dirty="0" smtClean="0"/>
              <a:t>, T (2015)</a:t>
            </a:r>
            <a:r>
              <a:rPr lang="en-GB" i="1" dirty="0" smtClean="0"/>
              <a:t> </a:t>
            </a:r>
            <a:r>
              <a:rPr lang="en-GB" i="1" dirty="0"/>
              <a:t>Maximize Your Millennials As Next-Generation </a:t>
            </a:r>
            <a:r>
              <a:rPr lang="en-GB" i="1" dirty="0" smtClean="0"/>
              <a:t>Leaders. Available at: </a:t>
            </a:r>
            <a:r>
              <a:rPr lang="en-GB" dirty="0" smtClean="0">
                <a:hlinkClick r:id="rId3"/>
              </a:rPr>
              <a:t>https</a:t>
            </a:r>
            <a:r>
              <a:rPr lang="en-GB" dirty="0">
                <a:hlinkClick r:id="rId3"/>
              </a:rPr>
              <a:t>://www.forbes.com/sites/tonydicostanzo/2016/07/25/maximize-your-millennials-as-next-generation-leaders/#</a:t>
            </a:r>
            <a:r>
              <a:rPr lang="en-GB" dirty="0" smtClean="0">
                <a:hlinkClick r:id="rId3"/>
              </a:rPr>
              <a:t>6889d5525d82</a:t>
            </a:r>
            <a:r>
              <a:rPr lang="en-GB" dirty="0" smtClean="0"/>
              <a:t> (Accessed: 16</a:t>
            </a:r>
            <a:r>
              <a:rPr lang="en-GB" baseline="30000" dirty="0" smtClean="0"/>
              <a:t>th</a:t>
            </a:r>
            <a:r>
              <a:rPr lang="en-GB" dirty="0" smtClean="0"/>
              <a:t> June 2020)</a:t>
            </a:r>
          </a:p>
          <a:p>
            <a:pPr marL="0" indent="0">
              <a:buNone/>
            </a:pPr>
            <a:r>
              <a:rPr lang="en-GB" dirty="0" smtClean="0"/>
              <a:t>HM Staff (2010) </a:t>
            </a:r>
            <a:r>
              <a:rPr lang="en-GB" i="1" dirty="0"/>
              <a:t>Marriott employee training and development </a:t>
            </a:r>
            <a:r>
              <a:rPr lang="en-GB" i="1" dirty="0" smtClean="0"/>
              <a:t>program</a:t>
            </a:r>
            <a:r>
              <a:rPr lang="en-GB" dirty="0" smtClean="0"/>
              <a:t>. Available at: </a:t>
            </a:r>
            <a:r>
              <a:rPr lang="en-GB" dirty="0" smtClean="0">
                <a:hlinkClick r:id="rId4"/>
              </a:rPr>
              <a:t>https</a:t>
            </a:r>
            <a:r>
              <a:rPr lang="en-GB" dirty="0">
                <a:hlinkClick r:id="rId4"/>
              </a:rPr>
              <a:t>://</a:t>
            </a:r>
            <a:r>
              <a:rPr lang="en-GB" dirty="0" smtClean="0">
                <a:hlinkClick r:id="rId4"/>
              </a:rPr>
              <a:t>www.hotelmanagement.net/human-resources/hr-marriott-employee-training-and-development-program</a:t>
            </a:r>
            <a:r>
              <a:rPr lang="en-GB" dirty="0" smtClean="0"/>
              <a:t> (Accessed: 16</a:t>
            </a:r>
            <a:r>
              <a:rPr lang="en-GB" baseline="30000" dirty="0" smtClean="0"/>
              <a:t>th</a:t>
            </a:r>
            <a:r>
              <a:rPr lang="en-GB" dirty="0" smtClean="0"/>
              <a:t> June 2020)</a:t>
            </a:r>
            <a:endParaRPr lang="en-GB" dirty="0"/>
          </a:p>
          <a:p>
            <a:pPr marL="0" indent="0">
              <a:buNone/>
            </a:pPr>
            <a:r>
              <a:rPr lang="en-GB" dirty="0" smtClean="0"/>
              <a:t>Little,  C (2019) </a:t>
            </a:r>
            <a:r>
              <a:rPr lang="en-GB" i="1" dirty="0" smtClean="0"/>
              <a:t>Marriott </a:t>
            </a:r>
            <a:r>
              <a:rPr lang="en-GB" i="1" dirty="0"/>
              <a:t>Urges Employees to Take </a:t>
            </a:r>
            <a:r>
              <a:rPr lang="en-GB" i="1" dirty="0" smtClean="0"/>
              <a:t>Care</a:t>
            </a:r>
            <a:r>
              <a:rPr lang="en-GB" dirty="0" smtClean="0"/>
              <a:t>. Available at: </a:t>
            </a:r>
            <a:r>
              <a:rPr lang="en-GB" dirty="0" smtClean="0">
                <a:hlinkClick r:id="rId5"/>
              </a:rPr>
              <a:t>https</a:t>
            </a:r>
            <a:r>
              <a:rPr lang="en-GB" dirty="0">
                <a:hlinkClick r:id="rId5"/>
              </a:rPr>
              <a:t>://www.hotelbusiness.com/marriott-urges-employees-to-take-care</a:t>
            </a:r>
            <a:r>
              <a:rPr lang="en-GB" dirty="0" smtClean="0">
                <a:hlinkClick r:id="rId5"/>
              </a:rPr>
              <a:t>/</a:t>
            </a:r>
            <a:r>
              <a:rPr lang="en-GB" dirty="0" smtClean="0"/>
              <a:t> (Accessed: 10</a:t>
            </a:r>
            <a:r>
              <a:rPr lang="en-GB" baseline="30000" dirty="0" smtClean="0"/>
              <a:t>th</a:t>
            </a:r>
            <a:r>
              <a:rPr lang="en-GB" dirty="0" smtClean="0"/>
              <a:t> June 2020)</a:t>
            </a:r>
            <a:endParaRPr lang="en-GB" dirty="0"/>
          </a:p>
          <a:p>
            <a:pPr marL="0" indent="0">
              <a:buNone/>
            </a:pPr>
            <a:r>
              <a:rPr lang="en-GB" dirty="0" smtClean="0"/>
              <a:t>Marriott (2019) </a:t>
            </a:r>
            <a:r>
              <a:rPr lang="en-GB" i="1" dirty="0"/>
              <a:t>Marriott International Announces Expanded Wellbeing Certification </a:t>
            </a:r>
            <a:r>
              <a:rPr lang="en-GB" i="1" dirty="0" smtClean="0"/>
              <a:t>Program. Available </a:t>
            </a:r>
            <a:r>
              <a:rPr lang="en-GB" dirty="0" smtClean="0"/>
              <a:t>at: </a:t>
            </a:r>
            <a:r>
              <a:rPr lang="en-GB" dirty="0">
                <a:hlinkClick r:id="rId6"/>
              </a:rPr>
              <a:t>https://</a:t>
            </a:r>
            <a:r>
              <a:rPr lang="en-GB" dirty="0" smtClean="0">
                <a:hlinkClick r:id="rId6"/>
              </a:rPr>
              <a:t>news.marriott.com/news/2019/09/18/marriott-international-announces-expanded-wellbeing-certification-program</a:t>
            </a:r>
            <a:r>
              <a:rPr lang="en-GB" dirty="0" smtClean="0"/>
              <a:t> (Accessed: 27</a:t>
            </a:r>
            <a:r>
              <a:rPr lang="en-GB" baseline="30000" dirty="0" smtClean="0"/>
              <a:t>th</a:t>
            </a:r>
            <a:r>
              <a:rPr lang="en-GB" dirty="0" smtClean="0"/>
              <a:t> March 2020)</a:t>
            </a:r>
          </a:p>
          <a:p>
            <a:pPr marL="0" indent="0">
              <a:buNone/>
            </a:pPr>
            <a:r>
              <a:rPr lang="en-GB" dirty="0"/>
              <a:t>Torrington, D. Hall, L. Taylor, S and Atkinson, C. (2009) Fundamentals of Human Resource Management: Managing People at Work, London: Prentice Hall</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26840790"/>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TM03457491[[fn=Metropolitan]]</Template>
  <TotalTime>1462</TotalTime>
  <Words>2401</Words>
  <Application>Microsoft Office PowerPoint</Application>
  <PresentationFormat>Widescreen</PresentationFormat>
  <Paragraphs>220</Paragraphs>
  <Slides>55</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&amp;quot</vt:lpstr>
      <vt:lpstr>Arial</vt:lpstr>
      <vt:lpstr>Calibri Light</vt:lpstr>
      <vt:lpstr>Metropolitan</vt:lpstr>
      <vt:lpstr>Personnel Resourcing and Development</vt:lpstr>
      <vt:lpstr>Recap from Last Week </vt:lpstr>
      <vt:lpstr>The Value of Employee Wellness </vt:lpstr>
      <vt:lpstr>Welcome to the Marriott Family  – Take Care – Video on Moodle </vt:lpstr>
      <vt:lpstr>Questions to Answer Watching the Video</vt:lpstr>
      <vt:lpstr>Healthy Hotel Certificate (Article on Moodle)</vt:lpstr>
      <vt:lpstr>   TakeCare Level 30</vt:lpstr>
      <vt:lpstr>Take Care App (Article on Moodle)</vt:lpstr>
      <vt:lpstr>Health and Wellness </vt:lpstr>
      <vt:lpstr>Employee Health and Wellness – Search Engine</vt:lpstr>
      <vt:lpstr>Criticism of Employee Health and Wellness Programs</vt:lpstr>
      <vt:lpstr>Associate Opinion Survey </vt:lpstr>
      <vt:lpstr>Feedback </vt:lpstr>
      <vt:lpstr>The Need for Employee Up-Skilling or Re-skilling… </vt:lpstr>
      <vt:lpstr> The noblest pleasure is the joy of understanding</vt:lpstr>
      <vt:lpstr>The mind is not a vessel to be filled, but a fire to be ignited</vt:lpstr>
      <vt:lpstr>All the world is my school and all humanity is my teacher</vt:lpstr>
      <vt:lpstr> The beautiful thing about learning is nobody can take it away from you </vt:lpstr>
      <vt:lpstr>You can always become better </vt:lpstr>
      <vt:lpstr>Learning is not attained by chance. It must be sought for with ardour and attended with diligence</vt:lpstr>
      <vt:lpstr>Gold has a price, but learning is priceless </vt:lpstr>
      <vt:lpstr>Continuous Professional Development </vt:lpstr>
      <vt:lpstr>Investing in the Growth of Employees</vt:lpstr>
      <vt:lpstr>Group Discussion </vt:lpstr>
      <vt:lpstr>Technology – University Changes  </vt:lpstr>
      <vt:lpstr>Technology – Workplace Changes </vt:lpstr>
      <vt:lpstr>CIPD </vt:lpstr>
      <vt:lpstr>Continuing Professional Development</vt:lpstr>
      <vt:lpstr>Article on Moodle </vt:lpstr>
      <vt:lpstr>Millennial Workforce </vt:lpstr>
      <vt:lpstr>My Experience </vt:lpstr>
      <vt:lpstr>My Experience with Hilton and Marriott</vt:lpstr>
      <vt:lpstr>Generations</vt:lpstr>
      <vt:lpstr>Coaching and Mentoring</vt:lpstr>
      <vt:lpstr>Employee Expectations</vt:lpstr>
      <vt:lpstr>PowerPoint Presentation</vt:lpstr>
      <vt:lpstr>Remember what I said about Development and Retention? </vt:lpstr>
      <vt:lpstr>Assignment (2) </vt:lpstr>
      <vt:lpstr>Grading Criteria</vt:lpstr>
      <vt:lpstr>Suggested Framework</vt:lpstr>
      <vt:lpstr>Executive Summary </vt:lpstr>
      <vt:lpstr>Introduction </vt:lpstr>
      <vt:lpstr>Your Hotel </vt:lpstr>
      <vt:lpstr>Your Competition</vt:lpstr>
      <vt:lpstr>Employee Health &amp; Wellness Analysis of both hotels</vt:lpstr>
      <vt:lpstr>Corporate Social Responsibility </vt:lpstr>
      <vt:lpstr>Conclusion &amp; Professional Practice   Bring to a Close – Your hotel versus the Competition – stay the course or provide recommendations?  Ensure you have addressed all points in all sections  Report – is it orderly ? does it answer the assignment?  Spell Check Bibliography   </vt:lpstr>
      <vt:lpstr>Corporate Ethic Strategy </vt:lpstr>
      <vt:lpstr>Environmental Factors Impacting Organisations (PDF on Moodle)</vt:lpstr>
      <vt:lpstr>Marriott International Serve 360</vt:lpstr>
      <vt:lpstr>Nurture our World</vt:lpstr>
      <vt:lpstr>Sustain Responsible Operations</vt:lpstr>
      <vt:lpstr>Empower Through Opportunity</vt:lpstr>
      <vt:lpstr>Welcome all and Advance Human Rights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PRD</dc:title>
  <dc:creator>Samantha Birdsell</dc:creator>
  <cp:lastModifiedBy>Samantha Birdsell</cp:lastModifiedBy>
  <cp:revision>98</cp:revision>
  <cp:lastPrinted>2019-10-28T10:23:30Z</cp:lastPrinted>
  <dcterms:created xsi:type="dcterms:W3CDTF">2019-10-14T06:54:47Z</dcterms:created>
  <dcterms:modified xsi:type="dcterms:W3CDTF">2020-06-17T08:54:35Z</dcterms:modified>
</cp:coreProperties>
</file>