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7"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p15:clr>
            <a:srgbClr val="A4A3A4"/>
          </p15:clr>
        </p15:guide>
        <p15:guide id="2" pos="67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p:scale>
          <a:sx n="30" d="100"/>
          <a:sy n="30" d="100"/>
        </p:scale>
        <p:origin x="3162" y="-192"/>
      </p:cViewPr>
      <p:guideLst>
        <p:guide orient="horz" pos="9535"/>
        <p:guide pos="67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5/12/2022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5/12/2022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5/12/2022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5/12/2022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5/12/2022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5/12/2022</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009899" y="2066779"/>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Design and Simulation Testing of a Lifting Podium and Ramp</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Steffan Tubb</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Kelvin Lake</a:t>
            </a:r>
          </a:p>
          <a:p>
            <a:pPr eaLnBrk="1" hangingPunct="1">
              <a:lnSpc>
                <a:spcPct val="110000"/>
              </a:lnSpc>
              <a:spcBef>
                <a:spcPct val="0"/>
              </a:spcBef>
              <a:buFontTx/>
              <a:buNone/>
            </a:pPr>
            <a:endParaRPr lang="en-GB" altLang="en-US" sz="1800" dirty="0">
              <a:solidFill>
                <a:srgbClr val="002060"/>
              </a:solidFill>
              <a:latin typeface="Calibri" charset="0"/>
              <a:ea typeface="Calibri" charset="0"/>
              <a:cs typeface="Calibri" charset="0"/>
            </a:endParaRP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BEng (Hons) Mechanical &amp; Manufacturing Engineering</a:t>
            </a:r>
            <a:endParaRPr lang="en-US" altLang="zh-CN" sz="3600"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431150" y="5505111"/>
            <a:ext cx="6415087" cy="9480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latin typeface="Arial" panose="020B0604020202020204" pitchFamily="34" charset="0"/>
                <a:cs typeface="Arial" panose="020B0604020202020204" pitchFamily="34" charset="0"/>
              </a:rPr>
              <a:t>Introduction</a:t>
            </a:r>
          </a:p>
          <a:p>
            <a:pPr algn="just">
              <a:spcAft>
                <a:spcPts val="800"/>
              </a:spcAft>
            </a:pPr>
            <a:r>
              <a:rPr lang="en-GB" sz="2800" dirty="0">
                <a:latin typeface="Arial" panose="020B0604020202020204" pitchFamily="34" charset="0"/>
                <a:ea typeface="Calibri" panose="020F0502020204030204" pitchFamily="34" charset="0"/>
                <a:cs typeface="Arial" panose="020B0604020202020204" pitchFamily="34" charset="0"/>
              </a:rPr>
              <a:t>In the Wall </a:t>
            </a:r>
            <a:r>
              <a:rPr lang="en-GB" sz="2800" dirty="0" err="1">
                <a:latin typeface="Arial" panose="020B0604020202020204" pitchFamily="34" charset="0"/>
                <a:ea typeface="Calibri" panose="020F0502020204030204" pitchFamily="34" charset="0"/>
                <a:cs typeface="Arial" panose="020B0604020202020204" pitchFamily="34" charset="0"/>
              </a:rPr>
              <a:t>Colmonoy</a:t>
            </a:r>
            <a:r>
              <a:rPr lang="en-GB" sz="2800" dirty="0">
                <a:latin typeface="Arial" panose="020B0604020202020204" pitchFamily="34" charset="0"/>
                <a:ea typeface="Calibri" panose="020F0502020204030204" pitchFamily="34" charset="0"/>
                <a:cs typeface="Arial" panose="020B0604020202020204" pitchFamily="34" charset="0"/>
              </a:rPr>
              <a:t> machine shop, s</a:t>
            </a:r>
            <a:r>
              <a:rPr lang="en-GB" sz="2800" dirty="0">
                <a:effectLst/>
                <a:latin typeface="Arial" panose="020B0604020202020204" pitchFamily="34" charset="0"/>
                <a:ea typeface="Calibri" panose="020F0502020204030204" pitchFamily="34" charset="0"/>
                <a:cs typeface="Arial" panose="020B0604020202020204" pitchFamily="34" charset="0"/>
              </a:rPr>
              <a:t>warf</a:t>
            </a:r>
            <a:r>
              <a:rPr lang="en-GB" sz="2800" dirty="0">
                <a:solidFill>
                  <a:srgbClr val="000000"/>
                </a:solidFill>
                <a:latin typeface="Arial" panose="020B0604020202020204" pitchFamily="34" charset="0"/>
                <a:ea typeface="Calibri" panose="020F0502020204030204" pitchFamily="34" charset="0"/>
                <a:cs typeface="Arial" panose="020B0604020202020204" pitchFamily="34" charset="0"/>
              </a:rPr>
              <a:t> is currently shovelled</a:t>
            </a: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into ton sandbags for it to be weighed and drained of excess coolant. The sandbags are propped up on a podium to allow the coolant to drain out of them and into a tray. </a:t>
            </a:r>
          </a:p>
          <a:p>
            <a:pPr algn="just">
              <a:spcAft>
                <a:spcPts val="800"/>
              </a:spcAft>
            </a:pP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current method uses a lot of man hours and energy, with operators shovelling by hand and a wet vacuum used to suck the excess coolant out of bins and trays.</a:t>
            </a:r>
          </a:p>
          <a:p>
            <a:pPr algn="just">
              <a:spcAft>
                <a:spcPts val="800"/>
              </a:spcAft>
            </a:pP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process could be i</a:t>
            </a: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mproved i</a:t>
            </a: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 the bins could be lifted. </a:t>
            </a: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T</a:t>
            </a: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 contents of the bins could then be tipped into the bags. This would save the operators swarfing out by hand and the coolant could be drained out while the bins were suspended in the air.</a:t>
            </a:r>
            <a:endParaRPr lang="en-GB" sz="2800" dirty="0">
              <a:effectLst/>
              <a:latin typeface="Arial" panose="020B0604020202020204" pitchFamily="34" charset="0"/>
              <a:ea typeface="Calibri" panose="020F0502020204030204" pitchFamily="34" charset="0"/>
              <a:cs typeface="Arial" panose="020B0604020202020204" pitchFamily="34" charset="0"/>
            </a:endParaRPr>
          </a:p>
        </p:txBody>
      </p:sp>
      <p:sp>
        <p:nvSpPr>
          <p:cNvPr id="23" name="Text Box 11"/>
          <p:cNvSpPr txBox="1">
            <a:spLocks noChangeArrowheads="1"/>
          </p:cNvSpPr>
          <p:nvPr/>
        </p:nvSpPr>
        <p:spPr bwMode="auto">
          <a:xfrm>
            <a:off x="14552909" y="26195475"/>
            <a:ext cx="6415087" cy="247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ea typeface="Arial" charset="0"/>
                <a:cs typeface="Arial" charset="0"/>
              </a:rPr>
              <a:t>References</a:t>
            </a:r>
          </a:p>
          <a:p>
            <a:pPr>
              <a:lnSpc>
                <a:spcPct val="107000"/>
              </a:lnSpc>
              <a:spcAft>
                <a:spcPts val="800"/>
              </a:spcAft>
            </a:pPr>
            <a:r>
              <a:rPr lang="en-AU" altLang="en-US" sz="1800" dirty="0">
                <a:ea typeface="Arial" charset="0"/>
                <a:cs typeface="Arial" charset="0"/>
              </a:rPr>
              <a:t>[1] </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Maylor, H., 2001. Beyond the Gantt chart:.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European Management Journal</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19(1), pp.92-100.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ct val="50000"/>
              </a:spcBef>
            </a:pPr>
            <a:r>
              <a:rPr lang="en-AU" altLang="en-US" sz="1800" dirty="0">
                <a:ea typeface="Arial" charset="0"/>
                <a:cs typeface="Arial" charset="0"/>
              </a:rPr>
              <a:t>[2]</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Hse.gov.uk. 2022.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Lifting equipment at work</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[online] Available at: &lt;https://www.hse.gov.uk/pubns/indg290.pdf&gt;</a:t>
            </a:r>
            <a:endParaRPr lang="en-AU" altLang="en-US" sz="1800" dirty="0">
              <a:ea typeface="Arial" charset="0"/>
              <a:cs typeface="Arial" charset="0"/>
            </a:endParaRPr>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sp>
        <p:nvSpPr>
          <p:cNvPr id="44" name="Text Box 6"/>
          <p:cNvSpPr txBox="1">
            <a:spLocks noChangeArrowheads="1"/>
          </p:cNvSpPr>
          <p:nvPr/>
        </p:nvSpPr>
        <p:spPr bwMode="auto">
          <a:xfrm>
            <a:off x="381634" y="14450826"/>
            <a:ext cx="6415087" cy="6474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latin typeface="Arial" panose="020B0604020202020204" pitchFamily="34" charset="0"/>
                <a:cs typeface="Arial" panose="020B0604020202020204" pitchFamily="34" charset="0"/>
              </a:rPr>
              <a:t>Project Aims</a:t>
            </a:r>
          </a:p>
          <a:p>
            <a:pPr>
              <a:spcBef>
                <a:spcPct val="50000"/>
              </a:spcBef>
            </a:pPr>
            <a:r>
              <a:rPr lang="en-AU" altLang="en-US" sz="2800" dirty="0">
                <a:latin typeface="Arial" panose="020B0604020202020204" pitchFamily="34" charset="0"/>
                <a:cs typeface="Arial" panose="020B0604020202020204" pitchFamily="34" charset="0"/>
              </a:rPr>
              <a:t>The main aim of the project was to come up with a cost effective solution that improved the current process.</a:t>
            </a:r>
          </a:p>
          <a:p>
            <a:pPr>
              <a:spcBef>
                <a:spcPct val="50000"/>
              </a:spcBef>
            </a:pPr>
            <a:r>
              <a:rPr lang="en-AU" altLang="en-US" sz="2800" dirty="0">
                <a:latin typeface="Arial" panose="020B0604020202020204" pitchFamily="34" charset="0"/>
                <a:cs typeface="Arial" panose="020B0604020202020204" pitchFamily="34" charset="0"/>
              </a:rPr>
              <a:t>Another important aim for the project was to ensure all health and safety requirements would be met.</a:t>
            </a:r>
          </a:p>
          <a:p>
            <a:pPr>
              <a:spcBef>
                <a:spcPct val="50000"/>
              </a:spcBef>
            </a:pPr>
            <a:r>
              <a:rPr lang="en-AU" altLang="en-US" sz="2800" dirty="0">
                <a:latin typeface="Arial" panose="020B0604020202020204" pitchFamily="34" charset="0"/>
                <a:cs typeface="Arial" panose="020B0604020202020204" pitchFamily="34" charset="0"/>
              </a:rPr>
              <a:t>With saved time and energy, manpower and financial savings could be diverted back to areas deemed fit by the business.</a:t>
            </a:r>
          </a:p>
        </p:txBody>
      </p:sp>
      <p:sp>
        <p:nvSpPr>
          <p:cNvPr id="46" name="Text Box 6"/>
          <p:cNvSpPr txBox="1">
            <a:spLocks noChangeArrowheads="1"/>
          </p:cNvSpPr>
          <p:nvPr/>
        </p:nvSpPr>
        <p:spPr bwMode="auto">
          <a:xfrm>
            <a:off x="390222" y="20419799"/>
            <a:ext cx="6415087" cy="4966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latin typeface="Arial" panose="020B0604020202020204" pitchFamily="34" charset="0"/>
                <a:cs typeface="Arial" panose="020B0604020202020204" pitchFamily="34" charset="0"/>
              </a:rPr>
              <a:t>Timing plan</a:t>
            </a:r>
          </a:p>
          <a:p>
            <a:r>
              <a:rPr lang="en-GB" sz="2800" dirty="0"/>
              <a:t>A Gantt chart was produced to ensure that project tasks stayed on track and to give a visual aid for the progress of the project </a:t>
            </a:r>
            <a:r>
              <a:rPr lang="en-AU" altLang="en-US" sz="2800" dirty="0">
                <a:ea typeface="Arial" charset="0"/>
                <a:cs typeface="Arial" charset="0"/>
              </a:rPr>
              <a:t>[1] </a:t>
            </a:r>
            <a:r>
              <a:rPr lang="en-GB" sz="2800" dirty="0"/>
              <a:t>. The project was divided into four separate phases, each with their own tasks to complete before moving on to the next phase. The initial plan can be seen below.</a:t>
            </a:r>
          </a:p>
        </p:txBody>
      </p:sp>
      <p:sp>
        <p:nvSpPr>
          <p:cNvPr id="47" name="Text Box 6"/>
          <p:cNvSpPr txBox="1">
            <a:spLocks noChangeArrowheads="1"/>
          </p:cNvSpPr>
          <p:nvPr/>
        </p:nvSpPr>
        <p:spPr bwMode="auto">
          <a:xfrm>
            <a:off x="7321907" y="19049869"/>
            <a:ext cx="6415087" cy="884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latin typeface="Arial" panose="020B0604020202020204" pitchFamily="34" charset="0"/>
                <a:cs typeface="Arial" panose="020B0604020202020204" pitchFamily="34" charset="0"/>
              </a:rPr>
              <a:t>Work Undertaken</a:t>
            </a:r>
          </a:p>
          <a:p>
            <a:pPr>
              <a:spcBef>
                <a:spcPct val="50000"/>
              </a:spcBef>
            </a:pPr>
            <a:r>
              <a:rPr lang="en-AU" altLang="en-US" sz="2800" dirty="0">
                <a:latin typeface="Arial" panose="020B0604020202020204" pitchFamily="34" charset="0"/>
                <a:cs typeface="Arial" panose="020B0604020202020204" pitchFamily="34" charset="0"/>
              </a:rPr>
              <a:t>Out of all the ideas considered a lifting podium and ramp was selected as the choice for the project. It had to be designed from scratch as the pallet stacker on the shop floor didn’t fit the lifting slots on the swarf bins.</a:t>
            </a:r>
          </a:p>
          <a:p>
            <a:pPr>
              <a:spcBef>
                <a:spcPct val="50000"/>
              </a:spcBef>
            </a:pPr>
            <a:r>
              <a:rPr lang="en-AU" altLang="en-US" sz="2800" dirty="0">
                <a:latin typeface="Arial" panose="020B0604020202020204" pitchFamily="34" charset="0"/>
                <a:cs typeface="Arial" panose="020B0604020202020204" pitchFamily="34" charset="0"/>
              </a:rPr>
              <a:t>The pallet stacker would lift the podium up once the bin had been pushed onto it using the ramp. </a:t>
            </a:r>
          </a:p>
          <a:p>
            <a:pPr>
              <a:spcBef>
                <a:spcPct val="50000"/>
              </a:spcBef>
            </a:pPr>
            <a:r>
              <a:rPr lang="en-AU" altLang="en-US" sz="2800" dirty="0">
                <a:latin typeface="Arial" panose="020B0604020202020204" pitchFamily="34" charset="0"/>
                <a:cs typeface="Arial" panose="020B0604020202020204" pitchFamily="34" charset="0"/>
              </a:rPr>
              <a:t>The swarf bins were accurately drawn up so that they could be used to ensure the dimensions of the podium were correct.</a:t>
            </a:r>
          </a:p>
          <a:p>
            <a:pPr>
              <a:spcBef>
                <a:spcPct val="50000"/>
              </a:spcBef>
            </a:pPr>
            <a:r>
              <a:rPr lang="en-AU" altLang="en-US" sz="2800" dirty="0">
                <a:latin typeface="Arial" panose="020B0604020202020204" pitchFamily="34" charset="0"/>
                <a:cs typeface="Arial" panose="020B0604020202020204" pitchFamily="34" charset="0"/>
              </a:rPr>
              <a:t>Design and safety considerations were set to ensure that the designs met the aims of the project.</a:t>
            </a:r>
          </a:p>
        </p:txBody>
      </p:sp>
      <p:sp>
        <p:nvSpPr>
          <p:cNvPr id="48" name="Text Box 6"/>
          <p:cNvSpPr txBox="1">
            <a:spLocks noChangeArrowheads="1"/>
          </p:cNvSpPr>
          <p:nvPr/>
        </p:nvSpPr>
        <p:spPr bwMode="auto">
          <a:xfrm>
            <a:off x="14576972" y="16893313"/>
            <a:ext cx="6415087" cy="992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latin typeface="Arial" panose="020B0604020202020204" pitchFamily="34" charset="0"/>
                <a:cs typeface="Arial" panose="020B0604020202020204" pitchFamily="34" charset="0"/>
              </a:rPr>
              <a:t>Conclusions/Further work</a:t>
            </a:r>
          </a:p>
          <a:p>
            <a:pPr>
              <a:spcBef>
                <a:spcPct val="50000"/>
              </a:spcBef>
            </a:pPr>
            <a:r>
              <a:rPr lang="en-US" altLang="en-US" sz="2800" dirty="0"/>
              <a:t>All three simulation were comfortably within the deflection limits calculated.</a:t>
            </a:r>
          </a:p>
          <a:p>
            <a:pPr>
              <a:spcBef>
                <a:spcPct val="50000"/>
              </a:spcBef>
            </a:pPr>
            <a:r>
              <a:rPr lang="en-US" altLang="en-US" sz="2800" dirty="0"/>
              <a:t>Carbon steel was the material selected for fabrication as it was the cheapest of the three and this was key to getting the project approved.</a:t>
            </a:r>
          </a:p>
          <a:p>
            <a:pPr>
              <a:spcBef>
                <a:spcPct val="50000"/>
              </a:spcBef>
            </a:pPr>
            <a:r>
              <a:rPr lang="en-US" altLang="en-US" sz="2800" dirty="0"/>
              <a:t>The project was halted due to projects being stopped due to company budgetary constraints.</a:t>
            </a:r>
          </a:p>
          <a:p>
            <a:pPr>
              <a:spcBef>
                <a:spcPct val="50000"/>
              </a:spcBef>
            </a:pPr>
            <a:r>
              <a:rPr lang="en-US" altLang="en-US" sz="2800" dirty="0"/>
              <a:t>Further work for the project include optimizing the design further and looking at different materials within an appropriate budget.</a:t>
            </a:r>
          </a:p>
          <a:p>
            <a:pPr>
              <a:spcBef>
                <a:spcPct val="50000"/>
              </a:spcBef>
            </a:pPr>
            <a:r>
              <a:rPr lang="en-US" altLang="en-US" sz="2800" dirty="0"/>
              <a:t>With future fabrication of the podium and ramp complete, real-life testing could then be completed to prove an increase in efficiency and time and cost saving calculated.</a:t>
            </a:r>
          </a:p>
        </p:txBody>
      </p:sp>
      <p:sp>
        <p:nvSpPr>
          <p:cNvPr id="49" name="Text Box 6"/>
          <p:cNvSpPr txBox="1">
            <a:spLocks noChangeArrowheads="1"/>
          </p:cNvSpPr>
          <p:nvPr/>
        </p:nvSpPr>
        <p:spPr bwMode="auto">
          <a:xfrm>
            <a:off x="7240663" y="5487625"/>
            <a:ext cx="6415087" cy="1186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AU" altLang="en-US" sz="3600" b="1" dirty="0">
                <a:latin typeface="Arial" panose="020B0604020202020204" pitchFamily="34" charset="0"/>
                <a:cs typeface="Arial" panose="020B0604020202020204" pitchFamily="34" charset="0"/>
              </a:rPr>
              <a:t>Research study</a:t>
            </a:r>
          </a:p>
          <a:p>
            <a:r>
              <a:rPr lang="en-AU" altLang="en-US" sz="2800" dirty="0">
                <a:latin typeface="Arial" panose="020B0604020202020204" pitchFamily="34" charset="0"/>
                <a:cs typeface="Arial" panose="020B0604020202020204" pitchFamily="34" charset="0"/>
              </a:rPr>
              <a:t>A research study was conducted to ensure the project was viable and to ensure all health and safety protocol would be met. The study covered  key areas such as Technical, operational, economic and health and safety factors.</a:t>
            </a:r>
          </a:p>
          <a:p>
            <a:r>
              <a:rPr lang="en-AU" altLang="en-US" sz="2800" dirty="0">
                <a:latin typeface="Arial" panose="020B0604020202020204" pitchFamily="34" charset="0"/>
                <a:cs typeface="Arial" panose="020B0604020202020204" pitchFamily="34" charset="0"/>
              </a:rPr>
              <a:t>The technical study compared different modelling software and which would be the best choice for the project, with Solidworks chosen. </a:t>
            </a:r>
          </a:p>
          <a:p>
            <a:r>
              <a:rPr lang="en-AU" altLang="en-US" sz="2800" dirty="0">
                <a:latin typeface="Arial" panose="020B0604020202020204" pitchFamily="34" charset="0"/>
                <a:cs typeface="Arial" panose="020B0604020202020204" pitchFamily="34" charset="0"/>
              </a:rPr>
              <a:t>To cover the health and safety aspect of the project, LOLER and PUWER regulations were studied from the government website </a:t>
            </a:r>
            <a:r>
              <a:rPr lang="en-AU" altLang="en-US" sz="2800" dirty="0">
                <a:ea typeface="Arial" charset="0"/>
                <a:cs typeface="Arial" charset="0"/>
              </a:rPr>
              <a:t>[2]</a:t>
            </a:r>
            <a:r>
              <a:rPr lang="en-AU" altLang="en-US" sz="2800" dirty="0">
                <a:latin typeface="Arial" panose="020B0604020202020204" pitchFamily="34" charset="0"/>
                <a:cs typeface="Arial" panose="020B0604020202020204" pitchFamily="34" charset="0"/>
              </a:rPr>
              <a:t> to ensure compliance was met throughout.</a:t>
            </a:r>
          </a:p>
          <a:p>
            <a:r>
              <a:rPr lang="en-AU" altLang="en-US" sz="2800" dirty="0">
                <a:latin typeface="Arial" panose="020B0604020202020204" pitchFamily="34" charset="0"/>
                <a:cs typeface="Arial" panose="020B0604020202020204" pitchFamily="34" charset="0"/>
              </a:rPr>
              <a:t>Finally, to get a baseline performance for the current method operators were asked to swarf out full bins to get an average time taken to complete. The results of the task showed that the times for the current method could be easily improved.  </a:t>
            </a:r>
          </a:p>
          <a:p>
            <a:r>
              <a:rPr lang="en-AU" altLang="en-US" sz="2800" dirty="0">
                <a:latin typeface="Arial" panose="020B0604020202020204" pitchFamily="34" charset="0"/>
                <a:cs typeface="Arial" panose="020B0604020202020204" pitchFamily="34" charset="0"/>
              </a:rPr>
              <a:t>  </a:t>
            </a:r>
          </a:p>
        </p:txBody>
      </p:sp>
      <p:pic>
        <p:nvPicPr>
          <p:cNvPr id="34" name="Picture 33" descr="Graphical user interface, application&#10;&#10;Description automatically generated">
            <a:extLst>
              <a:ext uri="{FF2B5EF4-FFF2-40B4-BE49-F238E27FC236}">
                <a16:creationId xmlns:a16="http://schemas.microsoft.com/office/drawing/2014/main" id="{70FDD5A3-9170-400A-9E5C-F60AAFA72986}"/>
              </a:ext>
            </a:extLst>
          </p:cNvPr>
          <p:cNvPicPr>
            <a:picLocks noChangeAspect="1"/>
          </p:cNvPicPr>
          <p:nvPr/>
        </p:nvPicPr>
        <p:blipFill rotWithShape="1">
          <a:blip r:embed="rId4">
            <a:extLst>
              <a:ext uri="{28A0092B-C50C-407E-A947-70E740481C1C}">
                <a14:useLocalDpi xmlns:a14="http://schemas.microsoft.com/office/drawing/2010/main" val="0"/>
              </a:ext>
            </a:extLst>
          </a:blip>
          <a:srcRect l="1567" t="20470" r="48150" b="18161"/>
          <a:stretch/>
        </p:blipFill>
        <p:spPr bwMode="auto">
          <a:xfrm>
            <a:off x="724290" y="25009850"/>
            <a:ext cx="5414786" cy="3872250"/>
          </a:xfrm>
          <a:prstGeom prst="rect">
            <a:avLst/>
          </a:prstGeom>
          <a:ln>
            <a:noFill/>
          </a:ln>
          <a:extLst>
            <a:ext uri="{53640926-AAD7-44D8-BBD7-CCE9431645EC}">
              <a14:shadowObscured xmlns:a14="http://schemas.microsoft.com/office/drawing/2010/main"/>
            </a:ext>
          </a:extLst>
        </p:spPr>
      </p:pic>
      <p:graphicFrame>
        <p:nvGraphicFramePr>
          <p:cNvPr id="10" name="Table 9">
            <a:extLst>
              <a:ext uri="{FF2B5EF4-FFF2-40B4-BE49-F238E27FC236}">
                <a16:creationId xmlns:a16="http://schemas.microsoft.com/office/drawing/2014/main" id="{B5DD57E1-08B7-410B-A452-A86048D3DD9F}"/>
              </a:ext>
            </a:extLst>
          </p:cNvPr>
          <p:cNvGraphicFramePr>
            <a:graphicFrameLocks noGrp="1"/>
          </p:cNvGraphicFramePr>
          <p:nvPr>
            <p:extLst>
              <p:ext uri="{D42A27DB-BD31-4B8C-83A1-F6EECF244321}">
                <p14:modId xmlns:p14="http://schemas.microsoft.com/office/powerpoint/2010/main" val="3732502558"/>
              </p:ext>
            </p:extLst>
          </p:nvPr>
        </p:nvGraphicFramePr>
        <p:xfrm>
          <a:off x="7522432" y="16649328"/>
          <a:ext cx="6105459" cy="2515923"/>
        </p:xfrm>
        <a:graphic>
          <a:graphicData uri="http://schemas.openxmlformats.org/drawingml/2006/table">
            <a:tbl>
              <a:tblPr firstRow="1" firstCol="1" bandRow="1">
                <a:tableStyleId>{5C22544A-7EE6-4342-B048-85BDC9FD1C3A}</a:tableStyleId>
              </a:tblPr>
              <a:tblGrid>
                <a:gridCol w="1522359">
                  <a:extLst>
                    <a:ext uri="{9D8B030D-6E8A-4147-A177-3AD203B41FA5}">
                      <a16:colId xmlns:a16="http://schemas.microsoft.com/office/drawing/2014/main" val="2881369835"/>
                    </a:ext>
                  </a:extLst>
                </a:gridCol>
                <a:gridCol w="865340">
                  <a:extLst>
                    <a:ext uri="{9D8B030D-6E8A-4147-A177-3AD203B41FA5}">
                      <a16:colId xmlns:a16="http://schemas.microsoft.com/office/drawing/2014/main" val="801661032"/>
                    </a:ext>
                  </a:extLst>
                </a:gridCol>
                <a:gridCol w="865340">
                  <a:extLst>
                    <a:ext uri="{9D8B030D-6E8A-4147-A177-3AD203B41FA5}">
                      <a16:colId xmlns:a16="http://schemas.microsoft.com/office/drawing/2014/main" val="1489466829"/>
                    </a:ext>
                  </a:extLst>
                </a:gridCol>
                <a:gridCol w="865340">
                  <a:extLst>
                    <a:ext uri="{9D8B030D-6E8A-4147-A177-3AD203B41FA5}">
                      <a16:colId xmlns:a16="http://schemas.microsoft.com/office/drawing/2014/main" val="414525283"/>
                    </a:ext>
                  </a:extLst>
                </a:gridCol>
                <a:gridCol w="890426">
                  <a:extLst>
                    <a:ext uri="{9D8B030D-6E8A-4147-A177-3AD203B41FA5}">
                      <a16:colId xmlns:a16="http://schemas.microsoft.com/office/drawing/2014/main" val="729423837"/>
                    </a:ext>
                  </a:extLst>
                </a:gridCol>
                <a:gridCol w="1096654">
                  <a:extLst>
                    <a:ext uri="{9D8B030D-6E8A-4147-A177-3AD203B41FA5}">
                      <a16:colId xmlns:a16="http://schemas.microsoft.com/office/drawing/2014/main" val="2305429183"/>
                    </a:ext>
                  </a:extLst>
                </a:gridCol>
              </a:tblGrid>
              <a:tr h="310267">
                <a:tc>
                  <a:txBody>
                    <a:bodyPr/>
                    <a:lstStyle/>
                    <a:p>
                      <a:pPr>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dirty="0">
                          <a:effectLst/>
                        </a:rPr>
                        <a:t>Operator 1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Operator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Operator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Operator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nSpc>
                          <a:spcPct val="150000"/>
                        </a:lnSpc>
                        <a:spcAft>
                          <a:spcPts val="800"/>
                        </a:spcAft>
                      </a:pPr>
                      <a:r>
                        <a:rPr lang="en-GB" sz="1100" dirty="0">
                          <a:effectLst/>
                        </a:rPr>
                        <a:t>   Operator   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820409"/>
                  </a:ext>
                </a:extLst>
              </a:tr>
              <a:tr h="317427">
                <a:tc>
                  <a:txBody>
                    <a:bodyPr/>
                    <a:lstStyle/>
                    <a:p>
                      <a:pPr algn="ctr">
                        <a:lnSpc>
                          <a:spcPct val="150000"/>
                        </a:lnSpc>
                        <a:spcAft>
                          <a:spcPts val="800"/>
                        </a:spcAft>
                      </a:pPr>
                      <a:r>
                        <a:rPr lang="en-GB" sz="1100">
                          <a:effectLst/>
                        </a:rPr>
                        <a:t>Time 1 (Mins)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8.42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9.12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dirty="0">
                          <a:effectLst/>
                        </a:rPr>
                        <a:t>7.4</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8.26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9.38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66673555"/>
                  </a:ext>
                </a:extLst>
              </a:tr>
              <a:tr h="317427">
                <a:tc>
                  <a:txBody>
                    <a:bodyPr/>
                    <a:lstStyle/>
                    <a:p>
                      <a:pPr algn="ctr">
                        <a:lnSpc>
                          <a:spcPct val="150000"/>
                        </a:lnSpc>
                        <a:spcAft>
                          <a:spcPts val="800"/>
                        </a:spcAft>
                      </a:pPr>
                      <a:r>
                        <a:rPr lang="en-GB" sz="1100">
                          <a:effectLst/>
                        </a:rPr>
                        <a:t>Time 2 (Mins)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8.28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8.56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7.51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8.11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9.13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810107421"/>
                  </a:ext>
                </a:extLst>
              </a:tr>
              <a:tr h="317427">
                <a:tc>
                  <a:txBody>
                    <a:bodyPr/>
                    <a:lstStyle/>
                    <a:p>
                      <a:pPr algn="ctr">
                        <a:lnSpc>
                          <a:spcPct val="150000"/>
                        </a:lnSpc>
                        <a:spcAft>
                          <a:spcPts val="800"/>
                        </a:spcAft>
                      </a:pPr>
                      <a:r>
                        <a:rPr lang="en-GB" sz="1100">
                          <a:effectLst/>
                        </a:rPr>
                        <a:t>Time 3 (Mins)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8.33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8.59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7.38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8.47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9.08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46430596"/>
                  </a:ext>
                </a:extLst>
              </a:tr>
              <a:tr h="317427">
                <a:tc>
                  <a:txBody>
                    <a:bodyPr/>
                    <a:lstStyle/>
                    <a:p>
                      <a:pPr algn="ctr">
                        <a:lnSpc>
                          <a:spcPct val="150000"/>
                        </a:lnSpc>
                        <a:spcAft>
                          <a:spcPts val="800"/>
                        </a:spcAft>
                      </a:pPr>
                      <a:r>
                        <a:rPr lang="en-GB" sz="1100">
                          <a:effectLst/>
                        </a:rPr>
                        <a:t>Total (Mins)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25.03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26.27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dirty="0">
                          <a:effectLst/>
                        </a:rPr>
                        <a:t>22.29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24.84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dirty="0">
                          <a:effectLst/>
                        </a:rPr>
                        <a:t>27.59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196147010"/>
                  </a:ext>
                </a:extLst>
              </a:tr>
              <a:tr h="395826">
                <a:tc>
                  <a:txBody>
                    <a:bodyPr/>
                    <a:lstStyle/>
                    <a:p>
                      <a:pPr algn="ctr">
                        <a:lnSpc>
                          <a:spcPct val="150000"/>
                        </a:lnSpc>
                        <a:spcAft>
                          <a:spcPts val="800"/>
                        </a:spcAft>
                      </a:pPr>
                      <a:r>
                        <a:rPr lang="en-GB" sz="1100">
                          <a:effectLst/>
                        </a:rPr>
                        <a:t>Average (Mins)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8.3433333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8.7566667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7.43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8.28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9.196666667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04727340"/>
                  </a:ext>
                </a:extLst>
              </a:tr>
              <a:tr h="540122">
                <a:tc>
                  <a:txBody>
                    <a:bodyPr/>
                    <a:lstStyle/>
                    <a:p>
                      <a:pPr algn="ctr">
                        <a:lnSpc>
                          <a:spcPct val="150000"/>
                        </a:lnSpc>
                        <a:spcAft>
                          <a:spcPts val="800"/>
                        </a:spcAft>
                      </a:pPr>
                      <a:r>
                        <a:rPr lang="en-GB" sz="1100" dirty="0">
                          <a:effectLst/>
                        </a:rPr>
                        <a:t>Average of group (Mins)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pPr>
                      <a:r>
                        <a:rPr lang="en-GB" sz="1100">
                          <a:effectLst/>
                        </a:rPr>
                        <a:t>8.4013333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0" marB="0" anchor="b"/>
                </a:tc>
                <a:tc>
                  <a:txBody>
                    <a:bodyPr/>
                    <a:lstStyle/>
                    <a:p>
                      <a:pPr>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0" marB="0" anchor="b"/>
                </a:tc>
                <a:tc>
                  <a:txBody>
                    <a:bodyPr/>
                    <a:lstStyle/>
                    <a:p>
                      <a:pPr>
                        <a:lnSpc>
                          <a:spcPct val="107000"/>
                        </a:lnSpc>
                      </a:pPr>
                      <a:endParaRPr lang="en-GB" sz="1100" dirty="0">
                        <a:effectLst/>
                        <a:latin typeface="Calibri" panose="020F0502020204030204" pitchFamily="34" charset="0"/>
                        <a:cs typeface="Times New Roman" panose="02020603050405020304" pitchFamily="18" charset="0"/>
                      </a:endParaRPr>
                    </a:p>
                  </a:txBody>
                  <a:tcPr marL="68580" marR="68580" marT="0" marB="0" anchor="b"/>
                </a:tc>
                <a:tc>
                  <a:txBody>
                    <a:bodyPr/>
                    <a:lstStyle/>
                    <a:p>
                      <a:pPr>
                        <a:lnSpc>
                          <a:spcPct val="107000"/>
                        </a:lnSpc>
                      </a:pPr>
                      <a:endParaRPr lang="en-GB" sz="1100" dirty="0">
                        <a:effectLst/>
                        <a:latin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477720793"/>
                  </a:ext>
                </a:extLst>
              </a:tr>
            </a:tbl>
          </a:graphicData>
        </a:graphic>
      </p:graphicFrame>
      <p:pic>
        <p:nvPicPr>
          <p:cNvPr id="37" name="Picture 36" descr="Diagram, engineering drawing&#10;&#10;Description automatically generated">
            <a:extLst>
              <a:ext uri="{FF2B5EF4-FFF2-40B4-BE49-F238E27FC236}">
                <a16:creationId xmlns:a16="http://schemas.microsoft.com/office/drawing/2014/main" id="{739634A4-A181-4560-8AF4-9A23091A322A}"/>
              </a:ext>
            </a:extLst>
          </p:cNvPr>
          <p:cNvPicPr>
            <a:picLocks noChangeAspect="1"/>
          </p:cNvPicPr>
          <p:nvPr/>
        </p:nvPicPr>
        <p:blipFill rotWithShape="1">
          <a:blip r:embed="rId5">
            <a:extLst>
              <a:ext uri="{28A0092B-C50C-407E-A947-70E740481C1C}">
                <a14:useLocalDpi xmlns:a14="http://schemas.microsoft.com/office/drawing/2010/main" val="0"/>
              </a:ext>
            </a:extLst>
          </a:blip>
          <a:srcRect l="28086" t="21863" r="16408" b="12842"/>
          <a:stretch/>
        </p:blipFill>
        <p:spPr bwMode="auto">
          <a:xfrm>
            <a:off x="14793856" y="5906402"/>
            <a:ext cx="3196920" cy="2115093"/>
          </a:xfrm>
          <a:prstGeom prst="rect">
            <a:avLst/>
          </a:prstGeom>
          <a:ln>
            <a:noFill/>
          </a:ln>
          <a:extLst>
            <a:ext uri="{53640926-AAD7-44D8-BBD7-CCE9431645EC}">
              <a14:shadowObscured xmlns:a14="http://schemas.microsoft.com/office/drawing/2010/main"/>
            </a:ext>
          </a:extLst>
        </p:spPr>
      </p:pic>
      <p:pic>
        <p:nvPicPr>
          <p:cNvPr id="38" name="Picture 37" descr="Graphical user interface&#10;&#10;Description automatically generated">
            <a:extLst>
              <a:ext uri="{FF2B5EF4-FFF2-40B4-BE49-F238E27FC236}">
                <a16:creationId xmlns:a16="http://schemas.microsoft.com/office/drawing/2014/main" id="{32F8760E-126E-4636-9C6F-CA011D45E85F}"/>
              </a:ext>
            </a:extLst>
          </p:cNvPr>
          <p:cNvPicPr>
            <a:picLocks noChangeAspect="1"/>
          </p:cNvPicPr>
          <p:nvPr/>
        </p:nvPicPr>
        <p:blipFill rotWithShape="1">
          <a:blip r:embed="rId6">
            <a:extLst>
              <a:ext uri="{28A0092B-C50C-407E-A947-70E740481C1C}">
                <a14:useLocalDpi xmlns:a14="http://schemas.microsoft.com/office/drawing/2010/main" val="0"/>
              </a:ext>
            </a:extLst>
          </a:blip>
          <a:srcRect l="30245" t="21272" r="16076" b="9002"/>
          <a:stretch/>
        </p:blipFill>
        <p:spPr bwMode="auto">
          <a:xfrm>
            <a:off x="17977905" y="5899385"/>
            <a:ext cx="2904676" cy="2122110"/>
          </a:xfrm>
          <a:prstGeom prst="rect">
            <a:avLst/>
          </a:prstGeom>
          <a:ln>
            <a:noFill/>
          </a:ln>
          <a:extLst>
            <a:ext uri="{53640926-AAD7-44D8-BBD7-CCE9431645EC}">
              <a14:shadowObscured xmlns:a14="http://schemas.microsoft.com/office/drawing/2010/main"/>
            </a:ext>
          </a:extLst>
        </p:spPr>
      </p:pic>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D3EF216E-2A69-40F2-9F49-31CCB099974C}"/>
                  </a:ext>
                </a:extLst>
              </p:cNvPr>
              <p:cNvSpPr txBox="1"/>
              <p:nvPr/>
            </p:nvSpPr>
            <p:spPr>
              <a:xfrm>
                <a:off x="14693586" y="8007988"/>
                <a:ext cx="6165190" cy="5966185"/>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A maximum deflection limit was then calculated for all areas of the podium and ramp where the bin would travel and rest on during use. </a:t>
                </a:r>
              </a:p>
              <a:p>
                <a:pPr>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Top face of ramp = </a:t>
                </a:r>
                <a14:m>
                  <m:oMath xmlns:m="http://schemas.openxmlformats.org/officeDocument/2006/math">
                    <m:f>
                      <m:fPr>
                        <m:ctrlPr>
                          <a:rPr lang="en-GB" sz="1800" i="1">
                            <a:effectLst/>
                            <a:latin typeface="Cambria Math" panose="02040503050406030204" pitchFamily="18" charset="0"/>
                            <a:ea typeface="Calibri" panose="020F0502020204030204" pitchFamily="34" charset="0"/>
                            <a:cs typeface="Arial" panose="020B0604020202020204" pitchFamily="34" charset="0"/>
                          </a:rPr>
                        </m:ctrlPr>
                      </m:fPr>
                      <m:num>
                        <m:r>
                          <a:rPr lang="en-GB" sz="1800" i="1">
                            <a:effectLst/>
                            <a:latin typeface="Cambria Math" panose="02040503050406030204" pitchFamily="18" charset="0"/>
                            <a:ea typeface="Calibri" panose="020F0502020204030204" pitchFamily="34" charset="0"/>
                            <a:cs typeface="Arial" panose="020B0604020202020204" pitchFamily="34" charset="0"/>
                          </a:rPr>
                          <m:t>508.02</m:t>
                        </m:r>
                      </m:num>
                      <m:den>
                        <m:r>
                          <a:rPr lang="en-GB" sz="1800" i="1">
                            <a:effectLst/>
                            <a:latin typeface="Cambria Math" panose="02040503050406030204" pitchFamily="18" charset="0"/>
                            <a:ea typeface="Calibri" panose="020F0502020204030204" pitchFamily="34" charset="0"/>
                            <a:cs typeface="Arial" panose="020B0604020202020204" pitchFamily="34" charset="0"/>
                          </a:rPr>
                          <m:t>250</m:t>
                        </m:r>
                      </m:den>
                    </m:f>
                  </m:oMath>
                </a14:m>
                <a:r>
                  <a:rPr lang="en-GB" sz="1800" dirty="0">
                    <a:effectLst/>
                    <a:latin typeface="Arial" panose="020B0604020202020204" pitchFamily="34" charset="0"/>
                    <a:ea typeface="Times New Roman" panose="02020603050405020304" pitchFamily="18" charset="0"/>
                    <a:cs typeface="Arial" panose="020B0604020202020204" pitchFamily="34" charset="0"/>
                  </a:rPr>
                  <a:t> = 2.033 mm</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Front of podium = </a:t>
                </a:r>
                <a14:m>
                  <m:oMath xmlns:m="http://schemas.openxmlformats.org/officeDocument/2006/math">
                    <m:f>
                      <m:fPr>
                        <m:ctrlPr>
                          <a:rPr lang="en-GB" sz="1800" i="1">
                            <a:effectLst/>
                            <a:latin typeface="Cambria Math" panose="02040503050406030204" pitchFamily="18" charset="0"/>
                            <a:ea typeface="Calibri" panose="020F0502020204030204" pitchFamily="34" charset="0"/>
                            <a:cs typeface="Arial" panose="020B0604020202020204" pitchFamily="34" charset="0"/>
                          </a:rPr>
                        </m:ctrlPr>
                      </m:fPr>
                      <m:num>
                        <m:r>
                          <a:rPr lang="en-GB" sz="1800" i="1">
                            <a:effectLst/>
                            <a:latin typeface="Cambria Math" panose="02040503050406030204" pitchFamily="18" charset="0"/>
                            <a:ea typeface="Calibri" panose="020F0502020204030204" pitchFamily="34" charset="0"/>
                            <a:cs typeface="Arial" panose="020B0604020202020204" pitchFamily="34" charset="0"/>
                          </a:rPr>
                          <m:t>105.47</m:t>
                        </m:r>
                      </m:num>
                      <m:den>
                        <m:r>
                          <a:rPr lang="en-GB" sz="1800" i="1">
                            <a:effectLst/>
                            <a:latin typeface="Cambria Math" panose="02040503050406030204" pitchFamily="18" charset="0"/>
                            <a:ea typeface="Calibri" panose="020F0502020204030204" pitchFamily="34" charset="0"/>
                            <a:cs typeface="Arial" panose="020B0604020202020204" pitchFamily="34" charset="0"/>
                          </a:rPr>
                          <m:t>250</m:t>
                        </m:r>
                      </m:den>
                    </m:f>
                  </m:oMath>
                </a14:m>
                <a:r>
                  <a:rPr lang="en-GB" sz="1800" dirty="0">
                    <a:effectLst/>
                    <a:latin typeface="Arial" panose="020B0604020202020204" pitchFamily="34" charset="0"/>
                    <a:ea typeface="Times New Roman" panose="02020603050405020304" pitchFamily="18" charset="0"/>
                    <a:cs typeface="Arial" panose="020B0604020202020204" pitchFamily="34" charset="0"/>
                  </a:rPr>
                  <a:t> = 0.422 mm</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Centre of podium = </a:t>
                </a:r>
                <a14:m>
                  <m:oMath xmlns:m="http://schemas.openxmlformats.org/officeDocument/2006/math">
                    <m:f>
                      <m:fPr>
                        <m:ctrlPr>
                          <a:rPr lang="en-GB" sz="1800" i="1">
                            <a:effectLst/>
                            <a:latin typeface="Cambria Math" panose="02040503050406030204" pitchFamily="18" charset="0"/>
                            <a:ea typeface="Calibri" panose="020F0502020204030204" pitchFamily="34" charset="0"/>
                            <a:cs typeface="Arial" panose="020B0604020202020204" pitchFamily="34" charset="0"/>
                          </a:rPr>
                        </m:ctrlPr>
                      </m:fPr>
                      <m:num>
                        <m:r>
                          <a:rPr lang="en-GB" sz="1800" i="1">
                            <a:effectLst/>
                            <a:latin typeface="Cambria Math" panose="02040503050406030204" pitchFamily="18" charset="0"/>
                            <a:ea typeface="Calibri" panose="020F0502020204030204" pitchFamily="34" charset="0"/>
                            <a:cs typeface="Arial" panose="020B0604020202020204" pitchFamily="34" charset="0"/>
                          </a:rPr>
                          <m:t>216.93</m:t>
                        </m:r>
                      </m:num>
                      <m:den>
                        <m:r>
                          <a:rPr lang="en-GB" sz="1800" i="1">
                            <a:effectLst/>
                            <a:latin typeface="Cambria Math" panose="02040503050406030204" pitchFamily="18" charset="0"/>
                            <a:ea typeface="Calibri" panose="020F0502020204030204" pitchFamily="34" charset="0"/>
                            <a:cs typeface="Arial" panose="020B0604020202020204" pitchFamily="34" charset="0"/>
                          </a:rPr>
                          <m:t>250</m:t>
                        </m:r>
                      </m:den>
                    </m:f>
                  </m:oMath>
                </a14:m>
                <a:r>
                  <a:rPr lang="en-GB" sz="1800" dirty="0">
                    <a:effectLst/>
                    <a:latin typeface="Arial" panose="020B0604020202020204" pitchFamily="34" charset="0"/>
                    <a:ea typeface="Times New Roman" panose="02020603050405020304" pitchFamily="18" charset="0"/>
                    <a:cs typeface="Arial" panose="020B0604020202020204" pitchFamily="34" charset="0"/>
                  </a:rPr>
                  <a:t> = 0.868 mm</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Notched recess = </a:t>
                </a:r>
                <a14:m>
                  <m:oMath xmlns:m="http://schemas.openxmlformats.org/officeDocument/2006/math">
                    <m:f>
                      <m:fPr>
                        <m:ctrlPr>
                          <a:rPr lang="en-GB" sz="1800" i="1">
                            <a:effectLst/>
                            <a:latin typeface="Cambria Math" panose="02040503050406030204" pitchFamily="18" charset="0"/>
                            <a:ea typeface="Calibri" panose="020F0502020204030204" pitchFamily="34" charset="0"/>
                            <a:cs typeface="Arial" panose="020B0604020202020204" pitchFamily="34" charset="0"/>
                          </a:rPr>
                        </m:ctrlPr>
                      </m:fPr>
                      <m:num>
                        <m:r>
                          <a:rPr lang="en-GB" sz="1800" i="1">
                            <a:effectLst/>
                            <a:latin typeface="Cambria Math" panose="02040503050406030204" pitchFamily="18" charset="0"/>
                            <a:ea typeface="Calibri" panose="020F0502020204030204" pitchFamily="34" charset="0"/>
                            <a:cs typeface="Arial" panose="020B0604020202020204" pitchFamily="34" charset="0"/>
                          </a:rPr>
                          <m:t>25</m:t>
                        </m:r>
                      </m:num>
                      <m:den>
                        <m:r>
                          <a:rPr lang="en-GB" sz="1800" i="1">
                            <a:effectLst/>
                            <a:latin typeface="Cambria Math" panose="02040503050406030204" pitchFamily="18" charset="0"/>
                            <a:ea typeface="Calibri" panose="020F0502020204030204" pitchFamily="34" charset="0"/>
                            <a:cs typeface="Arial" panose="020B0604020202020204" pitchFamily="34" charset="0"/>
                          </a:rPr>
                          <m:t>250</m:t>
                        </m:r>
                      </m:den>
                    </m:f>
                  </m:oMath>
                </a14:m>
                <a:r>
                  <a:rPr lang="en-GB" sz="1800" dirty="0">
                    <a:effectLst/>
                    <a:latin typeface="Arial" panose="020B0604020202020204" pitchFamily="34" charset="0"/>
                    <a:ea typeface="Times New Roman" panose="02020603050405020304" pitchFamily="18" charset="0"/>
                    <a:cs typeface="Arial" panose="020B0604020202020204" pitchFamily="34" charset="0"/>
                  </a:rPr>
                  <a:t> = 0.100 mm</a:t>
                </a:r>
              </a:p>
              <a:p>
                <a:pPr>
                  <a:spcAft>
                    <a:spcPts val="800"/>
                  </a:spcAft>
                </a:pPr>
                <a:r>
                  <a:rPr lang="en-GB" sz="2800" dirty="0">
                    <a:latin typeface="Arial" panose="020B0604020202020204" pitchFamily="34" charset="0"/>
                    <a:ea typeface="Calibri" panose="020F0502020204030204" pitchFamily="34" charset="0"/>
                    <a:cs typeface="Arial" panose="020B0604020202020204" pitchFamily="34" charset="0"/>
                  </a:rPr>
                  <a:t>Three types of steel were chosen for the simulation, as they met the criteria set for the material selection. Simulation conditions were assumed to be able to conduct the simulation. </a:t>
                </a:r>
                <a:endParaRPr lang="en-GB" sz="2800" dirty="0">
                  <a:effectLst/>
                  <a:latin typeface="Arial" panose="020B0604020202020204" pitchFamily="34" charset="0"/>
                  <a:ea typeface="Calibri" panose="020F0502020204030204" pitchFamily="34" charset="0"/>
                  <a:cs typeface="Arial" panose="020B0604020202020204" pitchFamily="34" charset="0"/>
                </a:endParaRPr>
              </a:p>
            </p:txBody>
          </p:sp>
        </mc:Choice>
        <mc:Fallback>
          <p:sp>
            <p:nvSpPr>
              <p:cNvPr id="11" name="TextBox 10">
                <a:extLst>
                  <a:ext uri="{FF2B5EF4-FFF2-40B4-BE49-F238E27FC236}">
                    <a16:creationId xmlns:a16="http://schemas.microsoft.com/office/drawing/2014/main" id="{D3EF216E-2A69-40F2-9F49-31CCB099974C}"/>
                  </a:ext>
                </a:extLst>
              </p:cNvPr>
              <p:cNvSpPr txBox="1">
                <a:spLocks noRot="1" noChangeAspect="1" noMove="1" noResize="1" noEditPoints="1" noAdjustHandles="1" noChangeArrowheads="1" noChangeShapeType="1" noTextEdit="1"/>
              </p:cNvSpPr>
              <p:nvPr/>
            </p:nvSpPr>
            <p:spPr>
              <a:xfrm>
                <a:off x="14693586" y="8007988"/>
                <a:ext cx="6165190" cy="5966185"/>
              </a:xfrm>
              <a:prstGeom prst="rect">
                <a:avLst/>
              </a:prstGeom>
              <a:blipFill>
                <a:blip r:embed="rId7"/>
                <a:stretch>
                  <a:fillRect l="-1976" t="-1125" r="-988" b="-1943"/>
                </a:stretch>
              </a:blipFill>
            </p:spPr>
            <p:txBody>
              <a:bodyPr/>
              <a:lstStyle/>
              <a:p>
                <a:r>
                  <a:rPr lang="en-GB">
                    <a:noFill/>
                  </a:rPr>
                  <a:t> </a:t>
                </a:r>
              </a:p>
            </p:txBody>
          </p:sp>
        </mc:Fallback>
      </mc:AlternateContent>
      <p:pic>
        <p:nvPicPr>
          <p:cNvPr id="39" name="Picture 38" descr="A screenshot of a computer&#10;&#10;Description automatically generated">
            <a:extLst>
              <a:ext uri="{FF2B5EF4-FFF2-40B4-BE49-F238E27FC236}">
                <a16:creationId xmlns:a16="http://schemas.microsoft.com/office/drawing/2014/main" id="{F4A5D904-E754-4618-87A3-8A57DC18A4B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38012" t="27870" r="10380" b="20090"/>
          <a:stretch/>
        </p:blipFill>
        <p:spPr bwMode="auto">
          <a:xfrm>
            <a:off x="14906150" y="13864835"/>
            <a:ext cx="5486400" cy="3111500"/>
          </a:xfrm>
          <a:prstGeom prst="rect">
            <a:avLst/>
          </a:prstGeom>
          <a:ln>
            <a:noFill/>
          </a:ln>
          <a:extLst>
            <a:ext uri="{53640926-AAD7-44D8-BBD7-CCE9431645EC}">
              <a14:shadowObscured xmlns:a14="http://schemas.microsoft.com/office/drawing/2010/main"/>
            </a:ext>
          </a:extLst>
        </p:spPr>
      </p:pic>
      <p:pic>
        <p:nvPicPr>
          <p:cNvPr id="14" name="Picture 13" descr="A person with a beard&#10;&#10;Description automatically generated with medium confidence">
            <a:extLst>
              <a:ext uri="{FF2B5EF4-FFF2-40B4-BE49-F238E27FC236}">
                <a16:creationId xmlns:a16="http://schemas.microsoft.com/office/drawing/2014/main" id="{985F9106-F61F-4119-BF57-A7362D1073E5}"/>
              </a:ext>
            </a:extLst>
          </p:cNvPr>
          <p:cNvPicPr>
            <a:picLocks noChangeAspect="1"/>
          </p:cNvPicPr>
          <p:nvPr/>
        </p:nvPicPr>
        <p:blipFill>
          <a:blip r:embed="rId9"/>
          <a:stretch>
            <a:fillRect/>
          </a:stretch>
        </p:blipFill>
        <p:spPr>
          <a:xfrm>
            <a:off x="593662" y="2149258"/>
            <a:ext cx="2529644" cy="3367740"/>
          </a:xfrm>
          <a:prstGeom prst="rect">
            <a:avLst/>
          </a:prstGeom>
        </p:spPr>
      </p:pic>
      <p:pic>
        <p:nvPicPr>
          <p:cNvPr id="2050" name="Picture 2" descr="COVID-19 Update: Remain Open For Business">
            <a:extLst>
              <a:ext uri="{FF2B5EF4-FFF2-40B4-BE49-F238E27FC236}">
                <a16:creationId xmlns:a16="http://schemas.microsoft.com/office/drawing/2014/main" id="{B09BB92A-BF4D-477A-8017-FB9106284E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4000" y="28954289"/>
            <a:ext cx="2835082" cy="12185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olidworks Logo - Imagine Draughting">
            <a:extLst>
              <a:ext uri="{FF2B5EF4-FFF2-40B4-BE49-F238E27FC236}">
                <a16:creationId xmlns:a16="http://schemas.microsoft.com/office/drawing/2014/main" id="{784C23D8-069A-4DCC-8BE3-F9ED7C346CF1}"/>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t="22839" b="26357"/>
          <a:stretch/>
        </p:blipFill>
        <p:spPr bwMode="auto">
          <a:xfrm>
            <a:off x="3570868" y="29258308"/>
            <a:ext cx="3028950" cy="769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7740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1791</TotalTime>
  <Words>862</Words>
  <Application>Microsoft Office PowerPoint</Application>
  <PresentationFormat>Custom</PresentationFormat>
  <Paragraphs>80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 Math</vt:lpstr>
      <vt:lpstr>Georgia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Stefft_92 tubb</cp:lastModifiedBy>
  <cp:revision>26</cp:revision>
  <dcterms:created xsi:type="dcterms:W3CDTF">2016-02-25T08:27:32Z</dcterms:created>
  <dcterms:modified xsi:type="dcterms:W3CDTF">2022-05-13T12:58:23Z</dcterms:modified>
</cp:coreProperties>
</file>