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6" r:id="rId9"/>
  </p:sldMasterIdLst>
  <p:notesMasterIdLst>
    <p:notesMasterId r:id="rId38"/>
  </p:notesMasterIdLst>
  <p:sldIdLst>
    <p:sldId id="292" r:id="rId10"/>
    <p:sldId id="412" r:id="rId11"/>
    <p:sldId id="571" r:id="rId12"/>
    <p:sldId id="600" r:id="rId13"/>
    <p:sldId id="678" r:id="rId14"/>
    <p:sldId id="641" r:id="rId15"/>
    <p:sldId id="668" r:id="rId16"/>
    <p:sldId id="669" r:id="rId17"/>
    <p:sldId id="670" r:id="rId18"/>
    <p:sldId id="671" r:id="rId19"/>
    <p:sldId id="672" r:id="rId20"/>
    <p:sldId id="673" r:id="rId21"/>
    <p:sldId id="674" r:id="rId22"/>
    <p:sldId id="676" r:id="rId23"/>
    <p:sldId id="679" r:id="rId24"/>
    <p:sldId id="677" r:id="rId25"/>
    <p:sldId id="680" r:id="rId26"/>
    <p:sldId id="681" r:id="rId27"/>
    <p:sldId id="682" r:id="rId28"/>
    <p:sldId id="683" r:id="rId29"/>
    <p:sldId id="689" r:id="rId30"/>
    <p:sldId id="684" r:id="rId31"/>
    <p:sldId id="685" r:id="rId32"/>
    <p:sldId id="686" r:id="rId33"/>
    <p:sldId id="687" r:id="rId34"/>
    <p:sldId id="688" r:id="rId35"/>
    <p:sldId id="405" r:id="rId36"/>
    <p:sldId id="43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46368" autoAdjust="0"/>
  </p:normalViewPr>
  <p:slideViewPr>
    <p:cSldViewPr snapToGrid="0">
      <p:cViewPr varScale="1">
        <p:scale>
          <a:sx n="47" d="100"/>
          <a:sy n="47" d="100"/>
        </p:scale>
        <p:origin x="2778" y="5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presProps" Target="presProps.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9BBB40A-B3A8-4F08-81BC-AC55B8FF6F49}"/>
    <pc:docChg chg="modSld">
      <pc:chgData name="Nitheesh Kaliyamurthy" userId="2821ebda-f4ac-4963-9a4e-a836dfc45829" providerId="ADAL" clId="{C9BBB40A-B3A8-4F08-81BC-AC55B8FF6F49}" dt="2024-04-15T03:18:46.180" v="19" actId="6549"/>
      <pc:docMkLst>
        <pc:docMk/>
      </pc:docMkLst>
      <pc:sldChg chg="modNotesTx">
        <pc:chgData name="Nitheesh Kaliyamurthy" userId="2821ebda-f4ac-4963-9a4e-a836dfc45829" providerId="ADAL" clId="{C9BBB40A-B3A8-4F08-81BC-AC55B8FF6F49}" dt="2024-04-15T03:17:49.197" v="0" actId="6549"/>
        <pc:sldMkLst>
          <pc:docMk/>
          <pc:sldMk cId="1693028494" sldId="412"/>
        </pc:sldMkLst>
      </pc:sldChg>
      <pc:sldChg chg="modNotesTx">
        <pc:chgData name="Nitheesh Kaliyamurthy" userId="2821ebda-f4ac-4963-9a4e-a836dfc45829" providerId="ADAL" clId="{C9BBB40A-B3A8-4F08-81BC-AC55B8FF6F49}" dt="2024-04-15T03:17:55.238" v="1" actId="6549"/>
        <pc:sldMkLst>
          <pc:docMk/>
          <pc:sldMk cId="2902312421" sldId="571"/>
        </pc:sldMkLst>
      </pc:sldChg>
      <pc:sldChg chg="modNotesTx">
        <pc:chgData name="Nitheesh Kaliyamurthy" userId="2821ebda-f4ac-4963-9a4e-a836dfc45829" providerId="ADAL" clId="{C9BBB40A-B3A8-4F08-81BC-AC55B8FF6F49}" dt="2024-04-15T03:17:58.493" v="2" actId="6549"/>
        <pc:sldMkLst>
          <pc:docMk/>
          <pc:sldMk cId="3816051673" sldId="600"/>
        </pc:sldMkLst>
      </pc:sldChg>
      <pc:sldChg chg="modNotesTx">
        <pc:chgData name="Nitheesh Kaliyamurthy" userId="2821ebda-f4ac-4963-9a4e-a836dfc45829" providerId="ADAL" clId="{C9BBB40A-B3A8-4F08-81BC-AC55B8FF6F49}" dt="2024-04-15T03:18:02.598" v="3" actId="6549"/>
        <pc:sldMkLst>
          <pc:docMk/>
          <pc:sldMk cId="1374612057" sldId="641"/>
        </pc:sldMkLst>
      </pc:sldChg>
      <pc:sldChg chg="modNotesTx">
        <pc:chgData name="Nitheesh Kaliyamurthy" userId="2821ebda-f4ac-4963-9a4e-a836dfc45829" providerId="ADAL" clId="{C9BBB40A-B3A8-4F08-81BC-AC55B8FF6F49}" dt="2024-04-15T03:18:04.663" v="4" actId="6549"/>
        <pc:sldMkLst>
          <pc:docMk/>
          <pc:sldMk cId="2015239416" sldId="668"/>
        </pc:sldMkLst>
      </pc:sldChg>
      <pc:sldChg chg="modNotesTx">
        <pc:chgData name="Nitheesh Kaliyamurthy" userId="2821ebda-f4ac-4963-9a4e-a836dfc45829" providerId="ADAL" clId="{C9BBB40A-B3A8-4F08-81BC-AC55B8FF6F49}" dt="2024-04-15T03:18:07.051" v="5" actId="6549"/>
        <pc:sldMkLst>
          <pc:docMk/>
          <pc:sldMk cId="2707677977" sldId="669"/>
        </pc:sldMkLst>
      </pc:sldChg>
      <pc:sldChg chg="modNotesTx">
        <pc:chgData name="Nitheesh Kaliyamurthy" userId="2821ebda-f4ac-4963-9a4e-a836dfc45829" providerId="ADAL" clId="{C9BBB40A-B3A8-4F08-81BC-AC55B8FF6F49}" dt="2024-04-15T03:18:10.747" v="6" actId="6549"/>
        <pc:sldMkLst>
          <pc:docMk/>
          <pc:sldMk cId="4056629482" sldId="671"/>
        </pc:sldMkLst>
      </pc:sldChg>
      <pc:sldChg chg="modNotesTx">
        <pc:chgData name="Nitheesh Kaliyamurthy" userId="2821ebda-f4ac-4963-9a4e-a836dfc45829" providerId="ADAL" clId="{C9BBB40A-B3A8-4F08-81BC-AC55B8FF6F49}" dt="2024-04-15T03:18:13.217" v="7" actId="6549"/>
        <pc:sldMkLst>
          <pc:docMk/>
          <pc:sldMk cId="3090684449" sldId="672"/>
        </pc:sldMkLst>
      </pc:sldChg>
      <pc:sldChg chg="modNotesTx">
        <pc:chgData name="Nitheesh Kaliyamurthy" userId="2821ebda-f4ac-4963-9a4e-a836dfc45829" providerId="ADAL" clId="{C9BBB40A-B3A8-4F08-81BC-AC55B8FF6F49}" dt="2024-04-15T03:18:15.481" v="8" actId="6549"/>
        <pc:sldMkLst>
          <pc:docMk/>
          <pc:sldMk cId="1407762849" sldId="673"/>
        </pc:sldMkLst>
      </pc:sldChg>
      <pc:sldChg chg="modNotesTx">
        <pc:chgData name="Nitheesh Kaliyamurthy" userId="2821ebda-f4ac-4963-9a4e-a836dfc45829" providerId="ADAL" clId="{C9BBB40A-B3A8-4F08-81BC-AC55B8FF6F49}" dt="2024-04-15T03:18:17.902" v="9" actId="6549"/>
        <pc:sldMkLst>
          <pc:docMk/>
          <pc:sldMk cId="2326288398" sldId="674"/>
        </pc:sldMkLst>
      </pc:sldChg>
      <pc:sldChg chg="modNotesTx">
        <pc:chgData name="Nitheesh Kaliyamurthy" userId="2821ebda-f4ac-4963-9a4e-a836dfc45829" providerId="ADAL" clId="{C9BBB40A-B3A8-4F08-81BC-AC55B8FF6F49}" dt="2024-04-15T03:18:24.303" v="10" actId="6549"/>
        <pc:sldMkLst>
          <pc:docMk/>
          <pc:sldMk cId="838192768" sldId="677"/>
        </pc:sldMkLst>
      </pc:sldChg>
      <pc:sldChg chg="modNotesTx">
        <pc:chgData name="Nitheesh Kaliyamurthy" userId="2821ebda-f4ac-4963-9a4e-a836dfc45829" providerId="ADAL" clId="{C9BBB40A-B3A8-4F08-81BC-AC55B8FF6F49}" dt="2024-04-15T03:18:26.402" v="11" actId="6549"/>
        <pc:sldMkLst>
          <pc:docMk/>
          <pc:sldMk cId="761681199" sldId="680"/>
        </pc:sldMkLst>
      </pc:sldChg>
      <pc:sldChg chg="modNotesTx">
        <pc:chgData name="Nitheesh Kaliyamurthy" userId="2821ebda-f4ac-4963-9a4e-a836dfc45829" providerId="ADAL" clId="{C9BBB40A-B3A8-4F08-81BC-AC55B8FF6F49}" dt="2024-04-15T03:18:29.014" v="12" actId="6549"/>
        <pc:sldMkLst>
          <pc:docMk/>
          <pc:sldMk cId="4181866151" sldId="681"/>
        </pc:sldMkLst>
      </pc:sldChg>
      <pc:sldChg chg="modNotesTx">
        <pc:chgData name="Nitheesh Kaliyamurthy" userId="2821ebda-f4ac-4963-9a4e-a836dfc45829" providerId="ADAL" clId="{C9BBB40A-B3A8-4F08-81BC-AC55B8FF6F49}" dt="2024-04-15T03:18:31.182" v="13" actId="6549"/>
        <pc:sldMkLst>
          <pc:docMk/>
          <pc:sldMk cId="537342933" sldId="682"/>
        </pc:sldMkLst>
      </pc:sldChg>
      <pc:sldChg chg="modNotesTx">
        <pc:chgData name="Nitheesh Kaliyamurthy" userId="2821ebda-f4ac-4963-9a4e-a836dfc45829" providerId="ADAL" clId="{C9BBB40A-B3A8-4F08-81BC-AC55B8FF6F49}" dt="2024-04-15T03:18:34.648" v="14" actId="6549"/>
        <pc:sldMkLst>
          <pc:docMk/>
          <pc:sldMk cId="3696420873" sldId="683"/>
        </pc:sldMkLst>
      </pc:sldChg>
      <pc:sldChg chg="modNotesTx">
        <pc:chgData name="Nitheesh Kaliyamurthy" userId="2821ebda-f4ac-4963-9a4e-a836dfc45829" providerId="ADAL" clId="{C9BBB40A-B3A8-4F08-81BC-AC55B8FF6F49}" dt="2024-04-15T03:18:37.447" v="15" actId="6549"/>
        <pc:sldMkLst>
          <pc:docMk/>
          <pc:sldMk cId="3200588974" sldId="684"/>
        </pc:sldMkLst>
      </pc:sldChg>
      <pc:sldChg chg="modNotesTx">
        <pc:chgData name="Nitheesh Kaliyamurthy" userId="2821ebda-f4ac-4963-9a4e-a836dfc45829" providerId="ADAL" clId="{C9BBB40A-B3A8-4F08-81BC-AC55B8FF6F49}" dt="2024-04-15T03:18:39.435" v="16" actId="6549"/>
        <pc:sldMkLst>
          <pc:docMk/>
          <pc:sldMk cId="2212849857" sldId="685"/>
        </pc:sldMkLst>
      </pc:sldChg>
      <pc:sldChg chg="modNotesTx">
        <pc:chgData name="Nitheesh Kaliyamurthy" userId="2821ebda-f4ac-4963-9a4e-a836dfc45829" providerId="ADAL" clId="{C9BBB40A-B3A8-4F08-81BC-AC55B8FF6F49}" dt="2024-04-15T03:18:41.780" v="17" actId="6549"/>
        <pc:sldMkLst>
          <pc:docMk/>
          <pc:sldMk cId="1990752152" sldId="686"/>
        </pc:sldMkLst>
      </pc:sldChg>
      <pc:sldChg chg="modNotesTx">
        <pc:chgData name="Nitheesh Kaliyamurthy" userId="2821ebda-f4ac-4963-9a4e-a836dfc45829" providerId="ADAL" clId="{C9BBB40A-B3A8-4F08-81BC-AC55B8FF6F49}" dt="2024-04-15T03:18:43.719" v="18" actId="6549"/>
        <pc:sldMkLst>
          <pc:docMk/>
          <pc:sldMk cId="3351702084" sldId="687"/>
        </pc:sldMkLst>
      </pc:sldChg>
      <pc:sldChg chg="modNotesTx">
        <pc:chgData name="Nitheesh Kaliyamurthy" userId="2821ebda-f4ac-4963-9a4e-a836dfc45829" providerId="ADAL" clId="{C9BBB40A-B3A8-4F08-81BC-AC55B8FF6F49}" dt="2024-04-15T03:18:46.180" v="19" actId="6549"/>
        <pc:sldMkLst>
          <pc:docMk/>
          <pc:sldMk cId="3814478123" sldId="68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C6B64-45A9-4E69-A97A-BF4BE33B44F4}" type="doc">
      <dgm:prSet loTypeId="urn:microsoft.com/office/officeart/2018/5/layout/IconLeafLabelList" loCatId="icon" qsTypeId="urn:microsoft.com/office/officeart/2005/8/quickstyle/simple4" qsCatId="simple" csTypeId="urn:microsoft.com/office/officeart/2005/8/colors/accent1_2" csCatId="accent1" phldr="1"/>
      <dgm:spPr/>
      <dgm:t>
        <a:bodyPr/>
        <a:lstStyle/>
        <a:p>
          <a:endParaRPr lang="en-US"/>
        </a:p>
      </dgm:t>
    </dgm:pt>
    <dgm:pt modelId="{59F43E57-FB51-4C0A-B95D-AAF992D943DD}">
      <dgm:prSet/>
      <dgm:spPr/>
      <dgm:t>
        <a:bodyPr/>
        <a:lstStyle/>
        <a:p>
          <a:pPr>
            <a:lnSpc>
              <a:spcPct val="100000"/>
            </a:lnSpc>
            <a:defRPr cap="all"/>
          </a:pPr>
          <a:r>
            <a:rPr lang="en-US" dirty="0"/>
            <a:t>Window's forensics</a:t>
          </a:r>
        </a:p>
      </dgm:t>
    </dgm:pt>
    <dgm:pt modelId="{8DED20C5-34A7-4477-B9A1-F3F084ACCC23}" type="parTrans" cxnId="{FF8B98E4-DFFD-4B87-B1C6-CD9A8A9F124D}">
      <dgm:prSet/>
      <dgm:spPr/>
      <dgm:t>
        <a:bodyPr/>
        <a:lstStyle/>
        <a:p>
          <a:endParaRPr lang="en-US"/>
        </a:p>
      </dgm:t>
    </dgm:pt>
    <dgm:pt modelId="{CFCA0EF2-7393-4F25-AF2E-88BD2F9200D3}" type="sibTrans" cxnId="{FF8B98E4-DFFD-4B87-B1C6-CD9A8A9F124D}">
      <dgm:prSet/>
      <dgm:spPr/>
      <dgm:t>
        <a:bodyPr/>
        <a:lstStyle/>
        <a:p>
          <a:endParaRPr lang="en-US"/>
        </a:p>
      </dgm:t>
    </dgm:pt>
    <dgm:pt modelId="{210F6B93-0127-43E9-98E3-E5776C6666FF}">
      <dgm:prSet/>
      <dgm:spPr/>
      <dgm:t>
        <a:bodyPr/>
        <a:lstStyle/>
        <a:p>
          <a:pPr>
            <a:lnSpc>
              <a:spcPct val="100000"/>
            </a:lnSpc>
            <a:defRPr cap="all"/>
          </a:pPr>
          <a:r>
            <a:rPr lang="en-US" dirty="0"/>
            <a:t>collect</a:t>
          </a:r>
        </a:p>
      </dgm:t>
    </dgm:pt>
    <dgm:pt modelId="{2287702C-061D-4D2C-A592-4D89CBCE7678}" type="parTrans" cxnId="{E149F58D-B7A6-4F44-9275-E35A28E6F9DD}">
      <dgm:prSet/>
      <dgm:spPr/>
      <dgm:t>
        <a:bodyPr/>
        <a:lstStyle/>
        <a:p>
          <a:endParaRPr lang="en-US"/>
        </a:p>
      </dgm:t>
    </dgm:pt>
    <dgm:pt modelId="{A4F0773C-A7C3-4AFA-B68C-C019C551A912}" type="sibTrans" cxnId="{E149F58D-B7A6-4F44-9275-E35A28E6F9DD}">
      <dgm:prSet/>
      <dgm:spPr/>
      <dgm:t>
        <a:bodyPr/>
        <a:lstStyle/>
        <a:p>
          <a:endParaRPr lang="en-US"/>
        </a:p>
      </dgm:t>
    </dgm:pt>
    <dgm:pt modelId="{5FB1F104-5A0C-4582-9004-1B8D08BE5053}">
      <dgm:prSet/>
      <dgm:spPr/>
      <dgm:t>
        <a:bodyPr/>
        <a:lstStyle/>
        <a:p>
          <a:pPr>
            <a:lnSpc>
              <a:spcPct val="100000"/>
            </a:lnSpc>
            <a:defRPr cap="all"/>
          </a:pPr>
          <a:r>
            <a:rPr lang="en-US" dirty="0"/>
            <a:t>perform</a:t>
          </a:r>
        </a:p>
      </dgm:t>
    </dgm:pt>
    <dgm:pt modelId="{D118EFE8-C50F-4C6F-8D0D-6F9B9C18B538}" type="parTrans" cxnId="{3EF7D8BB-4626-4DAA-92EC-7EDDF10713D3}">
      <dgm:prSet/>
      <dgm:spPr/>
      <dgm:t>
        <a:bodyPr/>
        <a:lstStyle/>
        <a:p>
          <a:endParaRPr lang="en-US"/>
        </a:p>
      </dgm:t>
    </dgm:pt>
    <dgm:pt modelId="{CA41F8C8-8FEC-4B4A-8FCB-86FB31FDF953}" type="sibTrans" cxnId="{3EF7D8BB-4626-4DAA-92EC-7EDDF10713D3}">
      <dgm:prSet/>
      <dgm:spPr/>
      <dgm:t>
        <a:bodyPr/>
        <a:lstStyle/>
        <a:p>
          <a:endParaRPr lang="en-US"/>
        </a:p>
      </dgm:t>
    </dgm:pt>
    <dgm:pt modelId="{A4C52532-7BE4-4230-9898-8741E6CADB38}">
      <dgm:prSet/>
      <dgm:spPr/>
      <dgm:t>
        <a:bodyPr/>
        <a:lstStyle/>
        <a:p>
          <a:pPr>
            <a:lnSpc>
              <a:spcPct val="100000"/>
            </a:lnSpc>
            <a:defRPr cap="all"/>
          </a:pPr>
          <a:r>
            <a:rPr lang="en-US" dirty="0"/>
            <a:t>Examine &amp; understand</a:t>
          </a:r>
        </a:p>
      </dgm:t>
    </dgm:pt>
    <dgm:pt modelId="{07B2D69B-C5B4-4BE8-A297-9D9BC06721FD}" type="parTrans" cxnId="{76C1A984-B1C8-4C63-BC39-7445129E081E}">
      <dgm:prSet/>
      <dgm:spPr/>
      <dgm:t>
        <a:bodyPr/>
        <a:lstStyle/>
        <a:p>
          <a:endParaRPr lang="en-US"/>
        </a:p>
      </dgm:t>
    </dgm:pt>
    <dgm:pt modelId="{FD8732D4-E44F-4F76-BD5D-363FB7D28BC4}" type="sibTrans" cxnId="{76C1A984-B1C8-4C63-BC39-7445129E081E}">
      <dgm:prSet/>
      <dgm:spPr/>
      <dgm:t>
        <a:bodyPr/>
        <a:lstStyle/>
        <a:p>
          <a:endParaRPr lang="en-US"/>
        </a:p>
      </dgm:t>
    </dgm:pt>
    <dgm:pt modelId="{46D6100E-91E1-4E3C-8F7B-2F406F1E8ECC}" type="pres">
      <dgm:prSet presAssocID="{971C6B64-45A9-4E69-A97A-BF4BE33B44F4}" presName="root" presStyleCnt="0">
        <dgm:presLayoutVars>
          <dgm:dir/>
          <dgm:resizeHandles val="exact"/>
        </dgm:presLayoutVars>
      </dgm:prSet>
      <dgm:spPr/>
    </dgm:pt>
    <dgm:pt modelId="{8962CAC3-9114-4304-A04A-A0018DC6D0FB}" type="pres">
      <dgm:prSet presAssocID="{59F43E57-FB51-4C0A-B95D-AAF992D943DD}" presName="compNode" presStyleCnt="0"/>
      <dgm:spPr/>
    </dgm:pt>
    <dgm:pt modelId="{91B5CD4C-C368-42DC-A6AC-1A6D1B8DD32D}" type="pres">
      <dgm:prSet presAssocID="{59F43E57-FB51-4C0A-B95D-AAF992D943DD}" presName="iconBgRect" presStyleLbl="bgShp" presStyleIdx="0" presStyleCnt="4"/>
      <dgm:spPr>
        <a:prstGeom prst="round2DiagRect">
          <a:avLst>
            <a:gd name="adj1" fmla="val 29727"/>
            <a:gd name="adj2" fmla="val 0"/>
          </a:avLst>
        </a:prstGeom>
      </dgm:spPr>
    </dgm:pt>
    <dgm:pt modelId="{7FD4AD0E-78D4-46A3-9AFA-E67C4972BE14}" type="pres">
      <dgm:prSet presAssocID="{59F43E57-FB51-4C0A-B95D-AAF992D94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cquisition with solid fill"/>
        </a:ext>
      </dgm:extLst>
    </dgm:pt>
    <dgm:pt modelId="{DA9BB46C-BB0A-4A6A-BEBA-75113EBE4C20}" type="pres">
      <dgm:prSet presAssocID="{59F43E57-FB51-4C0A-B95D-AAF992D943DD}" presName="spaceRect" presStyleCnt="0"/>
      <dgm:spPr/>
    </dgm:pt>
    <dgm:pt modelId="{9C113C1E-6BDE-4446-9C49-54C8429CFE7E}" type="pres">
      <dgm:prSet presAssocID="{59F43E57-FB51-4C0A-B95D-AAF992D943DD}" presName="textRect" presStyleLbl="revTx" presStyleIdx="0" presStyleCnt="4">
        <dgm:presLayoutVars>
          <dgm:chMax val="1"/>
          <dgm:chPref val="1"/>
        </dgm:presLayoutVars>
      </dgm:prSet>
      <dgm:spPr/>
    </dgm:pt>
    <dgm:pt modelId="{BAA382EC-2E6D-4118-A3F7-8AFEC94731C0}" type="pres">
      <dgm:prSet presAssocID="{CFCA0EF2-7393-4F25-AF2E-88BD2F9200D3}" presName="sibTrans" presStyleCnt="0"/>
      <dgm:spPr/>
    </dgm:pt>
    <dgm:pt modelId="{9C0D6301-8F6C-43A0-AF83-DF08248BA583}" type="pres">
      <dgm:prSet presAssocID="{210F6B93-0127-43E9-98E3-E5776C6666FF}" presName="compNode" presStyleCnt="0"/>
      <dgm:spPr/>
    </dgm:pt>
    <dgm:pt modelId="{88335389-A9D0-4D8E-82A9-DE3CCA32E789}" type="pres">
      <dgm:prSet presAssocID="{210F6B93-0127-43E9-98E3-E5776C6666FF}" presName="iconBgRect" presStyleLbl="bgShp" presStyleIdx="1" presStyleCnt="4"/>
      <dgm:spPr>
        <a:prstGeom prst="round2DiagRect">
          <a:avLst>
            <a:gd name="adj1" fmla="val 29727"/>
            <a:gd name="adj2" fmla="val 0"/>
          </a:avLst>
        </a:prstGeom>
      </dgm:spPr>
    </dgm:pt>
    <dgm:pt modelId="{0BE96F4D-DA5F-4342-9692-7E5639E3C85F}" type="pres">
      <dgm:prSet presAssocID="{210F6B93-0127-43E9-98E3-E5776C666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07701DBD-FD25-492E-84E6-B876DA2A005E}" type="pres">
      <dgm:prSet presAssocID="{210F6B93-0127-43E9-98E3-E5776C6666FF}" presName="spaceRect" presStyleCnt="0"/>
      <dgm:spPr/>
    </dgm:pt>
    <dgm:pt modelId="{2EAB2E86-3E44-4B9E-8ED5-F5EF95847940}" type="pres">
      <dgm:prSet presAssocID="{210F6B93-0127-43E9-98E3-E5776C6666FF}" presName="textRect" presStyleLbl="revTx" presStyleIdx="1" presStyleCnt="4">
        <dgm:presLayoutVars>
          <dgm:chMax val="1"/>
          <dgm:chPref val="1"/>
        </dgm:presLayoutVars>
      </dgm:prSet>
      <dgm:spPr/>
    </dgm:pt>
    <dgm:pt modelId="{6E249212-366C-42FC-8C1C-AA11C2F1C1AC}" type="pres">
      <dgm:prSet presAssocID="{A4F0773C-A7C3-4AFA-B68C-C019C551A912}" presName="sibTrans" presStyleCnt="0"/>
      <dgm:spPr/>
    </dgm:pt>
    <dgm:pt modelId="{446AE5DB-0488-4C67-BB4A-069C232B5B82}" type="pres">
      <dgm:prSet presAssocID="{5FB1F104-5A0C-4582-9004-1B8D08BE5053}" presName="compNode" presStyleCnt="0"/>
      <dgm:spPr/>
    </dgm:pt>
    <dgm:pt modelId="{D7908F13-4075-412E-87CE-9DE9F0BC290A}" type="pres">
      <dgm:prSet presAssocID="{5FB1F104-5A0C-4582-9004-1B8D08BE5053}" presName="iconBgRect" presStyleLbl="bgShp" presStyleIdx="2" presStyleCnt="4"/>
      <dgm:spPr>
        <a:prstGeom prst="round2DiagRect">
          <a:avLst>
            <a:gd name="adj1" fmla="val 29727"/>
            <a:gd name="adj2" fmla="val 0"/>
          </a:avLst>
        </a:prstGeom>
      </dgm:spPr>
    </dgm:pt>
    <dgm:pt modelId="{4A9282AC-1FB3-4EFF-A036-AACF7BC05E9E}" type="pres">
      <dgm:prSet presAssocID="{5FB1F104-5A0C-4582-9004-1B8D08BE50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FE4CFC56-2239-4D45-81E3-8ACF7DC2D63E}" type="pres">
      <dgm:prSet presAssocID="{5FB1F104-5A0C-4582-9004-1B8D08BE5053}" presName="spaceRect" presStyleCnt="0"/>
      <dgm:spPr/>
    </dgm:pt>
    <dgm:pt modelId="{485363CD-C05C-41B9-A00A-C604A4FB1708}" type="pres">
      <dgm:prSet presAssocID="{5FB1F104-5A0C-4582-9004-1B8D08BE5053}" presName="textRect" presStyleLbl="revTx" presStyleIdx="2" presStyleCnt="4">
        <dgm:presLayoutVars>
          <dgm:chMax val="1"/>
          <dgm:chPref val="1"/>
        </dgm:presLayoutVars>
      </dgm:prSet>
      <dgm:spPr/>
    </dgm:pt>
    <dgm:pt modelId="{5004869E-AEED-4DA8-95A8-FD65FD575B4E}" type="pres">
      <dgm:prSet presAssocID="{CA41F8C8-8FEC-4B4A-8FCB-86FB31FDF953}" presName="sibTrans" presStyleCnt="0"/>
      <dgm:spPr/>
    </dgm:pt>
    <dgm:pt modelId="{ED0C0739-4283-4104-BCB1-75ABAE4011BB}" type="pres">
      <dgm:prSet presAssocID="{A4C52532-7BE4-4230-9898-8741E6CADB38}" presName="compNode" presStyleCnt="0"/>
      <dgm:spPr/>
    </dgm:pt>
    <dgm:pt modelId="{2E1A9F7C-018C-46C2-B614-72B1D03EC346}" type="pres">
      <dgm:prSet presAssocID="{A4C52532-7BE4-4230-9898-8741E6CADB38}" presName="iconBgRect" presStyleLbl="bgShp" presStyleIdx="3" presStyleCnt="4"/>
      <dgm:spPr>
        <a:prstGeom prst="round2DiagRect">
          <a:avLst>
            <a:gd name="adj1" fmla="val 29727"/>
            <a:gd name="adj2" fmla="val 0"/>
          </a:avLst>
        </a:prstGeom>
      </dgm:spPr>
    </dgm:pt>
    <dgm:pt modelId="{D39A8BB8-AE33-4B49-B960-43D737DFE697}" type="pres">
      <dgm:prSet presAssocID="{A4C52532-7BE4-4230-9898-8741E6CADB3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dgm:spPr>
    </dgm:pt>
    <dgm:pt modelId="{2018290B-06D6-464E-ACAF-B4E66216A1B1}" type="pres">
      <dgm:prSet presAssocID="{A4C52532-7BE4-4230-9898-8741E6CADB38}" presName="spaceRect" presStyleCnt="0"/>
      <dgm:spPr/>
    </dgm:pt>
    <dgm:pt modelId="{5E81EB65-2AD8-4A46-B247-7DCCE77D6EA0}" type="pres">
      <dgm:prSet presAssocID="{A4C52532-7BE4-4230-9898-8741E6CADB38}" presName="textRect" presStyleLbl="revTx" presStyleIdx="3" presStyleCnt="4">
        <dgm:presLayoutVars>
          <dgm:chMax val="1"/>
          <dgm:chPref val="1"/>
        </dgm:presLayoutVars>
      </dgm:prSet>
      <dgm:spPr/>
    </dgm:pt>
  </dgm:ptLst>
  <dgm:cxnLst>
    <dgm:cxn modelId="{EFAE9E00-2D6F-49CE-B8E3-4198C2A292DB}" type="presOf" srcId="{5FB1F104-5A0C-4582-9004-1B8D08BE5053}" destId="{485363CD-C05C-41B9-A00A-C604A4FB1708}" srcOrd="0" destOrd="0" presId="urn:microsoft.com/office/officeart/2018/5/layout/IconLeafLabelList"/>
    <dgm:cxn modelId="{9F667522-FE5C-48CD-9559-EA22E39ECB99}" type="presOf" srcId="{A4C52532-7BE4-4230-9898-8741E6CADB38}" destId="{5E81EB65-2AD8-4A46-B247-7DCCE77D6EA0}" srcOrd="0" destOrd="0" presId="urn:microsoft.com/office/officeart/2018/5/layout/IconLeafLabelList"/>
    <dgm:cxn modelId="{59613C32-E6E2-4AB8-9F64-D71BDE5D08AA}" type="presOf" srcId="{59F43E57-FB51-4C0A-B95D-AAF992D943DD}" destId="{9C113C1E-6BDE-4446-9C49-54C8429CFE7E}" srcOrd="0" destOrd="0" presId="urn:microsoft.com/office/officeart/2018/5/layout/IconLeafLabelList"/>
    <dgm:cxn modelId="{76C1A984-B1C8-4C63-BC39-7445129E081E}" srcId="{971C6B64-45A9-4E69-A97A-BF4BE33B44F4}" destId="{A4C52532-7BE4-4230-9898-8741E6CADB38}" srcOrd="3" destOrd="0" parTransId="{07B2D69B-C5B4-4BE8-A297-9D9BC06721FD}" sibTransId="{FD8732D4-E44F-4F76-BD5D-363FB7D28BC4}"/>
    <dgm:cxn modelId="{E149F58D-B7A6-4F44-9275-E35A28E6F9DD}" srcId="{971C6B64-45A9-4E69-A97A-BF4BE33B44F4}" destId="{210F6B93-0127-43E9-98E3-E5776C6666FF}" srcOrd="1" destOrd="0" parTransId="{2287702C-061D-4D2C-A592-4D89CBCE7678}" sibTransId="{A4F0773C-A7C3-4AFA-B68C-C019C551A912}"/>
    <dgm:cxn modelId="{3EF7D8BB-4626-4DAA-92EC-7EDDF10713D3}" srcId="{971C6B64-45A9-4E69-A97A-BF4BE33B44F4}" destId="{5FB1F104-5A0C-4582-9004-1B8D08BE5053}" srcOrd="2" destOrd="0" parTransId="{D118EFE8-C50F-4C6F-8D0D-6F9B9C18B538}" sibTransId="{CA41F8C8-8FEC-4B4A-8FCB-86FB31FDF953}"/>
    <dgm:cxn modelId="{FF8B98E4-DFFD-4B87-B1C6-CD9A8A9F124D}" srcId="{971C6B64-45A9-4E69-A97A-BF4BE33B44F4}" destId="{59F43E57-FB51-4C0A-B95D-AAF992D943DD}" srcOrd="0" destOrd="0" parTransId="{8DED20C5-34A7-4477-B9A1-F3F084ACCC23}" sibTransId="{CFCA0EF2-7393-4F25-AF2E-88BD2F9200D3}"/>
    <dgm:cxn modelId="{32150BEC-EE44-4A47-8527-97B8EBA615E6}" type="presOf" srcId="{971C6B64-45A9-4E69-A97A-BF4BE33B44F4}" destId="{46D6100E-91E1-4E3C-8F7B-2F406F1E8ECC}" srcOrd="0" destOrd="0" presId="urn:microsoft.com/office/officeart/2018/5/layout/IconLeafLabelList"/>
    <dgm:cxn modelId="{6FA37CFC-C522-4389-B520-C1AA8F9DB55B}" type="presOf" srcId="{210F6B93-0127-43E9-98E3-E5776C6666FF}" destId="{2EAB2E86-3E44-4B9E-8ED5-F5EF95847940}" srcOrd="0" destOrd="0" presId="urn:microsoft.com/office/officeart/2018/5/layout/IconLeafLabelList"/>
    <dgm:cxn modelId="{082AD920-BC59-46CF-AFEB-C3161FE908F7}" type="presParOf" srcId="{46D6100E-91E1-4E3C-8F7B-2F406F1E8ECC}" destId="{8962CAC3-9114-4304-A04A-A0018DC6D0FB}" srcOrd="0" destOrd="0" presId="urn:microsoft.com/office/officeart/2018/5/layout/IconLeafLabelList"/>
    <dgm:cxn modelId="{63533383-2737-4803-BAC0-80A723581F59}" type="presParOf" srcId="{8962CAC3-9114-4304-A04A-A0018DC6D0FB}" destId="{91B5CD4C-C368-42DC-A6AC-1A6D1B8DD32D}" srcOrd="0" destOrd="0" presId="urn:microsoft.com/office/officeart/2018/5/layout/IconLeafLabelList"/>
    <dgm:cxn modelId="{56B20870-097D-4C4E-9E3D-BF3EF4CCADB9}" type="presParOf" srcId="{8962CAC3-9114-4304-A04A-A0018DC6D0FB}" destId="{7FD4AD0E-78D4-46A3-9AFA-E67C4972BE14}" srcOrd="1" destOrd="0" presId="urn:microsoft.com/office/officeart/2018/5/layout/IconLeafLabelList"/>
    <dgm:cxn modelId="{D185642A-020A-4DE1-B2CB-39D600D09E35}" type="presParOf" srcId="{8962CAC3-9114-4304-A04A-A0018DC6D0FB}" destId="{DA9BB46C-BB0A-4A6A-BEBA-75113EBE4C20}" srcOrd="2" destOrd="0" presId="urn:microsoft.com/office/officeart/2018/5/layout/IconLeafLabelList"/>
    <dgm:cxn modelId="{19FBB2E5-C6CF-47E8-893F-0766FE2F5C3F}" type="presParOf" srcId="{8962CAC3-9114-4304-A04A-A0018DC6D0FB}" destId="{9C113C1E-6BDE-4446-9C49-54C8429CFE7E}" srcOrd="3" destOrd="0" presId="urn:microsoft.com/office/officeart/2018/5/layout/IconLeafLabelList"/>
    <dgm:cxn modelId="{52F6AD8E-ED8B-44C4-8859-95A1C8EF8440}" type="presParOf" srcId="{46D6100E-91E1-4E3C-8F7B-2F406F1E8ECC}" destId="{BAA382EC-2E6D-4118-A3F7-8AFEC94731C0}" srcOrd="1" destOrd="0" presId="urn:microsoft.com/office/officeart/2018/5/layout/IconLeafLabelList"/>
    <dgm:cxn modelId="{2F23F2E6-9A04-461A-8679-38C3D60ABCC0}" type="presParOf" srcId="{46D6100E-91E1-4E3C-8F7B-2F406F1E8ECC}" destId="{9C0D6301-8F6C-43A0-AF83-DF08248BA583}" srcOrd="2" destOrd="0" presId="urn:microsoft.com/office/officeart/2018/5/layout/IconLeafLabelList"/>
    <dgm:cxn modelId="{3C68212A-0F09-410D-A9A1-D3449C963C81}" type="presParOf" srcId="{9C0D6301-8F6C-43A0-AF83-DF08248BA583}" destId="{88335389-A9D0-4D8E-82A9-DE3CCA32E789}" srcOrd="0" destOrd="0" presId="urn:microsoft.com/office/officeart/2018/5/layout/IconLeafLabelList"/>
    <dgm:cxn modelId="{1F2D07E0-CD85-41B4-B3C6-7244FF5DB11C}" type="presParOf" srcId="{9C0D6301-8F6C-43A0-AF83-DF08248BA583}" destId="{0BE96F4D-DA5F-4342-9692-7E5639E3C85F}" srcOrd="1" destOrd="0" presId="urn:microsoft.com/office/officeart/2018/5/layout/IconLeafLabelList"/>
    <dgm:cxn modelId="{BED93F77-5704-4814-A9D4-CAB69F11B9DB}" type="presParOf" srcId="{9C0D6301-8F6C-43A0-AF83-DF08248BA583}" destId="{07701DBD-FD25-492E-84E6-B876DA2A005E}" srcOrd="2" destOrd="0" presId="urn:microsoft.com/office/officeart/2018/5/layout/IconLeafLabelList"/>
    <dgm:cxn modelId="{2CCFAB01-D53A-4D6E-ADD7-01A39412E5B2}" type="presParOf" srcId="{9C0D6301-8F6C-43A0-AF83-DF08248BA583}" destId="{2EAB2E86-3E44-4B9E-8ED5-F5EF95847940}" srcOrd="3" destOrd="0" presId="urn:microsoft.com/office/officeart/2018/5/layout/IconLeafLabelList"/>
    <dgm:cxn modelId="{28D13C4C-DCA7-4C39-8FBA-14774B9D0D4C}" type="presParOf" srcId="{46D6100E-91E1-4E3C-8F7B-2F406F1E8ECC}" destId="{6E249212-366C-42FC-8C1C-AA11C2F1C1AC}" srcOrd="3" destOrd="0" presId="urn:microsoft.com/office/officeart/2018/5/layout/IconLeafLabelList"/>
    <dgm:cxn modelId="{3CFFB95F-7DB2-421A-B2DE-B614C599DB5C}" type="presParOf" srcId="{46D6100E-91E1-4E3C-8F7B-2F406F1E8ECC}" destId="{446AE5DB-0488-4C67-BB4A-069C232B5B82}" srcOrd="4" destOrd="0" presId="urn:microsoft.com/office/officeart/2018/5/layout/IconLeafLabelList"/>
    <dgm:cxn modelId="{65704B9B-B401-47BD-8B79-5ECAE48B1BC1}" type="presParOf" srcId="{446AE5DB-0488-4C67-BB4A-069C232B5B82}" destId="{D7908F13-4075-412E-87CE-9DE9F0BC290A}" srcOrd="0" destOrd="0" presId="urn:microsoft.com/office/officeart/2018/5/layout/IconLeafLabelList"/>
    <dgm:cxn modelId="{D3F71592-3F9B-4CF0-AA43-CC021540751D}" type="presParOf" srcId="{446AE5DB-0488-4C67-BB4A-069C232B5B82}" destId="{4A9282AC-1FB3-4EFF-A036-AACF7BC05E9E}" srcOrd="1" destOrd="0" presId="urn:microsoft.com/office/officeart/2018/5/layout/IconLeafLabelList"/>
    <dgm:cxn modelId="{53D1D58F-CEBC-4BFC-A5F8-7CD74DDCE66B}" type="presParOf" srcId="{446AE5DB-0488-4C67-BB4A-069C232B5B82}" destId="{FE4CFC56-2239-4D45-81E3-8ACF7DC2D63E}" srcOrd="2" destOrd="0" presId="urn:microsoft.com/office/officeart/2018/5/layout/IconLeafLabelList"/>
    <dgm:cxn modelId="{89BDA7A1-3446-4139-8352-A9BB90874968}" type="presParOf" srcId="{446AE5DB-0488-4C67-BB4A-069C232B5B82}" destId="{485363CD-C05C-41B9-A00A-C604A4FB1708}" srcOrd="3" destOrd="0" presId="urn:microsoft.com/office/officeart/2018/5/layout/IconLeafLabelList"/>
    <dgm:cxn modelId="{65874F9C-1727-4D33-8181-D0FF624DD067}" type="presParOf" srcId="{46D6100E-91E1-4E3C-8F7B-2F406F1E8ECC}" destId="{5004869E-AEED-4DA8-95A8-FD65FD575B4E}" srcOrd="5" destOrd="0" presId="urn:microsoft.com/office/officeart/2018/5/layout/IconLeafLabelList"/>
    <dgm:cxn modelId="{EA8E4C83-E04C-444C-8BED-417740FC5F07}" type="presParOf" srcId="{46D6100E-91E1-4E3C-8F7B-2F406F1E8ECC}" destId="{ED0C0739-4283-4104-BCB1-75ABAE4011BB}" srcOrd="6" destOrd="0" presId="urn:microsoft.com/office/officeart/2018/5/layout/IconLeafLabelList"/>
    <dgm:cxn modelId="{AC861E94-D7E2-45FE-AB87-568B4E403F89}" type="presParOf" srcId="{ED0C0739-4283-4104-BCB1-75ABAE4011BB}" destId="{2E1A9F7C-018C-46C2-B614-72B1D03EC346}" srcOrd="0" destOrd="0" presId="urn:microsoft.com/office/officeart/2018/5/layout/IconLeafLabelList"/>
    <dgm:cxn modelId="{799DCB19-6B28-4A42-A527-0E3FE35E53AD}" type="presParOf" srcId="{ED0C0739-4283-4104-BCB1-75ABAE4011BB}" destId="{D39A8BB8-AE33-4B49-B960-43D737DFE697}" srcOrd="1" destOrd="0" presId="urn:microsoft.com/office/officeart/2018/5/layout/IconLeafLabelList"/>
    <dgm:cxn modelId="{C4590496-C6EA-4677-896D-D290BA262D1F}" type="presParOf" srcId="{ED0C0739-4283-4104-BCB1-75ABAE4011BB}" destId="{2018290B-06D6-464E-ACAF-B4E66216A1B1}" srcOrd="2" destOrd="0" presId="urn:microsoft.com/office/officeart/2018/5/layout/IconLeafLabelList"/>
    <dgm:cxn modelId="{DF1C4822-97D4-4A47-BB71-F427972479A4}" type="presParOf" srcId="{ED0C0739-4283-4104-BCB1-75ABAE4011BB}" destId="{5E81EB65-2AD8-4A46-B247-7DCCE77D6EA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CD4C-C368-42DC-A6AC-1A6D1B8DD32D}">
      <dsp:nvSpPr>
        <dsp:cNvPr id="0" name=""/>
        <dsp:cNvSpPr/>
      </dsp:nvSpPr>
      <dsp:spPr>
        <a:xfrm>
          <a:off x="973190"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FD4AD0E-78D4-46A3-9AFA-E67C4972BE1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113C1E-6BDE-4446-9C49-54C8429CFE7E}">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Window's forensics</a:t>
          </a:r>
        </a:p>
      </dsp:txBody>
      <dsp:txXfrm>
        <a:off x="569079" y="2644614"/>
        <a:ext cx="2072362" cy="720000"/>
      </dsp:txXfrm>
    </dsp:sp>
    <dsp:sp modelId="{88335389-A9D0-4D8E-82A9-DE3CCA32E789}">
      <dsp:nvSpPr>
        <dsp:cNvPr id="0" name=""/>
        <dsp:cNvSpPr/>
      </dsp:nvSpPr>
      <dsp:spPr>
        <a:xfrm>
          <a:off x="3408216"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E96F4D-DA5F-4342-9692-7E5639E3C85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AB2E86-3E44-4B9E-8ED5-F5EF9584794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collect</a:t>
          </a:r>
        </a:p>
      </dsp:txBody>
      <dsp:txXfrm>
        <a:off x="3004105" y="2644614"/>
        <a:ext cx="2072362" cy="720000"/>
      </dsp:txXfrm>
    </dsp:sp>
    <dsp:sp modelId="{D7908F13-4075-412E-87CE-9DE9F0BC290A}">
      <dsp:nvSpPr>
        <dsp:cNvPr id="0" name=""/>
        <dsp:cNvSpPr/>
      </dsp:nvSpPr>
      <dsp:spPr>
        <a:xfrm>
          <a:off x="5843242"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9282AC-1FB3-4EFF-A036-AACF7BC05E9E}">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85363CD-C05C-41B9-A00A-C604A4FB1708}">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perform</a:t>
          </a:r>
        </a:p>
      </dsp:txBody>
      <dsp:txXfrm>
        <a:off x="5439131" y="2644614"/>
        <a:ext cx="2072362" cy="720000"/>
      </dsp:txXfrm>
    </dsp:sp>
    <dsp:sp modelId="{2E1A9F7C-018C-46C2-B614-72B1D03EC346}">
      <dsp:nvSpPr>
        <dsp:cNvPr id="0" name=""/>
        <dsp:cNvSpPr/>
      </dsp:nvSpPr>
      <dsp:spPr>
        <a:xfrm>
          <a:off x="8278268"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39A8BB8-AE33-4B49-B960-43D737DFE697}">
      <dsp:nvSpPr>
        <dsp:cNvPr id="0" name=""/>
        <dsp:cNvSpPr/>
      </dsp:nvSpPr>
      <dsp:spPr>
        <a:xfrm>
          <a:off x="8547675" y="1256131"/>
          <a:ext cx="725326" cy="72532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a:ln>
          <a:noFill/>
        </a:ln>
        <a:effectLst/>
      </dsp:spPr>
      <dsp:style>
        <a:lnRef idx="0">
          <a:scrgbClr r="0" g="0" b="0"/>
        </a:lnRef>
        <a:fillRef idx="3">
          <a:scrgbClr r="0" g="0" b="0"/>
        </a:fillRef>
        <a:effectRef idx="2">
          <a:scrgbClr r="0" g="0" b="0"/>
        </a:effectRef>
        <a:fontRef idx="minor">
          <a:schemeClr val="lt1"/>
        </a:fontRef>
      </dsp:style>
    </dsp:sp>
    <dsp:sp modelId="{5E81EB65-2AD8-4A46-B247-7DCCE77D6EA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Examine &amp; understand</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Wingdings" panose="05000000000000000000" pitchFamily="2" charset="2"/>
              <a:buChar char="Ø"/>
              <a:tabLst>
                <a:tab pos="4308475" algn="l"/>
                <a:tab pos="4391025" algn="l"/>
              </a:tabLst>
            </a:pPr>
            <a:endParaRPr lang="en-GB" sz="1200" b="0" i="0" dirty="0">
              <a:solidFill>
                <a:schemeClr val="bg1"/>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325380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1D1ED2-BD26-6D5B-CF2C-20A3387B11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83CB33-CEA7-876A-380B-4BF90E8EFE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294AF7-F3BE-DC39-BF13-214B89F878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D34D1A98-C499-0F7D-59A5-BB588CAF230D}"/>
              </a:ext>
            </a:extLst>
          </p:cNvPr>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706074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E8208-FBF0-A809-A5ED-D45235B584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3AC91E-D271-16AC-BF20-0B55D2DE1C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A810B6-C9F2-9C1A-0011-4C4865F00F4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2FEF40C2-3C91-7151-89D2-F6028923DFAC}"/>
              </a:ext>
            </a:extLst>
          </p:cNvPr>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1484939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84FC9-F3A8-C041-3504-C0D540880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898ABC-BB21-9574-720C-CE7CF9DAFC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775C9-B914-8FD7-8BF5-6FDB6569C92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A52C65E7-001E-5F63-253A-9B054DFCC18C}"/>
              </a:ext>
            </a:extLst>
          </p:cNvPr>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46306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43AAD-DCE8-F3E0-F260-A0C4C05EC6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C038EE-0C55-0C45-4F48-823873AAD7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CA4A11-F6F8-AE29-C884-6B378051797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AD12CEEC-693F-FD5A-5C26-F3D39A5D77B9}"/>
              </a:ext>
            </a:extLst>
          </p:cNvPr>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371642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ABE11-F65C-3A39-9C54-92B790BB9C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4B2652-9AF8-159B-3DB1-28BC723519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81D1B9-F93B-4831-651D-ADCC7303C0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93D1BCCA-ED55-71D9-600B-F32693436279}"/>
              </a:ext>
            </a:extLst>
          </p:cNvPr>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484750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5F13C-7A08-C620-51FF-794ABFDA3B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7504E9-470F-69E1-192E-5B7C5CBC98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2BBF16-E988-6D5C-877D-072BFBE4B3ED}"/>
              </a:ext>
            </a:extLst>
          </p:cNvPr>
          <p:cNvSpPr>
            <a:spLocks noGrp="1"/>
          </p:cNvSpPr>
          <p:nvPr>
            <p:ph type="body" idx="1"/>
          </p:nvPr>
        </p:nvSpPr>
        <p:spPr/>
        <p:txBody>
          <a:bodyPr/>
          <a:lstStyle/>
          <a:p>
            <a:pPr marL="825500" lvl="2" indent="-285750" algn="just">
              <a:spcBef>
                <a:spcPts val="1000"/>
              </a:spcBef>
              <a:buFont typeface="Wingdings" panose="05000000000000000000" pitchFamily="2" charset="2"/>
              <a:buChar char="Ø"/>
            </a:pPr>
            <a:endParaRPr lang="en-US" altLang="en-US" sz="1200" dirty="0"/>
          </a:p>
        </p:txBody>
      </p:sp>
      <p:sp>
        <p:nvSpPr>
          <p:cNvPr id="4" name="Slide Number Placeholder 3">
            <a:extLst>
              <a:ext uri="{FF2B5EF4-FFF2-40B4-BE49-F238E27FC236}">
                <a16:creationId xmlns:a16="http://schemas.microsoft.com/office/drawing/2014/main" id="{1EB99F1E-A025-B5B5-FDEA-39A5C7794476}"/>
              </a:ext>
            </a:extLst>
          </p:cNvPr>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02864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FC0CA-474E-33C5-730A-0E525A00E6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F9BD41-C782-0CE1-FE3B-B6D966C89F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35697F-744A-ACE4-AE33-13DB1C071F5E}"/>
              </a:ext>
            </a:extLst>
          </p:cNvPr>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US" altLang="en-US" sz="1200" dirty="0"/>
          </a:p>
        </p:txBody>
      </p:sp>
      <p:sp>
        <p:nvSpPr>
          <p:cNvPr id="4" name="Slide Number Placeholder 3">
            <a:extLst>
              <a:ext uri="{FF2B5EF4-FFF2-40B4-BE49-F238E27FC236}">
                <a16:creationId xmlns:a16="http://schemas.microsoft.com/office/drawing/2014/main" id="{44EA6EE9-FCC9-94F4-C2F4-48E243BA9FB6}"/>
              </a:ext>
            </a:extLst>
          </p:cNvPr>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1137956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3A730-6C93-F405-34E4-A65A540C1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C083D-3472-B1C9-6537-A8F79AB701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70FA90-417D-0671-2E3B-F4E1E8C63CC7}"/>
              </a:ext>
            </a:extLst>
          </p:cNvPr>
          <p:cNvSpPr>
            <a:spLocks noGrp="1"/>
          </p:cNvSpPr>
          <p:nvPr>
            <p:ph type="body" idx="1"/>
          </p:nvPr>
        </p:nvSpPr>
        <p:spPr/>
        <p:txBody>
          <a:bodyPr/>
          <a:lstStyle/>
          <a:p>
            <a:pPr marL="825500" lvl="2" indent="-285750" algn="just">
              <a:spcBef>
                <a:spcPts val="1000"/>
              </a:spcBef>
              <a:buFont typeface="Wingdings" panose="05000000000000000000" pitchFamily="2" charset="2"/>
              <a:buChar char="Ø"/>
            </a:pPr>
            <a:endParaRPr lang="en-US" altLang="en-US" sz="1200" dirty="0"/>
          </a:p>
        </p:txBody>
      </p:sp>
      <p:sp>
        <p:nvSpPr>
          <p:cNvPr id="4" name="Slide Number Placeholder 3">
            <a:extLst>
              <a:ext uri="{FF2B5EF4-FFF2-40B4-BE49-F238E27FC236}">
                <a16:creationId xmlns:a16="http://schemas.microsoft.com/office/drawing/2014/main" id="{2E449CAD-9D28-EEED-6813-6715F9932249}"/>
              </a:ext>
            </a:extLst>
          </p:cNvPr>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3243691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CD74F-9480-1842-7427-369514D2D7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18AC70-17AE-D8D2-7FD2-20C6EC0E3E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9D7C1B-E4F6-A83F-40D0-F1C09369AA43}"/>
              </a:ext>
            </a:extLst>
          </p:cNvPr>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US" altLang="en-US" sz="1200" dirty="0"/>
          </a:p>
        </p:txBody>
      </p:sp>
      <p:sp>
        <p:nvSpPr>
          <p:cNvPr id="4" name="Slide Number Placeholder 3">
            <a:extLst>
              <a:ext uri="{FF2B5EF4-FFF2-40B4-BE49-F238E27FC236}">
                <a16:creationId xmlns:a16="http://schemas.microsoft.com/office/drawing/2014/main" id="{E02B68B9-60C3-DF09-50F3-B707BA430EFA}"/>
              </a:ext>
            </a:extLst>
          </p:cNvPr>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587411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EF5E2-7B14-BDD5-E0A4-1FB73E1A0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05BE47-1871-E751-5B55-6630337D4D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BF75F9-07BF-B50E-1A99-FD75E6BB7DC4}"/>
              </a:ext>
            </a:extLst>
          </p:cNvPr>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US" altLang="en-US" sz="1200" dirty="0"/>
          </a:p>
        </p:txBody>
      </p:sp>
      <p:sp>
        <p:nvSpPr>
          <p:cNvPr id="4" name="Slide Number Placeholder 3">
            <a:extLst>
              <a:ext uri="{FF2B5EF4-FFF2-40B4-BE49-F238E27FC236}">
                <a16:creationId xmlns:a16="http://schemas.microsoft.com/office/drawing/2014/main" id="{C44388D3-0A35-27FD-CFE7-E0AEAB7B61C3}"/>
              </a:ext>
            </a:extLst>
          </p:cNvPr>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3094762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F1875-E6EE-63E8-01DA-48813173F3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80F951-E407-C75E-2332-8FC60DA750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2F1CAD-BC75-7874-923A-96BE6EA76C5A}"/>
              </a:ext>
            </a:extLst>
          </p:cNvPr>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US" altLang="en-US" sz="1200" dirty="0"/>
          </a:p>
        </p:txBody>
      </p:sp>
      <p:sp>
        <p:nvSpPr>
          <p:cNvPr id="4" name="Slide Number Placeholder 3">
            <a:extLst>
              <a:ext uri="{FF2B5EF4-FFF2-40B4-BE49-F238E27FC236}">
                <a16:creationId xmlns:a16="http://schemas.microsoft.com/office/drawing/2014/main" id="{E5989AE1-FB2B-0DA1-1821-F4E1BBE09465}"/>
              </a:ext>
            </a:extLst>
          </p:cNvPr>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7351463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24342-C5F8-13AF-2966-4271BC75AE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3078B8-99C9-6539-3C5B-734D17DFD4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C67FF-87EE-20D5-0DB7-3369916F1923}"/>
              </a:ext>
            </a:extLst>
          </p:cNvPr>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US" altLang="en-US" sz="1200" dirty="0"/>
          </a:p>
        </p:txBody>
      </p:sp>
      <p:sp>
        <p:nvSpPr>
          <p:cNvPr id="4" name="Slide Number Placeholder 3">
            <a:extLst>
              <a:ext uri="{FF2B5EF4-FFF2-40B4-BE49-F238E27FC236}">
                <a16:creationId xmlns:a16="http://schemas.microsoft.com/office/drawing/2014/main" id="{54E38100-DF50-E363-1019-F193071C93F7}"/>
              </a:ext>
            </a:extLst>
          </p:cNvPr>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166191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6EFD8-E652-47F8-2908-4B60C2873F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F2D58-E48C-7FEE-E4E4-CC0B629017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BAA38D-D33E-95EC-0314-CBF7C67335A4}"/>
              </a:ext>
            </a:extLst>
          </p:cNvPr>
          <p:cNvSpPr>
            <a:spLocks noGrp="1"/>
          </p:cNvSpPr>
          <p:nvPr>
            <p:ph type="body" idx="1"/>
          </p:nvPr>
        </p:nvSpPr>
        <p:spPr/>
        <p:txBody>
          <a:bodyPr/>
          <a:lstStyle/>
          <a:p>
            <a:pPr marL="82550" marR="0" lvl="1" indent="0" algn="just"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endParaRPr lang="en-US" altLang="en-US" sz="1200" dirty="0"/>
          </a:p>
        </p:txBody>
      </p:sp>
      <p:sp>
        <p:nvSpPr>
          <p:cNvPr id="4" name="Slide Number Placeholder 3">
            <a:extLst>
              <a:ext uri="{FF2B5EF4-FFF2-40B4-BE49-F238E27FC236}">
                <a16:creationId xmlns:a16="http://schemas.microsoft.com/office/drawing/2014/main" id="{F58A6A8A-2D8D-D429-3604-9AC37917744E}"/>
              </a:ext>
            </a:extLst>
          </p:cNvPr>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667998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6F65B-9DC9-C811-CC57-F7EDAB9D28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1BFCDE-C8AE-F83D-F8D2-FF2A3ADAF6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C8B370-D982-AC2E-C127-3574F3949463}"/>
              </a:ext>
            </a:extLst>
          </p:cNvPr>
          <p:cNvSpPr>
            <a:spLocks noGrp="1"/>
          </p:cNvSpPr>
          <p:nvPr>
            <p:ph type="body" idx="1"/>
          </p:nvPr>
        </p:nvSpPr>
        <p:spPr/>
        <p:txBody>
          <a:bodyPr/>
          <a:lstStyle/>
          <a:p>
            <a:pPr marL="82550" marR="0" lvl="1" indent="0" algn="just"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endParaRPr lang="en-US" altLang="en-US" sz="1200" dirty="0"/>
          </a:p>
        </p:txBody>
      </p:sp>
      <p:sp>
        <p:nvSpPr>
          <p:cNvPr id="4" name="Slide Number Placeholder 3">
            <a:extLst>
              <a:ext uri="{FF2B5EF4-FFF2-40B4-BE49-F238E27FC236}">
                <a16:creationId xmlns:a16="http://schemas.microsoft.com/office/drawing/2014/main" id="{024F325D-11FE-1EAC-CB2B-AF5AEA4B3D2B}"/>
              </a:ext>
            </a:extLst>
          </p:cNvPr>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9537569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A2042-A5AC-F9D0-7A97-43E8D5A543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79029-0B2B-0100-3048-54089FFC43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EA8FA-83C0-6153-D6EC-D5FD307E287C}"/>
              </a:ext>
            </a:extLst>
          </p:cNvPr>
          <p:cNvSpPr>
            <a:spLocks noGrp="1"/>
          </p:cNvSpPr>
          <p:nvPr>
            <p:ph type="body" idx="1"/>
          </p:nvPr>
        </p:nvSpPr>
        <p:spPr/>
        <p:txBody>
          <a:bodyPr/>
          <a:lstStyle/>
          <a:p>
            <a:pPr marL="82550" marR="0" lvl="1" indent="0" algn="just"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endParaRPr lang="en-US" altLang="en-US" sz="1200" dirty="0"/>
          </a:p>
        </p:txBody>
      </p:sp>
      <p:sp>
        <p:nvSpPr>
          <p:cNvPr id="4" name="Slide Number Placeholder 3">
            <a:extLst>
              <a:ext uri="{FF2B5EF4-FFF2-40B4-BE49-F238E27FC236}">
                <a16:creationId xmlns:a16="http://schemas.microsoft.com/office/drawing/2014/main" id="{0418D74F-110C-9EBD-0AB3-E0D550A20693}"/>
              </a:ext>
            </a:extLst>
          </p:cNvPr>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3350906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04F91-0A49-99FA-7561-1B60002E00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290C7E-7AF3-5FBF-D43A-EC9B3023C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5FFC0-814E-1DC9-CBD7-E8EEAC89A202}"/>
              </a:ext>
            </a:extLst>
          </p:cNvPr>
          <p:cNvSpPr>
            <a:spLocks noGrp="1"/>
          </p:cNvSpPr>
          <p:nvPr>
            <p:ph type="body" idx="1"/>
          </p:nvPr>
        </p:nvSpPr>
        <p:spPr/>
        <p:txBody>
          <a:bodyPr/>
          <a:lstStyle/>
          <a:p>
            <a:pPr marL="82550" marR="0" lvl="1" indent="0" algn="just"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endParaRPr lang="en-US" altLang="en-US" sz="1200" dirty="0"/>
          </a:p>
        </p:txBody>
      </p:sp>
      <p:sp>
        <p:nvSpPr>
          <p:cNvPr id="4" name="Slide Number Placeholder 3">
            <a:extLst>
              <a:ext uri="{FF2B5EF4-FFF2-40B4-BE49-F238E27FC236}">
                <a16:creationId xmlns:a16="http://schemas.microsoft.com/office/drawing/2014/main" id="{7D081274-1DC2-9EA2-2221-F9B27E5A0CA2}"/>
              </a:ext>
            </a:extLst>
          </p:cNvPr>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9859999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AA6DE-B0EA-BEF8-0624-0074D270E2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1DC6C-1378-FF14-97D2-E0DFCF8269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E1C1A6-86A7-7B91-35A2-9C5CE19155A0}"/>
              </a:ext>
            </a:extLst>
          </p:cNvPr>
          <p:cNvSpPr>
            <a:spLocks noGrp="1"/>
          </p:cNvSpPr>
          <p:nvPr>
            <p:ph type="body" idx="1"/>
          </p:nvPr>
        </p:nvSpPr>
        <p:spPr/>
        <p:txBody>
          <a:bodyPr/>
          <a:lstStyle/>
          <a:p>
            <a:pPr marL="82550" marR="0" lvl="1" indent="0" algn="just" defTabSz="914400" rtl="0" eaLnBrk="1" fontAlgn="auto" latinLnBrk="0" hangingPunct="1">
              <a:lnSpc>
                <a:spcPct val="100000"/>
              </a:lnSpc>
              <a:spcBef>
                <a:spcPts val="1000"/>
              </a:spcBef>
              <a:spcAft>
                <a:spcPts val="0"/>
              </a:spcAft>
              <a:buClrTx/>
              <a:buSzTx/>
              <a:buFont typeface="Wingdings" panose="05000000000000000000" pitchFamily="2" charset="2"/>
              <a:buNone/>
              <a:tabLst/>
              <a:defRPr/>
            </a:pPr>
            <a:endParaRPr lang="en-US" altLang="en-US" sz="1200" dirty="0"/>
          </a:p>
        </p:txBody>
      </p:sp>
      <p:sp>
        <p:nvSpPr>
          <p:cNvPr id="4" name="Slide Number Placeholder 3">
            <a:extLst>
              <a:ext uri="{FF2B5EF4-FFF2-40B4-BE49-F238E27FC236}">
                <a16:creationId xmlns:a16="http://schemas.microsoft.com/office/drawing/2014/main" id="{2A7097C2-AC70-7499-DAAC-F642C12106EF}"/>
              </a:ext>
            </a:extLst>
          </p:cNvPr>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350700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0A3E9-F32E-61EE-305B-7FDA34F807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6FEB44-401B-3BEB-6D0E-07DB688EFE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1D087C-785B-9076-D171-8B3E4E452A59}"/>
              </a:ext>
            </a:extLst>
          </p:cNvPr>
          <p:cNvSpPr>
            <a:spLocks noGrp="1"/>
          </p:cNvSpPr>
          <p:nvPr>
            <p:ph type="body" idx="1"/>
          </p:nvPr>
        </p:nvSpPr>
        <p:spPr/>
        <p:txBody>
          <a:bodyPr/>
          <a:lstStyle/>
          <a:p>
            <a:pPr marL="825500" lvl="2" indent="-285750" algn="just">
              <a:spcBef>
                <a:spcPts val="1000"/>
              </a:spcBef>
              <a:buFont typeface="Wingdings" panose="05000000000000000000" pitchFamily="2" charset="2"/>
              <a:buChar char="Ø"/>
            </a:pPr>
            <a:endParaRPr lang="en-US" altLang="en-US" sz="1200" dirty="0"/>
          </a:p>
        </p:txBody>
      </p:sp>
      <p:sp>
        <p:nvSpPr>
          <p:cNvPr id="4" name="Slide Number Placeholder 3">
            <a:extLst>
              <a:ext uri="{FF2B5EF4-FFF2-40B4-BE49-F238E27FC236}">
                <a16:creationId xmlns:a16="http://schemas.microsoft.com/office/drawing/2014/main" id="{29001173-F98F-FC5C-B9CE-F5378A83EBC2}"/>
              </a:ext>
            </a:extLst>
          </p:cNvPr>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39207602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26490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991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74094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48225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28386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17873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76027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39157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7784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26553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46083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40689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126075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image" Target="../media/image3.png"/><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332544658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hyperlink" Target="https://pixabay.com/en/quiz-time-quiz-time-answer-sign-245314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782103" y="6151738"/>
            <a:ext cx="6757490" cy="365743"/>
          </a:xfrm>
        </p:spPr>
        <p:txBody>
          <a:bodyPr vert="horz" lIns="91440" tIns="45720" rIns="91440" bIns="45720" rtlCol="0" anchor="ctr">
            <a:noAutofit/>
          </a:bodyPr>
          <a:lstStyle/>
          <a:p>
            <a:r>
              <a:rPr lang="en-US" sz="3600" b="1" kern="1200" dirty="0">
                <a:solidFill>
                  <a:schemeClr val="tx1"/>
                </a:solidFill>
                <a:latin typeface="+mj-lt"/>
                <a:ea typeface="+mj-ea"/>
                <a:cs typeface="+mj-cs"/>
              </a:rPr>
              <a:t>Today’s Discussion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227A289E-9EC1-1C8C-6EAE-122D1C7EA5DF}"/>
              </a:ext>
            </a:extLst>
          </p:cNvPr>
          <p:cNvSpPr txBox="1"/>
          <p:nvPr/>
        </p:nvSpPr>
        <p:spPr>
          <a:xfrm>
            <a:off x="959340" y="173357"/>
            <a:ext cx="9752203" cy="2308324"/>
          </a:xfrm>
          <a:prstGeom prst="rect">
            <a:avLst/>
          </a:prstGeom>
          <a:noFill/>
        </p:spPr>
        <p:txBody>
          <a:bodyPr wrap="square">
            <a:spAutoFit/>
          </a:bodyPr>
          <a:lstStyle/>
          <a:p>
            <a:pPr algn="just"/>
            <a:r>
              <a:rPr lang="en-US" i="1" dirty="0">
                <a:solidFill>
                  <a:schemeClr val="tx1">
                    <a:lumMod val="50000"/>
                  </a:schemeClr>
                </a:solidFill>
              </a:rPr>
              <a:t> In continuation to our earlier lectures, where we discussed about various Computer Forensics aspects recently exploring Anti-Forensics Techniques, today, lets discuss Windows forensics. Forensic analysis plays a pivotal role in linking the system to the crime, aiding in the apprehension of the culprits. </a:t>
            </a:r>
          </a:p>
          <a:p>
            <a:pPr algn="just"/>
            <a:endParaRPr lang="en-US" i="1" dirty="0">
              <a:solidFill>
                <a:schemeClr val="tx1">
                  <a:lumMod val="50000"/>
                </a:schemeClr>
              </a:solidFill>
            </a:endParaRPr>
          </a:p>
          <a:p>
            <a:pPr algn="just"/>
            <a:r>
              <a:rPr lang="en-US" i="1" dirty="0">
                <a:solidFill>
                  <a:schemeClr val="tx1">
                    <a:lumMod val="50000"/>
                  </a:schemeClr>
                </a:solidFill>
              </a:rPr>
              <a:t>To effectively conduct Windows Forensics investigations, it is imperative for investigators to possess comprehensive knowledge of various Windows artifacts including file systems, registries, system files, and event logs, and to acquire them in a forensically sound manner that ensures their admissibility in legal proceedings.</a:t>
            </a:r>
          </a:p>
        </p:txBody>
      </p:sp>
      <p:graphicFrame>
        <p:nvGraphicFramePr>
          <p:cNvPr id="14" name="TextBox 3">
            <a:extLst>
              <a:ext uri="{FF2B5EF4-FFF2-40B4-BE49-F238E27FC236}">
                <a16:creationId xmlns:a16="http://schemas.microsoft.com/office/drawing/2014/main" id="{CB32AD22-4B3F-138F-E0F5-D69FAC23CCF1}"/>
              </a:ext>
            </a:extLst>
          </p:cNvPr>
          <p:cNvGraphicFramePr/>
          <p:nvPr>
            <p:extLst>
              <p:ext uri="{D42A27DB-BD31-4B8C-83A1-F6EECF244321}">
                <p14:modId xmlns:p14="http://schemas.microsoft.com/office/powerpoint/2010/main" val="3799467628"/>
              </p:ext>
            </p:extLst>
          </p:nvPr>
        </p:nvGraphicFramePr>
        <p:xfrm>
          <a:off x="960510" y="1914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196" y="978408"/>
            <a:ext cx="6007608" cy="1106424"/>
          </a:xfrm>
        </p:spPr>
        <p:txBody>
          <a:bodyPr vert="horz" lIns="91440" tIns="45720" rIns="91440" bIns="45720" rtlCol="0" anchor="ctr">
            <a:normAutofit/>
          </a:bodyPr>
          <a:lstStyle/>
          <a:p>
            <a:r>
              <a:rPr lang="en-US" sz="2800" dirty="0"/>
              <a:t>Let's talk….</a:t>
            </a:r>
          </a:p>
        </p:txBody>
      </p:sp>
      <p:sp>
        <p:nvSpPr>
          <p:cNvPr id="1035" name="Rectangle 1034">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473581" y="2209082"/>
            <a:ext cx="6788456" cy="3957037"/>
          </a:xfrm>
        </p:spPr>
        <p:txBody>
          <a:bodyPr vert="horz" lIns="91440" tIns="45720" rIns="91440" bIns="45720" rtlCol="0">
            <a:normAutofit/>
          </a:bodyPr>
          <a:lstStyle/>
          <a:p>
            <a:pPr marL="0" indent="0">
              <a:buNone/>
            </a:pPr>
            <a:r>
              <a:rPr lang="en-US" sz="1400" b="1" dirty="0"/>
              <a:t>So far, from </a:t>
            </a:r>
          </a:p>
          <a:p>
            <a:pPr marL="1092200" indent="-285750">
              <a:buFont typeface="Wingdings" panose="05000000000000000000" pitchFamily="2" charset="2"/>
              <a:buChar char="Ø"/>
            </a:pPr>
            <a:r>
              <a:rPr lang="en-US" sz="1400" b="1" dirty="0"/>
              <a:t>Points discussed during the lectures</a:t>
            </a:r>
          </a:p>
          <a:p>
            <a:pPr marL="1092200" indent="-285750">
              <a:buFont typeface="Wingdings" panose="05000000000000000000" pitchFamily="2" charset="2"/>
              <a:buChar char="Ø"/>
            </a:pPr>
            <a:r>
              <a:rPr lang="en-US" sz="1400" b="1" dirty="0"/>
              <a:t>Tasks done during the tutorials</a:t>
            </a:r>
          </a:p>
          <a:p>
            <a:pPr marL="0" indent="0">
              <a:buNone/>
            </a:pPr>
            <a:r>
              <a:rPr lang="en-US" sz="1400" b="1" dirty="0"/>
              <a:t>You will be given 2 minutes to recap and type in the Padlet</a:t>
            </a:r>
          </a:p>
          <a:p>
            <a:pPr marL="342900" indent="-342900">
              <a:buAutoNum type="arabicPeriod"/>
            </a:pPr>
            <a:r>
              <a:rPr lang="en-US" sz="1400" b="1" dirty="0"/>
              <a:t>What are the fundamental concepts of computer forensics, and why are they important in digital investigations?</a:t>
            </a:r>
          </a:p>
          <a:p>
            <a:pPr marL="342900" indent="-342900">
              <a:buFont typeface="Arial" panose="020B0604020202020204" pitchFamily="34" charset="0"/>
              <a:buAutoNum type="arabicPeriod"/>
            </a:pPr>
            <a:r>
              <a:rPr lang="en-US" sz="1400" b="1" dirty="0"/>
              <a:t>What are the key steps in the computer forensics investigation process, and why is evidence handling crucial?</a:t>
            </a:r>
          </a:p>
          <a:p>
            <a:pPr marL="342900" indent="-342900">
              <a:buFont typeface="Arial" panose="020B0604020202020204" pitchFamily="34" charset="0"/>
              <a:buAutoNum type="arabicPeriod"/>
            </a:pPr>
            <a:r>
              <a:rPr lang="en-US" sz="1400" b="1" dirty="0"/>
              <a:t>What are the characteristics of different types of disk drives, and how do they influence forensic analysis?</a:t>
            </a:r>
          </a:p>
          <a:p>
            <a:pPr marL="342900" indent="-342900">
              <a:buFont typeface="Arial" panose="020B0604020202020204" pitchFamily="34" charset="0"/>
              <a:buAutoNum type="arabicPeriod"/>
            </a:pPr>
            <a:r>
              <a:rPr lang="en-US" sz="1400" b="1" dirty="0"/>
              <a:t>What are the fundamental principles of data acquisition in computer forensics, and why is methodology important?</a:t>
            </a:r>
          </a:p>
          <a:p>
            <a:pPr marL="342900" indent="-342900">
              <a:buFont typeface="Arial" panose="020B0604020202020204" pitchFamily="34" charset="0"/>
              <a:buAutoNum type="arabicPeriod"/>
            </a:pPr>
            <a:r>
              <a:rPr lang="en-US" sz="1400" b="1" dirty="0"/>
              <a:t>What are anti-forensic techniques, and why do perpetrators employ them?</a:t>
            </a:r>
          </a:p>
          <a:p>
            <a:pPr marL="0" indent="0">
              <a:buNone/>
            </a:pPr>
            <a:endParaRPr lang="en-US" sz="1400" b="1" dirty="0"/>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80960" y="885205"/>
            <a:ext cx="4233672" cy="2148588"/>
          </a:xfrm>
          <a:prstGeom prst="rect">
            <a:avLst/>
          </a:prstGeom>
        </p:spPr>
      </p:pic>
      <p:pic>
        <p:nvPicPr>
          <p:cNvPr id="1026" name="Picture 2" descr="QR code for this padlet">
            <a:extLst>
              <a:ext uri="{FF2B5EF4-FFF2-40B4-BE49-F238E27FC236}">
                <a16:creationId xmlns:a16="http://schemas.microsoft.com/office/drawing/2014/main" id="{1ACDC171-FB09-46A3-6EBE-93CB57D28A0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470138" y="3472468"/>
            <a:ext cx="2651760" cy="2651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31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
                                            <p:txEl>
                                              <p:pRg st="4" end="4"/>
                                            </p:txEl>
                                          </p:spTgt>
                                        </p:tgtEl>
                                        <p:attrNameLst>
                                          <p:attrName>style.visibility</p:attrName>
                                        </p:attrNameLst>
                                      </p:cBhvr>
                                      <p:to>
                                        <p:strVal val="visible"/>
                                      </p:to>
                                    </p:set>
                                    <p:anim calcmode="lin" valueType="num">
                                      <p:cBhvr additive="base">
                                        <p:cTn id="7" dur="500" fill="hold"/>
                                        <p:tgtEl>
                                          <p:spTgt spid="14">
                                            <p:txEl>
                                              <p:pRg st="4" end="4"/>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4">
                                            <p:txEl>
                                              <p:pRg st="5" end="5"/>
                                            </p:txEl>
                                          </p:spTgt>
                                        </p:tgtEl>
                                        <p:attrNameLst>
                                          <p:attrName>style.visibility</p:attrName>
                                        </p:attrNameLst>
                                      </p:cBhvr>
                                      <p:to>
                                        <p:strVal val="visible"/>
                                      </p:to>
                                    </p:set>
                                    <p:anim calcmode="lin" valueType="num">
                                      <p:cBhvr additive="base">
                                        <p:cTn id="13" dur="500" fill="hold"/>
                                        <p:tgtEl>
                                          <p:spTgt spid="14">
                                            <p:txEl>
                                              <p:pRg st="5" end="5"/>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4">
                                            <p:txEl>
                                              <p:pRg st="6" end="6"/>
                                            </p:txEl>
                                          </p:spTgt>
                                        </p:tgtEl>
                                        <p:attrNameLst>
                                          <p:attrName>style.visibility</p:attrName>
                                        </p:attrNameLst>
                                      </p:cBhvr>
                                      <p:to>
                                        <p:strVal val="visible"/>
                                      </p:to>
                                    </p:set>
                                    <p:anim calcmode="lin" valueType="num">
                                      <p:cBhvr additive="base">
                                        <p:cTn id="19" dur="500" fill="hold"/>
                                        <p:tgtEl>
                                          <p:spTgt spid="14">
                                            <p:txEl>
                                              <p:pRg st="6" end="6"/>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4">
                                            <p:txEl>
                                              <p:pRg st="7" end="7"/>
                                            </p:txEl>
                                          </p:spTgt>
                                        </p:tgtEl>
                                        <p:attrNameLst>
                                          <p:attrName>style.visibility</p:attrName>
                                        </p:attrNameLst>
                                      </p:cBhvr>
                                      <p:to>
                                        <p:strVal val="visible"/>
                                      </p:to>
                                    </p:set>
                                    <p:anim calcmode="lin" valueType="num">
                                      <p:cBhvr additive="base">
                                        <p:cTn id="25" dur="500" fill="hold"/>
                                        <p:tgtEl>
                                          <p:spTgt spid="14">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4">
                                            <p:txEl>
                                              <p:pRg st="8" end="8"/>
                                            </p:txEl>
                                          </p:spTgt>
                                        </p:tgtEl>
                                        <p:attrNameLst>
                                          <p:attrName>style.visibility</p:attrName>
                                        </p:attrNameLst>
                                      </p:cBhvr>
                                      <p:to>
                                        <p:strVal val="visible"/>
                                      </p:to>
                                    </p:set>
                                    <p:anim calcmode="lin" valueType="num">
                                      <p:cBhvr additive="base">
                                        <p:cTn id="31" dur="500" fill="hold"/>
                                        <p:tgtEl>
                                          <p:spTgt spid="14">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456BD4-EEB4-BCC8-9686-78F7A1300E83}"/>
              </a:ext>
            </a:extLst>
          </p:cNvPr>
          <p:cNvPicPr>
            <a:picLocks noChangeAspect="1"/>
          </p:cNvPicPr>
          <p:nvPr/>
        </p:nvPicPr>
        <p:blipFill>
          <a:blip r:embed="rId3"/>
          <a:stretch>
            <a:fillRect/>
          </a:stretch>
        </p:blipFill>
        <p:spPr>
          <a:xfrm>
            <a:off x="5069355" y="2300289"/>
            <a:ext cx="6982946" cy="3250086"/>
          </a:xfrm>
          <a:prstGeom prst="rect">
            <a:avLst/>
          </a:prstGeom>
        </p:spPr>
      </p:pic>
      <p:sp>
        <p:nvSpPr>
          <p:cNvPr id="2" name="Title 1"/>
          <p:cNvSpPr>
            <a:spLocks noGrp="1"/>
          </p:cNvSpPr>
          <p:nvPr>
            <p:ph type="title"/>
          </p:nvPr>
        </p:nvSpPr>
        <p:spPr>
          <a:xfrm>
            <a:off x="0" y="0"/>
            <a:ext cx="10673364" cy="544987"/>
          </a:xfrm>
        </p:spPr>
        <p:txBody>
          <a:bodyPr>
            <a:normAutofit/>
          </a:bodyPr>
          <a:lstStyle/>
          <a:p>
            <a:r>
              <a:rPr lang="en-US" sz="3200" dirty="0"/>
              <a:t>Windows Forensics</a:t>
            </a:r>
          </a:p>
        </p:txBody>
      </p:sp>
      <p:sp>
        <p:nvSpPr>
          <p:cNvPr id="3" name="Content Placeholder 2"/>
          <p:cNvSpPr>
            <a:spLocks noGrp="1"/>
          </p:cNvSpPr>
          <p:nvPr>
            <p:ph idx="1"/>
          </p:nvPr>
        </p:nvSpPr>
        <p:spPr>
          <a:xfrm>
            <a:off x="139700" y="648628"/>
            <a:ext cx="11697223" cy="4901746"/>
          </a:xfrm>
        </p:spPr>
        <p:txBody>
          <a:bodyPr>
            <a:normAutofit/>
          </a:bodyPr>
          <a:lstStyle/>
          <a:p>
            <a:pPr algn="just">
              <a:lnSpc>
                <a:spcPct val="100000"/>
              </a:lnSpc>
              <a:spcBef>
                <a:spcPts val="0"/>
              </a:spcBef>
              <a:buFont typeface="Courier New" panose="02070309020205020404" pitchFamily="49" charset="0"/>
              <a:buChar char="o"/>
              <a:defRPr/>
            </a:pPr>
            <a:r>
              <a:rPr lang="en-US" sz="2000" b="0" dirty="0"/>
              <a:t>Windows is widely used, making it more likely to be involved in cybercrimes.</a:t>
            </a:r>
          </a:p>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000" b="0" dirty="0"/>
              <a:t>Focuses on investigating </a:t>
            </a:r>
            <a:r>
              <a:rPr lang="en-US" sz="2000" b="1" dirty="0"/>
              <a:t>security incidents and cybercrimes </a:t>
            </a:r>
            <a:r>
              <a:rPr lang="en-US" sz="2000" b="0" dirty="0"/>
              <a:t>involving Windows-based systems.</a:t>
            </a:r>
          </a:p>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000" b="0" dirty="0"/>
              <a:t>Involves </a:t>
            </a:r>
            <a:r>
              <a:rPr lang="en-US" sz="2000" b="1" dirty="0"/>
              <a:t>gathering and examining digital evidence from Windows machines </a:t>
            </a:r>
            <a:r>
              <a:rPr lang="en-US" sz="2000" b="0" dirty="0"/>
              <a:t>to identify and prosecute perpetrators.</a:t>
            </a:r>
          </a:p>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000" b="0" dirty="0"/>
              <a:t>Involves </a:t>
            </a:r>
            <a:r>
              <a:rPr lang="en-US" sz="2000" b="1" dirty="0"/>
              <a:t>identification, preservation, and analysis of various artifacts</a:t>
            </a:r>
          </a:p>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lang="en-US" sz="2000" b="1" dirty="0"/>
          </a:p>
          <a:p>
            <a:pPr marR="0" lvl="0" algn="just"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000" b="1" dirty="0">
                <a:solidFill>
                  <a:srgbClr val="FF0000"/>
                </a:solidFill>
              </a:rPr>
              <a:t>What would you look in a Windows machine?</a:t>
            </a:r>
            <a:endParaRPr lang="en-US" sz="2000" b="0" dirty="0">
              <a:solidFill>
                <a:srgbClr val="FF0000"/>
              </a:solidFill>
            </a:endParaRPr>
          </a:p>
        </p:txBody>
      </p:sp>
      <p:sp>
        <p:nvSpPr>
          <p:cNvPr id="7" name="TextBox 6">
            <a:extLst>
              <a:ext uri="{FF2B5EF4-FFF2-40B4-BE49-F238E27FC236}">
                <a16:creationId xmlns:a16="http://schemas.microsoft.com/office/drawing/2014/main" id="{02CC394F-DA70-E85E-2648-8E448460F663}"/>
              </a:ext>
            </a:extLst>
          </p:cNvPr>
          <p:cNvSpPr txBox="1"/>
          <p:nvPr/>
        </p:nvSpPr>
        <p:spPr>
          <a:xfrm>
            <a:off x="139700" y="3429000"/>
            <a:ext cx="4929656" cy="923330"/>
          </a:xfrm>
          <a:prstGeom prst="rect">
            <a:avLst/>
          </a:prstGeom>
          <a:noFill/>
        </p:spPr>
        <p:txBody>
          <a:bodyPr wrap="square">
            <a:spAutoFit/>
          </a:bodyPr>
          <a:lstStyle/>
          <a:p>
            <a:pPr marR="0" lvl="0" algn="just" defTabSz="914400" rtl="0" eaLnBrk="1" fontAlgn="auto" latinLnBrk="0" hangingPunct="1">
              <a:lnSpc>
                <a:spcPct val="100000"/>
              </a:lnSpc>
              <a:spcBef>
                <a:spcPts val="0"/>
              </a:spcBef>
              <a:spcAft>
                <a:spcPts val="0"/>
              </a:spcAft>
              <a:buClrTx/>
              <a:buSzTx/>
              <a:tabLst/>
              <a:defRPr/>
            </a:pPr>
            <a:r>
              <a:rPr lang="en-US" sz="1800" b="0" i="1" dirty="0"/>
              <a:t>Forensic investigators require access to a </a:t>
            </a:r>
            <a:r>
              <a:rPr lang="en-US" sz="1800" b="1" i="1" dirty="0"/>
              <a:t>Windows forensic workstation </a:t>
            </a:r>
            <a:r>
              <a:rPr lang="en-US" sz="1800" b="0" i="1" dirty="0"/>
              <a:t>and knowledge of </a:t>
            </a:r>
            <a:r>
              <a:rPr lang="en-US" sz="1800" b="1" i="1" dirty="0"/>
              <a:t>advanced tools and techniques</a:t>
            </a:r>
            <a:r>
              <a:rPr lang="en-US" sz="1800" b="0" i="1" dirty="0"/>
              <a:t>.</a:t>
            </a:r>
            <a:endParaRPr lang="en-GB" altLang="en-US" sz="1800" i="1" dirty="0"/>
          </a:p>
        </p:txBody>
      </p:sp>
    </p:spTree>
    <p:extLst>
      <p:ext uri="{BB962C8B-B14F-4D97-AF65-F5344CB8AC3E}">
        <p14:creationId xmlns:p14="http://schemas.microsoft.com/office/powerpoint/2010/main" val="381605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Picture 12">
            <a:extLst>
              <a:ext uri="{FF2B5EF4-FFF2-40B4-BE49-F238E27FC236}">
                <a16:creationId xmlns:a16="http://schemas.microsoft.com/office/drawing/2014/main" id="{1EE1A9BA-2EC3-1076-FA3C-79B221CD2CCE}"/>
              </a:ext>
            </a:extLst>
          </p:cNvPr>
          <p:cNvPicPr>
            <a:picLocks noChangeAspect="1"/>
          </p:cNvPicPr>
          <p:nvPr/>
        </p:nvPicPr>
        <p:blipFill rotWithShape="1">
          <a:blip r:embed="rId2"/>
          <a:srcRect t="37011" b="6750"/>
          <a:stretch/>
        </p:blipFill>
        <p:spPr>
          <a:xfrm>
            <a:off x="20" y="1282"/>
            <a:ext cx="12191980" cy="6856718"/>
          </a:xfrm>
          <a:prstGeom prst="rect">
            <a:avLst/>
          </a:prstGeom>
        </p:spPr>
      </p:pic>
      <p:sp>
        <p:nvSpPr>
          <p:cNvPr id="8" name="Rectangle 7">
            <a:extLst>
              <a:ext uri="{FF2B5EF4-FFF2-40B4-BE49-F238E27FC236}">
                <a16:creationId xmlns:a16="http://schemas.microsoft.com/office/drawing/2014/main" id="{246B35C6-6D35-88A2-8B0E-F4B1FD63E07D}"/>
              </a:ext>
            </a:extLst>
          </p:cNvPr>
          <p:cNvSpPr/>
          <p:nvPr/>
        </p:nvSpPr>
        <p:spPr>
          <a:xfrm>
            <a:off x="3170936" y="2201348"/>
            <a:ext cx="5850127"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Windows Forensics </a:t>
            </a:r>
          </a:p>
        </p:txBody>
      </p:sp>
      <p:sp>
        <p:nvSpPr>
          <p:cNvPr id="11" name="Rectangle 10">
            <a:extLst>
              <a:ext uri="{FF2B5EF4-FFF2-40B4-BE49-F238E27FC236}">
                <a16:creationId xmlns:a16="http://schemas.microsoft.com/office/drawing/2014/main" id="{1D128230-9157-BA3D-22DF-B99D1D694360}"/>
              </a:ext>
            </a:extLst>
          </p:cNvPr>
          <p:cNvSpPr/>
          <p:nvPr/>
        </p:nvSpPr>
        <p:spPr>
          <a:xfrm>
            <a:off x="1768644" y="3124678"/>
            <a:ext cx="8940461" cy="923330"/>
          </a:xfrm>
          <a:prstGeom prst="rect">
            <a:avLst/>
          </a:prstGeom>
          <a:noFill/>
        </p:spPr>
        <p:txBody>
          <a:bodyPr wrap="none" lIns="91440" tIns="45720" rIns="91440" bIns="45720">
            <a:spAutoFit/>
          </a:bodyPr>
          <a:lstStyle/>
          <a:p>
            <a:pPr algn="ctr"/>
            <a:r>
              <a:rPr lang="en-US" alt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Collecting Volatile Information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795962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US" altLang="en-US" sz="1800" b="1" dirty="0"/>
              <a:t>Collecting Volatile Information:</a:t>
            </a:r>
          </a:p>
          <a:p>
            <a:pPr marL="539750" lvl="1" indent="-457200" algn="just">
              <a:spcBef>
                <a:spcPts val="1000"/>
              </a:spcBef>
              <a:buFont typeface="Wingdings" panose="05000000000000000000" pitchFamily="2" charset="2"/>
              <a:buChar char="Ø"/>
            </a:pPr>
            <a:r>
              <a:rPr lang="en-US" altLang="en-US" sz="1800" dirty="0"/>
              <a:t>Volatile information is stored in system RAM and is lost when the system is powered off.</a:t>
            </a:r>
          </a:p>
          <a:p>
            <a:pPr marL="539750" lvl="1" indent="-457200" algn="just">
              <a:spcBef>
                <a:spcPts val="1000"/>
              </a:spcBef>
              <a:buFont typeface="Wingdings" panose="05000000000000000000" pitchFamily="2" charset="2"/>
              <a:buChar char="Ø"/>
            </a:pPr>
            <a:r>
              <a:rPr lang="en-US" altLang="en-US" sz="1800" dirty="0"/>
              <a:t>Dynamic in nature and changes over time; collected in real-time during forensic investigations.</a:t>
            </a:r>
          </a:p>
          <a:p>
            <a:pPr marL="539750" lvl="1" indent="-457200" algn="just">
              <a:spcBef>
                <a:spcPts val="1000"/>
              </a:spcBef>
              <a:buFont typeface="Wingdings" panose="05000000000000000000" pitchFamily="2" charset="2"/>
              <a:buChar char="Ø"/>
            </a:pPr>
            <a:r>
              <a:rPr lang="en-US" altLang="en-US" sz="1800" dirty="0"/>
              <a:t>Collected at the beginning of the investigation to minimize integrity impact, following </a:t>
            </a:r>
            <a:r>
              <a:rPr lang="en-US" altLang="en-US" sz="1800" b="1" i="1" dirty="0" err="1"/>
              <a:t>Locard’s</a:t>
            </a:r>
            <a:r>
              <a:rPr lang="en-US" altLang="en-US" sz="1800" b="1" i="1" dirty="0"/>
              <a:t> exchange principle</a:t>
            </a:r>
            <a:r>
              <a:rPr lang="en-US" altLang="en-US" sz="1800" dirty="0"/>
              <a:t>.</a:t>
            </a:r>
          </a:p>
          <a:p>
            <a:pPr marL="539750" lvl="1" indent="-457200" algn="just">
              <a:spcBef>
                <a:spcPts val="1000"/>
              </a:spcBef>
              <a:buFont typeface="Wingdings" panose="05000000000000000000" pitchFamily="2" charset="2"/>
              <a:buChar char="Ø"/>
            </a:pPr>
            <a:r>
              <a:rPr lang="en-US" altLang="en-US" sz="1800" dirty="0"/>
              <a:t>Tools used for data collection can modify memory contents, so caution is necessary.</a:t>
            </a:r>
          </a:p>
          <a:p>
            <a:pPr marL="82550" lvl="1" indent="0" algn="ctr">
              <a:spcBef>
                <a:spcPts val="1000"/>
              </a:spcBef>
              <a:buNone/>
            </a:pPr>
            <a:endParaRPr lang="en-US" altLang="en-US" sz="1800" b="1" dirty="0">
              <a:solidFill>
                <a:srgbClr val="FF0000"/>
              </a:solidFill>
            </a:endParaRPr>
          </a:p>
          <a:p>
            <a:pPr marL="82550" lvl="1" indent="0" algn="ctr">
              <a:spcBef>
                <a:spcPts val="1000"/>
              </a:spcBef>
              <a:buNone/>
            </a:pPr>
            <a:r>
              <a:rPr lang="en-US" altLang="en-US" sz="1800" b="1" dirty="0">
                <a:solidFill>
                  <a:srgbClr val="FF0000"/>
                </a:solidFill>
              </a:rPr>
              <a:t>What insights can be obtained from the collection of volatile information during a Windows forensic investigation?</a:t>
            </a:r>
          </a:p>
          <a:p>
            <a:pPr marL="539750" lvl="1" indent="-457200" algn="just">
              <a:spcBef>
                <a:spcPts val="1000"/>
              </a:spcBef>
              <a:buFont typeface="Wingdings" panose="05000000000000000000" pitchFamily="2" charset="2"/>
              <a:buChar char="Ø"/>
            </a:pPr>
            <a:r>
              <a:rPr lang="en-US" altLang="en-US" sz="1800" dirty="0"/>
              <a:t>Involves live data acquisition, aiding in malware analysis, log file examination, password determination, etc.</a:t>
            </a:r>
          </a:p>
          <a:p>
            <a:pPr marL="539750" lvl="1" indent="-457200" algn="just">
              <a:spcBef>
                <a:spcPts val="1000"/>
              </a:spcBef>
              <a:buFont typeface="Wingdings" panose="05000000000000000000" pitchFamily="2" charset="2"/>
              <a:buChar char="Ø"/>
            </a:pPr>
            <a:r>
              <a:rPr lang="en-US" altLang="en-US" sz="1800" dirty="0"/>
              <a:t>Provides insights into </a:t>
            </a:r>
          </a:p>
        </p:txBody>
      </p:sp>
      <p:sp>
        <p:nvSpPr>
          <p:cNvPr id="6" name="TextBox 5">
            <a:extLst>
              <a:ext uri="{FF2B5EF4-FFF2-40B4-BE49-F238E27FC236}">
                <a16:creationId xmlns:a16="http://schemas.microsoft.com/office/drawing/2014/main" id="{21EEE731-094A-5434-2D36-E608250365E5}"/>
              </a:ext>
            </a:extLst>
          </p:cNvPr>
          <p:cNvSpPr txBox="1"/>
          <p:nvPr/>
        </p:nvSpPr>
        <p:spPr>
          <a:xfrm>
            <a:off x="8544264" y="4047043"/>
            <a:ext cx="3647736" cy="1585049"/>
          </a:xfrm>
          <a:prstGeom prst="rect">
            <a:avLst/>
          </a:prstGeom>
          <a:noFill/>
        </p:spPr>
        <p:txBody>
          <a:bodyPr wrap="square">
            <a:spAutoFit/>
          </a:bodyPr>
          <a:lstStyle/>
          <a:p>
            <a:pPr marL="996950" lvl="2" indent="-457200" algn="just">
              <a:spcBef>
                <a:spcPts val="1000"/>
              </a:spcBef>
              <a:buFont typeface="Wingdings" panose="05000000000000000000" pitchFamily="2" charset="2"/>
              <a:buChar char="Ø"/>
            </a:pPr>
            <a:r>
              <a:rPr lang="en-US" altLang="en-US" sz="1800" dirty="0"/>
              <a:t>open files, </a:t>
            </a:r>
          </a:p>
          <a:p>
            <a:pPr marL="996950" lvl="2" indent="-457200" algn="just">
              <a:spcBef>
                <a:spcPts val="1000"/>
              </a:spcBef>
              <a:buFont typeface="Wingdings" panose="05000000000000000000" pitchFamily="2" charset="2"/>
              <a:buChar char="Ø"/>
            </a:pPr>
            <a:r>
              <a:rPr lang="en-US" altLang="en-US" sz="1800" dirty="0"/>
              <a:t>process-to-port mapping, </a:t>
            </a:r>
          </a:p>
          <a:p>
            <a:pPr marL="996950" lvl="2" indent="-457200" algn="just">
              <a:spcBef>
                <a:spcPts val="1000"/>
              </a:spcBef>
              <a:buFont typeface="Wingdings" panose="05000000000000000000" pitchFamily="2" charset="2"/>
              <a:buChar char="Ø"/>
            </a:pPr>
            <a:r>
              <a:rPr lang="en-US" altLang="en-US" sz="1800" dirty="0"/>
              <a:t>command history, </a:t>
            </a:r>
          </a:p>
          <a:p>
            <a:pPr marL="996950" lvl="2" indent="-457200" algn="just">
              <a:spcBef>
                <a:spcPts val="1000"/>
              </a:spcBef>
              <a:buFont typeface="Wingdings" panose="05000000000000000000" pitchFamily="2" charset="2"/>
              <a:buChar char="Ø"/>
            </a:pPr>
            <a:r>
              <a:rPr lang="en-US" altLang="en-US" sz="1800" dirty="0"/>
              <a:t> system state, etc.</a:t>
            </a:r>
          </a:p>
        </p:txBody>
      </p:sp>
      <p:sp>
        <p:nvSpPr>
          <p:cNvPr id="8" name="TextBox 7">
            <a:extLst>
              <a:ext uri="{FF2B5EF4-FFF2-40B4-BE49-F238E27FC236}">
                <a16:creationId xmlns:a16="http://schemas.microsoft.com/office/drawing/2014/main" id="{C6D2755A-7BEC-80A5-1098-2AE0FE0C9F42}"/>
              </a:ext>
            </a:extLst>
          </p:cNvPr>
          <p:cNvSpPr txBox="1"/>
          <p:nvPr/>
        </p:nvSpPr>
        <p:spPr>
          <a:xfrm>
            <a:off x="4529136" y="4066634"/>
            <a:ext cx="4429125" cy="1585049"/>
          </a:xfrm>
          <a:prstGeom prst="rect">
            <a:avLst/>
          </a:prstGeom>
          <a:noFill/>
        </p:spPr>
        <p:txBody>
          <a:bodyPr wrap="square">
            <a:spAutoFit/>
          </a:bodyPr>
          <a:lstStyle/>
          <a:p>
            <a:pPr marL="996950" lvl="2" indent="-457200" algn="just">
              <a:spcBef>
                <a:spcPts val="1000"/>
              </a:spcBef>
              <a:buFont typeface="Wingdings" panose="05000000000000000000" pitchFamily="2" charset="2"/>
              <a:buChar char="Ø"/>
            </a:pPr>
            <a:r>
              <a:rPr lang="en-US" altLang="en-US" sz="1800" dirty="0"/>
              <a:t>shares, mapped drives, </a:t>
            </a:r>
          </a:p>
          <a:p>
            <a:pPr marL="996950" lvl="2" indent="-457200" algn="just">
              <a:spcBef>
                <a:spcPts val="1000"/>
              </a:spcBef>
              <a:buFont typeface="Wingdings" panose="05000000000000000000" pitchFamily="2" charset="2"/>
              <a:buChar char="Ø"/>
            </a:pPr>
            <a:r>
              <a:rPr lang="en-US" altLang="en-US" sz="1800" dirty="0"/>
              <a:t>accessed and shared files, </a:t>
            </a:r>
          </a:p>
          <a:p>
            <a:pPr marL="996950" lvl="2" indent="-457200" algn="just">
              <a:spcBef>
                <a:spcPts val="1000"/>
              </a:spcBef>
              <a:buFont typeface="Wingdings" panose="05000000000000000000" pitchFamily="2" charset="2"/>
              <a:buChar char="Ø"/>
            </a:pPr>
            <a:r>
              <a:rPr lang="en-US" altLang="en-US" sz="1800" dirty="0"/>
              <a:t>network information/ connection, </a:t>
            </a:r>
          </a:p>
          <a:p>
            <a:pPr marL="996950" lvl="2" indent="-457200" algn="just">
              <a:spcBef>
                <a:spcPts val="1000"/>
              </a:spcBef>
              <a:buFont typeface="Wingdings" panose="05000000000000000000" pitchFamily="2" charset="2"/>
              <a:buChar char="Ø"/>
            </a:pPr>
            <a:r>
              <a:rPr lang="en-US" altLang="en-US" sz="1800" dirty="0"/>
              <a:t>clipboard contents, </a:t>
            </a:r>
          </a:p>
        </p:txBody>
      </p:sp>
      <p:sp>
        <p:nvSpPr>
          <p:cNvPr id="10" name="TextBox 9">
            <a:extLst>
              <a:ext uri="{FF2B5EF4-FFF2-40B4-BE49-F238E27FC236}">
                <a16:creationId xmlns:a16="http://schemas.microsoft.com/office/drawing/2014/main" id="{3BFD27F6-7A40-6452-8D3F-8973C374BD37}"/>
              </a:ext>
            </a:extLst>
          </p:cNvPr>
          <p:cNvSpPr txBox="1"/>
          <p:nvPr/>
        </p:nvSpPr>
        <p:spPr>
          <a:xfrm>
            <a:off x="571499" y="4066634"/>
            <a:ext cx="6172200" cy="1585049"/>
          </a:xfrm>
          <a:prstGeom prst="rect">
            <a:avLst/>
          </a:prstGeom>
          <a:noFill/>
        </p:spPr>
        <p:txBody>
          <a:bodyPr wrap="square">
            <a:spAutoFit/>
          </a:bodyPr>
          <a:lstStyle/>
          <a:p>
            <a:pPr marL="996950" lvl="2" indent="-457200" algn="just">
              <a:spcBef>
                <a:spcPts val="1000"/>
              </a:spcBef>
              <a:buFont typeface="Wingdings" panose="05000000000000000000" pitchFamily="2" charset="2"/>
              <a:buChar char="Ø"/>
            </a:pPr>
            <a:r>
              <a:rPr lang="en-US" altLang="en-US" sz="1800" dirty="0"/>
              <a:t>process information/ memory, </a:t>
            </a:r>
          </a:p>
          <a:p>
            <a:pPr marL="996950" lvl="2" indent="-457200" algn="just">
              <a:spcBef>
                <a:spcPts val="1000"/>
              </a:spcBef>
              <a:buFont typeface="Wingdings" panose="05000000000000000000" pitchFamily="2" charset="2"/>
              <a:buChar char="Ø"/>
            </a:pPr>
            <a:r>
              <a:rPr lang="en-US" altLang="en-US" sz="1800" dirty="0"/>
              <a:t>logged-on users, </a:t>
            </a:r>
          </a:p>
          <a:p>
            <a:pPr marL="996950" lvl="2" indent="-457200" algn="just">
              <a:spcBef>
                <a:spcPts val="1000"/>
              </a:spcBef>
              <a:buFont typeface="Wingdings" panose="05000000000000000000" pitchFamily="2" charset="2"/>
              <a:buChar char="Ø"/>
            </a:pPr>
            <a:r>
              <a:rPr lang="en-US" altLang="en-US" sz="1800" dirty="0"/>
              <a:t>security incident timelines, </a:t>
            </a:r>
          </a:p>
          <a:p>
            <a:pPr marL="996950" lvl="2" indent="-457200" algn="just">
              <a:spcBef>
                <a:spcPts val="1000"/>
              </a:spcBef>
              <a:buFont typeface="Wingdings" panose="05000000000000000000" pitchFamily="2" charset="2"/>
              <a:buChar char="Ø"/>
            </a:pPr>
            <a:r>
              <a:rPr lang="en-US" altLang="en-US" sz="1800" dirty="0"/>
              <a:t>involved programs and libraries, </a:t>
            </a:r>
          </a:p>
        </p:txBody>
      </p:sp>
    </p:spTree>
    <p:extLst>
      <p:ext uri="{BB962C8B-B14F-4D97-AF65-F5344CB8AC3E}">
        <p14:creationId xmlns:p14="http://schemas.microsoft.com/office/powerpoint/2010/main" val="137461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0-#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0-#ppt_w/2"/>
                                          </p:val>
                                        </p:tav>
                                        <p:tav tm="100000">
                                          <p:val>
                                            <p:strVal val="#ppt_x"/>
                                          </p:val>
                                        </p:tav>
                                      </p:tavLst>
                                    </p:anim>
                                    <p:anim calcmode="lin" valueType="num">
                                      <p:cBhvr additive="base">
                                        <p:cTn id="32"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0-#ppt_w/2"/>
                                          </p:val>
                                        </p:tav>
                                        <p:tav tm="100000">
                                          <p:val>
                                            <p:strVal val="#ppt_x"/>
                                          </p:val>
                                        </p:tav>
                                      </p:tavLst>
                                    </p:anim>
                                    <p:anim calcmode="lin" valueType="num">
                                      <p:cBhvr additive="base">
                                        <p:cTn id="3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8DD0A-6EC8-E2D8-95C5-795900DF8D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ADCB3-D4AB-4678-9655-754BCDA9D9C6}"/>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89720137-6EE0-1395-83B5-8F39CC8F3E3D}"/>
              </a:ext>
            </a:extLst>
          </p:cNvPr>
          <p:cNvSpPr>
            <a:spLocks noGrp="1"/>
          </p:cNvSpPr>
          <p:nvPr>
            <p:ph idx="1"/>
          </p:nvPr>
        </p:nvSpPr>
        <p:spPr>
          <a:xfrm>
            <a:off x="139701" y="648628"/>
            <a:ext cx="8675688" cy="4901746"/>
          </a:xfrm>
        </p:spPr>
        <p:txBody>
          <a:bodyPr>
            <a:normAutofit/>
          </a:bodyPr>
          <a:lstStyle/>
          <a:p>
            <a:pPr marL="82550" lvl="1" indent="0" algn="just">
              <a:spcBef>
                <a:spcPts val="1000"/>
              </a:spcBef>
              <a:buNone/>
            </a:pPr>
            <a:r>
              <a:rPr lang="en-US" altLang="en-US" sz="1800" b="1" dirty="0"/>
              <a:t>Collecting System Time:</a:t>
            </a:r>
          </a:p>
          <a:p>
            <a:pPr marL="82550" lvl="1" indent="0" algn="just">
              <a:spcBef>
                <a:spcPts val="1000"/>
              </a:spcBef>
              <a:buNone/>
            </a:pPr>
            <a:r>
              <a:rPr lang="en-US" altLang="en-US" sz="1800" dirty="0"/>
              <a:t>Importance of System Time:</a:t>
            </a:r>
          </a:p>
          <a:p>
            <a:pPr marL="539750" lvl="1" indent="-457200" algn="just">
              <a:spcBef>
                <a:spcPts val="1000"/>
              </a:spcBef>
              <a:buFont typeface="Wingdings" panose="05000000000000000000" pitchFamily="2" charset="2"/>
              <a:buChar char="Ø"/>
            </a:pPr>
            <a:r>
              <a:rPr lang="en-US" altLang="en-US" sz="1800" dirty="0"/>
              <a:t>Critical for incident investigation, providing precise date and time when incidents occur in coordinated universal time (UTC).</a:t>
            </a:r>
          </a:p>
          <a:p>
            <a:pPr marL="539750" lvl="1" indent="-457200" algn="just">
              <a:spcBef>
                <a:spcPts val="1000"/>
              </a:spcBef>
              <a:buFont typeface="Wingdings" panose="05000000000000000000" pitchFamily="2" charset="2"/>
              <a:buChar char="Ø"/>
            </a:pPr>
            <a:r>
              <a:rPr lang="en-US" altLang="en-US" sz="1800" dirty="0"/>
              <a:t>Serves as a reference point for applications and enhances context for subsequent investigation stages.</a:t>
            </a:r>
          </a:p>
          <a:p>
            <a:pPr marL="82550" lvl="1" indent="0" algn="just">
              <a:spcBef>
                <a:spcPts val="1000"/>
              </a:spcBef>
              <a:buNone/>
            </a:pPr>
            <a:endParaRPr lang="en-US" altLang="en-US" sz="1800" dirty="0"/>
          </a:p>
          <a:p>
            <a:pPr marL="82550" lvl="1" indent="0" algn="just">
              <a:spcBef>
                <a:spcPts val="1000"/>
              </a:spcBef>
              <a:buNone/>
            </a:pPr>
            <a:r>
              <a:rPr lang="en-US" altLang="en-US" sz="1800" dirty="0"/>
              <a:t>Recording System Time:</a:t>
            </a:r>
          </a:p>
          <a:p>
            <a:pPr marL="539750" lvl="1" indent="-457200" algn="just">
              <a:spcBef>
                <a:spcPts val="1000"/>
              </a:spcBef>
              <a:buFont typeface="Wingdings" panose="05000000000000000000" pitchFamily="2" charset="2"/>
              <a:buChar char="Ø"/>
            </a:pPr>
            <a:r>
              <a:rPr lang="en-US" altLang="en-US" sz="1800" dirty="0"/>
              <a:t>Includes both system time and real-time (wall time) for comparison, ensuring accuracy of the system clock.</a:t>
            </a:r>
          </a:p>
          <a:p>
            <a:pPr marL="82550" lvl="1" indent="0" algn="just">
              <a:spcBef>
                <a:spcPts val="1000"/>
              </a:spcBef>
              <a:buNone/>
            </a:pPr>
            <a:endParaRPr lang="en-US" altLang="en-US" sz="1800" dirty="0"/>
          </a:p>
        </p:txBody>
      </p:sp>
      <p:pic>
        <p:nvPicPr>
          <p:cNvPr id="5" name="Picture 4">
            <a:extLst>
              <a:ext uri="{FF2B5EF4-FFF2-40B4-BE49-F238E27FC236}">
                <a16:creationId xmlns:a16="http://schemas.microsoft.com/office/drawing/2014/main" id="{9C178DE8-967F-50B5-ECED-C8BE1D17A3B7}"/>
              </a:ext>
            </a:extLst>
          </p:cNvPr>
          <p:cNvPicPr>
            <a:picLocks noChangeAspect="1"/>
          </p:cNvPicPr>
          <p:nvPr/>
        </p:nvPicPr>
        <p:blipFill>
          <a:blip r:embed="rId3"/>
          <a:stretch>
            <a:fillRect/>
          </a:stretch>
        </p:blipFill>
        <p:spPr>
          <a:xfrm>
            <a:off x="7358064" y="4341457"/>
            <a:ext cx="4694236" cy="1251796"/>
          </a:xfrm>
          <a:prstGeom prst="rect">
            <a:avLst/>
          </a:prstGeom>
        </p:spPr>
      </p:pic>
      <p:pic>
        <p:nvPicPr>
          <p:cNvPr id="9" name="Picture 8">
            <a:extLst>
              <a:ext uri="{FF2B5EF4-FFF2-40B4-BE49-F238E27FC236}">
                <a16:creationId xmlns:a16="http://schemas.microsoft.com/office/drawing/2014/main" id="{FE4DCBD7-FA09-B664-BBFC-5FA4A5F52A41}"/>
              </a:ext>
            </a:extLst>
          </p:cNvPr>
          <p:cNvPicPr>
            <a:picLocks noChangeAspect="1"/>
          </p:cNvPicPr>
          <p:nvPr/>
        </p:nvPicPr>
        <p:blipFill>
          <a:blip r:embed="rId4"/>
          <a:stretch>
            <a:fillRect/>
          </a:stretch>
        </p:blipFill>
        <p:spPr>
          <a:xfrm>
            <a:off x="8929687" y="648628"/>
            <a:ext cx="3122612" cy="3426369"/>
          </a:xfrm>
          <a:prstGeom prst="rect">
            <a:avLst/>
          </a:prstGeom>
        </p:spPr>
      </p:pic>
    </p:spTree>
    <p:extLst>
      <p:ext uri="{BB962C8B-B14F-4D97-AF65-F5344CB8AC3E}">
        <p14:creationId xmlns:p14="http://schemas.microsoft.com/office/powerpoint/2010/main" val="2015239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AEA13-0F3A-0401-C09D-6245D9855B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C84E9-5BCF-A07F-C3A1-0B38009E9BEB}"/>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8C894277-EEB2-5495-5BC1-197FCE62429A}"/>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Collecting Logged-on Users:</a:t>
            </a:r>
          </a:p>
          <a:p>
            <a:pPr marL="539750" lvl="1" indent="-457200" algn="just">
              <a:spcBef>
                <a:spcPts val="1000"/>
              </a:spcBef>
              <a:buFont typeface="Wingdings" panose="05000000000000000000" pitchFamily="2" charset="2"/>
              <a:buChar char="Ø"/>
            </a:pPr>
            <a:r>
              <a:rPr lang="en-US" altLang="en-US" sz="2000" dirty="0"/>
              <a:t>Essential step in investigations to gather details of all users currently logged onto the suspected system.</a:t>
            </a:r>
          </a:p>
          <a:p>
            <a:pPr marL="539750" lvl="1" indent="-457200" algn="just">
              <a:spcBef>
                <a:spcPts val="1000"/>
              </a:spcBef>
              <a:buFont typeface="Wingdings" panose="05000000000000000000" pitchFamily="2" charset="2"/>
              <a:buChar char="Ø"/>
            </a:pPr>
            <a:r>
              <a:rPr lang="en-US" altLang="en-US" sz="2000" dirty="0"/>
              <a:t>Includes users logged on locally (via console or keyboard) and remotely (e.g., via "net use" command or mapped share).</a:t>
            </a:r>
          </a:p>
          <a:p>
            <a:pPr marL="539750" lvl="1" indent="-457200" algn="just">
              <a:spcBef>
                <a:spcPts val="1000"/>
              </a:spcBef>
              <a:buFont typeface="Wingdings" panose="05000000000000000000" pitchFamily="2" charset="2"/>
              <a:buChar char="Ø"/>
            </a:pPr>
            <a:r>
              <a:rPr lang="en-US" altLang="en-US" sz="2000" dirty="0"/>
              <a:t>Provides context to other collected information, such as:</a:t>
            </a:r>
          </a:p>
          <a:p>
            <a:pPr marL="996950" lvl="2" indent="-457200" algn="just">
              <a:spcBef>
                <a:spcPts val="1000"/>
              </a:spcBef>
              <a:buFont typeface="Wingdings" panose="05000000000000000000" pitchFamily="2" charset="2"/>
              <a:buChar char="Ø"/>
            </a:pPr>
            <a:r>
              <a:rPr lang="en-US" altLang="en-US" dirty="0"/>
              <a:t>User context of running processes.</a:t>
            </a:r>
          </a:p>
          <a:p>
            <a:pPr marL="996950" lvl="2" indent="-457200" algn="just">
              <a:spcBef>
                <a:spcPts val="1000"/>
              </a:spcBef>
              <a:buFont typeface="Wingdings" panose="05000000000000000000" pitchFamily="2" charset="2"/>
              <a:buChar char="Ø"/>
            </a:pPr>
            <a:r>
              <a:rPr lang="en-US" altLang="en-US" dirty="0"/>
              <a:t>File ownership.</a:t>
            </a:r>
          </a:p>
          <a:p>
            <a:pPr marL="996950" lvl="2" indent="-457200" algn="just">
              <a:spcBef>
                <a:spcPts val="1000"/>
              </a:spcBef>
              <a:buFont typeface="Wingdings" panose="05000000000000000000" pitchFamily="2" charset="2"/>
              <a:buChar char="Ø"/>
            </a:pPr>
            <a:r>
              <a:rPr lang="en-US" altLang="en-US" dirty="0"/>
              <a:t>Last access times on files.</a:t>
            </a:r>
          </a:p>
          <a:p>
            <a:pPr marL="539750" lvl="1" indent="-457200" algn="just">
              <a:spcBef>
                <a:spcPts val="1000"/>
              </a:spcBef>
              <a:buFont typeface="Wingdings" panose="05000000000000000000" pitchFamily="2" charset="2"/>
              <a:buChar char="Ø"/>
            </a:pPr>
            <a:r>
              <a:rPr lang="en-US" altLang="en-US" sz="2000" dirty="0"/>
              <a:t>Aids investigators in understanding the activity and potential involvement of users on the system during the incident.</a:t>
            </a:r>
          </a:p>
          <a:p>
            <a:pPr marL="539750" lvl="1" indent="-457200" algn="just">
              <a:spcBef>
                <a:spcPts val="1000"/>
              </a:spcBef>
              <a:buFont typeface="Wingdings" panose="05000000000000000000" pitchFamily="2" charset="2"/>
              <a:buChar char="Ø"/>
            </a:pPr>
            <a:r>
              <a:rPr lang="en-US" altLang="en-US" sz="2000" dirty="0"/>
              <a:t>Tools like </a:t>
            </a:r>
            <a:r>
              <a:rPr lang="en-US" altLang="en-US" sz="2000" dirty="0" err="1"/>
              <a:t>PsLoggedOn</a:t>
            </a:r>
            <a:r>
              <a:rPr lang="en-US" altLang="en-US" sz="2000" dirty="0"/>
              <a:t>, Logon Sessions </a:t>
            </a:r>
            <a:r>
              <a:rPr lang="en-US" altLang="en-US" sz="2000" dirty="0" err="1"/>
              <a:t>etc</a:t>
            </a:r>
            <a:endParaRPr lang="en-US" altLang="en-US" sz="2000" dirty="0"/>
          </a:p>
          <a:p>
            <a:pPr marL="539750" lvl="1" indent="-457200" algn="just">
              <a:spcBef>
                <a:spcPts val="1000"/>
              </a:spcBef>
              <a:buFont typeface="Wingdings" panose="05000000000000000000" pitchFamily="2" charset="2"/>
              <a:buChar char="Ø"/>
            </a:pPr>
            <a:r>
              <a:rPr lang="en-US" altLang="en-US" sz="2000" dirty="0"/>
              <a:t>Commands like net session </a:t>
            </a:r>
            <a:r>
              <a:rPr lang="en-US" altLang="en-US" sz="2000" dirty="0" err="1"/>
              <a:t>etc</a:t>
            </a:r>
            <a:endParaRPr lang="en-US" altLang="en-US" sz="2000" dirty="0"/>
          </a:p>
        </p:txBody>
      </p:sp>
    </p:spTree>
    <p:extLst>
      <p:ext uri="{BB962C8B-B14F-4D97-AF65-F5344CB8AC3E}">
        <p14:creationId xmlns:p14="http://schemas.microsoft.com/office/powerpoint/2010/main" val="2707677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5F8A2-483D-79C9-9743-913ECACA29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B038FD-A292-39D9-E1B1-1A81649CF6D5}"/>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61331437-D79B-7962-1A75-77DDF5DA1814}"/>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Collecting Open Files:</a:t>
            </a:r>
          </a:p>
          <a:p>
            <a:pPr marL="539750" lvl="1" indent="-457200" algn="just">
              <a:spcBef>
                <a:spcPts val="1000"/>
              </a:spcBef>
              <a:buFont typeface="Wingdings" panose="05000000000000000000" pitchFamily="2" charset="2"/>
              <a:buChar char="Ø"/>
            </a:pPr>
            <a:r>
              <a:rPr lang="en-US" altLang="en-US" sz="2000" b="1" dirty="0"/>
              <a:t>NET COMMANDS</a:t>
            </a:r>
            <a:endParaRPr lang="en-US" altLang="en-US" sz="2000" dirty="0"/>
          </a:p>
        </p:txBody>
      </p:sp>
      <p:pic>
        <p:nvPicPr>
          <p:cNvPr id="7" name="Picture 6">
            <a:extLst>
              <a:ext uri="{FF2B5EF4-FFF2-40B4-BE49-F238E27FC236}">
                <a16:creationId xmlns:a16="http://schemas.microsoft.com/office/drawing/2014/main" id="{6B5BFCFA-95BD-1580-6EC0-299B94DC04B7}"/>
              </a:ext>
            </a:extLst>
          </p:cNvPr>
          <p:cNvPicPr>
            <a:picLocks noChangeAspect="1"/>
          </p:cNvPicPr>
          <p:nvPr/>
        </p:nvPicPr>
        <p:blipFill>
          <a:blip r:embed="rId3"/>
          <a:stretch>
            <a:fillRect/>
          </a:stretch>
        </p:blipFill>
        <p:spPr>
          <a:xfrm>
            <a:off x="681539" y="1590627"/>
            <a:ext cx="4446655" cy="1104996"/>
          </a:xfrm>
          <a:prstGeom prst="rect">
            <a:avLst/>
          </a:prstGeom>
        </p:spPr>
      </p:pic>
      <p:pic>
        <p:nvPicPr>
          <p:cNvPr id="9" name="Picture 8">
            <a:extLst>
              <a:ext uri="{FF2B5EF4-FFF2-40B4-BE49-F238E27FC236}">
                <a16:creationId xmlns:a16="http://schemas.microsoft.com/office/drawing/2014/main" id="{D39763F6-5EE6-EBD9-CAA7-139DA1FA295B}"/>
              </a:ext>
            </a:extLst>
          </p:cNvPr>
          <p:cNvPicPr>
            <a:picLocks noChangeAspect="1"/>
          </p:cNvPicPr>
          <p:nvPr/>
        </p:nvPicPr>
        <p:blipFill>
          <a:blip r:embed="rId4"/>
          <a:stretch>
            <a:fillRect/>
          </a:stretch>
        </p:blipFill>
        <p:spPr>
          <a:xfrm>
            <a:off x="681539" y="3070926"/>
            <a:ext cx="5799323" cy="1466977"/>
          </a:xfrm>
          <a:prstGeom prst="rect">
            <a:avLst/>
          </a:prstGeom>
        </p:spPr>
      </p:pic>
      <p:pic>
        <p:nvPicPr>
          <p:cNvPr id="5" name="Picture 4">
            <a:extLst>
              <a:ext uri="{FF2B5EF4-FFF2-40B4-BE49-F238E27FC236}">
                <a16:creationId xmlns:a16="http://schemas.microsoft.com/office/drawing/2014/main" id="{BFDE2347-6EAE-B869-FF02-A189958CA4BB}"/>
              </a:ext>
            </a:extLst>
          </p:cNvPr>
          <p:cNvPicPr>
            <a:picLocks noChangeAspect="1"/>
          </p:cNvPicPr>
          <p:nvPr/>
        </p:nvPicPr>
        <p:blipFill>
          <a:blip r:embed="rId5"/>
          <a:stretch>
            <a:fillRect/>
          </a:stretch>
        </p:blipFill>
        <p:spPr>
          <a:xfrm>
            <a:off x="6070082" y="116108"/>
            <a:ext cx="5982218" cy="3608383"/>
          </a:xfrm>
          <a:prstGeom prst="rect">
            <a:avLst/>
          </a:prstGeom>
        </p:spPr>
      </p:pic>
      <p:pic>
        <p:nvPicPr>
          <p:cNvPr id="11" name="Picture 10">
            <a:extLst>
              <a:ext uri="{FF2B5EF4-FFF2-40B4-BE49-F238E27FC236}">
                <a16:creationId xmlns:a16="http://schemas.microsoft.com/office/drawing/2014/main" id="{D3504FF5-EAE5-C95F-5E12-D59780C7F1AB}"/>
              </a:ext>
            </a:extLst>
          </p:cNvPr>
          <p:cNvPicPr>
            <a:picLocks noChangeAspect="1"/>
          </p:cNvPicPr>
          <p:nvPr/>
        </p:nvPicPr>
        <p:blipFill>
          <a:blip r:embed="rId6"/>
          <a:stretch>
            <a:fillRect/>
          </a:stretch>
        </p:blipFill>
        <p:spPr>
          <a:xfrm>
            <a:off x="7117922" y="3828132"/>
            <a:ext cx="4934378" cy="1886113"/>
          </a:xfrm>
          <a:prstGeom prst="rect">
            <a:avLst/>
          </a:prstGeom>
        </p:spPr>
      </p:pic>
    </p:spTree>
    <p:extLst>
      <p:ext uri="{BB962C8B-B14F-4D97-AF65-F5344CB8AC3E}">
        <p14:creationId xmlns:p14="http://schemas.microsoft.com/office/powerpoint/2010/main" val="387520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3F267-524E-BA57-8EF7-A5872AC7DB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19E223-A783-F3A7-3278-2FF3E04E46E0}"/>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44B7283C-1616-4195-D370-D3A3B5F875F3}"/>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Collecting Network Information:</a:t>
            </a:r>
          </a:p>
          <a:p>
            <a:pPr marL="368300" lvl="1" indent="-285750" algn="just">
              <a:spcBef>
                <a:spcPts val="1000"/>
              </a:spcBef>
              <a:buFont typeface="Wingdings" panose="05000000000000000000" pitchFamily="2" charset="2"/>
              <a:buChar char="Ø"/>
            </a:pPr>
            <a:r>
              <a:rPr lang="en-US" altLang="en-US" sz="1800" b="1" dirty="0"/>
              <a:t>Always remember</a:t>
            </a:r>
          </a:p>
          <a:p>
            <a:pPr marL="825500" lvl="2" indent="-285750" algn="just">
              <a:spcBef>
                <a:spcPts val="1000"/>
              </a:spcBef>
              <a:buFont typeface="Wingdings" panose="05000000000000000000" pitchFamily="2" charset="2"/>
              <a:buChar char="Ø"/>
            </a:pPr>
            <a:r>
              <a:rPr lang="en-US" altLang="en-US" sz="1800" dirty="0"/>
              <a:t>Intruders commonly attempt to discover other network-connected systems from a compromised system.</a:t>
            </a:r>
          </a:p>
          <a:p>
            <a:pPr marL="825500" lvl="2" indent="-285750" algn="just">
              <a:spcBef>
                <a:spcPts val="1000"/>
              </a:spcBef>
              <a:buFont typeface="Wingdings" panose="05000000000000000000" pitchFamily="2" charset="2"/>
              <a:buChar char="Ø"/>
            </a:pPr>
            <a:r>
              <a:rPr lang="en-US" altLang="en-US" sz="1800" dirty="0"/>
              <a:t>They create and execute batch files and launch net view commands through SQL injection, leveraging web and database servers.</a:t>
            </a:r>
          </a:p>
          <a:p>
            <a:pPr marL="368300" lvl="1" indent="-285750" algn="just">
              <a:spcBef>
                <a:spcPts val="1000"/>
              </a:spcBef>
              <a:buFont typeface="Wingdings" panose="05000000000000000000" pitchFamily="2" charset="2"/>
              <a:buChar char="Ø"/>
            </a:pPr>
            <a:r>
              <a:rPr lang="en-US" altLang="en-US" sz="1800" b="1" dirty="0"/>
              <a:t>Utilizing Cached Name Tables:</a:t>
            </a:r>
          </a:p>
          <a:p>
            <a:pPr marL="825500" lvl="2" indent="-285750" algn="just">
              <a:spcBef>
                <a:spcPts val="1000"/>
              </a:spcBef>
              <a:buFont typeface="Wingdings" panose="05000000000000000000" pitchFamily="2" charset="2"/>
              <a:buChar char="Ø"/>
            </a:pPr>
            <a:r>
              <a:rPr lang="en-US" altLang="en-US" sz="1800" dirty="0"/>
              <a:t>Cached name tables store connections made to other systems using NetBIOS networking.</a:t>
            </a:r>
          </a:p>
          <a:p>
            <a:pPr marL="825500" lvl="2" indent="-285750" algn="just">
              <a:spcBef>
                <a:spcPts val="1000"/>
              </a:spcBef>
              <a:buFont typeface="Wingdings" panose="05000000000000000000" pitchFamily="2" charset="2"/>
              <a:buChar char="Ø"/>
            </a:pPr>
            <a:r>
              <a:rPr lang="en-US" altLang="en-US" sz="1800" dirty="0"/>
              <a:t>Contains remote system names and IP addresses, aiding in identifying affected systems in the network.</a:t>
            </a:r>
          </a:p>
          <a:p>
            <a:pPr marL="368300" lvl="1" indent="-285750" algn="just">
              <a:spcBef>
                <a:spcPts val="1000"/>
              </a:spcBef>
              <a:buFont typeface="Wingdings" panose="05000000000000000000" pitchFamily="2" charset="2"/>
              <a:buChar char="Ø"/>
            </a:pPr>
            <a:r>
              <a:rPr lang="en-US" altLang="en-US" sz="1800" b="1" dirty="0"/>
              <a:t>Collection of Network Information:</a:t>
            </a:r>
          </a:p>
          <a:p>
            <a:pPr marL="825500" lvl="2" indent="-285750" algn="just">
              <a:spcBef>
                <a:spcPts val="1000"/>
              </a:spcBef>
              <a:buFont typeface="Wingdings" panose="05000000000000000000" pitchFamily="2" charset="2"/>
              <a:buChar char="Ø"/>
            </a:pPr>
            <a:r>
              <a:rPr lang="en-US" altLang="en-US" sz="1800" dirty="0"/>
              <a:t>Multiple types of network data are crucial for investigating suspected incidents, including:</a:t>
            </a:r>
          </a:p>
          <a:p>
            <a:pPr marL="1282700" lvl="3" indent="-285750" algn="just">
              <a:spcBef>
                <a:spcPts val="1000"/>
              </a:spcBef>
              <a:buFont typeface="Wingdings" panose="05000000000000000000" pitchFamily="2" charset="2"/>
              <a:buChar char="Ø"/>
            </a:pPr>
            <a:r>
              <a:rPr lang="en-US" altLang="en-US" dirty="0"/>
              <a:t>Data content such as header information and text.</a:t>
            </a:r>
          </a:p>
          <a:p>
            <a:pPr marL="1282700" lvl="3" indent="-285750" algn="just">
              <a:spcBef>
                <a:spcPts val="1000"/>
              </a:spcBef>
              <a:buFont typeface="Wingdings" panose="05000000000000000000" pitchFamily="2" charset="2"/>
              <a:buChar char="Ø"/>
            </a:pPr>
            <a:r>
              <a:rPr lang="en-US" altLang="en-US" dirty="0"/>
              <a:t>Relevant session information from IDS/IPS, firewall, server, and application logs.</a:t>
            </a:r>
          </a:p>
          <a:p>
            <a:pPr marL="1282700" lvl="3" indent="-285750" algn="just">
              <a:spcBef>
                <a:spcPts val="1000"/>
              </a:spcBef>
              <a:buFont typeface="Wingdings" panose="05000000000000000000" pitchFamily="2" charset="2"/>
              <a:buChar char="Ø"/>
            </a:pPr>
            <a:r>
              <a:rPr lang="en-US" altLang="en-US" dirty="0"/>
              <a:t>Other network details like secure file transfers, network packets, and port scan results.</a:t>
            </a:r>
          </a:p>
        </p:txBody>
      </p:sp>
    </p:spTree>
    <p:extLst>
      <p:ext uri="{BB962C8B-B14F-4D97-AF65-F5344CB8AC3E}">
        <p14:creationId xmlns:p14="http://schemas.microsoft.com/office/powerpoint/2010/main" val="4056629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4D43B-E7C6-7172-F5CB-63F4DD0F8F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A73A05-AD61-2DE7-1CF4-7A8C28C7C36D}"/>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1CB86AE8-D55C-9732-36F7-161F3718BFA9}"/>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Knowing Network Connections:</a:t>
            </a:r>
          </a:p>
          <a:p>
            <a:pPr marL="368300" lvl="1" indent="-285750" algn="just">
              <a:spcBef>
                <a:spcPts val="1000"/>
              </a:spcBef>
              <a:buFont typeface="Wingdings" panose="05000000000000000000" pitchFamily="2" charset="2"/>
              <a:buChar char="Ø"/>
            </a:pPr>
            <a:r>
              <a:rPr lang="en-US" altLang="en-US" sz="1800" b="1" dirty="0"/>
              <a:t>Timely Collection:</a:t>
            </a:r>
          </a:p>
          <a:p>
            <a:pPr marL="825500" lvl="2" indent="-285750" algn="just">
              <a:spcBef>
                <a:spcPts val="1000"/>
              </a:spcBef>
              <a:buFont typeface="Wingdings" panose="05000000000000000000" pitchFamily="2" charset="2"/>
              <a:buChar char="Ø"/>
            </a:pPr>
            <a:r>
              <a:rPr lang="en-US" altLang="en-US" sz="1800" dirty="0"/>
              <a:t>Vital to gather network connection details promptly post-incident reporting to prevent data from becoming outdated or inaccessible.</a:t>
            </a:r>
          </a:p>
          <a:p>
            <a:pPr marL="368300" lvl="1" indent="-285750" algn="just">
              <a:spcBef>
                <a:spcPts val="1000"/>
              </a:spcBef>
              <a:buFont typeface="Wingdings" panose="05000000000000000000" pitchFamily="2" charset="2"/>
              <a:buChar char="Ø"/>
            </a:pPr>
            <a:r>
              <a:rPr lang="en-US" altLang="en-US" sz="1800" b="1" dirty="0"/>
              <a:t>Thorough System Analysis:</a:t>
            </a:r>
          </a:p>
          <a:p>
            <a:pPr marL="825500" lvl="2" indent="-285750" algn="just">
              <a:spcBef>
                <a:spcPts val="1000"/>
              </a:spcBef>
              <a:buFont typeface="Wingdings" panose="05000000000000000000" pitchFamily="2" charset="2"/>
              <a:buChar char="Ø"/>
            </a:pPr>
            <a:r>
              <a:rPr lang="en-US" altLang="en-US" sz="1800" dirty="0"/>
              <a:t>Must analyze the impacted system thoroughly to ascertain if the attacker has logged out or still retains access.</a:t>
            </a:r>
          </a:p>
          <a:p>
            <a:pPr marL="825500" lvl="2" indent="-285750" algn="just">
              <a:spcBef>
                <a:spcPts val="1000"/>
              </a:spcBef>
              <a:buFont typeface="Wingdings" panose="05000000000000000000" pitchFamily="2" charset="2"/>
              <a:buChar char="Ø"/>
            </a:pPr>
            <a:r>
              <a:rPr lang="en-US" altLang="en-US" sz="1800" dirty="0"/>
              <a:t>Determine if malware has been installed to exfiltrate data from the system.</a:t>
            </a:r>
          </a:p>
          <a:p>
            <a:pPr marL="368300" lvl="1" indent="-285750" algn="just">
              <a:spcBef>
                <a:spcPts val="1000"/>
              </a:spcBef>
              <a:buFont typeface="Wingdings" panose="05000000000000000000" pitchFamily="2" charset="2"/>
              <a:buChar char="Ø"/>
            </a:pPr>
            <a:r>
              <a:rPr lang="en-US" altLang="en-US" sz="1800" b="1" dirty="0"/>
              <a:t>Search for Infected Systems:</a:t>
            </a:r>
          </a:p>
          <a:p>
            <a:pPr marL="825500" lvl="2" indent="-285750" algn="just">
              <a:spcBef>
                <a:spcPts val="1000"/>
              </a:spcBef>
              <a:buFont typeface="Wingdings" panose="05000000000000000000" pitchFamily="2" charset="2"/>
              <a:buChar char="Ø"/>
            </a:pPr>
            <a:r>
              <a:rPr lang="en-US" altLang="en-US" sz="1800" dirty="0"/>
              <a:t>Immediate search for other infected systems is crucial.</a:t>
            </a:r>
          </a:p>
          <a:p>
            <a:pPr marL="825500" lvl="2" indent="-285750" algn="just">
              <a:spcBef>
                <a:spcPts val="1000"/>
              </a:spcBef>
              <a:buFont typeface="Wingdings" panose="05000000000000000000" pitchFamily="2" charset="2"/>
              <a:buChar char="Ø"/>
            </a:pPr>
            <a:r>
              <a:rPr lang="en-US" altLang="en-US" sz="1800" dirty="0"/>
              <a:t>Take infected systems offline promptly to prevent malware spread and further damage.</a:t>
            </a:r>
          </a:p>
        </p:txBody>
      </p:sp>
    </p:spTree>
    <p:extLst>
      <p:ext uri="{BB962C8B-B14F-4D97-AF65-F5344CB8AC3E}">
        <p14:creationId xmlns:p14="http://schemas.microsoft.com/office/powerpoint/2010/main" val="3090684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F6E5F-4F1F-449C-2903-F5B5E0FEAF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C9FF84-1C7D-7D33-1DBA-2E0CF27FC7E3}"/>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34513C34-FC8D-D902-C061-76465E9AB13A}"/>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Knowing Process Information:</a:t>
            </a:r>
          </a:p>
          <a:p>
            <a:pPr marL="368300" lvl="1" indent="-285750" algn="just">
              <a:spcBef>
                <a:spcPts val="1000"/>
              </a:spcBef>
              <a:buFont typeface="Wingdings" panose="05000000000000000000" pitchFamily="2" charset="2"/>
              <a:buChar char="Ø"/>
            </a:pPr>
            <a:r>
              <a:rPr lang="en-US" altLang="en-US" sz="1800" dirty="0"/>
              <a:t>It's crucial for investigators to collect information about all processes running on a system.</a:t>
            </a:r>
          </a:p>
          <a:p>
            <a:pPr marL="368300" lvl="1" indent="-285750" algn="just">
              <a:spcBef>
                <a:spcPts val="1000"/>
              </a:spcBef>
              <a:buFont typeface="Wingdings" panose="05000000000000000000" pitchFamily="2" charset="2"/>
              <a:buChar char="Ø"/>
            </a:pPr>
            <a:r>
              <a:rPr lang="en-US" altLang="en-US" sz="1800" dirty="0"/>
              <a:t>Task Manager may not provide all necessary details readily.</a:t>
            </a:r>
          </a:p>
          <a:p>
            <a:pPr marL="368300" lvl="1" indent="-285750" algn="just">
              <a:spcBef>
                <a:spcPts val="1000"/>
              </a:spcBef>
              <a:buFont typeface="Wingdings" panose="05000000000000000000" pitchFamily="2" charset="2"/>
              <a:buChar char="Ø"/>
            </a:pPr>
            <a:r>
              <a:rPr lang="en-US" altLang="en-US" sz="1800" dirty="0"/>
              <a:t>Required Process Information:</a:t>
            </a:r>
          </a:p>
          <a:p>
            <a:pPr marL="825500" lvl="2" indent="-285750" algn="just">
              <a:spcBef>
                <a:spcPts val="1000"/>
              </a:spcBef>
              <a:buFont typeface="Wingdings" panose="05000000000000000000" pitchFamily="2" charset="2"/>
              <a:buChar char="Ø"/>
            </a:pPr>
            <a:r>
              <a:rPr lang="en-US" altLang="en-US" sz="1800" dirty="0"/>
              <a:t>Full path to the executable image (.exe file).</a:t>
            </a:r>
          </a:p>
          <a:p>
            <a:pPr marL="825500" lvl="2" indent="-285750" algn="just">
              <a:spcBef>
                <a:spcPts val="1000"/>
              </a:spcBef>
              <a:buFont typeface="Wingdings" panose="05000000000000000000" pitchFamily="2" charset="2"/>
              <a:buChar char="Ø"/>
            </a:pPr>
            <a:r>
              <a:rPr lang="en-US" altLang="en-US" sz="1800" dirty="0"/>
              <a:t>Command line used to launch the process.</a:t>
            </a:r>
          </a:p>
          <a:p>
            <a:pPr marL="825500" lvl="2" indent="-285750" algn="just">
              <a:spcBef>
                <a:spcPts val="1000"/>
              </a:spcBef>
              <a:buFont typeface="Wingdings" panose="05000000000000000000" pitchFamily="2" charset="2"/>
              <a:buChar char="Ø"/>
            </a:pPr>
            <a:r>
              <a:rPr lang="en-US" altLang="en-US" sz="1800" dirty="0"/>
              <a:t>Running duration of the process.</a:t>
            </a:r>
          </a:p>
          <a:p>
            <a:pPr marL="825500" lvl="2" indent="-285750" algn="just">
              <a:spcBef>
                <a:spcPts val="1000"/>
              </a:spcBef>
              <a:buFont typeface="Wingdings" panose="05000000000000000000" pitchFamily="2" charset="2"/>
              <a:buChar char="Ø"/>
            </a:pPr>
            <a:r>
              <a:rPr lang="en-US" altLang="en-US" sz="1800" dirty="0"/>
              <a:t>Security/user context of the running process.</a:t>
            </a:r>
          </a:p>
          <a:p>
            <a:pPr marL="825500" lvl="2" indent="-285750" algn="just">
              <a:spcBef>
                <a:spcPts val="1000"/>
              </a:spcBef>
              <a:buFont typeface="Wingdings" panose="05000000000000000000" pitchFamily="2" charset="2"/>
              <a:buChar char="Ø"/>
            </a:pPr>
            <a:r>
              <a:rPr lang="en-US" altLang="en-US" sz="1800" dirty="0"/>
              <a:t>Modules loaded by the process.</a:t>
            </a:r>
          </a:p>
          <a:p>
            <a:pPr marL="825500" lvl="2" indent="-285750" algn="just">
              <a:spcBef>
                <a:spcPts val="1000"/>
              </a:spcBef>
              <a:buFont typeface="Wingdings" panose="05000000000000000000" pitchFamily="2" charset="2"/>
              <a:buChar char="Ø"/>
            </a:pPr>
            <a:r>
              <a:rPr lang="en-US" altLang="en-US" sz="1800" dirty="0"/>
              <a:t>Memory contents of the process.</a:t>
            </a:r>
          </a:p>
          <a:p>
            <a:pPr marL="368300" lvl="1" indent="-285750" algn="just">
              <a:spcBef>
                <a:spcPts val="1000"/>
              </a:spcBef>
              <a:buFont typeface="Wingdings" panose="05000000000000000000" pitchFamily="2" charset="2"/>
              <a:buChar char="Ø"/>
            </a:pPr>
            <a:r>
              <a:rPr lang="en-US" altLang="en-US" sz="1800" dirty="0"/>
              <a:t>Tools and Commands for Process Information: </a:t>
            </a:r>
            <a:r>
              <a:rPr lang="en-US" altLang="en-US" sz="1800" dirty="0" err="1"/>
              <a:t>Tasklist</a:t>
            </a:r>
            <a:r>
              <a:rPr lang="en-US" altLang="en-US" sz="1800" dirty="0"/>
              <a:t>, </a:t>
            </a:r>
            <a:r>
              <a:rPr lang="en-US" altLang="en-US" sz="1800" dirty="0" err="1"/>
              <a:t>PsList</a:t>
            </a:r>
            <a:r>
              <a:rPr lang="en-US" altLang="en-US" sz="1800" dirty="0"/>
              <a:t>, </a:t>
            </a:r>
            <a:r>
              <a:rPr lang="en-US" altLang="en-US" sz="1800" dirty="0" err="1"/>
              <a:t>ListDLLs</a:t>
            </a:r>
            <a:r>
              <a:rPr lang="en-US" altLang="en-US" sz="1800" dirty="0"/>
              <a:t>, Handle </a:t>
            </a:r>
            <a:r>
              <a:rPr lang="en-US" altLang="en-US" sz="1800" dirty="0" err="1"/>
              <a:t>etc</a:t>
            </a:r>
            <a:endParaRPr lang="en-US" altLang="en-US" sz="1800" dirty="0"/>
          </a:p>
        </p:txBody>
      </p:sp>
    </p:spTree>
    <p:extLst>
      <p:ext uri="{BB962C8B-B14F-4D97-AF65-F5344CB8AC3E}">
        <p14:creationId xmlns:p14="http://schemas.microsoft.com/office/powerpoint/2010/main" val="1407762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DC90E-5340-A869-D545-6177B9F75F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8D3EBB-264E-B4F1-0D0C-8C1A55920C7C}"/>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A5719F0D-498B-BE25-4CAA-093EFD094909}"/>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Process-to-Port Mapping:</a:t>
            </a:r>
          </a:p>
          <a:p>
            <a:pPr marL="368300" lvl="1" indent="-285750" algn="just">
              <a:spcBef>
                <a:spcPts val="1000"/>
              </a:spcBef>
              <a:buFont typeface="Wingdings" panose="05000000000000000000" pitchFamily="2" charset="2"/>
              <a:buChar char="Ø"/>
            </a:pPr>
            <a:r>
              <a:rPr lang="en-US" altLang="en-US" sz="1800" dirty="0"/>
              <a:t>Active network connections imply processes actively using those connections.</a:t>
            </a:r>
          </a:p>
          <a:p>
            <a:pPr marL="368300" lvl="1" indent="-285750" algn="just">
              <a:spcBef>
                <a:spcPts val="1000"/>
              </a:spcBef>
              <a:buFont typeface="Wingdings" panose="05000000000000000000" pitchFamily="2" charset="2"/>
              <a:buChar char="Ø"/>
            </a:pPr>
            <a:r>
              <a:rPr lang="en-US" altLang="en-US" sz="1800" dirty="0"/>
              <a:t>Each network connection and open port is linked to a specific running process.</a:t>
            </a:r>
          </a:p>
          <a:p>
            <a:pPr marL="368300" lvl="1" indent="-285750" algn="just">
              <a:spcBef>
                <a:spcPts val="1000"/>
              </a:spcBef>
              <a:buFont typeface="Wingdings" panose="05000000000000000000" pitchFamily="2" charset="2"/>
              <a:buChar char="Ø"/>
            </a:pPr>
            <a:r>
              <a:rPr lang="en-US" altLang="en-US" sz="1800" dirty="0"/>
              <a:t>Commands like netstat helps to display the PIDs of processes establishing network connections.</a:t>
            </a:r>
          </a:p>
          <a:p>
            <a:pPr marL="368300" lvl="1" indent="-285750" algn="just">
              <a:spcBef>
                <a:spcPts val="1000"/>
              </a:spcBef>
              <a:buFont typeface="Wingdings" panose="05000000000000000000" pitchFamily="2" charset="2"/>
              <a:buChar char="Ø"/>
            </a:pPr>
            <a:r>
              <a:rPr lang="en-US" altLang="en-US" sz="1800" dirty="0"/>
              <a:t>Information correlated with </a:t>
            </a:r>
            <a:r>
              <a:rPr lang="en-US" altLang="en-US" sz="1800" dirty="0" err="1"/>
              <a:t>Tasklist</a:t>
            </a:r>
            <a:r>
              <a:rPr lang="en-US" altLang="en-US" sz="1800" dirty="0"/>
              <a:t> output to determine processes associated with specific network connections.</a:t>
            </a:r>
          </a:p>
          <a:p>
            <a:pPr marL="82550" lvl="1" indent="0" algn="just">
              <a:spcBef>
                <a:spcPts val="1000"/>
              </a:spcBef>
              <a:buNone/>
            </a:pPr>
            <a:endParaRPr lang="en-US" altLang="en-US" sz="1800" b="1" dirty="0"/>
          </a:p>
          <a:p>
            <a:pPr marL="82550" lvl="1" indent="0" algn="just">
              <a:spcBef>
                <a:spcPts val="1000"/>
              </a:spcBef>
              <a:buNone/>
            </a:pPr>
            <a:r>
              <a:rPr lang="en-US" altLang="en-US" sz="1800" b="1" dirty="0"/>
              <a:t>Examining Process Memory:</a:t>
            </a:r>
          </a:p>
          <a:p>
            <a:pPr marL="368300" lvl="1" indent="-285750" algn="just">
              <a:spcBef>
                <a:spcPts val="1000"/>
              </a:spcBef>
              <a:buFont typeface="Wingdings" panose="05000000000000000000" pitchFamily="2" charset="2"/>
              <a:buChar char="Ø"/>
            </a:pPr>
            <a:r>
              <a:rPr lang="en-US" altLang="en-US" sz="1800" dirty="0"/>
              <a:t>Processes may be suspicious or malicious, warranting investigation.</a:t>
            </a:r>
          </a:p>
          <a:p>
            <a:pPr marL="368300" lvl="1" indent="-285750" algn="just">
              <a:spcBef>
                <a:spcPts val="1000"/>
              </a:spcBef>
              <a:buFont typeface="Wingdings" panose="05000000000000000000" pitchFamily="2" charset="2"/>
              <a:buChar char="Ø"/>
            </a:pPr>
            <a:r>
              <a:rPr lang="en-US" altLang="en-US" sz="1800" dirty="0"/>
              <a:t>Tools like Process Explorer aid in checking for malicious processes and have built-in </a:t>
            </a:r>
            <a:r>
              <a:rPr lang="en-US" altLang="en-US" sz="1800" dirty="0" err="1"/>
              <a:t>VirusTotal</a:t>
            </a:r>
            <a:r>
              <a:rPr lang="en-US" altLang="en-US" sz="1800" dirty="0"/>
              <a:t> support.</a:t>
            </a:r>
          </a:p>
          <a:p>
            <a:pPr marL="368300" lvl="1" indent="-285750" algn="just">
              <a:spcBef>
                <a:spcPts val="1000"/>
              </a:spcBef>
              <a:buFont typeface="Wingdings" panose="05000000000000000000" pitchFamily="2" charset="2"/>
              <a:buChar char="Ø"/>
            </a:pPr>
            <a:endParaRPr lang="en-US" altLang="en-US" sz="1800" dirty="0"/>
          </a:p>
          <a:p>
            <a:pPr marL="82550" lvl="1" indent="0" algn="just">
              <a:spcBef>
                <a:spcPts val="1000"/>
              </a:spcBef>
              <a:buNone/>
            </a:pPr>
            <a:r>
              <a:rPr lang="en-US" altLang="en-US" sz="1900" b="1" dirty="0"/>
              <a:t>Examining Print Spool Files:</a:t>
            </a:r>
          </a:p>
          <a:p>
            <a:pPr marL="368300" lvl="1" indent="-285750" algn="just">
              <a:spcBef>
                <a:spcPts val="1000"/>
              </a:spcBef>
              <a:buFont typeface="Wingdings" panose="05000000000000000000" pitchFamily="2" charset="2"/>
              <a:buChar char="Ø"/>
            </a:pPr>
            <a:r>
              <a:rPr lang="en-US" altLang="en-US" sz="1800" dirty="0"/>
              <a:t>Print spool manages print jobs in Windows systems, storing data temporarily until printing completion.</a:t>
            </a:r>
          </a:p>
          <a:p>
            <a:pPr marL="368300" lvl="1" indent="-285750" algn="just">
              <a:spcBef>
                <a:spcPts val="1000"/>
              </a:spcBef>
              <a:buFont typeface="Wingdings" panose="05000000000000000000" pitchFamily="2" charset="2"/>
              <a:buChar char="Ø"/>
            </a:pPr>
            <a:r>
              <a:rPr lang="en-US" altLang="en-US" sz="1800" dirty="0"/>
              <a:t>Spool files contain information about print jobs, including document details, printer settings, and metadata.</a:t>
            </a:r>
          </a:p>
          <a:p>
            <a:pPr marL="368300" lvl="1" indent="-285750" algn="just">
              <a:spcBef>
                <a:spcPts val="1000"/>
              </a:spcBef>
              <a:buFont typeface="Wingdings" panose="05000000000000000000" pitchFamily="2" charset="2"/>
              <a:buChar char="Ø"/>
            </a:pPr>
            <a:endParaRPr lang="en-US" altLang="en-US" sz="1800" dirty="0"/>
          </a:p>
          <a:p>
            <a:pPr marL="368300" lvl="1" indent="-285750" algn="just">
              <a:spcBef>
                <a:spcPts val="1000"/>
              </a:spcBef>
              <a:buFont typeface="Wingdings" panose="05000000000000000000" pitchFamily="2" charset="2"/>
              <a:buChar char="Ø"/>
            </a:pPr>
            <a:endParaRPr lang="en-US" altLang="en-US" sz="1800" dirty="0"/>
          </a:p>
        </p:txBody>
      </p:sp>
    </p:spTree>
    <p:extLst>
      <p:ext uri="{BB962C8B-B14F-4D97-AF65-F5344CB8AC3E}">
        <p14:creationId xmlns:p14="http://schemas.microsoft.com/office/powerpoint/2010/main" val="2326288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273E3-610C-E95C-F3D8-BDFB499864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B8E20-9C48-7ED1-1398-A4B66701C01A}"/>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3EA1E732-A4B5-881F-A0C8-51112A5E7E6A}"/>
              </a:ext>
            </a:extLst>
          </p:cNvPr>
          <p:cNvSpPr>
            <a:spLocks noGrp="1"/>
          </p:cNvSpPr>
          <p:nvPr>
            <p:ph idx="1"/>
          </p:nvPr>
        </p:nvSpPr>
        <p:spPr>
          <a:xfrm>
            <a:off x="139700" y="648628"/>
            <a:ext cx="11933237" cy="4901746"/>
          </a:xfrm>
        </p:spPr>
        <p:txBody>
          <a:bodyPr>
            <a:normAutofit lnSpcReduction="10000"/>
          </a:bodyPr>
          <a:lstStyle/>
          <a:p>
            <a:pPr marL="82550" lvl="1" indent="0" algn="just">
              <a:spcBef>
                <a:spcPts val="1000"/>
              </a:spcBef>
              <a:buNone/>
            </a:pPr>
            <a:r>
              <a:rPr lang="en-US" altLang="en-US" sz="1800" b="1" dirty="0"/>
              <a:t>Clipboard Contents:</a:t>
            </a:r>
          </a:p>
          <a:p>
            <a:pPr marL="368300" lvl="1" indent="-285750" algn="just">
              <a:spcBef>
                <a:spcPts val="1000"/>
              </a:spcBef>
              <a:buFont typeface="Wingdings" panose="05000000000000000000" pitchFamily="2" charset="2"/>
              <a:buChar char="Ø"/>
            </a:pPr>
            <a:r>
              <a:rPr lang="en-US" altLang="en-US" sz="1800" dirty="0"/>
              <a:t>Clipboard stores data during copy and paste operations, potentially revealing sensitive information.</a:t>
            </a:r>
          </a:p>
          <a:p>
            <a:pPr marL="368300" lvl="1" indent="-285750" algn="just">
              <a:spcBef>
                <a:spcPts val="1000"/>
              </a:spcBef>
              <a:buFont typeface="Wingdings" panose="05000000000000000000" pitchFamily="2" charset="2"/>
              <a:buChar char="Ø"/>
            </a:pPr>
            <a:r>
              <a:rPr lang="en-US" altLang="en-US" sz="1800" dirty="0"/>
              <a:t>Tools like Free Clipboard Viewer facilitate retrieval of clipboard contents for forensic analysis.</a:t>
            </a:r>
          </a:p>
          <a:p>
            <a:pPr marL="82550" lvl="1" indent="0" algn="just">
              <a:spcBef>
                <a:spcPts val="1000"/>
              </a:spcBef>
              <a:buNone/>
            </a:pPr>
            <a:endParaRPr lang="en-US" altLang="en-US" sz="1800" b="1" dirty="0"/>
          </a:p>
          <a:p>
            <a:pPr marL="82550" lvl="1" indent="0" algn="just">
              <a:spcBef>
                <a:spcPts val="1000"/>
              </a:spcBef>
              <a:buNone/>
            </a:pPr>
            <a:r>
              <a:rPr lang="en-US" altLang="en-US" sz="1800" b="1" dirty="0"/>
              <a:t>Service/Driver Information:</a:t>
            </a:r>
          </a:p>
          <a:p>
            <a:pPr marL="368300" lvl="1" indent="-285750" algn="just">
              <a:spcBef>
                <a:spcPts val="1000"/>
              </a:spcBef>
              <a:buFont typeface="Wingdings" panose="05000000000000000000" pitchFamily="2" charset="2"/>
              <a:buChar char="Ø"/>
            </a:pPr>
            <a:r>
              <a:rPr lang="en-US" altLang="en-US" sz="1800" dirty="0"/>
              <a:t>Investigate services and drivers for installed malicious programs.</a:t>
            </a:r>
          </a:p>
          <a:p>
            <a:pPr marL="368300" lvl="1" indent="-285750" algn="just">
              <a:spcBef>
                <a:spcPts val="1000"/>
              </a:spcBef>
              <a:buFont typeface="Wingdings" panose="05000000000000000000" pitchFamily="2" charset="2"/>
              <a:buChar char="Ø"/>
            </a:pPr>
            <a:r>
              <a:rPr lang="en-US" altLang="en-US" sz="1800" dirty="0"/>
              <a:t>Use </a:t>
            </a:r>
            <a:r>
              <a:rPr lang="en-US" altLang="en-US" sz="1800" dirty="0" err="1"/>
              <a:t>tasklist</a:t>
            </a:r>
            <a:r>
              <a:rPr lang="en-US" altLang="en-US" sz="1800" dirty="0"/>
              <a:t> command line tool to gather service-related information, including image name and related PID services.</a:t>
            </a:r>
          </a:p>
          <a:p>
            <a:pPr marL="368300" lvl="1" indent="-285750" algn="just">
              <a:spcBef>
                <a:spcPts val="1000"/>
              </a:spcBef>
              <a:buFont typeface="Wingdings" panose="05000000000000000000" pitchFamily="2" charset="2"/>
              <a:buChar char="Ø"/>
            </a:pPr>
            <a:endParaRPr lang="en-US" altLang="en-US" sz="1800" dirty="0"/>
          </a:p>
          <a:p>
            <a:pPr marL="82550" lvl="1" indent="0" algn="just">
              <a:spcBef>
                <a:spcPts val="1000"/>
              </a:spcBef>
              <a:buNone/>
            </a:pPr>
            <a:r>
              <a:rPr lang="en-US" altLang="en-US" sz="1800" b="1" dirty="0"/>
              <a:t>Command History Information:</a:t>
            </a:r>
          </a:p>
          <a:p>
            <a:pPr marL="368300" lvl="1" indent="-285750" algn="just">
              <a:spcBef>
                <a:spcPts val="1000"/>
              </a:spcBef>
              <a:buFont typeface="Wingdings" panose="05000000000000000000" pitchFamily="2" charset="2"/>
              <a:buChar char="Ø"/>
            </a:pPr>
            <a:r>
              <a:rPr lang="en-US" altLang="en-US" sz="1800" dirty="0"/>
              <a:t>Retrieve command history using </a:t>
            </a:r>
            <a:r>
              <a:rPr lang="en-US" altLang="en-US" sz="1800" dirty="0" err="1"/>
              <a:t>doskey</a:t>
            </a:r>
            <a:r>
              <a:rPr lang="en-US" altLang="en-US" sz="1800" dirty="0"/>
              <a:t> /history command to uncover previously typed commands.</a:t>
            </a:r>
          </a:p>
          <a:p>
            <a:pPr marL="82550" lvl="1" indent="0" algn="just">
              <a:lnSpc>
                <a:spcPct val="100000"/>
              </a:lnSpc>
              <a:spcBef>
                <a:spcPts val="1000"/>
              </a:spcBef>
              <a:buNone/>
            </a:pPr>
            <a:endParaRPr lang="en-US" altLang="en-US" sz="1800" b="1" dirty="0"/>
          </a:p>
          <a:p>
            <a:pPr marL="82550" lvl="1" indent="0" algn="just">
              <a:lnSpc>
                <a:spcPct val="100000"/>
              </a:lnSpc>
              <a:spcBef>
                <a:spcPts val="1000"/>
              </a:spcBef>
              <a:buNone/>
            </a:pPr>
            <a:r>
              <a:rPr lang="en-US" altLang="en-US" sz="1800" b="1" dirty="0"/>
              <a:t>Locally Shared Resource Information:</a:t>
            </a:r>
          </a:p>
          <a:p>
            <a:pPr marL="368300" lvl="1" indent="-285750" algn="just">
              <a:spcBef>
                <a:spcPts val="1000"/>
              </a:spcBef>
              <a:buFont typeface="Wingdings" panose="05000000000000000000" pitchFamily="2" charset="2"/>
              <a:buChar char="Ø"/>
            </a:pPr>
            <a:r>
              <a:rPr lang="en-US" altLang="en-US" sz="1800" dirty="0"/>
              <a:t>Run net share command in the command prompt to obtain details of shared resources on the local computer, including share names, resource directories, and remarks.</a:t>
            </a:r>
          </a:p>
        </p:txBody>
      </p:sp>
    </p:spTree>
    <p:extLst>
      <p:ext uri="{BB962C8B-B14F-4D97-AF65-F5344CB8AC3E}">
        <p14:creationId xmlns:p14="http://schemas.microsoft.com/office/powerpoint/2010/main" val="1731250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408B84-C0AD-B6EB-0846-8DD20C3BA260}"/>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142A9391-C550-4BBA-B34F-23EB83A28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Picture 12">
            <a:extLst>
              <a:ext uri="{FF2B5EF4-FFF2-40B4-BE49-F238E27FC236}">
                <a16:creationId xmlns:a16="http://schemas.microsoft.com/office/drawing/2014/main" id="{F05889C4-6A46-87D8-BBFE-2C87DD2991F6}"/>
              </a:ext>
            </a:extLst>
          </p:cNvPr>
          <p:cNvPicPr>
            <a:picLocks noChangeAspect="1"/>
          </p:cNvPicPr>
          <p:nvPr/>
        </p:nvPicPr>
        <p:blipFill rotWithShape="1">
          <a:blip r:embed="rId2"/>
          <a:srcRect t="37011" b="6750"/>
          <a:stretch/>
        </p:blipFill>
        <p:spPr>
          <a:xfrm>
            <a:off x="20" y="1282"/>
            <a:ext cx="12191980" cy="6856718"/>
          </a:xfrm>
          <a:prstGeom prst="rect">
            <a:avLst/>
          </a:prstGeom>
        </p:spPr>
      </p:pic>
      <p:sp>
        <p:nvSpPr>
          <p:cNvPr id="8" name="Rectangle 7">
            <a:extLst>
              <a:ext uri="{FF2B5EF4-FFF2-40B4-BE49-F238E27FC236}">
                <a16:creationId xmlns:a16="http://schemas.microsoft.com/office/drawing/2014/main" id="{9E00D0CB-A5FD-AF6A-B64D-B98E5BF1F5C6}"/>
              </a:ext>
            </a:extLst>
          </p:cNvPr>
          <p:cNvSpPr/>
          <p:nvPr/>
        </p:nvSpPr>
        <p:spPr>
          <a:xfrm>
            <a:off x="3170936" y="2201348"/>
            <a:ext cx="5850127"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Windows Forensics </a:t>
            </a:r>
          </a:p>
        </p:txBody>
      </p:sp>
      <p:sp>
        <p:nvSpPr>
          <p:cNvPr id="11" name="Rectangle 10">
            <a:extLst>
              <a:ext uri="{FF2B5EF4-FFF2-40B4-BE49-F238E27FC236}">
                <a16:creationId xmlns:a16="http://schemas.microsoft.com/office/drawing/2014/main" id="{248C2480-4817-C040-1D87-F2ACCA886834}"/>
              </a:ext>
            </a:extLst>
          </p:cNvPr>
          <p:cNvSpPr/>
          <p:nvPr/>
        </p:nvSpPr>
        <p:spPr>
          <a:xfrm>
            <a:off x="1062522" y="3124678"/>
            <a:ext cx="10352707" cy="923330"/>
          </a:xfrm>
          <a:prstGeom prst="rect">
            <a:avLst/>
          </a:prstGeom>
          <a:noFill/>
        </p:spPr>
        <p:txBody>
          <a:bodyPr wrap="none" lIns="91440" tIns="45720" rIns="91440" bIns="45720">
            <a:spAutoFit/>
          </a:bodyPr>
          <a:lstStyle/>
          <a:p>
            <a:pPr algn="ctr"/>
            <a:r>
              <a:rPr lang="en-US" alt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Collecting Non-Volatile Information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675693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FE506-B7B6-4C99-6565-860C5B5A646B}"/>
            </a:ext>
          </a:extLst>
        </p:cNvPr>
        <p:cNvGrpSpPr/>
        <p:nvPr/>
      </p:nvGrpSpPr>
      <p:grpSpPr>
        <a:xfrm>
          <a:off x="0" y="0"/>
          <a:ext cx="0" cy="0"/>
          <a:chOff x="0" y="0"/>
          <a:chExt cx="0" cy="0"/>
        </a:xfrm>
      </p:grpSpPr>
      <p:pic>
        <p:nvPicPr>
          <p:cNvPr id="10" name="Picture 9" descr="A screen shot of a computer&#10;&#10;Description automatically generated">
            <a:extLst>
              <a:ext uri="{FF2B5EF4-FFF2-40B4-BE49-F238E27FC236}">
                <a16:creationId xmlns:a16="http://schemas.microsoft.com/office/drawing/2014/main" id="{A088EDEC-A214-D36C-9F6E-E9C46D3C64B7}"/>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2654889" y="272493"/>
            <a:ext cx="6902857" cy="5389134"/>
          </a:xfrm>
          <a:prstGeom prst="rect">
            <a:avLst/>
          </a:prstGeom>
        </p:spPr>
      </p:pic>
      <p:sp>
        <p:nvSpPr>
          <p:cNvPr id="2" name="Title 1">
            <a:extLst>
              <a:ext uri="{FF2B5EF4-FFF2-40B4-BE49-F238E27FC236}">
                <a16:creationId xmlns:a16="http://schemas.microsoft.com/office/drawing/2014/main" id="{328CF2AB-D4D4-3A32-7FD0-81410CFA146B}"/>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C71E081A-B144-D49A-FBF2-6BCB2113414B}"/>
              </a:ext>
            </a:extLst>
          </p:cNvPr>
          <p:cNvSpPr>
            <a:spLocks noGrp="1"/>
          </p:cNvSpPr>
          <p:nvPr>
            <p:ph idx="1"/>
          </p:nvPr>
        </p:nvSpPr>
        <p:spPr>
          <a:xfrm>
            <a:off x="139700" y="648628"/>
            <a:ext cx="11933237" cy="4901746"/>
          </a:xfrm>
        </p:spPr>
        <p:txBody>
          <a:bodyPr>
            <a:normAutofit/>
          </a:bodyPr>
          <a:lstStyle/>
          <a:p>
            <a:pPr marL="82550" lvl="1" indent="0" algn="just">
              <a:spcBef>
                <a:spcPts val="1000"/>
              </a:spcBef>
              <a:buNone/>
            </a:pPr>
            <a:r>
              <a:rPr lang="en-US" altLang="en-US" sz="1800" b="1" dirty="0"/>
              <a:t>Collecting Non-volatile Information:</a:t>
            </a:r>
          </a:p>
          <a:p>
            <a:pPr marL="368300" lvl="1" indent="-285750" algn="just">
              <a:spcBef>
                <a:spcPts val="1000"/>
              </a:spcBef>
              <a:buFont typeface="Wingdings" panose="05000000000000000000" pitchFamily="2" charset="2"/>
              <a:buChar char="Ø"/>
            </a:pPr>
            <a:r>
              <a:rPr lang="en-US" altLang="en-US" sz="1800" b="1" dirty="0">
                <a:solidFill>
                  <a:srgbClr val="FF0000"/>
                </a:solidFill>
              </a:rPr>
              <a:t>Where do you look for non-volatile Information? What kind of information will you be looking for?</a:t>
            </a:r>
          </a:p>
        </p:txBody>
      </p:sp>
      <p:sp>
        <p:nvSpPr>
          <p:cNvPr id="5" name="TextBox 4">
            <a:extLst>
              <a:ext uri="{FF2B5EF4-FFF2-40B4-BE49-F238E27FC236}">
                <a16:creationId xmlns:a16="http://schemas.microsoft.com/office/drawing/2014/main" id="{8C3315FF-F565-0FF2-9E27-C01E15276E40}"/>
              </a:ext>
            </a:extLst>
          </p:cNvPr>
          <p:cNvSpPr txBox="1"/>
          <p:nvPr/>
        </p:nvSpPr>
        <p:spPr>
          <a:xfrm>
            <a:off x="63500" y="1587138"/>
            <a:ext cx="5732463" cy="3226524"/>
          </a:xfrm>
          <a:prstGeom prst="rect">
            <a:avLst/>
          </a:prstGeom>
          <a:solidFill>
            <a:schemeClr val="tx2">
              <a:lumMod val="20000"/>
              <a:lumOff val="80000"/>
            </a:schemeClr>
          </a:solidFill>
        </p:spPr>
        <p:txBody>
          <a:bodyPr wrap="square">
            <a:spAutoFit/>
          </a:bodyPr>
          <a:lstStyle/>
          <a:p>
            <a:pPr marL="82550" lvl="1" indent="0" algn="just">
              <a:spcBef>
                <a:spcPts val="1000"/>
              </a:spcBef>
              <a:buNone/>
            </a:pPr>
            <a:r>
              <a:rPr lang="en-US" altLang="en-US" sz="1800" dirty="0"/>
              <a:t>Collection Process:</a:t>
            </a:r>
          </a:p>
          <a:p>
            <a:pPr marL="368300" lvl="1" indent="-285750" algn="just">
              <a:spcBef>
                <a:spcPts val="1000"/>
              </a:spcBef>
              <a:buFont typeface="Wingdings" panose="05000000000000000000" pitchFamily="2" charset="2"/>
              <a:buChar char="Ø"/>
            </a:pPr>
            <a:r>
              <a:rPr lang="en-US" altLang="en-US" sz="1800" dirty="0"/>
              <a:t>Acquired through static data acquisition methods.</a:t>
            </a:r>
          </a:p>
          <a:p>
            <a:pPr marL="368300" lvl="1" indent="-285750" algn="just">
              <a:spcBef>
                <a:spcPts val="1000"/>
              </a:spcBef>
              <a:buFont typeface="Wingdings" panose="05000000000000000000" pitchFamily="2" charset="2"/>
              <a:buChar char="Ø"/>
            </a:pPr>
            <a:r>
              <a:rPr lang="en-US" altLang="en-US" sz="1800" dirty="0"/>
              <a:t>Provides valuable data by retrieving lost/deleted files, browser history, and connected device information.</a:t>
            </a:r>
          </a:p>
          <a:p>
            <a:pPr marL="82550" lvl="1" indent="0" algn="just">
              <a:spcBef>
                <a:spcPts val="1000"/>
              </a:spcBef>
              <a:buNone/>
            </a:pPr>
            <a:r>
              <a:rPr lang="en-US" altLang="en-US" sz="1800" dirty="0"/>
              <a:t>Examples of Non-volatile Data:</a:t>
            </a:r>
          </a:p>
          <a:p>
            <a:pPr marL="368300" lvl="1" indent="-285750" algn="just">
              <a:spcBef>
                <a:spcPts val="1000"/>
              </a:spcBef>
              <a:buFont typeface="Wingdings" panose="05000000000000000000" pitchFamily="2" charset="2"/>
              <a:buChar char="Ø"/>
            </a:pPr>
            <a:r>
              <a:rPr lang="en-US" altLang="en-US" sz="1800" dirty="0"/>
              <a:t>Includes emails, documents, spreadsheets, and supposedly "deleted" files.</a:t>
            </a:r>
          </a:p>
          <a:p>
            <a:pPr marL="368300" lvl="1" indent="-285750" algn="just">
              <a:spcBef>
                <a:spcPts val="1000"/>
              </a:spcBef>
              <a:buFont typeface="Wingdings" panose="05000000000000000000" pitchFamily="2" charset="2"/>
              <a:buChar char="Ø"/>
            </a:pPr>
            <a:r>
              <a:rPr lang="en-US" altLang="en-US" sz="1800" dirty="0"/>
              <a:t>You decide which registry and file information to extract for further analysis.</a:t>
            </a:r>
          </a:p>
        </p:txBody>
      </p:sp>
      <p:sp>
        <p:nvSpPr>
          <p:cNvPr id="6" name="TextBox 5">
            <a:extLst>
              <a:ext uri="{FF2B5EF4-FFF2-40B4-BE49-F238E27FC236}">
                <a16:creationId xmlns:a16="http://schemas.microsoft.com/office/drawing/2014/main" id="{23DF6980-BA6D-6B95-6B92-CD7B8D61F6BA}"/>
              </a:ext>
            </a:extLst>
          </p:cNvPr>
          <p:cNvSpPr txBox="1"/>
          <p:nvPr/>
        </p:nvSpPr>
        <p:spPr>
          <a:xfrm>
            <a:off x="5956300" y="1587138"/>
            <a:ext cx="6180137" cy="3226524"/>
          </a:xfrm>
          <a:prstGeom prst="rect">
            <a:avLst/>
          </a:prstGeom>
          <a:solidFill>
            <a:schemeClr val="tx2">
              <a:lumMod val="20000"/>
              <a:lumOff val="80000"/>
            </a:schemeClr>
          </a:solidFill>
        </p:spPr>
        <p:txBody>
          <a:bodyPr wrap="square">
            <a:spAutoFit/>
          </a:bodyPr>
          <a:lstStyle/>
          <a:p>
            <a:pPr marL="82550" lvl="1" indent="0" algn="just">
              <a:spcBef>
                <a:spcPts val="1000"/>
              </a:spcBef>
              <a:buNone/>
            </a:pPr>
            <a:r>
              <a:rPr lang="en-US" altLang="en-US" dirty="0"/>
              <a:t>Consider Active Attacks:</a:t>
            </a:r>
          </a:p>
          <a:p>
            <a:pPr marL="368300" lvl="1" indent="-285750" algn="just">
              <a:spcBef>
                <a:spcPts val="1000"/>
              </a:spcBef>
              <a:buFont typeface="Wingdings" panose="05000000000000000000" pitchFamily="2" charset="2"/>
              <a:buChar char="Ø"/>
            </a:pPr>
            <a:r>
              <a:rPr lang="en-US" altLang="en-US" dirty="0"/>
              <a:t>Possibility of active attackers accessing system data.</a:t>
            </a:r>
          </a:p>
          <a:p>
            <a:pPr marL="368300" lvl="1" indent="-285750" algn="just">
              <a:spcBef>
                <a:spcPts val="1000"/>
              </a:spcBef>
              <a:buFont typeface="Wingdings" panose="05000000000000000000" pitchFamily="2" charset="2"/>
              <a:buChar char="Ø"/>
            </a:pPr>
            <a:r>
              <a:rPr lang="en-US" altLang="en-US" dirty="0"/>
              <a:t>You may choose to track attackers, maintaining certain information without modification.</a:t>
            </a:r>
          </a:p>
          <a:p>
            <a:pPr marL="82550" lvl="1" indent="0" algn="just">
              <a:spcBef>
                <a:spcPts val="1000"/>
              </a:spcBef>
              <a:buNone/>
            </a:pPr>
            <a:r>
              <a:rPr lang="en-US" altLang="en-US" dirty="0"/>
              <a:t>Consider recording System Modifications:</a:t>
            </a:r>
          </a:p>
          <a:p>
            <a:pPr marL="368300" lvl="1" indent="-285750" algn="just">
              <a:spcBef>
                <a:spcPts val="1000"/>
              </a:spcBef>
              <a:buFont typeface="Wingdings" panose="05000000000000000000" pitchFamily="2" charset="2"/>
              <a:buChar char="Ø"/>
            </a:pPr>
            <a:r>
              <a:rPr lang="en-US" altLang="en-US" dirty="0"/>
              <a:t>System startup may lead to modifications like mapped drives, started services, or installed applications.</a:t>
            </a:r>
          </a:p>
          <a:p>
            <a:pPr marL="368300" lvl="1" indent="-285750" algn="just">
              <a:spcBef>
                <a:spcPts val="1000"/>
              </a:spcBef>
              <a:buFont typeface="Wingdings" panose="05000000000000000000" pitchFamily="2" charset="2"/>
              <a:buChar char="Ø"/>
            </a:pPr>
            <a:r>
              <a:rPr lang="en-US" altLang="en-US" dirty="0"/>
              <a:t>You should document these modifications, considering their persistence across reboots.</a:t>
            </a:r>
          </a:p>
        </p:txBody>
      </p:sp>
    </p:spTree>
    <p:extLst>
      <p:ext uri="{BB962C8B-B14F-4D97-AF65-F5344CB8AC3E}">
        <p14:creationId xmlns:p14="http://schemas.microsoft.com/office/powerpoint/2010/main" val="83819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up)">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7B8DC-A71C-3243-B04D-4D00C426AF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9B576F-0516-BBAC-EC9A-53FA6F2D81B3}"/>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973CF36C-5A3A-B8EE-1C08-6251BC6FA625}"/>
              </a:ext>
            </a:extLst>
          </p:cNvPr>
          <p:cNvSpPr>
            <a:spLocks noGrp="1"/>
          </p:cNvSpPr>
          <p:nvPr>
            <p:ph idx="1"/>
          </p:nvPr>
        </p:nvSpPr>
        <p:spPr>
          <a:xfrm>
            <a:off x="139700" y="648628"/>
            <a:ext cx="11933237" cy="4901746"/>
          </a:xfrm>
        </p:spPr>
        <p:txBody>
          <a:bodyPr>
            <a:normAutofit/>
          </a:bodyPr>
          <a:lstStyle/>
          <a:p>
            <a:pPr marL="368300" lvl="1" indent="-285750" algn="just">
              <a:spcBef>
                <a:spcPts val="1000"/>
              </a:spcBef>
              <a:buFont typeface="Wingdings" panose="05000000000000000000" pitchFamily="2" charset="2"/>
              <a:buChar char="Ø"/>
            </a:pPr>
            <a:r>
              <a:rPr lang="en-US" altLang="en-US" sz="1800" dirty="0"/>
              <a:t>Understand File System Components </a:t>
            </a:r>
          </a:p>
          <a:p>
            <a:pPr marL="825500" lvl="2" indent="-285750" algn="just">
              <a:spcBef>
                <a:spcPts val="1000"/>
              </a:spcBef>
              <a:buFont typeface="Wingdings" panose="05000000000000000000" pitchFamily="2" charset="2"/>
              <a:buChar char="Ø"/>
            </a:pPr>
            <a:r>
              <a:rPr lang="en-US" altLang="en-US" sz="1800" dirty="0"/>
              <a:t>File system data - Content data – Metadata - File name - File system application data</a:t>
            </a:r>
          </a:p>
          <a:p>
            <a:pPr marL="368300" lvl="1" indent="-285750" algn="just">
              <a:spcBef>
                <a:spcPts val="1000"/>
              </a:spcBef>
              <a:buFont typeface="Wingdings" panose="05000000000000000000" pitchFamily="2" charset="2"/>
              <a:buChar char="Ø"/>
            </a:pPr>
            <a:r>
              <a:rPr lang="en-US" altLang="en-US" sz="1800" dirty="0"/>
              <a:t>ESE Database Files</a:t>
            </a:r>
          </a:p>
          <a:p>
            <a:pPr marL="825500" lvl="2" indent="-285750" algn="just">
              <a:spcBef>
                <a:spcPts val="1000"/>
              </a:spcBef>
              <a:buFont typeface="Wingdings" panose="05000000000000000000" pitchFamily="2" charset="2"/>
              <a:buChar char="Ø"/>
            </a:pPr>
            <a:r>
              <a:rPr lang="en-US" altLang="en-US" sz="1800" dirty="0"/>
              <a:t>Database management system used by Microsoft for various applications, including system databases like Active Directory and Windows Update.</a:t>
            </a:r>
          </a:p>
          <a:p>
            <a:pPr marL="825500" lvl="2" indent="-285750" algn="just">
              <a:spcBef>
                <a:spcPts val="1000"/>
              </a:spcBef>
              <a:buFont typeface="Wingdings" panose="05000000000000000000" pitchFamily="2" charset="2"/>
              <a:buChar char="Ø"/>
            </a:pPr>
            <a:r>
              <a:rPr lang="en-US" altLang="en-US" sz="1800" dirty="0"/>
              <a:t>Commonly known as JET Blue. Have the .</a:t>
            </a:r>
            <a:r>
              <a:rPr lang="en-US" altLang="en-US" sz="1800" dirty="0" err="1"/>
              <a:t>edb</a:t>
            </a:r>
            <a:r>
              <a:rPr lang="en-US" altLang="en-US" sz="1800" dirty="0"/>
              <a:t> extension.</a:t>
            </a:r>
          </a:p>
          <a:p>
            <a:pPr marL="825500" lvl="2" indent="-285750" algn="just">
              <a:spcBef>
                <a:spcPts val="1000"/>
              </a:spcBef>
              <a:buFont typeface="Wingdings" panose="05000000000000000000" pitchFamily="2" charset="2"/>
              <a:buChar char="Ø"/>
            </a:pPr>
            <a:r>
              <a:rPr lang="en-US" altLang="en-US" sz="1800" dirty="0"/>
              <a:t>Examples of ESE Database Files:</a:t>
            </a:r>
          </a:p>
          <a:p>
            <a:pPr marL="1282700" lvl="3" indent="-285750" algn="just">
              <a:spcBef>
                <a:spcPts val="1000"/>
              </a:spcBef>
              <a:buFont typeface="Wingdings" panose="05000000000000000000" pitchFamily="2" charset="2"/>
              <a:buChar char="Ø"/>
            </a:pPr>
            <a:r>
              <a:rPr lang="en-US" altLang="en-US" dirty="0" err="1"/>
              <a:t>Windows.edb</a:t>
            </a:r>
            <a:r>
              <a:rPr lang="en-US" altLang="en-US" dirty="0"/>
              <a:t>: Stores index information </a:t>
            </a:r>
            <a:r>
              <a:rPr lang="en-US" altLang="en-US" b="1" dirty="0"/>
              <a:t>for Windows search</a:t>
            </a:r>
            <a:r>
              <a:rPr lang="en-US" altLang="en-US" dirty="0"/>
              <a:t>.</a:t>
            </a:r>
          </a:p>
          <a:p>
            <a:pPr marL="1282700" lvl="3" indent="-285750" algn="just">
              <a:spcBef>
                <a:spcPts val="1000"/>
              </a:spcBef>
              <a:buFont typeface="Wingdings" panose="05000000000000000000" pitchFamily="2" charset="2"/>
              <a:buChar char="Ø"/>
            </a:pPr>
            <a:r>
              <a:rPr lang="en-US" altLang="en-US" dirty="0" err="1"/>
              <a:t>DataStore.edb</a:t>
            </a:r>
            <a:r>
              <a:rPr lang="en-US" altLang="en-US" dirty="0"/>
              <a:t>: Stores Windows update information.</a:t>
            </a:r>
          </a:p>
          <a:p>
            <a:pPr marL="1282700" lvl="3" indent="-285750" algn="just">
              <a:spcBef>
                <a:spcPts val="1000"/>
              </a:spcBef>
              <a:buFont typeface="Wingdings" panose="05000000000000000000" pitchFamily="2" charset="2"/>
              <a:buChar char="Ø"/>
            </a:pPr>
            <a:r>
              <a:rPr lang="en-US" altLang="en-US" dirty="0"/>
              <a:t>Exchange database (.</a:t>
            </a:r>
            <a:r>
              <a:rPr lang="en-US" altLang="en-US" dirty="0" err="1"/>
              <a:t>edb</a:t>
            </a:r>
            <a:r>
              <a:rPr lang="en-US" altLang="en-US" dirty="0"/>
              <a:t>) file: Contains mailbox data for Microsoft Exchange Server.</a:t>
            </a:r>
          </a:p>
          <a:p>
            <a:pPr marL="1282700" lvl="3" indent="-285750" algn="just">
              <a:spcBef>
                <a:spcPts val="1000"/>
              </a:spcBef>
              <a:buFont typeface="Wingdings" panose="05000000000000000000" pitchFamily="2" charset="2"/>
              <a:buChar char="Ø"/>
            </a:pPr>
            <a:r>
              <a:rPr lang="en-US" altLang="en-US" dirty="0"/>
              <a:t>Windows event log database (.</a:t>
            </a:r>
            <a:r>
              <a:rPr lang="en-US" altLang="en-US" dirty="0" err="1"/>
              <a:t>edb</a:t>
            </a:r>
            <a:r>
              <a:rPr lang="en-US" altLang="en-US" dirty="0"/>
              <a:t>) file: Stores event log data.</a:t>
            </a:r>
          </a:p>
          <a:p>
            <a:pPr marL="1282700" lvl="3" indent="-285750" algn="just">
              <a:spcBef>
                <a:spcPts val="1000"/>
              </a:spcBef>
              <a:buFont typeface="Wingdings" panose="05000000000000000000" pitchFamily="2" charset="2"/>
              <a:buChar char="Ø"/>
            </a:pPr>
            <a:r>
              <a:rPr lang="en-US" altLang="en-US" dirty="0"/>
              <a:t>Active Directory database (.</a:t>
            </a:r>
            <a:r>
              <a:rPr lang="en-US" altLang="en-US" dirty="0" err="1"/>
              <a:t>edb</a:t>
            </a:r>
            <a:r>
              <a:rPr lang="en-US" altLang="en-US" dirty="0"/>
              <a:t>) file: Stores information related to user accounts and groups in Active Directory.</a:t>
            </a:r>
          </a:p>
          <a:p>
            <a:pPr marL="825500" lvl="2" indent="-285750" algn="just">
              <a:spcBef>
                <a:spcPts val="1000"/>
              </a:spcBef>
              <a:buFont typeface="Wingdings" panose="05000000000000000000" pitchFamily="2" charset="2"/>
              <a:buChar char="Ø"/>
            </a:pPr>
            <a:r>
              <a:rPr lang="en-US" altLang="en-US" sz="1800" dirty="0"/>
              <a:t>Tolls like </a:t>
            </a:r>
            <a:r>
              <a:rPr lang="en-US" altLang="en-US" sz="1800" dirty="0" err="1"/>
              <a:t>ESEDatabaseView</a:t>
            </a:r>
            <a:r>
              <a:rPr lang="en-US" altLang="en-US" sz="1800" dirty="0"/>
              <a:t> is used to read and display data stored in ESE databases.</a:t>
            </a:r>
          </a:p>
        </p:txBody>
      </p:sp>
    </p:spTree>
    <p:extLst>
      <p:ext uri="{BB962C8B-B14F-4D97-AF65-F5344CB8AC3E}">
        <p14:creationId xmlns:p14="http://schemas.microsoft.com/office/powerpoint/2010/main" val="761681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E174C-54EA-1C81-A8EC-8FA81763A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5F1214-1174-050B-5C41-35D5D81E2021}"/>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BD684083-A349-F7B5-89C8-FF817F21CE98}"/>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dirty="0"/>
              <a:t>Windows Search Index Analysis</a:t>
            </a:r>
          </a:p>
          <a:p>
            <a:pPr marL="825500" lvl="2" indent="-285750" algn="just">
              <a:spcBef>
                <a:spcPts val="1000"/>
              </a:spcBef>
              <a:buFont typeface="Wingdings" panose="05000000000000000000" pitchFamily="2" charset="2"/>
              <a:buChar char="Ø"/>
            </a:pPr>
            <a:r>
              <a:rPr lang="en-US" altLang="en-US" sz="1800" dirty="0"/>
              <a:t>WSI is an index database used by Windows OS. </a:t>
            </a:r>
          </a:p>
          <a:p>
            <a:pPr marL="825500" lvl="2" indent="-285750" algn="just">
              <a:spcBef>
                <a:spcPts val="1000"/>
              </a:spcBef>
              <a:buFont typeface="Wingdings" panose="05000000000000000000" pitchFamily="2" charset="2"/>
              <a:buChar char="Ø"/>
            </a:pPr>
            <a:r>
              <a:rPr lang="en-US" altLang="en-US" sz="1800" dirty="0"/>
              <a:t>Used for indexing files and contents. Index database in Windows OS helps in quicker and accurate data search.</a:t>
            </a:r>
          </a:p>
          <a:p>
            <a:pPr marL="539750" lvl="2" indent="0" algn="just">
              <a:spcBef>
                <a:spcPts val="1000"/>
              </a:spcBef>
              <a:buNone/>
            </a:pPr>
            <a:endParaRPr lang="en-US" altLang="en-US" sz="1800" b="1" dirty="0">
              <a:solidFill>
                <a:srgbClr val="FF0000"/>
              </a:solidFill>
            </a:endParaRPr>
          </a:p>
          <a:p>
            <a:pPr marL="539750" lvl="2" indent="0" algn="just">
              <a:spcBef>
                <a:spcPts val="1000"/>
              </a:spcBef>
              <a:buNone/>
            </a:pPr>
            <a:r>
              <a:rPr lang="en-US" altLang="en-US" sz="1800" b="1" dirty="0">
                <a:solidFill>
                  <a:srgbClr val="FF0000"/>
                </a:solidFill>
              </a:rPr>
              <a:t>In-Class Task: Can you locate the Windows Search index File? </a:t>
            </a:r>
            <a:r>
              <a:rPr lang="en-US" altLang="en-US" sz="1800" dirty="0">
                <a:solidFill>
                  <a:srgbClr val="FF0000"/>
                </a:solidFill>
              </a:rPr>
              <a:t>Hint: If you are attentive in this lecture, it is easy to locate</a:t>
            </a:r>
          </a:p>
          <a:p>
            <a:pPr marL="825500" lvl="2" indent="-285750" algn="just">
              <a:spcBef>
                <a:spcPts val="1000"/>
              </a:spcBef>
              <a:buFont typeface="Wingdings" panose="05000000000000000000" pitchFamily="2" charset="2"/>
              <a:buChar char="Ø"/>
            </a:pPr>
            <a:endParaRPr lang="en-US" altLang="en-US" sz="1800" dirty="0"/>
          </a:p>
          <a:p>
            <a:pPr marL="825500" lvl="2" indent="-285750" algn="just">
              <a:spcBef>
                <a:spcPts val="1000"/>
              </a:spcBef>
              <a:buFont typeface="Wingdings" panose="05000000000000000000" pitchFamily="2" charset="2"/>
              <a:buChar char="Ø"/>
            </a:pPr>
            <a:r>
              <a:rPr lang="en-US" altLang="en-US" sz="1800" dirty="0"/>
              <a:t>Valuable evidence extraction for deleted data, damaged disks, encrypted files, and event bounding.</a:t>
            </a:r>
          </a:p>
          <a:p>
            <a:pPr marL="825500" lvl="2" indent="-285750" algn="just">
              <a:spcBef>
                <a:spcPts val="1000"/>
              </a:spcBef>
              <a:buFont typeface="Wingdings" panose="05000000000000000000" pitchFamily="2" charset="2"/>
              <a:buChar char="Ø"/>
            </a:pPr>
            <a:r>
              <a:rPr lang="en-US" altLang="en-US" sz="1800" dirty="0"/>
              <a:t>Parsing this file reveals pertinent details.</a:t>
            </a:r>
          </a:p>
          <a:p>
            <a:pPr marL="825500" lvl="2" indent="-285750" algn="just">
              <a:spcBef>
                <a:spcPts val="1000"/>
              </a:spcBef>
              <a:buFont typeface="Wingdings" panose="05000000000000000000" pitchFamily="2" charset="2"/>
              <a:buChar char="Ø"/>
            </a:pPr>
            <a:r>
              <a:rPr lang="en-US" altLang="en-US" sz="1800" dirty="0"/>
              <a:t>Tools like </a:t>
            </a:r>
            <a:r>
              <a:rPr lang="en-US" altLang="en-US" sz="1800" dirty="0" err="1"/>
              <a:t>ESEDatabaseView</a:t>
            </a:r>
            <a:r>
              <a:rPr lang="en-US" altLang="en-US" sz="1800" dirty="0"/>
              <a:t> is used to parse WSI files</a:t>
            </a:r>
          </a:p>
          <a:p>
            <a:pPr marL="825500" lvl="2" indent="-285750" algn="just">
              <a:spcBef>
                <a:spcPts val="1000"/>
              </a:spcBef>
              <a:buFont typeface="Wingdings" panose="05000000000000000000" pitchFamily="2" charset="2"/>
              <a:buChar char="Ø"/>
            </a:pPr>
            <a:endParaRPr lang="en-US" altLang="en-US" sz="1800" dirty="0"/>
          </a:p>
          <a:p>
            <a:pPr marL="368300" lvl="1" indent="-285750" algn="just">
              <a:spcBef>
                <a:spcPts val="1000"/>
              </a:spcBef>
              <a:buFont typeface="Wingdings" panose="05000000000000000000" pitchFamily="2" charset="2"/>
              <a:buChar char="Ø"/>
            </a:pPr>
            <a:r>
              <a:rPr lang="en-US" altLang="en-US" sz="1800" dirty="0"/>
              <a:t>Detecting Externally Connected Devices:</a:t>
            </a:r>
          </a:p>
          <a:p>
            <a:pPr marL="825500" lvl="2" indent="-285750" algn="just">
              <a:spcBef>
                <a:spcPts val="1000"/>
              </a:spcBef>
              <a:buFont typeface="Wingdings" panose="05000000000000000000" pitchFamily="2" charset="2"/>
              <a:buChar char="Ø"/>
            </a:pPr>
            <a:r>
              <a:rPr lang="en-US" altLang="en-US" sz="1800" dirty="0"/>
              <a:t>Helps determine if external media was used in committing cybercrimes.</a:t>
            </a:r>
          </a:p>
          <a:p>
            <a:pPr marL="825500" lvl="2" indent="-285750" algn="just">
              <a:spcBef>
                <a:spcPts val="1000"/>
              </a:spcBef>
              <a:buFont typeface="Wingdings" panose="05000000000000000000" pitchFamily="2" charset="2"/>
              <a:buChar char="Ø"/>
            </a:pPr>
            <a:r>
              <a:rPr lang="en-US" altLang="en-US" sz="1800" dirty="0"/>
              <a:t>Tools like </a:t>
            </a:r>
            <a:r>
              <a:rPr lang="en-US" altLang="en-US" sz="1800" dirty="0" err="1"/>
              <a:t>DriveLetterView</a:t>
            </a:r>
            <a:r>
              <a:rPr lang="en-US" altLang="en-US" sz="1800" dirty="0"/>
              <a:t> Tool, </a:t>
            </a:r>
            <a:r>
              <a:rPr lang="en-US" altLang="en-US" sz="1800" dirty="0" err="1"/>
              <a:t>DevCon</a:t>
            </a:r>
            <a:r>
              <a:rPr lang="en-US" altLang="en-US" sz="1800" dirty="0"/>
              <a:t> Tool lists all drives/devices on the system, including unplugged ones.</a:t>
            </a:r>
          </a:p>
          <a:p>
            <a:pPr marL="825500" lvl="2" indent="-285750" algn="just">
              <a:spcBef>
                <a:spcPts val="1000"/>
              </a:spcBef>
              <a:buFont typeface="Wingdings" panose="05000000000000000000" pitchFamily="2" charset="2"/>
              <a:buChar char="Ø"/>
            </a:pPr>
            <a:r>
              <a:rPr lang="en-US" altLang="en-US" sz="1800" dirty="0"/>
              <a:t>Facilitates drive letter management and export of drive list.</a:t>
            </a:r>
          </a:p>
        </p:txBody>
      </p:sp>
    </p:spTree>
    <p:extLst>
      <p:ext uri="{BB962C8B-B14F-4D97-AF65-F5344CB8AC3E}">
        <p14:creationId xmlns:p14="http://schemas.microsoft.com/office/powerpoint/2010/main" val="4181866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9D282-069C-8488-64F9-2A8ED0B403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C126F5-D04D-3103-8F32-E7D2EBD5F709}"/>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4DF521F4-0791-FE47-352C-CEAB04053D3C}"/>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Slack Space (file slack)</a:t>
            </a:r>
          </a:p>
          <a:p>
            <a:pPr marL="825500" lvl="2" indent="-285750" algn="just">
              <a:spcBef>
                <a:spcPts val="1000"/>
              </a:spcBef>
              <a:buFont typeface="Wingdings" panose="05000000000000000000" pitchFamily="2" charset="2"/>
              <a:buChar char="Ø"/>
            </a:pPr>
            <a:r>
              <a:rPr lang="en-US" altLang="en-US" sz="1800" dirty="0"/>
              <a:t>Space between end of stored file and disk cluster.</a:t>
            </a:r>
          </a:p>
          <a:p>
            <a:pPr marL="825500" lvl="2" indent="-285750" algn="just">
              <a:spcBef>
                <a:spcPts val="1000"/>
              </a:spcBef>
              <a:buFont typeface="Wingdings" panose="05000000000000000000" pitchFamily="2" charset="2"/>
              <a:buChar char="Ø"/>
            </a:pPr>
            <a:r>
              <a:rPr lang="en-US" altLang="en-US" sz="1800" dirty="0"/>
              <a:t>Occurs when current file size is smaller than previous file on same cluster.</a:t>
            </a:r>
          </a:p>
          <a:p>
            <a:pPr marL="825500" lvl="2" indent="-285750" algn="just">
              <a:spcBef>
                <a:spcPts val="1000"/>
              </a:spcBef>
              <a:buFont typeface="Wingdings" panose="05000000000000000000" pitchFamily="2" charset="2"/>
              <a:buChar char="Ø"/>
            </a:pPr>
            <a:r>
              <a:rPr lang="en-US" altLang="en-US" sz="1800" dirty="0"/>
              <a:t>Residual data in slack space may contain meaningful information.</a:t>
            </a:r>
          </a:p>
          <a:p>
            <a:pPr marL="825500" lvl="2" indent="-285750" algn="just">
              <a:spcBef>
                <a:spcPts val="1000"/>
              </a:spcBef>
              <a:buFont typeface="Wingdings" panose="05000000000000000000" pitchFamily="2" charset="2"/>
              <a:buChar char="Ø"/>
            </a:pPr>
            <a:r>
              <a:rPr lang="en-US" altLang="en-US" sz="1800" dirty="0"/>
              <a:t>Can be utilized to hide data without file system knowledge.</a:t>
            </a:r>
          </a:p>
          <a:p>
            <a:pPr marL="825500" lvl="2" indent="-285750" algn="just">
              <a:spcBef>
                <a:spcPts val="1000"/>
              </a:spcBef>
              <a:buFont typeface="Wingdings" panose="05000000000000000000" pitchFamily="2" charset="2"/>
              <a:buChar char="Ø"/>
            </a:pPr>
            <a:r>
              <a:rPr lang="en-US" altLang="en-US" sz="1800" b="1" dirty="0"/>
              <a:t>Hiding Data in Slack Space</a:t>
            </a:r>
            <a:r>
              <a:rPr lang="en-US" altLang="en-US" sz="1800" dirty="0"/>
              <a:t>:</a:t>
            </a:r>
          </a:p>
          <a:p>
            <a:pPr marL="1282700" lvl="3" indent="-285750" algn="just">
              <a:spcBef>
                <a:spcPts val="1000"/>
              </a:spcBef>
              <a:buFont typeface="Wingdings" panose="05000000000000000000" pitchFamily="2" charset="2"/>
              <a:buChar char="Ø"/>
            </a:pPr>
            <a:r>
              <a:rPr lang="en-US" altLang="en-US" dirty="0"/>
              <a:t>Create a file smaller than available slack space.</a:t>
            </a:r>
          </a:p>
          <a:p>
            <a:pPr marL="1282700" lvl="3" indent="-285750" algn="just">
              <a:spcBef>
                <a:spcPts val="1000"/>
              </a:spcBef>
              <a:buFont typeface="Wingdings" panose="05000000000000000000" pitchFamily="2" charset="2"/>
              <a:buChar char="Ø"/>
            </a:pPr>
            <a:r>
              <a:rPr lang="en-US" altLang="en-US" dirty="0"/>
              <a:t>Use remaining space to store hidden data.</a:t>
            </a:r>
          </a:p>
          <a:p>
            <a:pPr marL="1282700" lvl="3" indent="-285750" algn="just">
              <a:spcBef>
                <a:spcPts val="1000"/>
              </a:spcBef>
              <a:buFont typeface="Wingdings" panose="05000000000000000000" pitchFamily="2" charset="2"/>
              <a:buChar char="Ø"/>
            </a:pPr>
            <a:r>
              <a:rPr lang="en-US" altLang="en-US" dirty="0"/>
              <a:t>Hidden data remains invisible to file system until manually changed.</a:t>
            </a:r>
          </a:p>
          <a:p>
            <a:pPr marL="368300" lvl="1" indent="-285750" algn="just">
              <a:spcBef>
                <a:spcPts val="1000"/>
              </a:spcBef>
              <a:buFont typeface="Wingdings" panose="05000000000000000000" pitchFamily="2" charset="2"/>
              <a:buChar char="Ø"/>
            </a:pPr>
            <a:r>
              <a:rPr lang="en-US" altLang="en-US" sz="1800" b="1" dirty="0"/>
              <a:t>Hidden Partition</a:t>
            </a:r>
          </a:p>
          <a:p>
            <a:pPr marL="825500" lvl="2" indent="-285750" algn="just">
              <a:spcBef>
                <a:spcPts val="1000"/>
              </a:spcBef>
              <a:buFont typeface="Wingdings" panose="05000000000000000000" pitchFamily="2" charset="2"/>
              <a:buChar char="Ø"/>
            </a:pPr>
            <a:r>
              <a:rPr lang="en-US" altLang="en-US" sz="1800" dirty="0"/>
              <a:t>Tools like Partition Logic, Partition Find and Mount </a:t>
            </a:r>
            <a:r>
              <a:rPr lang="en-US" altLang="en-US" sz="1800" dirty="0" err="1"/>
              <a:t>etc</a:t>
            </a:r>
            <a:r>
              <a:rPr lang="en-US" altLang="en-US" sz="1800" dirty="0"/>
              <a:t> can be used to recover deleted or lost partition.</a:t>
            </a:r>
          </a:p>
          <a:p>
            <a:pPr marL="368300" lvl="1" indent="-285750" algn="just">
              <a:spcBef>
                <a:spcPts val="1000"/>
              </a:spcBef>
              <a:buFont typeface="Wingdings" panose="05000000000000000000" pitchFamily="2" charset="2"/>
              <a:buChar char="Ø"/>
            </a:pPr>
            <a:r>
              <a:rPr lang="en-US" altLang="en-US" sz="1800" b="1" dirty="0"/>
              <a:t>Collecting User Account Information</a:t>
            </a:r>
          </a:p>
          <a:p>
            <a:pPr marL="825500" lvl="2" indent="-285750" algn="just">
              <a:spcBef>
                <a:spcPts val="1000"/>
              </a:spcBef>
              <a:buFont typeface="Wingdings" panose="05000000000000000000" pitchFamily="2" charset="2"/>
              <a:buChar char="Ø"/>
            </a:pPr>
            <a:r>
              <a:rPr lang="en-US" altLang="en-US" sz="1800" dirty="0"/>
              <a:t>Tools like </a:t>
            </a:r>
            <a:r>
              <a:rPr lang="en-US" altLang="en-US" sz="1800" dirty="0" err="1"/>
              <a:t>Artifast</a:t>
            </a:r>
            <a:r>
              <a:rPr lang="en-US" altLang="en-US" sz="1800" dirty="0"/>
              <a:t> can be used</a:t>
            </a:r>
            <a:endParaRPr lang="en-US" altLang="en-US" dirty="0"/>
          </a:p>
        </p:txBody>
      </p:sp>
      <p:pic>
        <p:nvPicPr>
          <p:cNvPr id="5" name="Picture 4">
            <a:extLst>
              <a:ext uri="{FF2B5EF4-FFF2-40B4-BE49-F238E27FC236}">
                <a16:creationId xmlns:a16="http://schemas.microsoft.com/office/drawing/2014/main" id="{C3DF01D7-9A96-1A44-F891-E663471F5DFE}"/>
              </a:ext>
            </a:extLst>
          </p:cNvPr>
          <p:cNvPicPr>
            <a:picLocks noChangeAspect="1"/>
          </p:cNvPicPr>
          <p:nvPr/>
        </p:nvPicPr>
        <p:blipFill>
          <a:blip r:embed="rId3">
            <a:alphaModFix/>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8787257" y="276121"/>
            <a:ext cx="3076284" cy="3613707"/>
          </a:xfrm>
          <a:prstGeom prst="rect">
            <a:avLst/>
          </a:prstGeom>
        </p:spPr>
      </p:pic>
    </p:spTree>
    <p:extLst>
      <p:ext uri="{BB962C8B-B14F-4D97-AF65-F5344CB8AC3E}">
        <p14:creationId xmlns:p14="http://schemas.microsoft.com/office/powerpoint/2010/main" val="537342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F19A9-E260-BE1A-8DEB-2F7FD436A6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B2745-6536-7577-B33E-AC9A113F305A}"/>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7BFFCE85-1072-1D9E-2EF0-AD1CDFD04CDA}"/>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Extracting SRUM Artifacts</a:t>
            </a:r>
          </a:p>
          <a:p>
            <a:pPr marL="825500" lvl="2" indent="-285750" algn="just">
              <a:spcBef>
                <a:spcPts val="1000"/>
              </a:spcBef>
              <a:buFont typeface="Wingdings" panose="05000000000000000000" pitchFamily="2" charset="2"/>
              <a:buChar char="Ø"/>
            </a:pPr>
            <a:r>
              <a:rPr lang="en-US" altLang="en-US" sz="1800" dirty="0"/>
              <a:t>Another database in Windows to track resource usage, Windows Push Notifications, Data Usage </a:t>
            </a:r>
            <a:r>
              <a:rPr lang="en-US" altLang="en-US" sz="1800" dirty="0" err="1"/>
              <a:t>etc</a:t>
            </a:r>
            <a:endParaRPr lang="en-US" altLang="en-US" sz="1800" dirty="0"/>
          </a:p>
          <a:p>
            <a:pPr marL="825500" lvl="2" indent="-285750" algn="just">
              <a:spcBef>
                <a:spcPts val="1000"/>
              </a:spcBef>
              <a:buFont typeface="Wingdings" panose="05000000000000000000" pitchFamily="2" charset="2"/>
              <a:buChar char="Ø"/>
            </a:pPr>
            <a:r>
              <a:rPr lang="en-US" altLang="en-US" sz="1800" dirty="0"/>
              <a:t>Contains extensive data not visible to end users.</a:t>
            </a:r>
          </a:p>
          <a:p>
            <a:pPr marL="825500" lvl="2" indent="-285750" algn="just">
              <a:spcBef>
                <a:spcPts val="1000"/>
              </a:spcBef>
              <a:buFont typeface="Wingdings" panose="05000000000000000000" pitchFamily="2" charset="2"/>
              <a:buChar char="Ø"/>
            </a:pPr>
            <a:r>
              <a:rPr lang="en-US" altLang="en-US" sz="1800" dirty="0"/>
              <a:t>Tools like Velociraptor, Magnet AXIOM Examine, and SRUM DUMP can be used.</a:t>
            </a:r>
          </a:p>
          <a:p>
            <a:pPr marL="825500" lvl="2" indent="-285750" algn="just">
              <a:spcBef>
                <a:spcPts val="1000"/>
              </a:spcBef>
              <a:buFont typeface="Wingdings" panose="05000000000000000000" pitchFamily="2" charset="2"/>
              <a:buChar char="Ø"/>
            </a:pPr>
            <a:r>
              <a:rPr lang="en-US" altLang="en-US" sz="1800" dirty="0"/>
              <a:t>Analysis includes command and control traffic, malware activity, application behaviors, etc.</a:t>
            </a:r>
          </a:p>
          <a:p>
            <a:pPr marL="825500" lvl="2" indent="-285750" algn="just">
              <a:spcBef>
                <a:spcPts val="1000"/>
              </a:spcBef>
              <a:buFont typeface="Wingdings" panose="05000000000000000000" pitchFamily="2" charset="2"/>
              <a:buChar char="Ø"/>
            </a:pPr>
            <a:r>
              <a:rPr lang="en-US" altLang="en-US" sz="1800" b="1" dirty="0"/>
              <a:t>Importance in Investigation:</a:t>
            </a:r>
          </a:p>
          <a:p>
            <a:pPr marL="1282700" lvl="3" indent="-285750" algn="just">
              <a:spcBef>
                <a:spcPts val="1000"/>
              </a:spcBef>
              <a:buFont typeface="Wingdings" panose="05000000000000000000" pitchFamily="2" charset="2"/>
              <a:buChar char="Ø"/>
            </a:pPr>
            <a:r>
              <a:rPr lang="en-US" altLang="en-US" dirty="0"/>
              <a:t>Anomaly Detection: Identify suspicious patterns like high resource utilization indicating malware.</a:t>
            </a:r>
          </a:p>
          <a:p>
            <a:pPr marL="1282700" lvl="3" indent="-285750" algn="just">
              <a:spcBef>
                <a:spcPts val="1000"/>
              </a:spcBef>
              <a:buFont typeface="Wingdings" panose="05000000000000000000" pitchFamily="2" charset="2"/>
              <a:buChar char="Ø"/>
            </a:pPr>
            <a:r>
              <a:rPr lang="en-US" altLang="en-US" dirty="0"/>
              <a:t>IoC Detection: Detect potential Indicators of Compromise (</a:t>
            </a:r>
            <a:r>
              <a:rPr lang="en-US" altLang="en-US" dirty="0" err="1"/>
              <a:t>IoCs</a:t>
            </a:r>
            <a:r>
              <a:rPr lang="en-US" altLang="en-US" dirty="0"/>
              <a:t>) such as communication with unknown IP addresses.</a:t>
            </a:r>
          </a:p>
          <a:p>
            <a:pPr marL="1282700" lvl="3" indent="-285750" algn="just">
              <a:spcBef>
                <a:spcPts val="1000"/>
              </a:spcBef>
              <a:buFont typeface="Wingdings" panose="05000000000000000000" pitchFamily="2" charset="2"/>
              <a:buChar char="Ø"/>
            </a:pPr>
            <a:r>
              <a:rPr lang="en-US" altLang="en-US" dirty="0"/>
              <a:t>Performance Monitoring: Monitor system performance to identify and understand performance-related issues.</a:t>
            </a:r>
          </a:p>
          <a:p>
            <a:pPr marL="1282700" lvl="3" indent="-285750" algn="just">
              <a:spcBef>
                <a:spcPts val="1000"/>
              </a:spcBef>
              <a:buFont typeface="Wingdings" panose="05000000000000000000" pitchFamily="2" charset="2"/>
              <a:buChar char="Ø"/>
            </a:pPr>
            <a:r>
              <a:rPr lang="en-US" altLang="en-US" dirty="0"/>
              <a:t>Timeline Reconstruction: Reconstruct event timelines to investigate and understand the scope and impact of security incidents.</a:t>
            </a:r>
          </a:p>
          <a:p>
            <a:pPr marL="368300" lvl="1" indent="-285750" algn="just">
              <a:spcBef>
                <a:spcPts val="1000"/>
              </a:spcBef>
              <a:buFont typeface="Wingdings" panose="05000000000000000000" pitchFamily="2" charset="2"/>
              <a:buChar char="Ø"/>
            </a:pPr>
            <a:r>
              <a:rPr lang="en-US" altLang="en-US" sz="1800" b="1" dirty="0" err="1"/>
              <a:t>Analysing</a:t>
            </a:r>
            <a:r>
              <a:rPr lang="en-US" altLang="en-US" sz="1800" b="1" dirty="0"/>
              <a:t> Windows </a:t>
            </a:r>
            <a:r>
              <a:rPr lang="en-US" altLang="en-US" sz="1800" b="1" dirty="0" err="1"/>
              <a:t>Thumnail</a:t>
            </a:r>
            <a:r>
              <a:rPr lang="en-US" altLang="en-US" sz="1800" b="1" dirty="0"/>
              <a:t> Cache</a:t>
            </a:r>
          </a:p>
          <a:p>
            <a:pPr marL="368300" lvl="1" indent="-285750" algn="just">
              <a:spcBef>
                <a:spcPts val="1000"/>
              </a:spcBef>
              <a:buFont typeface="Wingdings" panose="05000000000000000000" pitchFamily="2" charset="2"/>
              <a:buChar char="Ø"/>
            </a:pPr>
            <a:r>
              <a:rPr lang="en-US" altLang="en-US" sz="1800" b="1" dirty="0"/>
              <a:t>Auditing Installed Applications</a:t>
            </a:r>
          </a:p>
        </p:txBody>
      </p:sp>
    </p:spTree>
    <p:extLst>
      <p:ext uri="{BB962C8B-B14F-4D97-AF65-F5344CB8AC3E}">
        <p14:creationId xmlns:p14="http://schemas.microsoft.com/office/powerpoint/2010/main" val="3696420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D0C1D4-A8D5-FF29-1700-32EE7AD48435}"/>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83E6817-6467-205E-E748-ED8AA1E0B7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Picture 12">
            <a:extLst>
              <a:ext uri="{FF2B5EF4-FFF2-40B4-BE49-F238E27FC236}">
                <a16:creationId xmlns:a16="http://schemas.microsoft.com/office/drawing/2014/main" id="{DD6582C6-8107-4086-5043-3709F081D817}"/>
              </a:ext>
            </a:extLst>
          </p:cNvPr>
          <p:cNvPicPr>
            <a:picLocks noChangeAspect="1"/>
          </p:cNvPicPr>
          <p:nvPr/>
        </p:nvPicPr>
        <p:blipFill rotWithShape="1">
          <a:blip r:embed="rId2"/>
          <a:srcRect t="37011" b="6750"/>
          <a:stretch/>
        </p:blipFill>
        <p:spPr>
          <a:xfrm>
            <a:off x="20" y="1282"/>
            <a:ext cx="12191980" cy="6856718"/>
          </a:xfrm>
          <a:prstGeom prst="rect">
            <a:avLst/>
          </a:prstGeom>
        </p:spPr>
      </p:pic>
      <p:sp>
        <p:nvSpPr>
          <p:cNvPr id="8" name="Rectangle 7">
            <a:extLst>
              <a:ext uri="{FF2B5EF4-FFF2-40B4-BE49-F238E27FC236}">
                <a16:creationId xmlns:a16="http://schemas.microsoft.com/office/drawing/2014/main" id="{58F0A0B2-01F1-4FA9-2064-AD1715060A44}"/>
              </a:ext>
            </a:extLst>
          </p:cNvPr>
          <p:cNvSpPr/>
          <p:nvPr/>
        </p:nvSpPr>
        <p:spPr>
          <a:xfrm>
            <a:off x="3170936" y="2201348"/>
            <a:ext cx="5850127"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Windows Forensics </a:t>
            </a:r>
          </a:p>
        </p:txBody>
      </p:sp>
      <p:sp>
        <p:nvSpPr>
          <p:cNvPr id="11" name="Rectangle 10">
            <a:extLst>
              <a:ext uri="{FF2B5EF4-FFF2-40B4-BE49-F238E27FC236}">
                <a16:creationId xmlns:a16="http://schemas.microsoft.com/office/drawing/2014/main" id="{B54E9D85-617B-0E75-A17D-F72AC40BE419}"/>
              </a:ext>
            </a:extLst>
          </p:cNvPr>
          <p:cNvSpPr/>
          <p:nvPr/>
        </p:nvSpPr>
        <p:spPr>
          <a:xfrm>
            <a:off x="1728513" y="3124678"/>
            <a:ext cx="9020739" cy="923330"/>
          </a:xfrm>
          <a:prstGeom prst="rect">
            <a:avLst/>
          </a:prstGeom>
          <a:noFill/>
        </p:spPr>
        <p:txBody>
          <a:bodyPr wrap="none" lIns="91440" tIns="45720" rIns="91440" bIns="45720">
            <a:spAutoFit/>
          </a:bodyPr>
          <a:lstStyle/>
          <a:p>
            <a:pPr algn="ctr"/>
            <a:r>
              <a:rPr lang="en-US" alt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Memory, Metadata and Events</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028689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9482D-9313-AA88-B0E9-6D3472A1BA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F0E791-F79D-5C74-B92E-06115550B5FF}"/>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12E51DE3-2560-E96A-9FD5-FC75E3302BFC}"/>
              </a:ext>
            </a:extLst>
          </p:cNvPr>
          <p:cNvSpPr>
            <a:spLocks noGrp="1"/>
          </p:cNvSpPr>
          <p:nvPr>
            <p:ph idx="1"/>
          </p:nvPr>
        </p:nvSpPr>
        <p:spPr>
          <a:xfrm>
            <a:off x="0" y="358454"/>
            <a:ext cx="12192000" cy="4901746"/>
          </a:xfrm>
        </p:spPr>
        <p:txBody>
          <a:bodyPr>
            <a:noAutofit/>
          </a:bodyPr>
          <a:lstStyle/>
          <a:p>
            <a:pPr marL="82550" lvl="1" indent="0" algn="just">
              <a:spcBef>
                <a:spcPts val="1000"/>
              </a:spcBef>
              <a:buNone/>
            </a:pPr>
            <a:r>
              <a:rPr lang="en-US" altLang="en-US" sz="1800" b="1" dirty="0"/>
              <a:t>Focus on </a:t>
            </a:r>
          </a:p>
          <a:p>
            <a:pPr marL="825500" lvl="2" indent="-285750" algn="just">
              <a:spcBef>
                <a:spcPts val="1000"/>
              </a:spcBef>
              <a:buFont typeface="Wingdings" panose="05000000000000000000" pitchFamily="2" charset="2"/>
              <a:buChar char="Ø"/>
            </a:pPr>
            <a:r>
              <a:rPr lang="en-US" altLang="en-US" sz="1800" dirty="0"/>
              <a:t>Windows Domain Information</a:t>
            </a:r>
          </a:p>
          <a:p>
            <a:pPr marL="825500" lvl="2" indent="-285750" algn="just">
              <a:spcBef>
                <a:spcPts val="1000"/>
              </a:spcBef>
              <a:buFont typeface="Wingdings" panose="05000000000000000000" pitchFamily="2" charset="2"/>
              <a:buChar char="Ø"/>
            </a:pPr>
            <a:r>
              <a:rPr lang="en-US" altLang="en-US" sz="1800" dirty="0"/>
              <a:t>Compressed Files: Tools like </a:t>
            </a:r>
            <a:r>
              <a:rPr lang="en-US" altLang="en-US" sz="1800" dirty="0" err="1"/>
              <a:t>MailXaminer</a:t>
            </a:r>
            <a:r>
              <a:rPr lang="en-US" altLang="en-US" sz="1800" dirty="0"/>
              <a:t> can be used</a:t>
            </a:r>
          </a:p>
          <a:p>
            <a:pPr marL="825500" lvl="2" indent="-285750" algn="just">
              <a:spcBef>
                <a:spcPts val="1000"/>
              </a:spcBef>
              <a:buFont typeface="Wingdings" panose="05000000000000000000" pitchFamily="2" charset="2"/>
              <a:buChar char="Ø"/>
            </a:pPr>
            <a:r>
              <a:rPr lang="en-US" altLang="en-US" sz="1800" dirty="0"/>
              <a:t>Information from Notes (Note Files, PDAs, Sticky Notes </a:t>
            </a:r>
            <a:r>
              <a:rPr lang="en-US" altLang="en-US" sz="1800" dirty="0" err="1"/>
              <a:t>etc</a:t>
            </a:r>
            <a:r>
              <a:rPr lang="en-US" altLang="en-US" sz="1800" dirty="0"/>
              <a:t>)</a:t>
            </a:r>
          </a:p>
          <a:p>
            <a:pPr marL="368300" lvl="1" indent="-285750" algn="just">
              <a:spcBef>
                <a:spcPts val="1000"/>
              </a:spcBef>
              <a:buFont typeface="Wingdings" panose="05000000000000000000" pitchFamily="2" charset="2"/>
              <a:buChar char="Ø"/>
            </a:pPr>
            <a:endParaRPr lang="en-US" altLang="en-US" sz="1800" b="1" dirty="0"/>
          </a:p>
          <a:p>
            <a:pPr marL="82550" lvl="1" indent="0" algn="just">
              <a:spcBef>
                <a:spcPts val="1000"/>
              </a:spcBef>
              <a:buNone/>
            </a:pPr>
            <a:r>
              <a:rPr lang="en-US" altLang="en-US" sz="1800" b="1" dirty="0"/>
              <a:t>Windows Memory Analysis:</a:t>
            </a:r>
          </a:p>
          <a:p>
            <a:pPr marL="825500" lvl="2" indent="-285750" algn="just">
              <a:spcBef>
                <a:spcPts val="1000"/>
              </a:spcBef>
              <a:buFont typeface="Wingdings" panose="05000000000000000000" pitchFamily="2" charset="2"/>
              <a:buChar char="Ø"/>
            </a:pPr>
            <a:r>
              <a:rPr lang="en-US" altLang="en-US" sz="1800" dirty="0"/>
              <a:t>RAM contains vital information such as user activities and processes, making it crucial for forensic investigations.</a:t>
            </a:r>
          </a:p>
          <a:p>
            <a:pPr marL="825500" lvl="2" indent="-285750" algn="just">
              <a:spcBef>
                <a:spcPts val="1000"/>
              </a:spcBef>
              <a:buFont typeface="Wingdings" panose="05000000000000000000" pitchFamily="2" charset="2"/>
              <a:buChar char="Ø"/>
            </a:pPr>
            <a:r>
              <a:rPr lang="en-US" altLang="en-US" sz="1800" dirty="0"/>
              <a:t>Memory analysis helps detect hidden objects, reconstruct event timelines, and identify suspicious processes.</a:t>
            </a:r>
          </a:p>
          <a:p>
            <a:pPr marL="825500" lvl="2" indent="-285750" algn="just">
              <a:spcBef>
                <a:spcPts val="1000"/>
              </a:spcBef>
              <a:buFont typeface="Wingdings" panose="05000000000000000000" pitchFamily="2" charset="2"/>
              <a:buChar char="Ø"/>
            </a:pPr>
            <a:r>
              <a:rPr lang="en-US" altLang="en-US" sz="1800" dirty="0"/>
              <a:t>Windows memory analysis complements disk-based forensics and provides critical evidence for cybercrime cases.</a:t>
            </a:r>
          </a:p>
          <a:p>
            <a:pPr marL="368300" lvl="1" indent="-285750" algn="just">
              <a:spcBef>
                <a:spcPts val="1000"/>
              </a:spcBef>
              <a:buFont typeface="Wingdings" panose="05000000000000000000" pitchFamily="2" charset="2"/>
              <a:buChar char="Ø"/>
            </a:pPr>
            <a:endParaRPr lang="en-US" altLang="en-US" sz="1800" b="1" dirty="0"/>
          </a:p>
          <a:p>
            <a:pPr marL="82550" lvl="1" indent="0" algn="just">
              <a:spcBef>
                <a:spcPts val="1000"/>
              </a:spcBef>
              <a:buNone/>
            </a:pPr>
            <a:r>
              <a:rPr lang="en-US" altLang="en-US" sz="1800" b="1" dirty="0"/>
              <a:t>Windows Crash Dump:</a:t>
            </a:r>
          </a:p>
          <a:p>
            <a:pPr marL="825500" lvl="2" indent="-285750" algn="just">
              <a:spcBef>
                <a:spcPts val="1000"/>
              </a:spcBef>
              <a:buFont typeface="Wingdings" panose="05000000000000000000" pitchFamily="2" charset="2"/>
              <a:buChar char="Ø"/>
            </a:pPr>
            <a:r>
              <a:rPr lang="en-US" altLang="en-US" sz="1800" dirty="0"/>
              <a:t>Memory dumps, or crash dumps, store system memory backups during system failures or insufficient memory.</a:t>
            </a:r>
          </a:p>
          <a:p>
            <a:pPr marL="825500" lvl="2" indent="-285750" algn="just">
              <a:spcBef>
                <a:spcPts val="1000"/>
              </a:spcBef>
              <a:buFont typeface="Wingdings" panose="05000000000000000000" pitchFamily="2" charset="2"/>
              <a:buChar char="Ø"/>
            </a:pPr>
            <a:r>
              <a:rPr lang="en-US" altLang="en-US" sz="1800" dirty="0"/>
              <a:t>They aid in diagnosing system crashes, identifying bugs, and analyzing system state before failure.</a:t>
            </a:r>
          </a:p>
          <a:p>
            <a:pPr marL="825500" lvl="2" indent="-285750" algn="just">
              <a:spcBef>
                <a:spcPts val="1000"/>
              </a:spcBef>
              <a:buFont typeface="Wingdings" panose="05000000000000000000" pitchFamily="2" charset="2"/>
              <a:buChar char="Ø"/>
            </a:pPr>
            <a:r>
              <a:rPr lang="en-US" altLang="en-US" sz="1800" dirty="0"/>
              <a:t>Crash dumps include system logs and help determine the cause of crashes, including internal errors, attacks, or application faults.</a:t>
            </a:r>
          </a:p>
          <a:p>
            <a:pPr marL="825500" lvl="2" indent="-285750" algn="just">
              <a:spcBef>
                <a:spcPts val="1000"/>
              </a:spcBef>
              <a:buFont typeface="Wingdings" panose="05000000000000000000" pitchFamily="2" charset="2"/>
              <a:buChar char="Ø"/>
            </a:pPr>
            <a:endParaRPr lang="en-US" altLang="en-US" sz="1800" dirty="0"/>
          </a:p>
        </p:txBody>
      </p:sp>
    </p:spTree>
    <p:extLst>
      <p:ext uri="{BB962C8B-B14F-4D97-AF65-F5344CB8AC3E}">
        <p14:creationId xmlns:p14="http://schemas.microsoft.com/office/powerpoint/2010/main" val="3200588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D4FBF-9385-FC0D-6FE1-766D44D98D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37EC99-F103-F145-2147-05123A65EEB7}"/>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AF801B89-AFBF-D3E0-F594-05A7BCBD71E6}"/>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Collecting Process Memory:</a:t>
            </a:r>
          </a:p>
          <a:p>
            <a:pPr marL="825500" lvl="2" indent="-285750" algn="just">
              <a:spcBef>
                <a:spcPts val="1000"/>
              </a:spcBef>
              <a:buFont typeface="Wingdings" panose="05000000000000000000" pitchFamily="2" charset="2"/>
              <a:buChar char="Ø"/>
            </a:pPr>
            <a:r>
              <a:rPr lang="en-US" altLang="en-US" sz="1800" dirty="0"/>
              <a:t>Various tools like </a:t>
            </a:r>
            <a:r>
              <a:rPr lang="en-US" altLang="en-US" sz="1800" dirty="0" err="1"/>
              <a:t>ProcDump</a:t>
            </a:r>
            <a:r>
              <a:rPr lang="en-US" altLang="en-US" sz="1800" dirty="0"/>
              <a:t> and Userdump.exe enable the collection of process memory for forensic analysis.</a:t>
            </a:r>
          </a:p>
          <a:p>
            <a:pPr marL="825500" lvl="2" indent="-285750" algn="just">
              <a:spcBef>
                <a:spcPts val="1000"/>
              </a:spcBef>
              <a:buFont typeface="Wingdings" panose="05000000000000000000" pitchFamily="2" charset="2"/>
              <a:buChar char="Ø"/>
            </a:pPr>
            <a:r>
              <a:rPr lang="en-US" altLang="en-US" sz="1800" dirty="0"/>
              <a:t>Memory dumps facilitate the investigation of malware, suspicious processes, and system activities.</a:t>
            </a:r>
          </a:p>
          <a:p>
            <a:pPr marL="825500" lvl="2" indent="-285750" algn="just">
              <a:spcBef>
                <a:spcPts val="1000"/>
              </a:spcBef>
              <a:buFont typeface="Wingdings" panose="05000000000000000000" pitchFamily="2" charset="2"/>
              <a:buChar char="Ø"/>
            </a:pPr>
            <a:r>
              <a:rPr lang="en-US" altLang="en-US" sz="1800" dirty="0"/>
              <a:t>Debugging tools are used to analyze dump files and extract valuable insights for investigations.</a:t>
            </a:r>
          </a:p>
          <a:p>
            <a:pPr marL="825500" lvl="2" indent="-285750" algn="just">
              <a:spcBef>
                <a:spcPts val="1000"/>
              </a:spcBef>
              <a:buFont typeface="Wingdings" panose="05000000000000000000" pitchFamily="2" charset="2"/>
              <a:buChar char="Ø"/>
            </a:pPr>
            <a:endParaRPr lang="en-US" altLang="en-US" sz="1800" dirty="0"/>
          </a:p>
          <a:p>
            <a:pPr marL="368300" lvl="1" indent="-285750" algn="just">
              <a:spcBef>
                <a:spcPts val="1000"/>
              </a:spcBef>
              <a:buFont typeface="Wingdings" panose="05000000000000000000" pitchFamily="2" charset="2"/>
              <a:buChar char="Ø"/>
            </a:pPr>
            <a:r>
              <a:rPr lang="en-US" altLang="en-US" sz="1800" b="1" dirty="0"/>
              <a:t>Memory Forensics: Malware Analysis:</a:t>
            </a:r>
          </a:p>
          <a:p>
            <a:pPr marL="825500" lvl="2" indent="-285750" algn="just">
              <a:spcBef>
                <a:spcPts val="1000"/>
              </a:spcBef>
              <a:buFont typeface="Wingdings" panose="05000000000000000000" pitchFamily="2" charset="2"/>
              <a:buChar char="Ø"/>
            </a:pPr>
            <a:r>
              <a:rPr lang="en-US" altLang="en-US" sz="1800" dirty="0"/>
              <a:t>Tools like Redline and the Volatility Framework aid in analyzing memory for malicious activities and reconstructing incident timelines.</a:t>
            </a:r>
          </a:p>
          <a:p>
            <a:pPr marL="825500" lvl="2" indent="-285750" algn="just">
              <a:spcBef>
                <a:spcPts val="1000"/>
              </a:spcBef>
              <a:buFont typeface="Wingdings" panose="05000000000000000000" pitchFamily="2" charset="2"/>
              <a:buChar char="Ø"/>
            </a:pPr>
            <a:r>
              <a:rPr lang="en-US" altLang="en-US" sz="1800" dirty="0"/>
              <a:t>RAM dumps are acquired using tools like FTK Imager and analyzed to retrieve crucial information for investigations.</a:t>
            </a:r>
          </a:p>
          <a:p>
            <a:pPr marL="368300" lvl="1" indent="-285750" algn="just">
              <a:spcBef>
                <a:spcPts val="1000"/>
              </a:spcBef>
              <a:buFont typeface="Wingdings" panose="05000000000000000000" pitchFamily="2" charset="2"/>
              <a:buChar char="Ø"/>
            </a:pPr>
            <a:r>
              <a:rPr lang="en-US" altLang="en-US" sz="1800" b="1" dirty="0"/>
              <a:t>Page File:</a:t>
            </a:r>
          </a:p>
          <a:p>
            <a:pPr marL="825500" lvl="2" indent="-285750" algn="just">
              <a:spcBef>
                <a:spcPts val="1000"/>
              </a:spcBef>
              <a:buFont typeface="Wingdings" panose="05000000000000000000" pitchFamily="2" charset="2"/>
              <a:buChar char="Ø"/>
            </a:pPr>
            <a:r>
              <a:rPr lang="en-US" altLang="en-US" sz="1800" dirty="0"/>
              <a:t>Pagefile.sys manages virtual memory in Windows systems, storing data when physical RAM is full.</a:t>
            </a:r>
          </a:p>
          <a:p>
            <a:pPr marL="825500" lvl="2" indent="-285750" algn="just">
              <a:spcBef>
                <a:spcPts val="1000"/>
              </a:spcBef>
              <a:buFont typeface="Wingdings" panose="05000000000000000000" pitchFamily="2" charset="2"/>
              <a:buChar char="Ø"/>
            </a:pPr>
            <a:r>
              <a:rPr lang="en-US" altLang="en-US" sz="1800" dirty="0"/>
              <a:t>Accessing data from the page file is slower than RAM but prevents system crashes due to memory exhaustion.</a:t>
            </a:r>
          </a:p>
          <a:p>
            <a:pPr marL="825500" lvl="2" indent="-285750" algn="just">
              <a:spcBef>
                <a:spcPts val="1000"/>
              </a:spcBef>
              <a:buFont typeface="Wingdings" panose="05000000000000000000" pitchFamily="2" charset="2"/>
              <a:buChar char="Ø"/>
            </a:pPr>
            <a:r>
              <a:rPr lang="en-US" altLang="en-US" sz="1800" dirty="0"/>
              <a:t>Pagefile.sys contains information about inactive processes, opened files, and sensitive data like user IDs and passwords.</a:t>
            </a:r>
          </a:p>
        </p:txBody>
      </p:sp>
    </p:spTree>
    <p:extLst>
      <p:ext uri="{BB962C8B-B14F-4D97-AF65-F5344CB8AC3E}">
        <p14:creationId xmlns:p14="http://schemas.microsoft.com/office/powerpoint/2010/main" val="2212849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C4F15-00C2-1DAC-8B7B-383F0E54B3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18C6F7-9222-9E6A-D8A4-A5D043B7FBED}"/>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21DF29B8-CDCD-93BB-9A11-C67A3CE264CC}"/>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Hibernate Files:</a:t>
            </a:r>
          </a:p>
          <a:p>
            <a:pPr marL="825500" lvl="2" indent="-285750" algn="just">
              <a:spcBef>
                <a:spcPts val="1000"/>
              </a:spcBef>
              <a:buFont typeface="Wingdings" panose="05000000000000000000" pitchFamily="2" charset="2"/>
              <a:buChar char="Ø"/>
            </a:pPr>
            <a:r>
              <a:rPr lang="en-US" altLang="en-US" sz="1800" dirty="0"/>
              <a:t>The hiberfil.sys file stores the system's memory when it enters hibernate mode, preserving information about running programs and processes.</a:t>
            </a:r>
          </a:p>
          <a:p>
            <a:pPr marL="825500" lvl="2" indent="-285750" algn="just">
              <a:spcBef>
                <a:spcPts val="1000"/>
              </a:spcBef>
              <a:buFont typeface="Wingdings" panose="05000000000000000000" pitchFamily="2" charset="2"/>
              <a:buChar char="Ø"/>
            </a:pPr>
            <a:r>
              <a:rPr lang="en-US" altLang="en-US" sz="1800" dirty="0"/>
              <a:t>It provides valuable evidence for forensic investigations, including application lists, authentication details, and investigation of hibernation slack space.</a:t>
            </a:r>
          </a:p>
          <a:p>
            <a:pPr marL="825500" lvl="2" indent="-285750" algn="just">
              <a:spcBef>
                <a:spcPts val="1000"/>
              </a:spcBef>
              <a:buFont typeface="Wingdings" panose="05000000000000000000" pitchFamily="2" charset="2"/>
              <a:buChar char="Ø"/>
            </a:pPr>
            <a:r>
              <a:rPr lang="en-US" altLang="en-US" sz="1800" dirty="0"/>
              <a:t>Investigators can check hibernate settings in the registry to determine if users had enabled hibernation mode.</a:t>
            </a:r>
          </a:p>
          <a:p>
            <a:pPr marL="825500" lvl="2" indent="-285750" algn="just">
              <a:spcBef>
                <a:spcPts val="1000"/>
              </a:spcBef>
              <a:buFont typeface="Wingdings" panose="05000000000000000000" pitchFamily="2" charset="2"/>
              <a:buChar char="Ø"/>
            </a:pPr>
            <a:endParaRPr lang="en-US" altLang="en-US" sz="1800" dirty="0"/>
          </a:p>
          <a:p>
            <a:pPr marL="368300" lvl="1" indent="-285750" algn="just">
              <a:spcBef>
                <a:spcPts val="1000"/>
              </a:spcBef>
              <a:buFont typeface="Wingdings" panose="05000000000000000000" pitchFamily="2" charset="2"/>
              <a:buChar char="Ø"/>
            </a:pPr>
            <a:r>
              <a:rPr lang="en-US" altLang="en-US" sz="1800" b="1" dirty="0"/>
              <a:t>Image Files:</a:t>
            </a:r>
          </a:p>
          <a:p>
            <a:pPr marL="825500" lvl="2" indent="-285750" algn="just">
              <a:spcBef>
                <a:spcPts val="1000"/>
              </a:spcBef>
              <a:buFont typeface="Wingdings" panose="05000000000000000000" pitchFamily="2" charset="2"/>
              <a:buChar char="Ø"/>
            </a:pPr>
            <a:r>
              <a:rPr lang="en-US" altLang="en-US" sz="1800" dirty="0"/>
              <a:t>JPEG image files contain metadata that varies depending on the application used.</a:t>
            </a:r>
          </a:p>
          <a:p>
            <a:pPr marL="825500" lvl="2" indent="-285750" algn="just">
              <a:spcBef>
                <a:spcPts val="1000"/>
              </a:spcBef>
              <a:buFont typeface="Wingdings" panose="05000000000000000000" pitchFamily="2" charset="2"/>
              <a:buChar char="Ø"/>
            </a:pPr>
            <a:r>
              <a:rPr lang="en-US" altLang="en-US" sz="1800" dirty="0"/>
              <a:t>Online tools such as EXIFdata.com and </a:t>
            </a:r>
            <a:r>
              <a:rPr lang="en-US" altLang="en-US" sz="1800" dirty="0" err="1"/>
              <a:t>ExifTool</a:t>
            </a:r>
            <a:r>
              <a:rPr lang="en-US" altLang="en-US" sz="1800" dirty="0"/>
              <a:t> aid in obtaining EXIF data from JPEG images.</a:t>
            </a:r>
          </a:p>
          <a:p>
            <a:pPr marL="539750" lvl="2" indent="0" algn="just">
              <a:spcBef>
                <a:spcPts val="1000"/>
              </a:spcBef>
              <a:buNone/>
            </a:pPr>
            <a:r>
              <a:rPr lang="en-US" altLang="en-US" sz="1800" b="1" dirty="0"/>
              <a:t>Understanding EXIF Data:</a:t>
            </a:r>
          </a:p>
          <a:p>
            <a:pPr marL="825500" lvl="2" indent="-285750" algn="just">
              <a:spcBef>
                <a:spcPts val="1000"/>
              </a:spcBef>
              <a:buFont typeface="Wingdings" panose="05000000000000000000" pitchFamily="2" charset="2"/>
              <a:buChar char="Ø"/>
            </a:pPr>
            <a:r>
              <a:rPr lang="en-US" altLang="en-US" sz="1800" dirty="0"/>
              <a:t>EXIF standard embeds metadata in digital images, including camera details, GPS timestamps, and image specifications.</a:t>
            </a:r>
          </a:p>
          <a:p>
            <a:pPr marL="825500" lvl="2" indent="-285750" algn="just">
              <a:spcBef>
                <a:spcPts val="1000"/>
              </a:spcBef>
              <a:buFont typeface="Wingdings" panose="05000000000000000000" pitchFamily="2" charset="2"/>
              <a:buChar char="Ø"/>
            </a:pPr>
            <a:r>
              <a:rPr lang="en-US" altLang="en-US" sz="1800" dirty="0"/>
              <a:t>EXIF metadata is crucial for investigating cybercrimes but can be manipulated.</a:t>
            </a:r>
          </a:p>
        </p:txBody>
      </p:sp>
    </p:spTree>
    <p:extLst>
      <p:ext uri="{BB962C8B-B14F-4D97-AF65-F5344CB8AC3E}">
        <p14:creationId xmlns:p14="http://schemas.microsoft.com/office/powerpoint/2010/main" val="1990752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AD2BE-BC13-AC4C-D3DC-E28247A8F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F68301-1F38-81E4-6B46-8642DC815FCE}"/>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48CFDF9B-6EA9-021B-0BB7-F68330CDF8AE}"/>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Metadata Investigation:</a:t>
            </a:r>
          </a:p>
          <a:p>
            <a:pPr marL="825500" lvl="2" indent="-285750" algn="just">
              <a:spcBef>
                <a:spcPts val="1000"/>
              </a:spcBef>
              <a:buFont typeface="Wingdings" panose="05000000000000000000" pitchFamily="2" charset="2"/>
              <a:buChar char="Ø"/>
            </a:pPr>
            <a:r>
              <a:rPr lang="en-US" altLang="en-US" sz="1800" dirty="0"/>
              <a:t>File metadata, including timestamps and attributes, provide insights into file creation, modification, and access.</a:t>
            </a:r>
          </a:p>
          <a:p>
            <a:pPr marL="539750" lvl="2" indent="0" algn="just">
              <a:spcBef>
                <a:spcPts val="1000"/>
              </a:spcBef>
              <a:buNone/>
            </a:pPr>
            <a:r>
              <a:rPr lang="en-US" altLang="en-US" sz="1800" b="1" dirty="0"/>
              <a:t>Metadata in Different File Systems:</a:t>
            </a:r>
          </a:p>
          <a:p>
            <a:pPr marL="825500" lvl="2" indent="-285750" algn="just">
              <a:spcBef>
                <a:spcPts val="1000"/>
              </a:spcBef>
              <a:buFont typeface="Wingdings" panose="05000000000000000000" pitchFamily="2" charset="2"/>
              <a:buChar char="Ø"/>
            </a:pPr>
            <a:r>
              <a:rPr lang="en-US" altLang="en-US" sz="1800" dirty="0"/>
              <a:t>FAT and NTFS file systems handle timestamps differently, storing them in various formats and resolutions.</a:t>
            </a:r>
          </a:p>
          <a:p>
            <a:pPr marL="825500" lvl="2" indent="-285750" algn="just">
              <a:spcBef>
                <a:spcPts val="1000"/>
              </a:spcBef>
              <a:buFont typeface="Wingdings" panose="05000000000000000000" pitchFamily="2" charset="2"/>
              <a:buChar char="Ø"/>
            </a:pPr>
            <a:r>
              <a:rPr lang="en-US" altLang="en-US" sz="1800" dirty="0"/>
              <a:t>Timestamps can be manipulated, so forensic investigators must consider timestamp integrity.</a:t>
            </a:r>
          </a:p>
          <a:p>
            <a:pPr marL="539750" lvl="2" indent="0" algn="just">
              <a:spcBef>
                <a:spcPts val="1000"/>
              </a:spcBef>
              <a:buNone/>
            </a:pPr>
            <a:r>
              <a:rPr lang="en-US" altLang="en-US" sz="1800" b="1" dirty="0"/>
              <a:t>Metadata in PDF Files:</a:t>
            </a:r>
          </a:p>
          <a:p>
            <a:pPr marL="825500" lvl="2" indent="-285750" algn="just">
              <a:spcBef>
                <a:spcPts val="1000"/>
              </a:spcBef>
              <a:buFont typeface="Wingdings" panose="05000000000000000000" pitchFamily="2" charset="2"/>
              <a:buChar char="Ø"/>
            </a:pPr>
            <a:r>
              <a:rPr lang="en-US" altLang="en-US" sz="1800" dirty="0"/>
              <a:t>PDF metadata contains document details like title, author, creation/modification dates, and security settings.</a:t>
            </a:r>
          </a:p>
          <a:p>
            <a:pPr marL="539750" lvl="2" indent="0" algn="just">
              <a:spcBef>
                <a:spcPts val="1000"/>
              </a:spcBef>
              <a:buNone/>
            </a:pPr>
            <a:r>
              <a:rPr lang="en-US" altLang="en-US" sz="1800" b="1" dirty="0"/>
              <a:t>Metadata in Word Documents:</a:t>
            </a:r>
          </a:p>
          <a:p>
            <a:pPr marL="825500" lvl="2" indent="-285750" algn="just">
              <a:spcBef>
                <a:spcPts val="1000"/>
              </a:spcBef>
              <a:buFont typeface="Wingdings" panose="05000000000000000000" pitchFamily="2" charset="2"/>
              <a:buChar char="Ø"/>
            </a:pPr>
            <a:r>
              <a:rPr lang="en-US" altLang="en-US" sz="1800" dirty="0"/>
              <a:t>Word document metadata, or document properties, include information like title, author, creation/modification dates, and collaboration details.</a:t>
            </a:r>
          </a:p>
          <a:p>
            <a:pPr marL="825500" lvl="2" indent="-285750" algn="just">
              <a:spcBef>
                <a:spcPts val="1000"/>
              </a:spcBef>
              <a:buFont typeface="Wingdings" panose="05000000000000000000" pitchFamily="2" charset="2"/>
              <a:buChar char="Ø"/>
            </a:pPr>
            <a:r>
              <a:rPr lang="en-US" altLang="en-US" sz="1800" dirty="0"/>
              <a:t>Metadata inspection in Word documents is accessible through the File → Info menu.</a:t>
            </a:r>
          </a:p>
        </p:txBody>
      </p:sp>
    </p:spTree>
    <p:extLst>
      <p:ext uri="{BB962C8B-B14F-4D97-AF65-F5344CB8AC3E}">
        <p14:creationId xmlns:p14="http://schemas.microsoft.com/office/powerpoint/2010/main" val="3351702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8C1BB-33B5-1B19-8902-F57491AE4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E34A5-A37C-E425-931D-4394BBA2C61C}"/>
              </a:ext>
            </a:extLst>
          </p:cNvPr>
          <p:cNvSpPr>
            <a:spLocks noGrp="1"/>
          </p:cNvSpPr>
          <p:nvPr>
            <p:ph type="title"/>
          </p:nvPr>
        </p:nvSpPr>
        <p:spPr>
          <a:xfrm>
            <a:off x="0" y="0"/>
            <a:ext cx="10673364" cy="544987"/>
          </a:xfrm>
        </p:spPr>
        <p:txBody>
          <a:bodyPr>
            <a:normAutofit/>
          </a:bodyPr>
          <a:lstStyle/>
          <a:p>
            <a:r>
              <a:rPr lang="en-US" sz="3200" dirty="0"/>
              <a:t>Windows Forensics </a:t>
            </a:r>
          </a:p>
        </p:txBody>
      </p:sp>
      <p:sp>
        <p:nvSpPr>
          <p:cNvPr id="3" name="Content Placeholder 2">
            <a:extLst>
              <a:ext uri="{FF2B5EF4-FFF2-40B4-BE49-F238E27FC236}">
                <a16:creationId xmlns:a16="http://schemas.microsoft.com/office/drawing/2014/main" id="{002DF9C5-30BF-95F5-11C2-F51367CE046E}"/>
              </a:ext>
            </a:extLst>
          </p:cNvPr>
          <p:cNvSpPr>
            <a:spLocks noGrp="1"/>
          </p:cNvSpPr>
          <p:nvPr>
            <p:ph idx="1"/>
          </p:nvPr>
        </p:nvSpPr>
        <p:spPr>
          <a:xfrm>
            <a:off x="129381" y="544987"/>
            <a:ext cx="11933237" cy="4901746"/>
          </a:xfrm>
        </p:spPr>
        <p:txBody>
          <a:bodyPr>
            <a:noAutofit/>
          </a:bodyPr>
          <a:lstStyle/>
          <a:p>
            <a:pPr marL="368300" lvl="1" indent="-285750" algn="just">
              <a:spcBef>
                <a:spcPts val="1000"/>
              </a:spcBef>
              <a:buFont typeface="Wingdings" panose="05000000000000000000" pitchFamily="2" charset="2"/>
              <a:buChar char="Ø"/>
            </a:pPr>
            <a:r>
              <a:rPr lang="en-US" altLang="en-US" sz="1800" b="1" dirty="0"/>
              <a:t>Understanding Event Logs:</a:t>
            </a:r>
          </a:p>
          <a:p>
            <a:pPr marL="825500" lvl="2" indent="-285750" algn="just">
              <a:spcBef>
                <a:spcPts val="1000"/>
              </a:spcBef>
              <a:buFont typeface="Wingdings" panose="05000000000000000000" pitchFamily="2" charset="2"/>
              <a:buChar char="Ø"/>
            </a:pPr>
            <a:r>
              <a:rPr lang="en-US" altLang="en-US" sz="1800" dirty="0"/>
              <a:t>Event logs in Windows OS record system activities and serve as potential evidence in forensic investigations.</a:t>
            </a:r>
          </a:p>
          <a:p>
            <a:pPr marL="825500" lvl="2" indent="-285750" algn="just">
              <a:spcBef>
                <a:spcPts val="1000"/>
              </a:spcBef>
              <a:buFont typeface="Wingdings" panose="05000000000000000000" pitchFamily="2" charset="2"/>
              <a:buChar char="Ø"/>
            </a:pPr>
            <a:r>
              <a:rPr lang="en-US" altLang="en-US" sz="1800" dirty="0"/>
              <a:t>Main events logged include application installations, security-related events, and system component events.</a:t>
            </a:r>
          </a:p>
          <a:p>
            <a:pPr marL="825500" lvl="2" indent="-285750" algn="just">
              <a:spcBef>
                <a:spcPts val="1000"/>
              </a:spcBef>
              <a:buFont typeface="Wingdings" panose="05000000000000000000" pitchFamily="2" charset="2"/>
              <a:buChar char="Ø"/>
            </a:pPr>
            <a:r>
              <a:rPr lang="en-US" altLang="en-US" sz="1800" b="1" dirty="0"/>
              <a:t>Event Log Structure:</a:t>
            </a:r>
          </a:p>
          <a:p>
            <a:pPr marL="825500" lvl="2" indent="-285750" algn="just">
              <a:spcBef>
                <a:spcPts val="1000"/>
              </a:spcBef>
              <a:buFont typeface="Wingdings" panose="05000000000000000000" pitchFamily="2" charset="2"/>
              <a:buChar char="Ø"/>
            </a:pPr>
            <a:r>
              <a:rPr lang="en-US" altLang="en-US" sz="1800" dirty="0"/>
              <a:t>Every event log comprises a fixed-size header, variable event records, and an end-of-file record.</a:t>
            </a:r>
          </a:p>
          <a:p>
            <a:pPr marL="368300" lvl="1" indent="-285750" algn="just">
              <a:spcBef>
                <a:spcPts val="1000"/>
              </a:spcBef>
              <a:buFont typeface="Wingdings" panose="05000000000000000000" pitchFamily="2" charset="2"/>
              <a:buChar char="Ø"/>
            </a:pPr>
            <a:endParaRPr lang="en-US" altLang="en-US" sz="1800" b="1" dirty="0"/>
          </a:p>
          <a:p>
            <a:pPr marL="368300" lvl="1" indent="-285750" algn="just">
              <a:spcBef>
                <a:spcPts val="1000"/>
              </a:spcBef>
              <a:buFont typeface="Wingdings" panose="05000000000000000000" pitchFamily="2" charset="2"/>
              <a:buChar char="Ø"/>
            </a:pPr>
            <a:r>
              <a:rPr lang="en-US" altLang="en-US" sz="1800" b="1" dirty="0"/>
              <a:t>Summary:</a:t>
            </a:r>
          </a:p>
          <a:p>
            <a:pPr marL="825500" lvl="2" indent="-285750" algn="just">
              <a:spcBef>
                <a:spcPts val="1000"/>
              </a:spcBef>
              <a:buFont typeface="Wingdings" panose="05000000000000000000" pitchFamily="2" charset="2"/>
              <a:buChar char="Ø"/>
            </a:pPr>
            <a:r>
              <a:rPr lang="en-US" altLang="en-US" sz="1800" dirty="0"/>
              <a:t>Importance of OS and Windows forensics.</a:t>
            </a:r>
          </a:p>
          <a:p>
            <a:pPr marL="825500" lvl="2" indent="-285750" algn="just">
              <a:spcBef>
                <a:spcPts val="1000"/>
              </a:spcBef>
              <a:buFont typeface="Wingdings" panose="05000000000000000000" pitchFamily="2" charset="2"/>
              <a:buChar char="Ø"/>
            </a:pPr>
            <a:r>
              <a:rPr lang="en-US" altLang="en-US" sz="1800" dirty="0"/>
              <a:t>Collection techniques for volatile and non-volatile data from Windows systems.</a:t>
            </a:r>
          </a:p>
          <a:p>
            <a:pPr marL="825500" lvl="2" indent="-285750" algn="just">
              <a:spcBef>
                <a:spcPts val="1000"/>
              </a:spcBef>
              <a:buFont typeface="Wingdings" panose="05000000000000000000" pitchFamily="2" charset="2"/>
              <a:buChar char="Ø"/>
            </a:pPr>
            <a:r>
              <a:rPr lang="en-US" altLang="en-US" sz="1800" dirty="0"/>
              <a:t>Windows memory techniques.</a:t>
            </a:r>
          </a:p>
          <a:p>
            <a:pPr marL="825500" lvl="2" indent="-285750" algn="just">
              <a:spcBef>
                <a:spcPts val="1000"/>
              </a:spcBef>
              <a:buFont typeface="Wingdings" panose="05000000000000000000" pitchFamily="2" charset="2"/>
              <a:buChar char="Ø"/>
            </a:pPr>
            <a:r>
              <a:rPr lang="en-US" altLang="en-US" sz="1800" dirty="0"/>
              <a:t>Examination methods for Windows files, metadata.</a:t>
            </a:r>
          </a:p>
          <a:p>
            <a:pPr marL="825500" lvl="2" indent="-285750" algn="just">
              <a:spcBef>
                <a:spcPts val="1000"/>
              </a:spcBef>
              <a:buFont typeface="Wingdings" panose="05000000000000000000" pitchFamily="2" charset="2"/>
              <a:buChar char="Ø"/>
            </a:pPr>
            <a:r>
              <a:rPr lang="en-US" altLang="en-US" sz="1800" dirty="0"/>
              <a:t>Analyzing Windows event logs.</a:t>
            </a:r>
          </a:p>
        </p:txBody>
      </p:sp>
    </p:spTree>
    <p:extLst>
      <p:ext uri="{BB962C8B-B14F-4D97-AF65-F5344CB8AC3E}">
        <p14:creationId xmlns:p14="http://schemas.microsoft.com/office/powerpoint/2010/main" val="3814478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Computer Forensics</a:t>
            </a:r>
          </a:p>
          <a:p>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 Council – CHFI V10 </a:t>
            </a:r>
            <a:r>
              <a:rPr lang="en-GB" sz="1600" b="1" dirty="0" err="1">
                <a:effectLst>
                  <a:outerShdw blurRad="38100" dist="38100" dir="2700000" algn="tl">
                    <a:srgbClr val="000000">
                      <a:alpha val="43137"/>
                    </a:srgbClr>
                  </a:outerShdw>
                </a:effectLst>
              </a:rPr>
              <a:t>Ebook</a:t>
            </a: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dirty="0"/>
          </a:p>
          <a:p>
            <a:r>
              <a:rPr lang="en-GB" b="1" i="1" dirty="0"/>
              <a:t>Computer Forensics</a:t>
            </a:r>
          </a:p>
          <a:p>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E0329E-C5EA-4B89-B62D-15B85A724B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elements/1.1/"/>
    <ds:schemaRef ds:uri="http://schemas.microsoft.com/office/infopath/2007/PartnerControls"/>
    <ds:schemaRef ds:uri="http://www.w3.org/XML/1998/namespace"/>
    <ds:schemaRef ds:uri="http://purl.org/dc/dcmitype/"/>
    <ds:schemaRef ds:uri="http://schemas.microsoft.com/office/2006/documentManagement/types"/>
    <ds:schemaRef ds:uri="d2ec016d-25cf-4c07-aa6b-c53e267faa6f"/>
    <ds:schemaRef ds:uri="9902240c-f584-4322-946e-7b0be23bca91"/>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2713</Words>
  <Application>Microsoft Office PowerPoint</Application>
  <PresentationFormat>Widescreen</PresentationFormat>
  <Paragraphs>322</Paragraphs>
  <Slides>28</Slides>
  <Notes>23</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28</vt:i4>
      </vt:variant>
    </vt:vector>
  </HeadingPairs>
  <TitlesOfParts>
    <vt:vector size="39"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Let's talk….</vt:lpstr>
      <vt:lpstr>Windows Forensics</vt:lpstr>
      <vt:lpstr>PowerPoint Presentation</vt:lpstr>
      <vt:lpstr>Windows Forensics </vt:lpstr>
      <vt:lpstr>Windows Forensics </vt:lpstr>
      <vt:lpstr>Windows Forensics </vt:lpstr>
      <vt:lpstr>Windows Forensics </vt:lpstr>
      <vt:lpstr>Windows Forensics </vt:lpstr>
      <vt:lpstr>Windows Forensics </vt:lpstr>
      <vt:lpstr>Windows Forensics </vt:lpstr>
      <vt:lpstr>Windows Forensics </vt:lpstr>
      <vt:lpstr>Windows Forensics </vt:lpstr>
      <vt:lpstr>PowerPoint Presentation</vt:lpstr>
      <vt:lpstr>Windows Forensics </vt:lpstr>
      <vt:lpstr>Windows Forensics </vt:lpstr>
      <vt:lpstr>Windows Forensics </vt:lpstr>
      <vt:lpstr>Windows Forensics </vt:lpstr>
      <vt:lpstr>Windows Forensics </vt:lpstr>
      <vt:lpstr>PowerPoint Presentation</vt:lpstr>
      <vt:lpstr>Windows Forensics </vt:lpstr>
      <vt:lpstr>Windows Forensics </vt:lpstr>
      <vt:lpstr>Windows Forensics </vt:lpstr>
      <vt:lpstr>Windows Forensics </vt:lpstr>
      <vt:lpstr>Windows Forensics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65</cp:revision>
  <dcterms:created xsi:type="dcterms:W3CDTF">2021-03-05T06:07:01Z</dcterms:created>
  <dcterms:modified xsi:type="dcterms:W3CDTF">2024-04-15T03:18:49Z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