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3" autoAdjust="0"/>
    <p:restoredTop sz="94660"/>
  </p:normalViewPr>
  <p:slideViewPr>
    <p:cSldViewPr snapToGrid="0" snapToObjects="1">
      <p:cViewPr varScale="1">
        <p:scale>
          <a:sx n="87" d="100"/>
          <a:sy n="87" d="100"/>
        </p:scale>
        <p:origin x="92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2253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4682C581-49E8-EEAB-D4E7-2B58879E6F32}"/>
              </a:ext>
            </a:extLst>
          </p:cNvPr>
          <p:cNvSpPr>
            <a:spLocks noChangeArrowheads="1"/>
          </p:cNvSpPr>
          <p:nvPr/>
        </p:nvSpPr>
        <p:spPr bwMode="auto">
          <a:xfrm>
            <a:off x="683045" y="1671122"/>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93BC6607-43E2-71B9-48A0-819F23C155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724" y="253043"/>
            <a:ext cx="2619375" cy="11620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DE11B90-002E-3839-6F57-FBBE668F4F52}"/>
              </a:ext>
            </a:extLst>
          </p:cNvPr>
          <p:cNvSpPr txBox="1"/>
          <p:nvPr/>
        </p:nvSpPr>
        <p:spPr>
          <a:xfrm>
            <a:off x="605926" y="1899722"/>
            <a:ext cx="5387249" cy="2862322"/>
          </a:xfrm>
          <a:prstGeom prst="rect">
            <a:avLst/>
          </a:prstGeom>
          <a:noFill/>
        </p:spPr>
        <p:txBody>
          <a:bodyPr wrap="square" rtlCol="0">
            <a:spAutoFit/>
          </a:bodyPr>
          <a:lstStyle/>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Name: Soner Yarasikli</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Student ID: 2519545</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Module Code: </a:t>
            </a:r>
            <a:r>
              <a:rPr lang="en-US" dirty="0">
                <a:latin typeface="Arial" panose="020B0604020202020204" pitchFamily="34" charset="0"/>
                <a:cs typeface="Arial" panose="020B0604020202020204" pitchFamily="34" charset="0"/>
              </a:rPr>
              <a:t>LCHS4010</a:t>
            </a:r>
            <a:endParaRPr lang="en-GB" altLang="zh-CN"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Module: </a:t>
            </a:r>
            <a:r>
              <a:rPr lang="en-US" dirty="0">
                <a:latin typeface="Arial" panose="020B0604020202020204" pitchFamily="34" charset="0"/>
                <a:cs typeface="Arial" panose="020B0604020202020204" pitchFamily="34" charset="0"/>
              </a:rPr>
              <a:t>Psychology in Health and Social Care</a:t>
            </a: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Lecturer: Dr. Helen Parsons </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Submitted on: 12/10/2026</a:t>
            </a:r>
            <a:endParaRPr lang="en-GB" altLang="zh-CN"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25C225-91DA-689A-6EDE-89723D75601E}"/>
              </a:ext>
            </a:extLst>
          </p:cNvPr>
          <p:cNvSpPr txBox="1"/>
          <p:nvPr/>
        </p:nvSpPr>
        <p:spPr>
          <a:xfrm>
            <a:off x="5887815" y="3240430"/>
            <a:ext cx="3305864" cy="1600438"/>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John Bowlby was a famous British psychologist who lived from 1907 to 1990. He is known as the father of Attachment Theory. His brilliant work completely changed our understanding of a young child's emotional development.</a:t>
            </a:r>
          </a:p>
        </p:txBody>
      </p:sp>
      <p:sp>
        <p:nvSpPr>
          <p:cNvPr id="4" name="TextBox 3">
            <a:extLst>
              <a:ext uri="{FF2B5EF4-FFF2-40B4-BE49-F238E27FC236}">
                <a16:creationId xmlns:a16="http://schemas.microsoft.com/office/drawing/2014/main" id="{F00C958C-F86E-E4F4-D383-A8333C8963EF}"/>
              </a:ext>
            </a:extLst>
          </p:cNvPr>
          <p:cNvSpPr txBox="1"/>
          <p:nvPr/>
        </p:nvSpPr>
        <p:spPr>
          <a:xfrm>
            <a:off x="6081310" y="2952387"/>
            <a:ext cx="3525397"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https://en.wikipedia.org/wiki/John_Bowlby</a:t>
            </a:r>
          </a:p>
        </p:txBody>
      </p:sp>
      <p:sp>
        <p:nvSpPr>
          <p:cNvPr id="6" name="TextBox 5">
            <a:extLst>
              <a:ext uri="{FF2B5EF4-FFF2-40B4-BE49-F238E27FC236}">
                <a16:creationId xmlns:a16="http://schemas.microsoft.com/office/drawing/2014/main" id="{5D5A435F-FC06-C5E5-2D94-0A56A6FA6FE2}"/>
              </a:ext>
            </a:extLst>
          </p:cNvPr>
          <p:cNvSpPr txBox="1"/>
          <p:nvPr/>
        </p:nvSpPr>
        <p:spPr>
          <a:xfrm>
            <a:off x="240766" y="333411"/>
            <a:ext cx="5939697" cy="255454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I want to share a developmental support plan for Shona, a three-year-old who recently started at our nursery. Right now, Shona is struggling with separation anxiety, speaking very little, and finding it hard to join in during group play. To understand her behaviour, I will use John Bowlby’s Attachment Theory as our evidence-based guide. This will help us explore how nature and nurture are shaping her development, so we can put the right practical interventions in place within our health and social care framework.</a:t>
            </a:r>
          </a:p>
          <a:p>
            <a:pPr>
              <a:lnSpc>
                <a:spcPct val="100000"/>
              </a:lnSpc>
            </a:pPr>
            <a:endParaRPr lang="en-GB"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6D6D827-BB0A-034E-6AA7-369EC5EA23FD}"/>
              </a:ext>
            </a:extLst>
          </p:cNvPr>
          <p:cNvPicPr>
            <a:picLocks noChangeAspect="1"/>
          </p:cNvPicPr>
          <p:nvPr/>
        </p:nvPicPr>
        <p:blipFill>
          <a:blip r:embed="rId2"/>
          <a:stretch>
            <a:fillRect/>
          </a:stretch>
        </p:blipFill>
        <p:spPr>
          <a:xfrm>
            <a:off x="339688" y="2688934"/>
            <a:ext cx="2792209" cy="2121155"/>
          </a:xfrm>
          <a:prstGeom prst="rect">
            <a:avLst/>
          </a:prstGeom>
        </p:spPr>
      </p:pic>
      <p:pic>
        <p:nvPicPr>
          <p:cNvPr id="16" name="Picture 15">
            <a:extLst>
              <a:ext uri="{FF2B5EF4-FFF2-40B4-BE49-F238E27FC236}">
                <a16:creationId xmlns:a16="http://schemas.microsoft.com/office/drawing/2014/main" id="{B9432942-C8F9-EAAA-2D06-6B74E9EA287E}"/>
              </a:ext>
            </a:extLst>
          </p:cNvPr>
          <p:cNvPicPr>
            <a:picLocks noChangeAspect="1"/>
          </p:cNvPicPr>
          <p:nvPr/>
        </p:nvPicPr>
        <p:blipFill>
          <a:blip r:embed="rId3"/>
          <a:stretch>
            <a:fillRect/>
          </a:stretch>
        </p:blipFill>
        <p:spPr>
          <a:xfrm>
            <a:off x="6301878" y="157270"/>
            <a:ext cx="2208755" cy="2786930"/>
          </a:xfrm>
          <a:prstGeom prst="rect">
            <a:avLst/>
          </a:prstGeom>
        </p:spPr>
      </p:pic>
      <p:sp>
        <p:nvSpPr>
          <p:cNvPr id="5" name="TextBox 4">
            <a:extLst>
              <a:ext uri="{FF2B5EF4-FFF2-40B4-BE49-F238E27FC236}">
                <a16:creationId xmlns:a16="http://schemas.microsoft.com/office/drawing/2014/main" id="{9C5CAA7A-1606-D001-344B-60A06CA22656}"/>
              </a:ext>
            </a:extLst>
          </p:cNvPr>
          <p:cNvSpPr txBox="1"/>
          <p:nvPr/>
        </p:nvSpPr>
        <p:spPr>
          <a:xfrm>
            <a:off x="3323023" y="2532544"/>
            <a:ext cx="2346593" cy="230832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Attachment theory is a psychological framework stating that babies naturally form close emotional bonds with their primary caregivers to feel safe, calm, and protected as they grow up.</a:t>
            </a:r>
          </a:p>
        </p:txBody>
      </p:sp>
    </p:spTree>
    <p:extLst>
      <p:ext uri="{BB962C8B-B14F-4D97-AF65-F5344CB8AC3E}">
        <p14:creationId xmlns:p14="http://schemas.microsoft.com/office/powerpoint/2010/main" val="207395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4DCBEC-03D4-F844-0C8E-0B1335AE59FE}"/>
              </a:ext>
            </a:extLst>
          </p:cNvPr>
          <p:cNvSpPr txBox="1"/>
          <p:nvPr/>
        </p:nvSpPr>
        <p:spPr>
          <a:xfrm>
            <a:off x="130688" y="160834"/>
            <a:ext cx="9013312" cy="2462213"/>
          </a:xfrm>
          <a:prstGeom prst="rect">
            <a:avLst/>
          </a:prstGeom>
          <a:noFill/>
        </p:spPr>
        <p:txBody>
          <a:bodyPr wrap="square">
            <a:spAutoFit/>
          </a:bodyPr>
          <a:lstStyle/>
          <a:p>
            <a:pPr marL="0" marR="0">
              <a:spcBef>
                <a:spcPts val="1800"/>
              </a:spcBef>
              <a:spcAft>
                <a:spcPts val="900"/>
              </a:spcAft>
              <a:buNone/>
            </a:pPr>
            <a:r>
              <a:rPr lang="en-GB" sz="2000" b="1" dirty="0">
                <a:latin typeface="Arial" panose="020B0604020202020204" pitchFamily="34" charset="0"/>
                <a:cs typeface="Arial" panose="020B0604020202020204" pitchFamily="34" charset="0"/>
              </a:rPr>
              <a:t>Main</a:t>
            </a:r>
            <a:r>
              <a:rPr lang="en-GB" sz="2000" b="1" u="none" strike="noStrike" dirty="0">
                <a:effectLst/>
                <a:latin typeface="Arial" panose="020B0604020202020204" pitchFamily="34" charset="0"/>
                <a:cs typeface="Arial" panose="020B0604020202020204" pitchFamily="34" charset="0"/>
              </a:rPr>
              <a:t> Concepts of Attachment Theory</a:t>
            </a: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Biological Drive:</a:t>
            </a:r>
            <a:r>
              <a:rPr lang="en-GB" sz="1400" b="0" u="none" strike="noStrike" dirty="0">
                <a:effectLst/>
                <a:latin typeface="Arial" panose="020B0604020202020204" pitchFamily="34" charset="0"/>
                <a:cs typeface="Arial" panose="020B0604020202020204" pitchFamily="34" charset="0"/>
              </a:rPr>
              <a:t> Evolutionary survival mechanism to stay close to a protective adult. </a:t>
            </a:r>
            <a:r>
              <a:rPr lang="en-GB" sz="1400" dirty="0"/>
              <a:t>(Bowlby, 1969)</a:t>
            </a:r>
            <a:endParaRPr lang="en-GB" sz="1400" b="0" u="none" strike="noStrike" dirty="0">
              <a:effectLst/>
              <a:latin typeface="Arial" panose="020B0604020202020204" pitchFamily="34" charset="0"/>
              <a:cs typeface="Arial" panose="020B0604020202020204" pitchFamily="34" charset="0"/>
            </a:endParaRP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Monotropy:</a:t>
            </a:r>
            <a:r>
              <a:rPr lang="en-GB" sz="1400" b="0" u="none" strike="noStrike" dirty="0">
                <a:effectLst/>
                <a:latin typeface="Arial" panose="020B0604020202020204" pitchFamily="34" charset="0"/>
                <a:cs typeface="Arial" panose="020B0604020202020204" pitchFamily="34" charset="0"/>
              </a:rPr>
              <a:t> Innate need for one primary secure bond, usually with the main caregiver. </a:t>
            </a:r>
            <a:r>
              <a:rPr lang="en-GB" sz="1400" dirty="0"/>
              <a:t>(Bowlby, 1988).</a:t>
            </a:r>
            <a:endParaRPr lang="en-GB" sz="1400" b="0" u="none" strike="noStrike" dirty="0">
              <a:effectLst/>
              <a:latin typeface="Arial" panose="020B0604020202020204" pitchFamily="34" charset="0"/>
              <a:cs typeface="Arial" panose="020B0604020202020204" pitchFamily="34" charset="0"/>
            </a:endParaRP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Secure Base:</a:t>
            </a:r>
            <a:r>
              <a:rPr lang="en-GB" sz="1400" b="0" u="none" strike="noStrike" dirty="0">
                <a:effectLst/>
                <a:latin typeface="Arial" panose="020B0604020202020204" pitchFamily="34" charset="0"/>
                <a:cs typeface="Arial" panose="020B0604020202020204" pitchFamily="34" charset="0"/>
              </a:rPr>
              <a:t> Responsive figure providing safety so a child can explore. </a:t>
            </a:r>
            <a:r>
              <a:rPr lang="en-GB" sz="1400" dirty="0"/>
              <a:t>(Ainsworth et al., 1978)</a:t>
            </a:r>
            <a:endParaRPr lang="en-GB" sz="1400" b="0" u="none" strike="noStrike" dirty="0">
              <a:effectLst/>
              <a:latin typeface="Arial" panose="020B0604020202020204" pitchFamily="34" charset="0"/>
              <a:cs typeface="Arial" panose="020B0604020202020204" pitchFamily="34" charset="0"/>
            </a:endParaRP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Internal Working Model:</a:t>
            </a:r>
            <a:r>
              <a:rPr lang="en-GB" sz="1400" b="0" u="none" strike="noStrike" dirty="0">
                <a:effectLst/>
                <a:latin typeface="Arial" panose="020B0604020202020204" pitchFamily="34" charset="0"/>
                <a:cs typeface="Arial" panose="020B0604020202020204" pitchFamily="34" charset="0"/>
              </a:rPr>
              <a:t> Cognitive blueprint from early bonds shaping future relationships. </a:t>
            </a:r>
            <a:r>
              <a:rPr lang="en-GB" sz="1400" dirty="0"/>
              <a:t>(Bretherton and Munholland, 2016).</a:t>
            </a:r>
            <a:endParaRPr lang="en-GB" sz="1400" b="0" u="none" strike="noStrike" dirty="0">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9CD1497-FFFC-82F4-AECA-67622C915F87}"/>
              </a:ext>
            </a:extLst>
          </p:cNvPr>
          <p:cNvSpPr txBox="1"/>
          <p:nvPr/>
        </p:nvSpPr>
        <p:spPr>
          <a:xfrm>
            <a:off x="130688" y="2571750"/>
            <a:ext cx="6259095" cy="2308324"/>
          </a:xfrm>
          <a:prstGeom prst="rect">
            <a:avLst/>
          </a:prstGeom>
          <a:noFill/>
        </p:spPr>
        <p:txBody>
          <a:bodyPr wrap="square">
            <a:spAutoFit/>
          </a:bodyPr>
          <a:lstStyle/>
          <a:p>
            <a:pPr>
              <a:lnSpc>
                <a:spcPct val="100000"/>
              </a:lnSpc>
              <a:spcAft>
                <a:spcPts val="800"/>
              </a:spcAft>
              <a:buNone/>
            </a:pP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John Bowlby’s theory shows that children are naturally wired to form attachments. When a caregiver consistently responds to a child with warmth and comfort, it builds a sense of deep security. This turns the caregiver into a "secure base“ a safe launchpad that gives the child the confidence to step out, explore, and learn.</a:t>
            </a:r>
            <a:r>
              <a:rPr lang="en-GB" sz="1600" kern="100" dirty="0">
                <a:latin typeface="Arial" panose="020B0604020202020204" pitchFamily="34" charset="0"/>
                <a:ea typeface="Aptos" panose="020B0004020202020204" pitchFamily="34" charset="0"/>
                <a:cs typeface="Arial" panose="020B0604020202020204" pitchFamily="34" charset="0"/>
              </a:rPr>
              <a:t> </a:t>
            </a: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Crucially, these early bonds shape what Bowlby calls an Internal Working Model. Think of this as a lifelong mental blueprint. If a child grows up in a reliable, caring environment, their blueprint tells them that the world is a safe place and that people can be trusted.</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4EC5A1D-F384-D9C5-1592-13BC64B3784E}"/>
              </a:ext>
            </a:extLst>
          </p:cNvPr>
          <p:cNvPicPr>
            <a:picLocks noChangeAspect="1"/>
          </p:cNvPicPr>
          <p:nvPr/>
        </p:nvPicPr>
        <p:blipFill>
          <a:blip r:embed="rId3"/>
          <a:stretch>
            <a:fillRect/>
          </a:stretch>
        </p:blipFill>
        <p:spPr>
          <a:xfrm>
            <a:off x="6503945" y="2346039"/>
            <a:ext cx="2137273" cy="25595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7160" y="296991"/>
            <a:ext cx="8869680" cy="2251899"/>
          </a:xfrm>
          <a:prstGeom prst="rect">
            <a:avLst/>
          </a:prstGeom>
          <a:noFill/>
        </p:spPr>
        <p:txBody>
          <a:bodyPr wrap="square">
            <a:spAutoFit/>
          </a:bodyPr>
          <a:lstStyle/>
          <a:p>
            <a:pPr>
              <a:spcAft>
                <a:spcPts val="1000"/>
              </a:spcAft>
              <a:defRPr sz="1600">
                <a:solidFill>
                  <a:srgbClr val="2D3748"/>
                </a:solidFill>
                <a:latin typeface="Calibri"/>
              </a:defRPr>
            </a:pPr>
            <a:r>
              <a:rPr lang="en-GB" sz="2000" b="1" dirty="0">
                <a:solidFill>
                  <a:srgbClr val="2D3748"/>
                </a:solidFill>
                <a:latin typeface="Arial" panose="020B0604020202020204" pitchFamily="34" charset="0"/>
                <a:cs typeface="Arial" panose="020B0604020202020204" pitchFamily="34" charset="0"/>
              </a:rPr>
              <a:t>Early Years Development</a:t>
            </a:r>
            <a:endParaRPr lang="en-GB" sz="2000" b="1"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Brain Development:</a:t>
            </a:r>
            <a:r>
              <a:rPr lang="en-GB" sz="1400" dirty="0">
                <a:latin typeface="Arial" panose="020B0604020202020204" pitchFamily="34" charset="0"/>
                <a:cs typeface="Arial" panose="020B0604020202020204" pitchFamily="34" charset="0"/>
              </a:rPr>
              <a:t> Secure emotional bonds directly shape a child's growing brain. When a child feels safe, it helps manage their stress hormones (like cortisol) and builds a healthy foundation for neurological growth (Schore, 2019).</a:t>
            </a:r>
          </a:p>
          <a:p>
            <a:pPr lvl="0"/>
            <a:r>
              <a:rPr lang="en-GB" sz="1400" b="1" dirty="0">
                <a:latin typeface="Arial" panose="020B0604020202020204" pitchFamily="34" charset="0"/>
                <a:cs typeface="Arial" panose="020B0604020202020204" pitchFamily="34" charset="0"/>
              </a:rPr>
              <a:t>Social and Emotional Skills:</a:t>
            </a:r>
            <a:r>
              <a:rPr lang="en-GB" sz="1400" dirty="0">
                <a:latin typeface="Arial" panose="020B0604020202020204" pitchFamily="34" charset="0"/>
                <a:cs typeface="Arial" panose="020B0604020202020204" pitchFamily="34" charset="0"/>
              </a:rPr>
              <a:t> Children who feel securely attached are much better at navigating social spaces. They tend to show more empathy, learn to manage their own big emotions, and cope much better in group environments (Bergin and Bergin, 2009).</a:t>
            </a:r>
          </a:p>
          <a:p>
            <a:pPr lvl="0"/>
            <a:r>
              <a:rPr lang="en-GB" sz="1400" b="1" dirty="0">
                <a:latin typeface="Arial" panose="020B0604020202020204" pitchFamily="34" charset="0"/>
                <a:cs typeface="Arial" panose="020B0604020202020204" pitchFamily="34" charset="0"/>
              </a:rPr>
              <a:t>Ready to Learn:</a:t>
            </a:r>
            <a:r>
              <a:rPr lang="en-GB" sz="1400" dirty="0">
                <a:latin typeface="Arial" panose="020B0604020202020204" pitchFamily="34" charset="0"/>
                <a:cs typeface="Arial" panose="020B0604020202020204" pitchFamily="34" charset="0"/>
              </a:rPr>
              <a:t> When a child feels completely safe and secure, their survival instincts can rest. This frees up all their mental energy for exploring, playing, and picking up language (Geddes, 2006).</a:t>
            </a:r>
          </a:p>
        </p:txBody>
      </p:sp>
      <p:sp>
        <p:nvSpPr>
          <p:cNvPr id="6" name="TextBox 5">
            <a:extLst>
              <a:ext uri="{FF2B5EF4-FFF2-40B4-BE49-F238E27FC236}">
                <a16:creationId xmlns:a16="http://schemas.microsoft.com/office/drawing/2014/main" id="{D9B5DF20-81EE-5B2B-AB2F-F9ADAF7B88A5}"/>
              </a:ext>
            </a:extLst>
          </p:cNvPr>
          <p:cNvSpPr txBox="1"/>
          <p:nvPr/>
        </p:nvSpPr>
        <p:spPr>
          <a:xfrm>
            <a:off x="3234690" y="2543186"/>
            <a:ext cx="5840730" cy="255454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Attachment theory is incredibly relevant to early years development because it shows that a child must feel emotionally secure before they can learn. Neurobiological research, like the work of Allan Schore, proves that stable relationships physically shape the brain pathways responsible for managing emotions. In a nursery setting, if a child is constantly flooded with fear or uncertainty, their survival instincts take over. When that happens, their brain prioritises staying safe, meaning that cognitive functions like speech and social play are forced to take a back seat.</a:t>
            </a:r>
          </a:p>
        </p:txBody>
      </p:sp>
      <p:pic>
        <p:nvPicPr>
          <p:cNvPr id="8" name="Picture 7">
            <a:extLst>
              <a:ext uri="{FF2B5EF4-FFF2-40B4-BE49-F238E27FC236}">
                <a16:creationId xmlns:a16="http://schemas.microsoft.com/office/drawing/2014/main" id="{A6A03FCC-0871-4B1B-4C26-F24A5F290872}"/>
              </a:ext>
            </a:extLst>
          </p:cNvPr>
          <p:cNvPicPr>
            <a:picLocks noChangeAspect="1"/>
          </p:cNvPicPr>
          <p:nvPr/>
        </p:nvPicPr>
        <p:blipFill>
          <a:blip r:embed="rId3"/>
          <a:stretch>
            <a:fillRect/>
          </a:stretch>
        </p:blipFill>
        <p:spPr>
          <a:xfrm>
            <a:off x="137160" y="2615545"/>
            <a:ext cx="3097530" cy="240982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2371" y="262201"/>
            <a:ext cx="8427903" cy="1908215"/>
          </a:xfrm>
          <a:prstGeom prst="rect">
            <a:avLst/>
          </a:prstGeom>
          <a:noFill/>
        </p:spPr>
        <p:txBody>
          <a:bodyPr wrap="square">
            <a:spAutoFit/>
          </a:bodyPr>
          <a:lstStyle/>
          <a:p>
            <a:pPr lvl="0"/>
            <a:r>
              <a:rPr lang="en-GB" sz="2000" b="1" dirty="0">
                <a:latin typeface="Arial" panose="020B0604020202020204" pitchFamily="34" charset="0"/>
                <a:cs typeface="Arial" panose="020B0604020202020204" pitchFamily="34" charset="0"/>
              </a:rPr>
              <a:t>Analysing Shana’s Behaviour</a:t>
            </a:r>
          </a:p>
          <a:p>
            <a:pPr lvl="0"/>
            <a:endParaRPr lang="en-GB" sz="1400" b="1"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Separation Distress:</a:t>
            </a:r>
            <a:r>
              <a:rPr lang="en-GB" sz="1400" dirty="0">
                <a:latin typeface="Arial" panose="020B0604020202020204" pitchFamily="34" charset="0"/>
                <a:cs typeface="Arial" panose="020B0604020202020204" pitchFamily="34" charset="0"/>
              </a:rPr>
              <a:t> Leaving primary caregivers removes the secure base, triggering an immediate evolutionary danger response (Bowlby, 1988).</a:t>
            </a:r>
          </a:p>
          <a:p>
            <a:pPr lvl="0"/>
            <a:r>
              <a:rPr lang="en-GB" sz="1400" b="1" dirty="0">
                <a:latin typeface="Arial" panose="020B0604020202020204" pitchFamily="34" charset="0"/>
                <a:cs typeface="Arial" panose="020B0604020202020204" pitchFamily="34" charset="0"/>
              </a:rPr>
              <a:t>Communication Withdrawal:</a:t>
            </a:r>
            <a:r>
              <a:rPr lang="en-GB" sz="1400" dirty="0">
                <a:latin typeface="Arial" panose="020B0604020202020204" pitchFamily="34" charset="0"/>
                <a:cs typeface="Arial" panose="020B0604020202020204" pitchFamily="34" charset="0"/>
              </a:rPr>
              <a:t> Prolonged stress elevates cortisol, temporarily impairing executive function and verbal communication (Music, 2017)</a:t>
            </a:r>
          </a:p>
          <a:p>
            <a:pPr lvl="0"/>
            <a:r>
              <a:rPr lang="en-GB" sz="1400" b="1" dirty="0">
                <a:latin typeface="Arial" panose="020B0604020202020204" pitchFamily="34" charset="0"/>
                <a:cs typeface="Arial" panose="020B0604020202020204" pitchFamily="34" charset="0"/>
              </a:rPr>
              <a:t>Social Isolation:</a:t>
            </a:r>
            <a:r>
              <a:rPr lang="en-GB" sz="1400" dirty="0">
                <a:latin typeface="Arial" panose="020B0604020202020204" pitchFamily="34" charset="0"/>
                <a:cs typeface="Arial" panose="020B0604020202020204" pitchFamily="34" charset="0"/>
              </a:rPr>
              <a:t> High attachment activation and hyper vigilance block the emotional safety needed for peer play (Fearon &amp; Roisman, 2017).</a:t>
            </a:r>
          </a:p>
        </p:txBody>
      </p:sp>
      <p:pic>
        <p:nvPicPr>
          <p:cNvPr id="8" name="Picture 7">
            <a:extLst>
              <a:ext uri="{FF2B5EF4-FFF2-40B4-BE49-F238E27FC236}">
                <a16:creationId xmlns:a16="http://schemas.microsoft.com/office/drawing/2014/main" id="{EBDE4BB2-66EF-BDB7-CFB8-972AC2FDC1FF}"/>
              </a:ext>
            </a:extLst>
          </p:cNvPr>
          <p:cNvPicPr>
            <a:picLocks noChangeAspect="1"/>
          </p:cNvPicPr>
          <p:nvPr/>
        </p:nvPicPr>
        <p:blipFill>
          <a:blip r:embed="rId3"/>
          <a:stretch>
            <a:fillRect/>
          </a:stretch>
        </p:blipFill>
        <p:spPr>
          <a:xfrm>
            <a:off x="4944853" y="2467778"/>
            <a:ext cx="3864112" cy="2413521"/>
          </a:xfrm>
          <a:prstGeom prst="rect">
            <a:avLst/>
          </a:prstGeom>
        </p:spPr>
      </p:pic>
      <p:sp>
        <p:nvSpPr>
          <p:cNvPr id="7" name="TextBox 6">
            <a:extLst>
              <a:ext uri="{FF2B5EF4-FFF2-40B4-BE49-F238E27FC236}">
                <a16:creationId xmlns:a16="http://schemas.microsoft.com/office/drawing/2014/main" id="{07978A77-02E0-A9F9-9E1C-9885D4979307}"/>
              </a:ext>
            </a:extLst>
          </p:cNvPr>
          <p:cNvSpPr txBox="1"/>
          <p:nvPr/>
        </p:nvSpPr>
        <p:spPr>
          <a:xfrm>
            <a:off x="242371" y="2397265"/>
            <a:ext cx="4702482" cy="2554545"/>
          </a:xfrm>
          <a:prstGeom prst="rect">
            <a:avLst/>
          </a:prstGeom>
          <a:noFill/>
        </p:spPr>
        <p:txBody>
          <a:bodyPr wrap="square">
            <a:spAutoFit/>
          </a:bodyPr>
          <a:lstStyle/>
          <a:p>
            <a:pPr>
              <a:lnSpc>
                <a:spcPct val="100000"/>
              </a:lnSpc>
              <a:spcAft>
                <a:spcPts val="800"/>
              </a:spcAft>
              <a:buNone/>
            </a:pP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Shona’s behaviour makes perfect sense through Bowlby’s lens. Starting nursery has cut off her secure base, triggering intense separation anxiety. Because her brain is on high alert and flooded with stress hormones, her ability to think clearly is blocked. Right now, she physically lacks the neurological calm needed to process language or navigate group play. Instead, she is watching her new environment from a purely defensive standpoint.</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BE66CF-3FDB-8A3D-C57A-2B6B3776E77E}"/>
              </a:ext>
            </a:extLst>
          </p:cNvPr>
          <p:cNvSpPr txBox="1"/>
          <p:nvPr/>
        </p:nvSpPr>
        <p:spPr>
          <a:xfrm>
            <a:off x="293095" y="229961"/>
            <a:ext cx="8372819" cy="3385542"/>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Biological and Environmental Influences</a:t>
            </a:r>
          </a:p>
          <a:p>
            <a:r>
              <a:rPr lang="en-GB" sz="1400" b="1" dirty="0">
                <a:latin typeface="Arial" panose="020B0604020202020204" pitchFamily="34" charset="0"/>
                <a:cs typeface="Arial" panose="020B0604020202020204" pitchFamily="34" charset="0"/>
              </a:rPr>
              <a:t>Nature (Biological Influences):</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Innate Temperament:</a:t>
            </a:r>
            <a:r>
              <a:rPr lang="en-GB" sz="1400" dirty="0">
                <a:latin typeface="Arial" panose="020B0604020202020204" pitchFamily="34" charset="0"/>
                <a:cs typeface="Arial" panose="020B0604020202020204" pitchFamily="34" charset="0"/>
              </a:rPr>
              <a:t> A genetic tendency to be naturally sensitive or cautious in new environments (Goldsmith et al., 1987).</a:t>
            </a:r>
          </a:p>
          <a:p>
            <a:r>
              <a:rPr lang="en-GB" sz="1400" b="1" dirty="0">
                <a:latin typeface="Arial" panose="020B0604020202020204" pitchFamily="34" charset="0"/>
                <a:cs typeface="Arial" panose="020B0604020202020204" pitchFamily="34" charset="0"/>
              </a:rPr>
              <a:t>- HPA-Axis Reactivity (Stress Response): </a:t>
            </a:r>
            <a:r>
              <a:rPr lang="en-GB" sz="1400" dirty="0">
                <a:latin typeface="Arial" panose="020B0604020202020204" pitchFamily="34" charset="0"/>
                <a:cs typeface="Arial" panose="020B0604020202020204" pitchFamily="34" charset="0"/>
              </a:rPr>
              <a:t>Individual differences in how quickly the body releases cortisol and triggers fight or flight under stress (Gunnar and Quevedo, 2007).</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Nurture (Environmental Influences):</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Caregiving History: </a:t>
            </a:r>
            <a:r>
              <a:rPr lang="en-GB" sz="1400" dirty="0">
                <a:latin typeface="Arial" panose="020B0604020202020204" pitchFamily="34" charset="0"/>
                <a:cs typeface="Arial" panose="020B0604020202020204" pitchFamily="34" charset="0"/>
              </a:rPr>
              <a:t>The level of warmth and consistent care a child experiences at home (Ainsworth et al., 1978).</a:t>
            </a:r>
          </a:p>
          <a:p>
            <a:r>
              <a:rPr lang="en-GB" sz="1400" b="1" dirty="0">
                <a:latin typeface="Arial" panose="020B0604020202020204" pitchFamily="34" charset="0"/>
                <a:cs typeface="Arial" panose="020B0604020202020204" pitchFamily="34" charset="0"/>
              </a:rPr>
              <a:t>- Nursery Environment: </a:t>
            </a:r>
            <a:r>
              <a:rPr lang="en-GB" sz="1400" dirty="0">
                <a:latin typeface="Arial" panose="020B0604020202020204" pitchFamily="34" charset="0"/>
                <a:cs typeface="Arial" panose="020B0604020202020204" pitchFamily="34" charset="0"/>
              </a:rPr>
              <a:t>The physical setup of the room, predictability of routines, and how well staff respond to the child's needs (Elfer et al., 2012).</a:t>
            </a:r>
          </a:p>
          <a:p>
            <a:r>
              <a:rPr lang="en-GB" sz="1600" dirty="0">
                <a:latin typeface="Arial" panose="020B0604020202020204" pitchFamily="34" charset="0"/>
                <a:cs typeface="Arial" panose="020B0604020202020204" pitchFamily="34" charset="0"/>
              </a:rPr>
              <a:t> </a:t>
            </a:r>
          </a:p>
          <a:p>
            <a:pPr>
              <a:spcAft>
                <a:spcPts val="1000"/>
              </a:spcAft>
              <a:defRPr sz="1600">
                <a:solidFill>
                  <a:srgbClr val="2D3748"/>
                </a:solidFill>
                <a:latin typeface="Calibri"/>
              </a:defRPr>
            </a:pPr>
            <a:endParaRPr lang="en-GB"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7E2E2D6-3EAB-B86A-3919-4F40C3CD588A}"/>
              </a:ext>
            </a:extLst>
          </p:cNvPr>
          <p:cNvSpPr txBox="1"/>
          <p:nvPr/>
        </p:nvSpPr>
        <p:spPr>
          <a:xfrm>
            <a:off x="293095" y="2936975"/>
            <a:ext cx="5578895" cy="2062103"/>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To fully understand Shona, we must look at how nature and nurture work together. Biologically, she may just have a highly sensitive personality, meaning routine changes trigger a sharp spike in her stress hormones. However, her environment can change how her biology reacts. By keeping our nursery calm, predictable, and responsive, we can physically calm Shona's stress response and help her brain adapt to new situations.</a:t>
            </a:r>
          </a:p>
        </p:txBody>
      </p:sp>
      <p:pic>
        <p:nvPicPr>
          <p:cNvPr id="9" name="Picture 8">
            <a:extLst>
              <a:ext uri="{FF2B5EF4-FFF2-40B4-BE49-F238E27FC236}">
                <a16:creationId xmlns:a16="http://schemas.microsoft.com/office/drawing/2014/main" id="{E5E3DF66-FDA3-31E2-221D-2E03F7E429C5}"/>
              </a:ext>
            </a:extLst>
          </p:cNvPr>
          <p:cNvPicPr>
            <a:picLocks noChangeAspect="1"/>
          </p:cNvPicPr>
          <p:nvPr/>
        </p:nvPicPr>
        <p:blipFill>
          <a:blip r:embed="rId3"/>
          <a:stretch>
            <a:fillRect/>
          </a:stretch>
        </p:blipFill>
        <p:spPr>
          <a:xfrm>
            <a:off x="6037243" y="2938631"/>
            <a:ext cx="2813662" cy="206044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D67A655-7809-78A8-A5D4-C264832FB344}"/>
              </a:ext>
            </a:extLst>
          </p:cNvPr>
          <p:cNvSpPr txBox="1"/>
          <p:nvPr/>
        </p:nvSpPr>
        <p:spPr>
          <a:xfrm>
            <a:off x="3404212" y="2588955"/>
            <a:ext cx="5673684" cy="2308324"/>
          </a:xfrm>
          <a:prstGeom prst="rect">
            <a:avLst/>
          </a:prstGeom>
          <a:noFill/>
        </p:spPr>
        <p:txBody>
          <a:bodyPr wrap="square">
            <a:spAutoFit/>
          </a:bodyPr>
          <a:lstStyle/>
          <a:p>
            <a:r>
              <a:rPr lang="en-GB" sz="1600" u="none" strike="noStrike" dirty="0">
                <a:effectLst/>
                <a:latin typeface="Arial" panose="020B0604020202020204" pitchFamily="34" charset="0"/>
                <a:cs typeface="Arial" panose="020B0604020202020204" pitchFamily="34" charset="0"/>
              </a:rPr>
              <a:t>Our plan focuses on creating a safe space for Shona through our Key Person Approach.</a:t>
            </a:r>
            <a:r>
              <a:rPr lang="en-GB" sz="1600" dirty="0">
                <a:latin typeface="Arial" panose="020B0604020202020204" pitchFamily="34" charset="0"/>
                <a:cs typeface="Arial" panose="020B0604020202020204" pitchFamily="34" charset="0"/>
              </a:rPr>
              <a:t> One specific staff member will focus entirely on building a close bond with her by responding softly and reliably to her cues. We will use a comfort item from home for ongoing emotional support. To gently ease her isolation, we will use parallel play placing her near a peer with a calming sensory activity like playdough. This removes the pressure to talk, letting her safely watch and get comfortable around other children at her own pace.</a:t>
            </a:r>
          </a:p>
        </p:txBody>
      </p:sp>
      <p:pic>
        <p:nvPicPr>
          <p:cNvPr id="8" name="Picture 7">
            <a:extLst>
              <a:ext uri="{FF2B5EF4-FFF2-40B4-BE49-F238E27FC236}">
                <a16:creationId xmlns:a16="http://schemas.microsoft.com/office/drawing/2014/main" id="{CABCA1A9-5AEF-5008-568D-CF61876B4EE2}"/>
              </a:ext>
            </a:extLst>
          </p:cNvPr>
          <p:cNvPicPr>
            <a:picLocks noChangeAspect="1"/>
          </p:cNvPicPr>
          <p:nvPr/>
        </p:nvPicPr>
        <p:blipFill>
          <a:blip r:embed="rId3"/>
          <a:stretch>
            <a:fillRect/>
          </a:stretch>
        </p:blipFill>
        <p:spPr>
          <a:xfrm>
            <a:off x="239620" y="2809301"/>
            <a:ext cx="3106754" cy="2174567"/>
          </a:xfrm>
          <a:prstGeom prst="rect">
            <a:avLst/>
          </a:prstGeom>
        </p:spPr>
      </p:pic>
      <p:sp>
        <p:nvSpPr>
          <p:cNvPr id="10" name="TextBox 9">
            <a:extLst>
              <a:ext uri="{FF2B5EF4-FFF2-40B4-BE49-F238E27FC236}">
                <a16:creationId xmlns:a16="http://schemas.microsoft.com/office/drawing/2014/main" id="{FB146C22-3799-F287-8F11-2205E7C50F10}"/>
              </a:ext>
            </a:extLst>
          </p:cNvPr>
          <p:cNvSpPr txBox="1"/>
          <p:nvPr/>
        </p:nvSpPr>
        <p:spPr>
          <a:xfrm>
            <a:off x="181781" y="159632"/>
            <a:ext cx="8697814" cy="2534027"/>
          </a:xfrm>
          <a:prstGeom prst="rect">
            <a:avLst/>
          </a:prstGeom>
          <a:noFill/>
        </p:spPr>
        <p:txBody>
          <a:bodyPr wrap="square">
            <a:spAutoFit/>
          </a:bodyPr>
          <a:lstStyle/>
          <a:p>
            <a:pPr>
              <a:lnSpc>
                <a:spcPct val="100000"/>
              </a:lnSpc>
              <a:spcAft>
                <a:spcPts val="800"/>
              </a:spcAft>
              <a:buNone/>
            </a:pPr>
            <a:r>
              <a:rPr lang="en-GB" sz="20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How We Will Support Shona Every Day</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Key Person Approach:</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Assigning one specific staff member to tune into Shona's feelings and act as her safe, secondary secure base (Elfer et al., 2012).</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Transitional Objects: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Using a familiar objects such as toy or family photo from home to bridge the gap and make her feel safe at nursery (Winnicott, 1953).</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Scaffolded Parallel Play: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Placing Shona next to just one peer with quiet sensory materials, letting her play nearby without any pressure to talk (Parten, 1932).</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Visual Routines: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Using a clear visual schedule so she knows exactly what to expect, directly cutting down her anxiety (Geddes, 2006).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1AEDA7-FF77-818A-A1A6-9DAB2BADCCC9}"/>
              </a:ext>
            </a:extLst>
          </p:cNvPr>
          <p:cNvSpPr txBox="1"/>
          <p:nvPr/>
        </p:nvSpPr>
        <p:spPr>
          <a:xfrm>
            <a:off x="268169" y="187287"/>
            <a:ext cx="5152130" cy="4216539"/>
          </a:xfrm>
          <a:prstGeom prst="rect">
            <a:avLst/>
          </a:prstGeom>
          <a:noFill/>
        </p:spPr>
        <p:txBody>
          <a:bodyPr wrap="square" rtlCol="0">
            <a:spAutoFit/>
          </a:bodyPr>
          <a:lstStyle/>
          <a:p>
            <a:pPr lvl="0"/>
            <a:r>
              <a:rPr lang="en-GB" sz="2000" b="1" dirty="0">
                <a:latin typeface="Arial" panose="020B0604020202020204" pitchFamily="34" charset="0"/>
                <a:cs typeface="Arial" panose="020B0604020202020204" pitchFamily="34" charset="0"/>
              </a:rPr>
              <a:t>Evaluation</a:t>
            </a:r>
          </a:p>
          <a:p>
            <a:pPr lvl="0"/>
            <a:endParaRPr lang="en-GB" sz="1600" b="1" dirty="0">
              <a:latin typeface="Arial" panose="020B0604020202020204" pitchFamily="34" charset="0"/>
              <a:cs typeface="Arial" panose="020B0604020202020204" pitchFamily="34" charset="0"/>
            </a:endParaRPr>
          </a:p>
          <a:p>
            <a:pPr lvl="0"/>
            <a:r>
              <a:rPr lang="en-GB" sz="1600" b="1" dirty="0">
                <a:latin typeface="Arial" panose="020B0604020202020204" pitchFamily="34" charset="0"/>
                <a:cs typeface="Arial" panose="020B0604020202020204" pitchFamily="34" charset="0"/>
              </a:rPr>
              <a:t>Strengths:</a:t>
            </a:r>
            <a:endParaRPr lang="en-GB" sz="1600" dirty="0">
              <a:latin typeface="Arial" panose="020B0604020202020204" pitchFamily="34" charset="0"/>
              <a:cs typeface="Arial" panose="020B0604020202020204" pitchFamily="34" charset="0"/>
            </a:endParaRP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Explains the root causes behind why children experience separation distress.</a:t>
            </a: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Directly shapes legal guidelines, such as the EYFS Key Person Mandate.</a:t>
            </a: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Stops us from labelling the child as a problem, viewing their behaviour as a natural way to cope and survive.</a:t>
            </a:r>
          </a:p>
          <a:p>
            <a:pPr lvl="0"/>
            <a:r>
              <a:rPr lang="en-GB" sz="1600" b="1" dirty="0">
                <a:latin typeface="Arial" panose="020B0604020202020204" pitchFamily="34" charset="0"/>
                <a:cs typeface="Arial" panose="020B0604020202020204" pitchFamily="34" charset="0"/>
              </a:rPr>
              <a:t>Limitations:</a:t>
            </a:r>
            <a:endParaRPr lang="en-GB" sz="1600" dirty="0">
              <a:latin typeface="Arial" panose="020B0604020202020204" pitchFamily="34" charset="0"/>
              <a:cs typeface="Arial" panose="020B0604020202020204" pitchFamily="34" charset="0"/>
            </a:endParaRP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Places too much focus on monotropy (Bowlby, 1969). Modern research shows that children thrive with multiple close bonds at the same time (Lamb, 2012).</a:t>
            </a: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Carries a risk of cultural bias. It often overlooks community-based cultures where extended families raise children together (Keller, 2013).</a:t>
            </a:r>
          </a:p>
          <a:p>
            <a:endParaRPr lang="en-GB" dirty="0"/>
          </a:p>
        </p:txBody>
      </p:sp>
      <p:pic>
        <p:nvPicPr>
          <p:cNvPr id="7" name="Picture 6">
            <a:extLst>
              <a:ext uri="{FF2B5EF4-FFF2-40B4-BE49-F238E27FC236}">
                <a16:creationId xmlns:a16="http://schemas.microsoft.com/office/drawing/2014/main" id="{69FC0BB3-E839-8D5D-AE58-90E3DBBB12DB}"/>
              </a:ext>
            </a:extLst>
          </p:cNvPr>
          <p:cNvPicPr>
            <a:picLocks noChangeAspect="1"/>
          </p:cNvPicPr>
          <p:nvPr/>
        </p:nvPicPr>
        <p:blipFill>
          <a:blip r:embed="rId3"/>
          <a:stretch>
            <a:fillRect/>
          </a:stretch>
        </p:blipFill>
        <p:spPr>
          <a:xfrm>
            <a:off x="5388237" y="187286"/>
            <a:ext cx="3661175" cy="2522158"/>
          </a:xfrm>
          <a:prstGeom prst="rect">
            <a:avLst/>
          </a:prstGeom>
        </p:spPr>
      </p:pic>
      <p:sp>
        <p:nvSpPr>
          <p:cNvPr id="9" name="TextBox 8">
            <a:extLst>
              <a:ext uri="{FF2B5EF4-FFF2-40B4-BE49-F238E27FC236}">
                <a16:creationId xmlns:a16="http://schemas.microsoft.com/office/drawing/2014/main" id="{7E1F264D-4B21-5616-7CD4-72390DB594FA}"/>
              </a:ext>
            </a:extLst>
          </p:cNvPr>
          <p:cNvSpPr txBox="1"/>
          <p:nvPr/>
        </p:nvSpPr>
        <p:spPr>
          <a:xfrm>
            <a:off x="5299113" y="2709444"/>
            <a:ext cx="3844887" cy="224676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Bowlby’s theory has clear strengths and flaws. Its biggest strength is its compassion; it shapes modern early years laws and stops us from labelling children as "problems." However, its main flaw is its outdated focus on just one main bond. Research shows children thrive with multiple relationships, like teachers and peers. We must stay culturally aware and avoid judging Shona's family through a strictly Western lens.</a:t>
            </a:r>
          </a:p>
        </p:txBody>
      </p:sp>
      <p:sp>
        <p:nvSpPr>
          <p:cNvPr id="11" name="TextBox 10">
            <a:extLst>
              <a:ext uri="{FF2B5EF4-FFF2-40B4-BE49-F238E27FC236}">
                <a16:creationId xmlns:a16="http://schemas.microsoft.com/office/drawing/2014/main" id="{0D47F1DD-9A51-E8A7-DEEC-1D8AE5FE8689}"/>
              </a:ext>
            </a:extLst>
          </p:cNvPr>
          <p:cNvSpPr txBox="1"/>
          <p:nvPr/>
        </p:nvSpPr>
        <p:spPr>
          <a:xfrm>
            <a:off x="402116" y="4612973"/>
            <a:ext cx="4594032" cy="400110"/>
          </a:xfrm>
          <a:prstGeom prst="rect">
            <a:avLst/>
          </a:prstGeom>
          <a:noFill/>
        </p:spPr>
        <p:txBody>
          <a:bodyPr wrap="square">
            <a:spAutoFit/>
          </a:bodyPr>
          <a:lstStyle/>
          <a:p>
            <a:pPr>
              <a:lnSpc>
                <a:spcPct val="100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Thank you for listening.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491782-F0E5-F77E-B3D1-9B3C834CB94F}"/>
              </a:ext>
            </a:extLst>
          </p:cNvPr>
          <p:cNvSpPr txBox="1"/>
          <p:nvPr/>
        </p:nvSpPr>
        <p:spPr>
          <a:xfrm>
            <a:off x="0" y="49538"/>
            <a:ext cx="9144000" cy="5109091"/>
          </a:xfrm>
          <a:prstGeom prst="rect">
            <a:avLst/>
          </a:prstGeom>
          <a:noFill/>
        </p:spPr>
        <p:txBody>
          <a:bodyPr wrap="square">
            <a:spAutoFit/>
          </a:bodyPr>
          <a:lstStyle/>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REFERENCES</a:t>
            </a: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Ainsworth, M.D.S., </a:t>
            </a:r>
            <a:r>
              <a:rPr lang="en-GB" sz="1400" b="1"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rPr>
              <a:t>Blehar</a:t>
            </a: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M.C., Waters, E. and Wall, S. (1978</a:t>
            </a:r>
            <a:r>
              <a:rPr lang="en-GB" sz="1400" b="1"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Patterns of attachment: A psychological study of the strange situation.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Hillsdale: Lawrence Erlbaum.</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Bergin, C. and Bergin, D. (2009)</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‘Attachment in the classroom’,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Educational Psychology Review</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21(2), pp. 141-170.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Bowlby, J. (1969)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Attachment and loss: Vol. 1. Attachment.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London: Hogarth Press.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Bowlby, J. (1988</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 secure base: Parent-child attachment and healthy human development</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Routledge.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Bretherton, I. and Munholland, K.A. (2016)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internal working model construct in light of contemporary neurobiology’, in Cassidy, J. and Shaver, P.R. (eds</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Handbook of attachment: Theory, research, and clinical applications.</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3rd </a:t>
            </a:r>
            <a:r>
              <a:rPr lang="en-GB" sz="1400"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rPr>
              <a:t>edn</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New York: Guilford Press, pp. 63-88.</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Elfer, P., Goldschmied, E. and Selleck, D.Y. (2012</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Key persons in the early years: Building relationships for quality provision.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2nd </a:t>
            </a:r>
            <a:r>
              <a:rPr lang="en-GB" sz="1400"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rPr>
              <a:t>edn</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Routledge.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Fearon, R.P. and Roisman, G.I. (2017)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‘Attachment theory: Progress and future directions’,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Current Opinion in Psychology</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15, pp. 131-136.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Geddes, H. (2006) Attachment in the classroom</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links between children’s early experience, emotional well-being and performance in school</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Worth Publishing.</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Music, G. (2017)</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'Neurobiology, attachment and trauma: The development of mental health problems in children and young people', in Midgley, N., Hayes, J. and Cooper, M. (eds.)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Essential Research Findings in Child and Adolescent Counselling and Psychotherapy</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Sage Publications Ltd, pp. 32–58</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331</TotalTime>
  <Words>1737</Words>
  <Application>Microsoft Office PowerPoint</Application>
  <PresentationFormat>On-screen Show (16:9)</PresentationFormat>
  <Paragraphs>62</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Soner Yarasikli (2519545)</cp:lastModifiedBy>
  <cp:revision>18</cp:revision>
  <dcterms:created xsi:type="dcterms:W3CDTF">2013-01-27T09:14:16Z</dcterms:created>
  <dcterms:modified xsi:type="dcterms:W3CDTF">2026-10-12T04:39:15Z</dcterms:modified>
  <cp:category/>
</cp:coreProperties>
</file>