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5" r:id="rId1"/>
  </p:sldMasterIdLst>
  <p:notesMasterIdLst>
    <p:notesMasterId r:id="rId18"/>
  </p:notesMasterIdLst>
  <p:sldIdLst>
    <p:sldId id="282" r:id="rId2"/>
    <p:sldId id="256" r:id="rId3"/>
    <p:sldId id="257" r:id="rId4"/>
    <p:sldId id="258" r:id="rId5"/>
    <p:sldId id="261" r:id="rId6"/>
    <p:sldId id="276" r:id="rId7"/>
    <p:sldId id="262" r:id="rId8"/>
    <p:sldId id="277" r:id="rId9"/>
    <p:sldId id="267" r:id="rId10"/>
    <p:sldId id="278" r:id="rId11"/>
    <p:sldId id="279" r:id="rId12"/>
    <p:sldId id="280" r:id="rId13"/>
    <p:sldId id="281" r:id="rId14"/>
    <p:sldId id="270" r:id="rId15"/>
    <p:sldId id="275"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626" autoAdjust="0"/>
  </p:normalViewPr>
  <p:slideViewPr>
    <p:cSldViewPr snapToGrid="0">
      <p:cViewPr varScale="1">
        <p:scale>
          <a:sx n="92" d="100"/>
          <a:sy n="92" d="100"/>
        </p:scale>
        <p:origin x="12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3F5E-C09B-4CF7-9E01-FE4D809E8BF0}" type="datetimeFigureOut">
              <a:rPr lang="en-IN" smtClean="0"/>
              <a:t>09-09-2022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3E12B7-6AA6-4425-936B-703D26F293C1}" type="slidenum">
              <a:rPr lang="en-IN" smtClean="0"/>
              <a:t>‹#›</a:t>
            </a:fld>
            <a:endParaRPr lang="en-IN"/>
          </a:p>
        </p:txBody>
      </p:sp>
    </p:spTree>
    <p:extLst>
      <p:ext uri="{BB962C8B-B14F-4D97-AF65-F5344CB8AC3E}">
        <p14:creationId xmlns:p14="http://schemas.microsoft.com/office/powerpoint/2010/main" val="4129215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ciencedirect.com/science/article/pii/S2049080120303940"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2</a:t>
            </a:fld>
            <a:endParaRPr lang="en-IN"/>
          </a:p>
        </p:txBody>
      </p:sp>
    </p:spTree>
    <p:extLst>
      <p:ext uri="{BB962C8B-B14F-4D97-AF65-F5344CB8AC3E}">
        <p14:creationId xmlns:p14="http://schemas.microsoft.com/office/powerpoint/2010/main" val="1821336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3</a:t>
            </a:fld>
            <a:endParaRPr lang="en-IN"/>
          </a:p>
        </p:txBody>
      </p:sp>
    </p:spTree>
    <p:extLst>
      <p:ext uri="{BB962C8B-B14F-4D97-AF65-F5344CB8AC3E}">
        <p14:creationId xmlns:p14="http://schemas.microsoft.com/office/powerpoint/2010/main" val="1075811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Cost-effective, transparent, and effective governing skills will help a more ordered and orderly health system. Registered nurses must use social and started to think techniques to participate in all aspects of trainee caregivers under them. Nurse leaders mentor other nurses, fostering a learning organisation and advancement within the health service (Lin, et.al, 2021).</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4</a:t>
            </a:fld>
            <a:endParaRPr lang="en-IN"/>
          </a:p>
        </p:txBody>
      </p:sp>
    </p:spTree>
    <p:extLst>
      <p:ext uri="{BB962C8B-B14F-4D97-AF65-F5344CB8AC3E}">
        <p14:creationId xmlns:p14="http://schemas.microsoft.com/office/powerpoint/2010/main" val="2551173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60000"/>
              </a:lnSpc>
              <a:buNone/>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5</a:t>
            </a:fld>
            <a:endParaRPr lang="en-IN"/>
          </a:p>
        </p:txBody>
      </p:sp>
    </p:spTree>
    <p:extLst>
      <p:ext uri="{BB962C8B-B14F-4D97-AF65-F5344CB8AC3E}">
        <p14:creationId xmlns:p14="http://schemas.microsoft.com/office/powerpoint/2010/main" val="2681266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7</a:t>
            </a:fld>
            <a:endParaRPr lang="en-IN"/>
          </a:p>
        </p:txBody>
      </p:sp>
    </p:spTree>
    <p:extLst>
      <p:ext uri="{BB962C8B-B14F-4D97-AF65-F5344CB8AC3E}">
        <p14:creationId xmlns:p14="http://schemas.microsoft.com/office/powerpoint/2010/main" val="1598937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By expressing a reflection on one's own leadership style, a nurse can obtain a variety of personal reviews. The following report details the various leadership styles used by nurses depending on their employment role. The demand and difficulty for nurses was enhanced during COVID-19. It was difficult for them to handle the situation at the moment. As a result, nurses must improve their leadership skills and competencies in order to function effectively.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3E12B7-6AA6-4425-936B-703D26F293C1}" type="slidenum">
              <a:rPr lang="en-IN" smtClean="0"/>
              <a:t>8</a:t>
            </a:fld>
            <a:endParaRPr lang="en-IN"/>
          </a:p>
        </p:txBody>
      </p:sp>
    </p:spTree>
    <p:extLst>
      <p:ext uri="{BB962C8B-B14F-4D97-AF65-F5344CB8AC3E}">
        <p14:creationId xmlns:p14="http://schemas.microsoft.com/office/powerpoint/2010/main" val="2511661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u="sng" kern="1200" dirty="0">
                <a:solidFill>
                  <a:schemeClr val="tx1"/>
                </a:solidFill>
                <a:effectLst/>
                <a:latin typeface="+mn-lt"/>
                <a:ea typeface="+mn-ea"/>
                <a:cs typeface="+mn-cs"/>
              </a:rPr>
              <a:t>Research philosophy</a:t>
            </a:r>
            <a:endParaRPr lang="en-US"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philosophy is an area that deals with nature, source and development of knowledge. The research philosophies use in research includes positivism, realism, </a:t>
            </a:r>
            <a:r>
              <a:rPr lang="en-GB" sz="1200" kern="1200" dirty="0" err="1">
                <a:solidFill>
                  <a:schemeClr val="tx1"/>
                </a:solidFill>
                <a:effectLst/>
                <a:latin typeface="+mn-lt"/>
                <a:ea typeface="+mn-ea"/>
                <a:cs typeface="+mn-cs"/>
              </a:rPr>
              <a:t>interpretivism</a:t>
            </a:r>
            <a:r>
              <a:rPr lang="en-GB" sz="1200" kern="1200" dirty="0">
                <a:solidFill>
                  <a:schemeClr val="tx1"/>
                </a:solidFill>
                <a:effectLst/>
                <a:latin typeface="+mn-lt"/>
                <a:ea typeface="+mn-ea"/>
                <a:cs typeface="+mn-cs"/>
              </a:rPr>
              <a:t>, pragmatism. In realism philosophy, the methods selected should fit the subject matter. In positivism philosophy, the method selected must be highly structured and pragmatism use mixed or multiple method. On the other hand, </a:t>
            </a:r>
            <a:r>
              <a:rPr lang="en-GB" sz="1200" kern="1200" dirty="0" err="1">
                <a:solidFill>
                  <a:schemeClr val="tx1"/>
                </a:solidFill>
                <a:effectLst/>
                <a:latin typeface="+mn-lt"/>
                <a:ea typeface="+mn-ea"/>
                <a:cs typeface="+mn-cs"/>
              </a:rPr>
              <a:t>interpretivism</a:t>
            </a:r>
            <a:r>
              <a:rPr lang="en-GB" sz="1200" kern="1200" dirty="0">
                <a:solidFill>
                  <a:schemeClr val="tx1"/>
                </a:solidFill>
                <a:effectLst/>
                <a:latin typeface="+mn-lt"/>
                <a:ea typeface="+mn-ea"/>
                <a:cs typeface="+mn-cs"/>
              </a:rPr>
              <a:t> philosophy use in-depth method. In this study, positivism philosophy is used as it is based on quantitative method and recognise only that which can be verified scientifically or is capable of mathematical or logical proof. </a:t>
            </a:r>
            <a:endParaRPr lang="en-US" sz="1200" kern="1200" dirty="0">
              <a:solidFill>
                <a:schemeClr val="tx1"/>
              </a:solidFill>
              <a:effectLst/>
              <a:latin typeface="+mn-lt"/>
              <a:ea typeface="+mn-ea"/>
              <a:cs typeface="+mn-cs"/>
            </a:endParaRPr>
          </a:p>
          <a:p>
            <a:pPr algn="just"/>
            <a:endParaRPr lang="en-IN" dirty="0"/>
          </a:p>
          <a:p>
            <a:pPr algn="just"/>
            <a:endParaRPr lang="en-IN" dirty="0"/>
          </a:p>
          <a:p>
            <a:pPr lvl="1"/>
            <a:r>
              <a:rPr lang="en-GB" sz="1200" b="1" u="sng" kern="1200" dirty="0">
                <a:solidFill>
                  <a:schemeClr val="tx1"/>
                </a:solidFill>
                <a:effectLst/>
                <a:latin typeface="+mn-lt"/>
                <a:ea typeface="+mn-ea"/>
                <a:cs typeface="+mn-cs"/>
              </a:rPr>
              <a:t>Research approach</a:t>
            </a:r>
            <a:endParaRPr lang="en-US"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approach is the procedure and plan which involves the step of broad assumptions to detailed approaches of collection and analysis of data. Mainly two approaches are utilised in research including inductive and deductive approach. The inductive approach is based in development of theory whereas deductive is based on existing theory</a:t>
            </a:r>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9</a:t>
            </a:fld>
            <a:endParaRPr lang="en-IN"/>
          </a:p>
        </p:txBody>
      </p:sp>
    </p:spTree>
    <p:extLst>
      <p:ext uri="{BB962C8B-B14F-4D97-AF65-F5344CB8AC3E}">
        <p14:creationId xmlns:p14="http://schemas.microsoft.com/office/powerpoint/2010/main" val="3123643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10</a:t>
            </a:fld>
            <a:endParaRPr lang="en-IN"/>
          </a:p>
        </p:txBody>
      </p:sp>
    </p:spTree>
    <p:extLst>
      <p:ext uri="{BB962C8B-B14F-4D97-AF65-F5344CB8AC3E}">
        <p14:creationId xmlns:p14="http://schemas.microsoft.com/office/powerpoint/2010/main" val="3479424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11</a:t>
            </a:fld>
            <a:endParaRPr lang="en-IN"/>
          </a:p>
        </p:txBody>
      </p:sp>
    </p:spTree>
    <p:extLst>
      <p:ext uri="{BB962C8B-B14F-4D97-AF65-F5344CB8AC3E}">
        <p14:creationId xmlns:p14="http://schemas.microsoft.com/office/powerpoint/2010/main" val="4259836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12</a:t>
            </a:fld>
            <a:endParaRPr lang="en-IN"/>
          </a:p>
        </p:txBody>
      </p:sp>
    </p:spTree>
    <p:extLst>
      <p:ext uri="{BB962C8B-B14F-4D97-AF65-F5344CB8AC3E}">
        <p14:creationId xmlns:p14="http://schemas.microsoft.com/office/powerpoint/2010/main" val="1209224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1" i="0" u="none" strike="noStrike" kern="1200" dirty="0">
                <a:solidFill>
                  <a:schemeClr val="tx1"/>
                </a:solidFill>
                <a:effectLst/>
                <a:latin typeface="+mn-lt"/>
                <a:ea typeface="+mn-ea"/>
                <a:cs typeface="+mn-cs"/>
              </a:rPr>
              <a:t>A narrative review, 2020</a:t>
            </a:r>
            <a:endParaRPr lang="en-US" sz="1200" b="0" i="0" u="none" strike="noStrike" kern="1200" dirty="0">
              <a:solidFill>
                <a:schemeClr val="tx1"/>
              </a:solidFill>
              <a:effectLst/>
              <a:latin typeface="+mn-lt"/>
              <a:ea typeface="+mn-ea"/>
              <a:cs typeface="+mn-cs"/>
            </a:endParaRPr>
          </a:p>
          <a:p>
            <a:pPr rtl="0" eaLnBrk="1" fontAlgn="auto" latinLnBrk="0" hangingPunct="1"/>
            <a:r>
              <a:rPr lang="en-US" sz="1200" b="1" i="0" u="none" strike="noStrike" kern="1200" dirty="0">
                <a:solidFill>
                  <a:schemeClr val="tx1"/>
                </a:solidFill>
                <a:effectLst/>
                <a:latin typeface="+mn-lt"/>
                <a:ea typeface="+mn-ea"/>
                <a:cs typeface="+mn-cs"/>
              </a:rPr>
              <a:t>Covid-19 and surgery: Challenging issues in the face of new normal – A narrative review, 2020. [Online] Available through: &lt;https://www.sciencedirect.com/science/article/pii/S2049080120303940&gt;</a:t>
            </a:r>
            <a:endParaRPr lang="en-US" sz="1200" b="0" i="0" u="none" strike="noStrike"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13</a:t>
            </a:fld>
            <a:endParaRPr lang="en-IN"/>
          </a:p>
        </p:txBody>
      </p:sp>
    </p:spTree>
    <p:extLst>
      <p:ext uri="{BB962C8B-B14F-4D97-AF65-F5344CB8AC3E}">
        <p14:creationId xmlns:p14="http://schemas.microsoft.com/office/powerpoint/2010/main" val="310859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Nurses with strong leadership potential are better able to provide more efficient care to their patients. Teamwork is also essential for performing any task successfully. Leader is defined as the ability to aspire, influence, and motivate us because they work together to achieve their goals and objectives.</a:t>
            </a:r>
            <a:endParaRPr lang="en-IN" dirty="0">
              <a:latin typeface="Times New Roman" panose="02020603050405020304" pitchFamily="18" charset="0"/>
              <a:cs typeface="Times New Roman" panose="02020603050405020304" pitchFamily="18" charset="0"/>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14</a:t>
            </a:fld>
            <a:endParaRPr lang="en-IN"/>
          </a:p>
        </p:txBody>
      </p:sp>
    </p:spTree>
    <p:extLst>
      <p:ext uri="{BB962C8B-B14F-4D97-AF65-F5344CB8AC3E}">
        <p14:creationId xmlns:p14="http://schemas.microsoft.com/office/powerpoint/2010/main" val="394928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15</a:t>
            </a:fld>
            <a:endParaRPr lang="en-IN"/>
          </a:p>
        </p:txBody>
      </p:sp>
    </p:spTree>
    <p:extLst>
      <p:ext uri="{BB962C8B-B14F-4D97-AF65-F5344CB8AC3E}">
        <p14:creationId xmlns:p14="http://schemas.microsoft.com/office/powerpoint/2010/main" val="4099799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20000"/>
              </a:lnSpc>
            </a:pPr>
            <a:r>
              <a:rPr lang="en-US" sz="1200" dirty="0">
                <a:latin typeface="Times New Roman" panose="02020603050405020304" pitchFamily="18" charset="0"/>
                <a:cs typeface="Times New Roman" panose="02020603050405020304" pitchFamily="18" charset="0"/>
              </a:rPr>
              <a:t>Covid-19 and surgery: Challenging issues in the face of new normal – A narrative review, 2020. [Online]</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Available through:</a:t>
            </a:r>
            <a:r>
              <a:rPr lang="en-IN" sz="1200" dirty="0">
                <a:latin typeface="Times New Roman" panose="02020603050405020304" pitchFamily="18" charset="0"/>
                <a:cs typeface="Times New Roman" panose="02020603050405020304" pitchFamily="18" charset="0"/>
              </a:rPr>
              <a:t> &lt;</a:t>
            </a:r>
            <a:r>
              <a:rPr lang="en-IN" sz="1200" dirty="0">
                <a:latin typeface="Times New Roman" panose="02020603050405020304" pitchFamily="18" charset="0"/>
                <a:cs typeface="Times New Roman" panose="02020603050405020304" pitchFamily="18" charset="0"/>
                <a:hlinkClick r:id="rId3"/>
              </a:rPr>
              <a:t>https://www.sciencedirect.com/science/article/pii/S2049080120303940</a:t>
            </a:r>
            <a:r>
              <a:rPr lang="en-IN" sz="1200" dirty="0">
                <a:latin typeface="Times New Roman" panose="02020603050405020304" pitchFamily="18" charset="0"/>
                <a:cs typeface="Times New Roman" panose="02020603050405020304" pitchFamily="18" charset="0"/>
              </a:rPr>
              <a:t>&gt;</a:t>
            </a:r>
          </a:p>
          <a:p>
            <a:pPr algn="just">
              <a:lnSpc>
                <a:spcPct val="120000"/>
              </a:lnSpc>
            </a:pPr>
            <a:r>
              <a:rPr lang="en-IN" sz="1200" dirty="0" err="1">
                <a:latin typeface="Times New Roman" panose="02020603050405020304" pitchFamily="18" charset="0"/>
                <a:cs typeface="Times New Roman" panose="02020603050405020304" pitchFamily="18" charset="0"/>
              </a:rPr>
              <a:t>Bijani</a:t>
            </a:r>
            <a:r>
              <a:rPr lang="en-IN" sz="1200" dirty="0">
                <a:latin typeface="Times New Roman" panose="02020603050405020304" pitchFamily="18" charset="0"/>
                <a:cs typeface="Times New Roman" panose="02020603050405020304" pitchFamily="18" charset="0"/>
              </a:rPr>
              <a:t>, and et. al., 2021. Development and psychometric evaluation of a reflection on clinical practice questionnaire for nursing students. BMC nursing, 20(1), pp.1-11. Available through: https://bmcnurs.biomedcentral.com/articles/10.1186/s12912-021-00705-0</a:t>
            </a:r>
          </a:p>
          <a:p>
            <a:pPr algn="just">
              <a:lnSpc>
                <a:spcPct val="120000"/>
              </a:lnSpc>
            </a:pPr>
            <a:r>
              <a:rPr lang="en-IN" sz="1200" dirty="0">
                <a:latin typeface="Times New Roman" panose="02020603050405020304" pitchFamily="18" charset="0"/>
                <a:cs typeface="Times New Roman" panose="02020603050405020304" pitchFamily="18" charset="0"/>
              </a:rPr>
              <a:t>Lin, and et. al., 2021. Enhancing reflection on medical and surgical nursing among nursing students: A participatory action research study. Nurse Education Today, 102, p.104935. Available through: https://www.thaiscience.info/Journals/Article/WJST/10958628.pdf</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16</a:t>
            </a:fld>
            <a:endParaRPr lang="en-IN"/>
          </a:p>
        </p:txBody>
      </p:sp>
    </p:spTree>
    <p:extLst>
      <p:ext uri="{BB962C8B-B14F-4D97-AF65-F5344CB8AC3E}">
        <p14:creationId xmlns:p14="http://schemas.microsoft.com/office/powerpoint/2010/main" val="38531982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749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90174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4715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9/9/2022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632591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8133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777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7323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794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4804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2492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3068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5983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4423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8022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8403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0207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0091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9/9/2022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400330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0A7F0-A19E-9913-EDF5-7710B0D2C70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75562C1-6DA1-47FF-CB5C-9CC6F07704C4}"/>
              </a:ext>
            </a:extLst>
          </p:cNvPr>
          <p:cNvSpPr>
            <a:spLocks noGrp="1"/>
          </p:cNvSpPr>
          <p:nvPr>
            <p:ph idx="1"/>
          </p:nvPr>
        </p:nvSpPr>
        <p:spPr/>
        <p:txBody>
          <a:bodyPr/>
          <a:lstStyle/>
          <a:p>
            <a:pPr marL="342900" marR="0" lvl="0" indent="-342900" algn="just" rtl="0">
              <a:lnSpc>
                <a:spcPct val="150000"/>
              </a:lnSpc>
              <a:spcBef>
                <a:spcPts val="0"/>
              </a:spcBef>
              <a:spcAft>
                <a:spcPts val="0"/>
              </a:spcAft>
              <a:buFont typeface="Arial" panose="020B0604020202020204" pitchFamily="34" charset="0"/>
              <a:buChar char=""/>
              <a:tabLst>
                <a:tab pos="0" algn="l"/>
                <a:tab pos="4152900" algn="l"/>
              </a:tabLst>
            </a:pPr>
            <a:r>
              <a:rPr lang="en-GB" sz="1800" b="1" dirty="0">
                <a:solidFill>
                  <a:srgbClr val="000000"/>
                </a:solidFill>
                <a:effectLst/>
                <a:latin typeface="Arial" panose="020B0604020202020204" pitchFamily="34" charset="0"/>
                <a:ea typeface="Calibri" panose="020F0502020204030204" pitchFamily="34" charset="0"/>
              </a:rPr>
              <a:t>Student name</a:t>
            </a:r>
            <a:r>
              <a:rPr lang="en-GB" sz="1800" dirty="0">
                <a:solidFill>
                  <a:srgbClr val="000000"/>
                </a:solidFill>
                <a:effectLst/>
                <a:latin typeface="Arial" panose="020B0604020202020204" pitchFamily="34" charset="0"/>
                <a:ea typeface="Calibri" panose="020F0502020204030204" pitchFamily="34" charset="0"/>
              </a:rPr>
              <a:t>:  Sohair Bashir</a:t>
            </a:r>
            <a:endParaRPr lang="en-US" sz="1800" dirty="0">
              <a:solidFill>
                <a:srgbClr val="00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tabLst>
                <a:tab pos="0" algn="l"/>
                <a:tab pos="4152900" algn="l"/>
              </a:tabLst>
            </a:pPr>
            <a:r>
              <a:rPr lang="en-GB" sz="1800" b="1" dirty="0">
                <a:solidFill>
                  <a:srgbClr val="000000"/>
                </a:solidFill>
                <a:effectLst/>
                <a:latin typeface="Arial" panose="020B0604020202020204" pitchFamily="34" charset="0"/>
                <a:ea typeface="Calibri" panose="020F0502020204030204" pitchFamily="34" charset="0"/>
              </a:rPr>
              <a:t>Student ID</a:t>
            </a:r>
            <a:r>
              <a:rPr lang="en-GB" sz="1800" dirty="0">
                <a:solidFill>
                  <a:srgbClr val="000000"/>
                </a:solidFill>
                <a:effectLst/>
                <a:latin typeface="Arial" panose="020B0604020202020204" pitchFamily="34" charset="0"/>
                <a:ea typeface="Calibri" panose="020F0502020204030204" pitchFamily="34" charset="0"/>
              </a:rPr>
              <a:t>:        2009250</a:t>
            </a:r>
            <a:endParaRPr lang="en-US" sz="1800" dirty="0">
              <a:solidFill>
                <a:srgbClr val="00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tabLst>
                <a:tab pos="0" algn="l"/>
                <a:tab pos="4152900" algn="l"/>
              </a:tabLst>
            </a:pPr>
            <a:r>
              <a:rPr lang="en-GB" sz="1800" dirty="0">
                <a:solidFill>
                  <a:srgbClr val="000000"/>
                </a:solidFill>
                <a:effectLst/>
                <a:latin typeface="Arial" panose="020B0604020202020204" pitchFamily="34" charset="0"/>
                <a:ea typeface="Calibri" panose="020F0502020204030204" pitchFamily="34" charset="0"/>
              </a:rPr>
              <a:t> </a:t>
            </a:r>
            <a:endParaRPr lang="en-US" sz="1800" dirty="0">
              <a:solidFill>
                <a:srgbClr val="00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tabLst>
                <a:tab pos="0" algn="l"/>
                <a:tab pos="4152900" algn="l"/>
              </a:tabLst>
            </a:pPr>
            <a:r>
              <a:rPr lang="en-GB" sz="1800" b="1" dirty="0">
                <a:solidFill>
                  <a:srgbClr val="000000"/>
                </a:solidFill>
                <a:effectLst/>
                <a:latin typeface="Arial" panose="020B0604020202020204" pitchFamily="34" charset="0"/>
                <a:ea typeface="Calibri" panose="020F0502020204030204" pitchFamily="34" charset="0"/>
              </a:rPr>
              <a:t>Module name</a:t>
            </a:r>
            <a:r>
              <a:rPr lang="en-GB" sz="1800" dirty="0">
                <a:solidFill>
                  <a:srgbClr val="000000"/>
                </a:solidFill>
                <a:effectLst/>
                <a:latin typeface="Arial" panose="020B0604020202020204" pitchFamily="34" charset="0"/>
                <a:ea typeface="Calibri" panose="020F0502020204030204" pitchFamily="34" charset="0"/>
              </a:rPr>
              <a:t>: Introduction To Research </a:t>
            </a:r>
            <a:endParaRPr lang="en-US" sz="1800" dirty="0">
              <a:solidFill>
                <a:srgbClr val="000000"/>
              </a:solidFill>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tabLst>
                <a:tab pos="0" algn="l"/>
                <a:tab pos="4152900" algn="l"/>
              </a:tabLst>
            </a:pPr>
            <a:r>
              <a:rPr lang="en-GB" sz="1800" b="1" dirty="0">
                <a:solidFill>
                  <a:srgbClr val="000000"/>
                </a:solidFill>
                <a:effectLst/>
                <a:latin typeface="Arial" panose="020B0604020202020204" pitchFamily="34" charset="0"/>
                <a:ea typeface="Calibri" panose="020F0502020204030204" pitchFamily="34" charset="0"/>
              </a:rPr>
              <a:t>Lecturer name</a:t>
            </a:r>
            <a:r>
              <a:rPr lang="en-GB" sz="1800" dirty="0">
                <a:solidFill>
                  <a:srgbClr val="000000"/>
                </a:solidFill>
                <a:effectLst/>
                <a:latin typeface="Arial" panose="020B0604020202020204" pitchFamily="34" charset="0"/>
                <a:ea typeface="Calibri" panose="020F0502020204030204" pitchFamily="34" charset="0"/>
              </a:rPr>
              <a:t>: Eleni </a:t>
            </a:r>
            <a:r>
              <a:rPr lang="en-GB" sz="1800" dirty="0" err="1">
                <a:solidFill>
                  <a:srgbClr val="000000"/>
                </a:solidFill>
                <a:effectLst/>
                <a:latin typeface="Arial" panose="020B0604020202020204" pitchFamily="34" charset="0"/>
                <a:ea typeface="Calibri" panose="020F0502020204030204" pitchFamily="34" charset="0"/>
              </a:rPr>
              <a:t>Koutsogeorgou</a:t>
            </a:r>
            <a:endParaRPr lang="en-US" sz="1800" dirty="0">
              <a:solidFill>
                <a:srgbClr val="000000"/>
              </a:solidFill>
              <a:effectLst/>
              <a:latin typeface="Times New Roman" panose="02020603050405020304" pitchFamily="18" charset="0"/>
              <a:ea typeface="Calibri" panose="020F0502020204030204" pitchFamily="34" charset="0"/>
            </a:endParaRPr>
          </a:p>
          <a:p>
            <a:endParaRPr lang="en-US" dirty="0"/>
          </a:p>
        </p:txBody>
      </p:sp>
    </p:spTree>
    <p:extLst>
      <p:ext uri="{BB962C8B-B14F-4D97-AF65-F5344CB8AC3E}">
        <p14:creationId xmlns:p14="http://schemas.microsoft.com/office/powerpoint/2010/main" val="2814630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47259" y="2211145"/>
            <a:ext cx="6874328" cy="1763347"/>
          </a:xfrm>
        </p:spPr>
        <p:txBody>
          <a:bodyPr/>
          <a:lstStyle/>
          <a:p>
            <a:pPr algn="ctr"/>
            <a:r>
              <a:rPr lang="en-US" sz="2800" b="1" i="1" dirty="0">
                <a:latin typeface="Times New Roman" panose="02020603050405020304" pitchFamily="18" charset="0"/>
                <a:cs typeface="Times New Roman" panose="02020603050405020304" pitchFamily="18" charset="0"/>
              </a:rPr>
              <a:t>To evaluate the challenges faced by nurses at the time of COVID 19 in surgical ward. </a:t>
            </a:r>
            <a:br>
              <a:rPr lang="en-US" sz="2800" b="1" i="1" dirty="0">
                <a:latin typeface="Times New Roman" panose="02020603050405020304" pitchFamily="18" charset="0"/>
                <a:cs typeface="Times New Roman" panose="02020603050405020304" pitchFamily="18" charset="0"/>
              </a:rPr>
            </a:br>
            <a:r>
              <a:rPr lang="en-US" sz="2800" b="1" i="1" dirty="0">
                <a:latin typeface="Times New Roman" panose="02020603050405020304" pitchFamily="18" charset="0"/>
                <a:cs typeface="Times New Roman" panose="02020603050405020304" pitchFamily="18" charset="0"/>
              </a:rPr>
              <a:t>A case study of NHS</a:t>
            </a:r>
            <a:endParaRPr lang="en-IN" sz="2800" dirty="0">
              <a:latin typeface="Times New Roman" panose="02020603050405020304" pitchFamily="18" charset="0"/>
              <a:cs typeface="Times New Roman" panose="02020603050405020304" pitchFamily="18" charset="0"/>
            </a:endParaRPr>
          </a:p>
        </p:txBody>
      </p:sp>
      <p:sp>
        <p:nvSpPr>
          <p:cNvPr id="3" name="AutoShape 2" descr="2,904 BEST Hrm IMAGES, STOCK PHOTOS &amp;amp; VECTORS | Adobe Sto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971045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Table of Contents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58922" y="2726871"/>
            <a:ext cx="10274156" cy="3175815"/>
          </a:xfrm>
        </p:spPr>
        <p:txBody>
          <a:bodyPr>
            <a:noAutofit/>
          </a:bodyPr>
          <a:lstStyle/>
          <a:p>
            <a:pPr lvl="0"/>
            <a:r>
              <a:rPr lang="en-GB" sz="1600" dirty="0">
                <a:latin typeface="Times New Roman" panose="02020603050405020304" pitchFamily="18" charset="0"/>
                <a:cs typeface="Times New Roman" panose="02020603050405020304" pitchFamily="18" charset="0"/>
              </a:rPr>
              <a:t>Introduction</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Research Aim, Objectives And Questions</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Research Questions</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Literature Review</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Research Methodology</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Conclusion</a:t>
            </a:r>
          </a:p>
          <a:p>
            <a:r>
              <a:rPr lang="en-GB" sz="1600" dirty="0">
                <a:latin typeface="Times New Roman" panose="02020603050405020304" pitchFamily="18" charset="0"/>
                <a:cs typeface="Times New Roman" panose="02020603050405020304" pitchFamily="18" charset="0"/>
              </a:rPr>
              <a:t>Reflection </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References</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7511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b="1" dirty="0"/>
          </a:p>
        </p:txBody>
      </p:sp>
      <p:sp>
        <p:nvSpPr>
          <p:cNvPr id="3" name="Content Placeholder 2"/>
          <p:cNvSpPr>
            <a:spLocks noGrp="1"/>
          </p:cNvSpPr>
          <p:nvPr>
            <p:ph idx="1"/>
          </p:nvPr>
        </p:nvSpPr>
        <p:spPr>
          <a:xfrm>
            <a:off x="1295401" y="2556932"/>
            <a:ext cx="6232070" cy="3318936"/>
          </a:xfrm>
        </p:spPr>
        <p:txBody>
          <a:bodyPr>
            <a:normAutofit fontScale="77500" lnSpcReduction="20000"/>
          </a:bodyPr>
          <a:lstStyle/>
          <a:p>
            <a:pPr algn="just">
              <a:lnSpc>
                <a:spcPct val="170000"/>
              </a:lnSpc>
            </a:pPr>
            <a:r>
              <a:rPr lang="en-US" dirty="0">
                <a:latin typeface="Times New Roman" panose="02020603050405020304" pitchFamily="18" charset="0"/>
                <a:cs typeface="Times New Roman" panose="02020603050405020304" pitchFamily="18" charset="0"/>
              </a:rPr>
              <a:t>Nursing management is described as an individual's ability to inspire, motivate, and drive others. This is regarded as a crucial aspect of the nurse, and many settings as well as discipline must be maintained when beginning the job function. In order to manage the many services supplied to patients, nurses must build dedication as well as collaboration (</a:t>
            </a:r>
            <a:r>
              <a:rPr lang="en-US" dirty="0" err="1">
                <a:latin typeface="Times New Roman" panose="02020603050405020304" pitchFamily="18" charset="0"/>
                <a:cs typeface="Times New Roman" panose="02020603050405020304" pitchFamily="18" charset="0"/>
              </a:rPr>
              <a:t>Relji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Pajnkihar</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Fekonja</a:t>
            </a:r>
            <a:r>
              <a:rPr lang="en-US" dirty="0">
                <a:latin typeface="Times New Roman" panose="02020603050405020304" pitchFamily="18" charset="0"/>
                <a:cs typeface="Times New Roman" panose="02020603050405020304" pitchFamily="18" charset="0"/>
              </a:rPr>
              <a:t>, 2019). </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92543" y="3159465"/>
            <a:ext cx="3172786" cy="2113869"/>
          </a:xfrm>
          <a:prstGeom prst="rect">
            <a:avLst/>
          </a:prstGeom>
        </p:spPr>
      </p:pic>
    </p:spTree>
    <p:extLst>
      <p:ext uri="{BB962C8B-B14F-4D97-AF65-F5344CB8AC3E}">
        <p14:creationId xmlns:p14="http://schemas.microsoft.com/office/powerpoint/2010/main" val="1493797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11658"/>
            <a:ext cx="9601196" cy="1474341"/>
          </a:xfrm>
        </p:spPr>
        <p:txBody>
          <a:bodyPr>
            <a:normAutofit/>
          </a:bodyPr>
          <a:lstStyle/>
          <a:p>
            <a:r>
              <a:rPr lang="en-US" sz="3600" b="1" dirty="0">
                <a:latin typeface="Times New Roman" panose="02020603050405020304" pitchFamily="18" charset="0"/>
                <a:cs typeface="Times New Roman" panose="02020603050405020304" pitchFamily="18" charset="0"/>
              </a:rPr>
              <a:t>RESEARCH AIM</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6180" y="2474739"/>
            <a:ext cx="6442691" cy="3318936"/>
          </a:xfrm>
        </p:spPr>
        <p:txBody>
          <a:bodyPr>
            <a:noAutofit/>
          </a:bodyPr>
          <a:lstStyle/>
          <a:p>
            <a:pPr marL="0" indent="0" algn="just">
              <a:lnSpc>
                <a:spcPct val="160000"/>
              </a:lnSpc>
              <a:buNone/>
            </a:pPr>
            <a:r>
              <a:rPr lang="en-US" sz="1800" b="1" dirty="0">
                <a:latin typeface="Times New Roman" panose="02020603050405020304" pitchFamily="18" charset="0"/>
                <a:cs typeface="Times New Roman" panose="02020603050405020304" pitchFamily="18" charset="0"/>
              </a:rPr>
              <a:t>Research Aim: </a:t>
            </a:r>
            <a:endParaRPr lang="en-US" sz="1800" dirty="0">
              <a:latin typeface="Times New Roman" panose="02020603050405020304" pitchFamily="18" charset="0"/>
              <a:cs typeface="Times New Roman" panose="02020603050405020304" pitchFamily="18" charset="0"/>
            </a:endParaRPr>
          </a:p>
          <a:p>
            <a:pPr marL="0" indent="0" algn="just">
              <a:lnSpc>
                <a:spcPct val="160000"/>
              </a:lnSpc>
              <a:buNone/>
            </a:pPr>
            <a:r>
              <a:rPr lang="en-US" sz="1800" dirty="0">
                <a:latin typeface="Times New Roman" panose="02020603050405020304" pitchFamily="18" charset="0"/>
                <a:cs typeface="Times New Roman" panose="02020603050405020304" pitchFamily="18" charset="0"/>
              </a:rPr>
              <a:t>To evaluate the challenges faced by nurses at the time of COVID 19 in surgical ward.</a:t>
            </a:r>
          </a:p>
        </p:txBody>
      </p:sp>
      <p:pic>
        <p:nvPicPr>
          <p:cNvPr id="1026" name="Picture 2" descr="MANAGEMENT: Long Term Objectiv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745" y="2915610"/>
            <a:ext cx="3788968" cy="269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761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RESEARCH OBJECTIVES</a:t>
            </a:r>
            <a:endParaRPr lang="en-US" dirty="0"/>
          </a:p>
        </p:txBody>
      </p:sp>
      <p:sp>
        <p:nvSpPr>
          <p:cNvPr id="3" name="Content Placeholder 2"/>
          <p:cNvSpPr>
            <a:spLocks noGrp="1"/>
          </p:cNvSpPr>
          <p:nvPr>
            <p:ph idx="1"/>
          </p:nvPr>
        </p:nvSpPr>
        <p:spPr/>
        <p:txBody>
          <a:bodyPr>
            <a:normAutofit/>
          </a:bodyPr>
          <a:lstStyle/>
          <a:p>
            <a:pPr marL="0" indent="0" algn="just">
              <a:lnSpc>
                <a:spcPct val="160000"/>
              </a:lnSpc>
              <a:buNone/>
            </a:pPr>
            <a:r>
              <a:rPr lang="en-US" b="1" dirty="0">
                <a:latin typeface="Times New Roman" panose="02020603050405020304" pitchFamily="18" charset="0"/>
                <a:cs typeface="Times New Roman" panose="02020603050405020304" pitchFamily="18" charset="0"/>
              </a:rPr>
              <a:t>Research Objectives:</a:t>
            </a:r>
          </a:p>
          <a:p>
            <a:pPr algn="just">
              <a:lnSpc>
                <a:spcPct val="160000"/>
              </a:lnSpc>
            </a:pPr>
            <a:r>
              <a:rPr lang="en-US" dirty="0">
                <a:latin typeface="Times New Roman" panose="02020603050405020304" pitchFamily="18" charset="0"/>
                <a:cs typeface="Times New Roman" panose="02020603050405020304" pitchFamily="18" charset="0"/>
              </a:rPr>
              <a:t>To evaluate impact on nurses due to COVID 19</a:t>
            </a:r>
          </a:p>
          <a:p>
            <a:pPr algn="just">
              <a:lnSpc>
                <a:spcPct val="160000"/>
              </a:lnSpc>
            </a:pPr>
            <a:r>
              <a:rPr lang="en-US" dirty="0">
                <a:latin typeface="Times New Roman" panose="02020603050405020304" pitchFamily="18" charset="0"/>
                <a:cs typeface="Times New Roman" panose="02020603050405020304" pitchFamily="18" charset="0"/>
              </a:rPr>
              <a:t>To analyze different leadership styles used by nurses during COVID 19</a:t>
            </a:r>
          </a:p>
          <a:p>
            <a:pPr algn="just">
              <a:lnSpc>
                <a:spcPct val="160000"/>
              </a:lnSpc>
            </a:pPr>
            <a:r>
              <a:rPr lang="en-US" dirty="0">
                <a:latin typeface="Times New Roman" panose="02020603050405020304" pitchFamily="18" charset="0"/>
                <a:cs typeface="Times New Roman" panose="02020603050405020304" pitchFamily="18" charset="0"/>
              </a:rPr>
              <a:t>To identify the impact on mental health of nurses during COVID 19</a:t>
            </a:r>
            <a:endParaRPr lang="en-US" dirty="0"/>
          </a:p>
        </p:txBody>
      </p:sp>
    </p:spTree>
    <p:extLst>
      <p:ext uri="{BB962C8B-B14F-4D97-AF65-F5344CB8AC3E}">
        <p14:creationId xmlns:p14="http://schemas.microsoft.com/office/powerpoint/2010/main" val="3468275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RESEARCH QUESTIONS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60000"/>
              </a:lnSpc>
            </a:pPr>
            <a:r>
              <a:rPr lang="en-US" dirty="0">
                <a:latin typeface="Times New Roman" panose="02020603050405020304" pitchFamily="18" charset="0"/>
                <a:cs typeface="Times New Roman" panose="02020603050405020304" pitchFamily="18" charset="0"/>
              </a:rPr>
              <a:t>What is the impact on nurses due to COVID 19</a:t>
            </a:r>
          </a:p>
          <a:p>
            <a:pPr algn="just">
              <a:lnSpc>
                <a:spcPct val="160000"/>
              </a:lnSpc>
            </a:pPr>
            <a:r>
              <a:rPr lang="en-US" dirty="0">
                <a:latin typeface="Times New Roman" panose="02020603050405020304" pitchFamily="18" charset="0"/>
                <a:cs typeface="Times New Roman" panose="02020603050405020304" pitchFamily="18" charset="0"/>
              </a:rPr>
              <a:t>What are the different leadership styles used by nurses during COVID 19</a:t>
            </a:r>
          </a:p>
          <a:p>
            <a:pPr algn="just">
              <a:lnSpc>
                <a:spcPct val="160000"/>
              </a:lnSpc>
            </a:pPr>
            <a:r>
              <a:rPr lang="en-US" dirty="0">
                <a:latin typeface="Times New Roman" panose="02020603050405020304" pitchFamily="18" charset="0"/>
                <a:cs typeface="Times New Roman" panose="02020603050405020304" pitchFamily="18" charset="0"/>
              </a:rPr>
              <a:t>Explain the impact on mental health of nurses during COVID 19</a:t>
            </a:r>
            <a:endParaRPr lang="en-US" dirty="0"/>
          </a:p>
          <a:p>
            <a:pPr algn="just">
              <a:lnSpc>
                <a:spcPct val="160000"/>
              </a:lnSpc>
            </a:pPr>
            <a:endParaRPr lang="en-US" dirty="0">
              <a:latin typeface="Times New Roman" panose="02020603050405020304" pitchFamily="18" charset="0"/>
              <a:cs typeface="Times New Roman" panose="02020603050405020304" pitchFamily="18" charset="0"/>
            </a:endParaRPr>
          </a:p>
        </p:txBody>
      </p:sp>
      <p:pic>
        <p:nvPicPr>
          <p:cNvPr id="2050" name="Picture 2" descr="Research Questions – Dr-Qais.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0161" y="982132"/>
            <a:ext cx="2393879" cy="1232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379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Literature review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67772801"/>
              </p:ext>
            </p:extLst>
          </p:nvPr>
        </p:nvGraphicFramePr>
        <p:xfrm>
          <a:off x="1632857" y="2557463"/>
          <a:ext cx="9263741" cy="3353301"/>
        </p:xfrm>
        <a:graphic>
          <a:graphicData uri="http://schemas.openxmlformats.org/drawingml/2006/table">
            <a:tbl>
              <a:tblPr firstRow="1" firstCol="1" bandRow="1">
                <a:tableStyleId>{5C22544A-7EE6-4342-B048-85BDC9FD1C3A}</a:tableStyleId>
              </a:tblPr>
              <a:tblGrid>
                <a:gridCol w="4631127">
                  <a:extLst>
                    <a:ext uri="{9D8B030D-6E8A-4147-A177-3AD203B41FA5}">
                      <a16:colId xmlns:a16="http://schemas.microsoft.com/office/drawing/2014/main" val="1025047089"/>
                    </a:ext>
                  </a:extLst>
                </a:gridCol>
                <a:gridCol w="4632614">
                  <a:extLst>
                    <a:ext uri="{9D8B030D-6E8A-4147-A177-3AD203B41FA5}">
                      <a16:colId xmlns:a16="http://schemas.microsoft.com/office/drawing/2014/main" val="1078335559"/>
                    </a:ext>
                  </a:extLst>
                </a:gridCol>
              </a:tblGrid>
              <a:tr h="157994">
                <a:tc>
                  <a:txBody>
                    <a:bodyPr/>
                    <a:lstStyle/>
                    <a:p>
                      <a:pPr marL="0" marR="0" algn="just">
                        <a:lnSpc>
                          <a:spcPct val="115000"/>
                        </a:lnSpc>
                        <a:spcBef>
                          <a:spcPts val="0"/>
                        </a:spcBef>
                        <a:spcAft>
                          <a:spcPts val="0"/>
                        </a:spcAft>
                      </a:pPr>
                      <a:r>
                        <a:rPr lang="en-US" sz="1200" b="0">
                          <a:effectLst/>
                          <a:latin typeface="Times New Roman" panose="02020603050405020304" pitchFamily="18" charset="0"/>
                          <a:cs typeface="Times New Roman" panose="02020603050405020304" pitchFamily="18" charset="0"/>
                        </a:rPr>
                        <a:t>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51520" marR="51520" marT="0" marB="0"/>
                </a:tc>
                <a:tc>
                  <a:txBody>
                    <a:bodyPr/>
                    <a:lstStyle/>
                    <a:p>
                      <a:pPr marL="0" marR="0" algn="just">
                        <a:lnSpc>
                          <a:spcPct val="115000"/>
                        </a:lnSpc>
                        <a:spcBef>
                          <a:spcPts val="0"/>
                        </a:spcBef>
                        <a:spcAft>
                          <a:spcPts val="0"/>
                        </a:spcAft>
                      </a:pPr>
                      <a:r>
                        <a:rPr lang="en-US" sz="1200" b="0">
                          <a:effectLst/>
                          <a:latin typeface="Times New Roman" panose="02020603050405020304" pitchFamily="18" charset="0"/>
                          <a:cs typeface="Times New Roman" panose="02020603050405020304" pitchFamily="18" charset="0"/>
                        </a:rPr>
                        <a:t>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51520" marR="51520" marT="0" marB="0"/>
                </a:tc>
                <a:extLst>
                  <a:ext uri="{0D108BD9-81ED-4DB2-BD59-A6C34878D82A}">
                    <a16:rowId xmlns:a16="http://schemas.microsoft.com/office/drawing/2014/main" val="3181278689"/>
                  </a:ext>
                </a:extLst>
              </a:tr>
              <a:tr h="1579940">
                <a:tc>
                  <a:txBody>
                    <a:bodyPr/>
                    <a:lstStyle/>
                    <a:p>
                      <a:pPr marL="0" marR="0" algn="just">
                        <a:lnSpc>
                          <a:spcPct val="115000"/>
                        </a:lnSpc>
                        <a:spcBef>
                          <a:spcPts val="0"/>
                        </a:spcBef>
                        <a:spcAft>
                          <a:spcPts val="0"/>
                        </a:spcAft>
                      </a:pPr>
                      <a:r>
                        <a:rPr lang="en-IN" sz="1200" b="0">
                          <a:effectLst/>
                          <a:latin typeface="Times New Roman" panose="02020603050405020304" pitchFamily="18" charset="0"/>
                          <a:cs typeface="Times New Roman" panose="02020603050405020304" pitchFamily="18" charset="0"/>
                        </a:rPr>
                        <a:t>Bijani, M., Mohammadi, F., Haghani, F., Yamani, N. and Karimi, S., 2021. Development and psychometric evaluation of a reflection on clinical practice questionnaire for nursing students. BMC nursing, 20(1), pp.1-11.</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51520" marR="51520" marT="0" marB="0"/>
                </a:tc>
                <a:tc>
                  <a:txBody>
                    <a:bodyPr/>
                    <a:lstStyle/>
                    <a:p>
                      <a:pPr marL="0" marR="0" algn="just">
                        <a:lnSpc>
                          <a:spcPct val="115000"/>
                        </a:lnSpc>
                        <a:spcBef>
                          <a:spcPts val="0"/>
                        </a:spcBef>
                        <a:spcAft>
                          <a:spcPts val="0"/>
                        </a:spcAft>
                      </a:pPr>
                      <a:r>
                        <a:rPr lang="en-US" sz="1200" b="0">
                          <a:effectLst/>
                          <a:latin typeface="Times New Roman" panose="02020603050405020304" pitchFamily="18" charset="0"/>
                          <a:cs typeface="Times New Roman" panose="02020603050405020304" pitchFamily="18" charset="0"/>
                        </a:rPr>
                        <a:t>Nurses also set the bar for future generations of nurses who may one day rise through the ranks to become nurse leaders. Reflection is a technique for supporting nurses in improving their competences and necessary abilities while undergoing practical training.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51520" marR="51520" marT="0" marB="0"/>
                </a:tc>
                <a:extLst>
                  <a:ext uri="{0D108BD9-81ED-4DB2-BD59-A6C34878D82A}">
                    <a16:rowId xmlns:a16="http://schemas.microsoft.com/office/drawing/2014/main" val="737102668"/>
                  </a:ext>
                </a:extLst>
              </a:tr>
              <a:tr h="1579940">
                <a:tc>
                  <a:txBody>
                    <a:bodyPr/>
                    <a:lstStyle/>
                    <a:p>
                      <a:pPr marL="0" marR="0" algn="just">
                        <a:lnSpc>
                          <a:spcPct val="115000"/>
                        </a:lnSpc>
                        <a:spcBef>
                          <a:spcPts val="0"/>
                        </a:spcBef>
                        <a:spcAft>
                          <a:spcPts val="0"/>
                        </a:spcAft>
                      </a:pPr>
                      <a:r>
                        <a:rPr lang="en-IN" sz="1200" b="0" dirty="0">
                          <a:effectLst/>
                          <a:latin typeface="Times New Roman" panose="02020603050405020304" pitchFamily="18" charset="0"/>
                          <a:cs typeface="Times New Roman" panose="02020603050405020304" pitchFamily="18" charset="0"/>
                        </a:rPr>
                        <a:t>Lin, C.C., Han, C.Y., Wu, M.L.W., Hsiao, P.R., Wang, L.H. and Chen, L.C., 2021. Enhancing reflection on medical and surgical nursing among nursing students: A participatory action research study. Nurse Education Today, 102, p.104935</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520" marR="51520" marT="0" marB="0"/>
                </a:tc>
                <a:tc>
                  <a:txBody>
                    <a:bodyPr/>
                    <a:lstStyle/>
                    <a:p>
                      <a:pPr marL="0" marR="0" algn="just">
                        <a:lnSpc>
                          <a:spcPct val="115000"/>
                        </a:lnSpc>
                        <a:spcBef>
                          <a:spcPts val="0"/>
                        </a:spcBef>
                        <a:spcAft>
                          <a:spcPts val="0"/>
                        </a:spcAft>
                      </a:pPr>
                      <a:r>
                        <a:rPr lang="en-US" sz="1200" b="0" dirty="0">
                          <a:effectLst/>
                          <a:latin typeface="Times New Roman" panose="02020603050405020304" pitchFamily="18" charset="0"/>
                          <a:cs typeface="Times New Roman" panose="02020603050405020304" pitchFamily="18" charset="0"/>
                        </a:rPr>
                        <a:t>Reflection is utilized in clinical education to support and grow healthcare workers as well as manage their own initiative (</a:t>
                      </a:r>
                      <a:r>
                        <a:rPr lang="en-US" sz="1200" b="0" dirty="0" err="1">
                          <a:effectLst/>
                          <a:latin typeface="Times New Roman" panose="02020603050405020304" pitchFamily="18" charset="0"/>
                          <a:cs typeface="Times New Roman" panose="02020603050405020304" pitchFamily="18" charset="0"/>
                        </a:rPr>
                        <a:t>Bijani</a:t>
                      </a:r>
                      <a:r>
                        <a:rPr lang="en-US" sz="1200" b="0" dirty="0">
                          <a:effectLst/>
                          <a:latin typeface="Times New Roman" panose="02020603050405020304" pitchFamily="18" charset="0"/>
                          <a:cs typeface="Times New Roman" panose="02020603050405020304" pitchFamily="18" charset="0"/>
                        </a:rPr>
                        <a:t>, et.al, 2021). The value of reflection is effectively handled and promoted through the use of various methodologies and technologies.</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520" marR="51520" marT="0" marB="0"/>
                </a:tc>
                <a:extLst>
                  <a:ext uri="{0D108BD9-81ED-4DB2-BD59-A6C34878D82A}">
                    <a16:rowId xmlns:a16="http://schemas.microsoft.com/office/drawing/2014/main" val="2238402533"/>
                  </a:ext>
                </a:extLst>
              </a:tr>
            </a:tbl>
          </a:graphicData>
        </a:graphic>
      </p:graphicFrame>
    </p:spTree>
    <p:extLst>
      <p:ext uri="{BB962C8B-B14F-4D97-AF65-F5344CB8AC3E}">
        <p14:creationId xmlns:p14="http://schemas.microsoft.com/office/powerpoint/2010/main" val="1811465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RESEARCH METHODOLOGY</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556932"/>
            <a:ext cx="4566556" cy="3318936"/>
          </a:xfrm>
        </p:spPr>
        <p:txBody>
          <a:bodyPr>
            <a:normAutofit/>
          </a:bodyPr>
          <a:lstStyle/>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Deductive approach </a:t>
            </a:r>
          </a:p>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Positivism philosophy</a:t>
            </a:r>
          </a:p>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Qualitative research</a:t>
            </a:r>
          </a:p>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Literature review     </a:t>
            </a:r>
          </a:p>
        </p:txBody>
      </p:sp>
      <p:pic>
        <p:nvPicPr>
          <p:cNvPr id="4" name="Picture 3"/>
          <p:cNvPicPr>
            <a:picLocks noChangeAspect="1"/>
          </p:cNvPicPr>
          <p:nvPr/>
        </p:nvPicPr>
        <p:blipFill>
          <a:blip r:embed="rId3"/>
          <a:stretch>
            <a:fillRect/>
          </a:stretch>
        </p:blipFill>
        <p:spPr>
          <a:xfrm>
            <a:off x="7471682" y="3114675"/>
            <a:ext cx="2571750" cy="1771650"/>
          </a:xfrm>
          <a:prstGeom prst="rect">
            <a:avLst/>
          </a:prstGeom>
        </p:spPr>
      </p:pic>
    </p:spTree>
    <p:extLst>
      <p:ext uri="{BB962C8B-B14F-4D97-AF65-F5344CB8AC3E}">
        <p14:creationId xmlns:p14="http://schemas.microsoft.com/office/powerpoint/2010/main" val="4095282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Research strategy </a:t>
            </a:r>
          </a:p>
        </p:txBody>
      </p:sp>
      <p:sp>
        <p:nvSpPr>
          <p:cNvPr id="3" name="Content Placeholder 2"/>
          <p:cNvSpPr>
            <a:spLocks noGrp="1"/>
          </p:cNvSpPr>
          <p:nvPr>
            <p:ph idx="1"/>
          </p:nvPr>
        </p:nvSpPr>
        <p:spPr>
          <a:xfrm>
            <a:off x="1295401" y="2556932"/>
            <a:ext cx="6885213" cy="3318936"/>
          </a:xfrm>
        </p:spPr>
        <p:txBody>
          <a:bodyPr>
            <a:normAutofit fontScale="85000" lnSpcReduction="20000"/>
          </a:bodyPr>
          <a:lstStyle/>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research strategy is the plan for performing a particular research study. Different types of research strategies include action oriented research, case study, quantitative survey, systematic literature review, qualitative interview etc. Out of these main forms and types of the research strategy use of the literature review would be made within current project to analysis and evaluation of pre-existing set of data that ensures better creation of knowledge to meet the set objectives. </a:t>
            </a:r>
          </a:p>
        </p:txBody>
      </p:sp>
      <p:pic>
        <p:nvPicPr>
          <p:cNvPr id="4" name="Picture 3"/>
          <p:cNvPicPr>
            <a:picLocks noChangeAspect="1"/>
          </p:cNvPicPr>
          <p:nvPr/>
        </p:nvPicPr>
        <p:blipFill>
          <a:blip r:embed="rId3"/>
          <a:stretch>
            <a:fillRect/>
          </a:stretch>
        </p:blipFill>
        <p:spPr>
          <a:xfrm>
            <a:off x="8491459" y="3265713"/>
            <a:ext cx="2405139" cy="1803854"/>
          </a:xfrm>
          <a:prstGeom prst="rect">
            <a:avLst/>
          </a:prstGeom>
        </p:spPr>
      </p:pic>
    </p:spTree>
    <p:extLst>
      <p:ext uri="{BB962C8B-B14F-4D97-AF65-F5344CB8AC3E}">
        <p14:creationId xmlns:p14="http://schemas.microsoft.com/office/powerpoint/2010/main" val="902149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Collection of data </a:t>
            </a:r>
          </a:p>
        </p:txBody>
      </p:sp>
      <p:sp>
        <p:nvSpPr>
          <p:cNvPr id="3" name="Content Placeholder 2"/>
          <p:cNvSpPr>
            <a:spLocks noGrp="1"/>
          </p:cNvSpPr>
          <p:nvPr>
            <p:ph idx="1"/>
          </p:nvPr>
        </p:nvSpPr>
        <p:spPr/>
        <p:txBody>
          <a:bodyPr>
            <a:normAutofit lnSpcReduction="10000"/>
          </a:bodyPr>
          <a:lstStyle/>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Data collection is defined as the method through which researcher can gather data. There are two ways through which data can be gathered. These including primary method and secondary method out of which use of only secondary source of data has been made within current project. The secondary data is gathered through using books, articles and journals published previously.</a:t>
            </a:r>
          </a:p>
          <a:p>
            <a:pPr algn="just">
              <a:lnSpc>
                <a:spcPct val="150000"/>
              </a:lnSpc>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2977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Table depicting the selection of articles </a:t>
            </a:r>
          </a:p>
        </p:txBody>
      </p:sp>
      <p:sp>
        <p:nvSpPr>
          <p:cNvPr id="3" name="Content Placeholder 2"/>
          <p:cNvSpPr>
            <a:spLocks noGrp="1"/>
          </p:cNvSpPr>
          <p:nvPr>
            <p:ph idx="1"/>
          </p:nvPr>
        </p:nvSpPr>
        <p:spPr/>
        <p:txBody>
          <a:bodyPr>
            <a:normAutofit/>
          </a:bodyPr>
          <a:lstStyle/>
          <a:p>
            <a:pPr algn="just">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Only those article and journals would be selected for current project that are having proper copyrights and name of author as well as publication date to ensure the authenticity and reliability of facts. Further, selection of articles written between 2015-2022 would only be selected to mitigate the risk of obsolete or out dated data.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4218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Continue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7858816"/>
              </p:ext>
            </p:extLst>
          </p:nvPr>
        </p:nvGraphicFramePr>
        <p:xfrm>
          <a:off x="1518556" y="2751077"/>
          <a:ext cx="9378042" cy="3286977"/>
        </p:xfrm>
        <a:graphic>
          <a:graphicData uri="http://schemas.openxmlformats.org/drawingml/2006/table">
            <a:tbl>
              <a:tblPr firstRow="1" bandRow="1">
                <a:tableStyleId>{5C22544A-7EE6-4342-B048-85BDC9FD1C3A}</a:tableStyleId>
              </a:tblPr>
              <a:tblGrid>
                <a:gridCol w="4689021">
                  <a:extLst>
                    <a:ext uri="{9D8B030D-6E8A-4147-A177-3AD203B41FA5}">
                      <a16:colId xmlns:a16="http://schemas.microsoft.com/office/drawing/2014/main" val="992076131"/>
                    </a:ext>
                  </a:extLst>
                </a:gridCol>
                <a:gridCol w="4689021">
                  <a:extLst>
                    <a:ext uri="{9D8B030D-6E8A-4147-A177-3AD203B41FA5}">
                      <a16:colId xmlns:a16="http://schemas.microsoft.com/office/drawing/2014/main" val="4019153187"/>
                    </a:ext>
                  </a:extLst>
                </a:gridCol>
              </a:tblGrid>
              <a:tr h="255073">
                <a:tc>
                  <a:txBody>
                    <a:bodyPr/>
                    <a:lstStyle/>
                    <a:p>
                      <a:r>
                        <a:rPr lang="en-US" sz="1200" dirty="0">
                          <a:latin typeface="Times New Roman" panose="02020603050405020304" pitchFamily="18" charset="0"/>
                          <a:cs typeface="Times New Roman" panose="02020603050405020304" pitchFamily="18" charset="0"/>
                        </a:rPr>
                        <a:t>Author name</a:t>
                      </a:r>
                      <a:r>
                        <a:rPr lang="en-US" sz="1200" baseline="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References </a:t>
                      </a:r>
                    </a:p>
                  </a:txBody>
                  <a:tcPr/>
                </a:tc>
                <a:extLst>
                  <a:ext uri="{0D108BD9-81ED-4DB2-BD59-A6C34878D82A}">
                    <a16:rowId xmlns:a16="http://schemas.microsoft.com/office/drawing/2014/main" val="2202176432"/>
                  </a:ext>
                </a:extLst>
              </a:tr>
              <a:tr h="623082">
                <a:tc>
                  <a:txBody>
                    <a:bodyPr/>
                    <a:lstStyle/>
                    <a:p>
                      <a:r>
                        <a:rPr lang="en-US" sz="1200" dirty="0" err="1">
                          <a:latin typeface="Times New Roman" panose="02020603050405020304" pitchFamily="18" charset="0"/>
                          <a:cs typeface="Times New Roman" panose="02020603050405020304" pitchFamily="18" charset="0"/>
                        </a:rPr>
                        <a:t>Reljić</a:t>
                      </a:r>
                      <a:r>
                        <a:rPr lang="en-US" sz="1200" dirty="0">
                          <a:latin typeface="Times New Roman" panose="02020603050405020304" pitchFamily="18" charset="0"/>
                          <a:cs typeface="Times New Roman" panose="02020603050405020304" pitchFamily="18" charset="0"/>
                        </a:rPr>
                        <a:t>, N. M., </a:t>
                      </a:r>
                      <a:r>
                        <a:rPr lang="en-US" sz="1200" dirty="0" err="1">
                          <a:latin typeface="Times New Roman" panose="02020603050405020304" pitchFamily="18" charset="0"/>
                          <a:cs typeface="Times New Roman" panose="02020603050405020304" pitchFamily="18" charset="0"/>
                        </a:rPr>
                        <a:t>Pajnkihar</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Fekonja</a:t>
                      </a:r>
                      <a:r>
                        <a:rPr lang="en-US" sz="1200" dirty="0">
                          <a:latin typeface="Times New Roman" panose="02020603050405020304" pitchFamily="18" charset="0"/>
                          <a:cs typeface="Times New Roman" panose="02020603050405020304" pitchFamily="18" charset="0"/>
                        </a:rPr>
                        <a:t>, Z., 2019... </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Self-reflection during first clinical practice: The experiences of nursing students. Nurse education today, 72, pp.61-66.</a:t>
                      </a:r>
                    </a:p>
                    <a:p>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941191852"/>
                  </a:ext>
                </a:extLst>
              </a:tr>
              <a:tr h="1183857">
                <a:tc>
                  <a:txBody>
                    <a:bodyPr/>
                    <a:lstStyle/>
                    <a:p>
                      <a:r>
                        <a:rPr lang="en-US" sz="1200" dirty="0" err="1">
                          <a:latin typeface="Times New Roman" panose="02020603050405020304" pitchFamily="18" charset="0"/>
                          <a:cs typeface="Times New Roman" panose="02020603050405020304" pitchFamily="18" charset="0"/>
                        </a:rPr>
                        <a:t>Bijani</a:t>
                      </a:r>
                      <a:r>
                        <a:rPr lang="en-US" sz="1200" dirty="0">
                          <a:latin typeface="Times New Roman" panose="02020603050405020304" pitchFamily="18" charset="0"/>
                          <a:cs typeface="Times New Roman" panose="02020603050405020304" pitchFamily="18" charset="0"/>
                        </a:rPr>
                        <a:t>, and et. al., 2021</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Development and psychometric evaluation of a reflection on clinical practice questionnaire for nursing students. BMC nursing, 20(1), pp.1-11. Available through: https://bmcnurs.biomedcentral.com/articles/10.1186/s12912-021-00705-0</a:t>
                      </a:r>
                    </a:p>
                    <a:p>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1879687"/>
                  </a:ext>
                </a:extLst>
              </a:tr>
              <a:tr h="1183857">
                <a:tc>
                  <a:txBody>
                    <a:bodyPr/>
                    <a:lstStyle/>
                    <a:p>
                      <a:r>
                        <a:rPr lang="en-US" sz="1200" dirty="0">
                          <a:latin typeface="Times New Roman" panose="02020603050405020304" pitchFamily="18" charset="0"/>
                          <a:cs typeface="Times New Roman" panose="02020603050405020304" pitchFamily="18" charset="0"/>
                        </a:rPr>
                        <a:t>Lin, and et. al., 2021</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Enhancing reflection on medical and surgical nursing among nursing students: A participatory action research study. Nurse Education Today, 102, p.104935. Available through: https://www.thaiscience.info/Journals/Article/WJST/10958628.pdf</a:t>
                      </a:r>
                    </a:p>
                    <a:p>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94021017"/>
                  </a:ext>
                </a:extLst>
              </a:tr>
            </a:tbl>
          </a:graphicData>
        </a:graphic>
      </p:graphicFrame>
    </p:spTree>
    <p:extLst>
      <p:ext uri="{BB962C8B-B14F-4D97-AF65-F5344CB8AC3E}">
        <p14:creationId xmlns:p14="http://schemas.microsoft.com/office/powerpoint/2010/main" val="3999658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9740"/>
            <a:ext cx="9601196" cy="1546260"/>
          </a:xfrm>
        </p:spPr>
        <p:txBody>
          <a:bodyPr>
            <a:normAutofit/>
          </a:bodyPr>
          <a:lstStyle/>
          <a:p>
            <a:r>
              <a:rPr lang="en-US" sz="3600" b="1" dirty="0">
                <a:latin typeface="Times New Roman" panose="02020603050405020304" pitchFamily="18" charset="0"/>
                <a:cs typeface="Times New Roman" panose="02020603050405020304" pitchFamily="18" charset="0"/>
              </a:rPr>
              <a:t>CONCLUSION</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From the above research, leadership is critical in the nursing profession. Based on the aforementioned data, leadership has been highlighted as a crucial determinant in health and social care. It helps seize control from individuals who do not have authority over operations management.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0922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9740"/>
            <a:ext cx="9601196" cy="1546260"/>
          </a:xfrm>
        </p:spPr>
        <p:txBody>
          <a:bodyPr>
            <a:normAutofit/>
          </a:bodyPr>
          <a:lstStyle/>
          <a:p>
            <a:pPr lvl="0"/>
            <a:r>
              <a:rPr lang="en-GB" sz="3600" b="1" dirty="0">
                <a:latin typeface="Times New Roman" panose="02020603050405020304" pitchFamily="18" charset="0"/>
                <a:cs typeface="Times New Roman" panose="02020603050405020304" pitchFamily="18" charset="0"/>
              </a:rPr>
              <a:t>REFLECTION </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This research was a great experience. It helped me to conduct the research operations effectively and attain goals. I have experienced different ways to develop personal as well as professional development. This has helped me to manage the conduction of different research activities and know about the way these activities function.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0314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1485" y="2444262"/>
            <a:ext cx="10709030" cy="3815861"/>
          </a:xfrm>
        </p:spPr>
        <p:txBody>
          <a:bodyPr>
            <a:normAutofit fontScale="85000" lnSpcReduction="10000"/>
          </a:bodyPr>
          <a:lstStyle/>
          <a:p>
            <a:pPr algn="just">
              <a:lnSpc>
                <a:spcPct val="120000"/>
              </a:lnSpc>
            </a:pPr>
            <a:r>
              <a:rPr lang="en-IN" sz="2600" dirty="0" err="1">
                <a:latin typeface="Times New Roman" panose="02020603050405020304" pitchFamily="18" charset="0"/>
                <a:cs typeface="Times New Roman" panose="02020603050405020304" pitchFamily="18" charset="0"/>
              </a:rPr>
              <a:t>Reljić</a:t>
            </a:r>
            <a:r>
              <a:rPr lang="en-IN" sz="2600" dirty="0">
                <a:latin typeface="Times New Roman" panose="02020603050405020304" pitchFamily="18" charset="0"/>
                <a:cs typeface="Times New Roman" panose="02020603050405020304" pitchFamily="18" charset="0"/>
              </a:rPr>
              <a:t>, N. M., </a:t>
            </a:r>
            <a:r>
              <a:rPr lang="en-IN" sz="2600" dirty="0" err="1">
                <a:latin typeface="Times New Roman" panose="02020603050405020304" pitchFamily="18" charset="0"/>
                <a:cs typeface="Times New Roman" panose="02020603050405020304" pitchFamily="18" charset="0"/>
              </a:rPr>
              <a:t>Pajnkihar</a:t>
            </a:r>
            <a:r>
              <a:rPr lang="en-IN" sz="2600" dirty="0">
                <a:latin typeface="Times New Roman" panose="02020603050405020304" pitchFamily="18" charset="0"/>
                <a:cs typeface="Times New Roman" panose="02020603050405020304" pitchFamily="18" charset="0"/>
              </a:rPr>
              <a:t>, M. and </a:t>
            </a:r>
            <a:r>
              <a:rPr lang="en-IN" sz="2600" dirty="0" err="1">
                <a:latin typeface="Times New Roman" panose="02020603050405020304" pitchFamily="18" charset="0"/>
                <a:cs typeface="Times New Roman" panose="02020603050405020304" pitchFamily="18" charset="0"/>
              </a:rPr>
              <a:t>Fekonja</a:t>
            </a:r>
            <a:r>
              <a:rPr lang="en-IN" sz="2600" dirty="0">
                <a:latin typeface="Times New Roman" panose="02020603050405020304" pitchFamily="18" charset="0"/>
                <a:cs typeface="Times New Roman" panose="02020603050405020304" pitchFamily="18" charset="0"/>
              </a:rPr>
              <a:t>, Z., 2019. Self-reflection during first clinical practice: The experiences of nursing students. Nurse education today, 72, pp.61-66.</a:t>
            </a:r>
          </a:p>
          <a:p>
            <a:pPr algn="just">
              <a:lnSpc>
                <a:spcPct val="120000"/>
              </a:lnSpc>
            </a:pPr>
            <a:r>
              <a:rPr lang="en-US" dirty="0">
                <a:latin typeface="Times New Roman" panose="02020603050405020304" pitchFamily="18" charset="0"/>
                <a:cs typeface="Times New Roman" panose="02020603050405020304" pitchFamily="18" charset="0"/>
              </a:rPr>
              <a:t>Clough, I., 2022. The case for more modular facilities in the NHS. </a:t>
            </a:r>
            <a:r>
              <a:rPr lang="en-US" i="1" dirty="0">
                <a:latin typeface="Times New Roman" panose="02020603050405020304" pitchFamily="18" charset="0"/>
                <a:cs typeface="Times New Roman" panose="02020603050405020304" pitchFamily="18" charset="0"/>
              </a:rPr>
              <a:t>British Journal of Healthcare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28</a:t>
            </a:r>
            <a:r>
              <a:rPr lang="en-US" dirty="0">
                <a:latin typeface="Times New Roman" panose="02020603050405020304" pitchFamily="18" charset="0"/>
                <a:cs typeface="Times New Roman" panose="02020603050405020304" pitchFamily="18" charset="0"/>
              </a:rPr>
              <a:t>(Sup3), pp.3-11.</a:t>
            </a:r>
          </a:p>
          <a:p>
            <a:pPr algn="just">
              <a:lnSpc>
                <a:spcPct val="120000"/>
              </a:lnSpc>
            </a:pPr>
            <a:r>
              <a:rPr lang="en-US" dirty="0">
                <a:latin typeface="Times New Roman" panose="02020603050405020304" pitchFamily="18" charset="0"/>
                <a:cs typeface="Times New Roman" panose="02020603050405020304" pitchFamily="18" charset="0"/>
              </a:rPr>
              <a:t>Roberts, T. and et. al., 2022. The use of technology in health professionals learning in a time of COVID-19. In </a:t>
            </a:r>
            <a:r>
              <a:rPr lang="en-US" i="1" dirty="0">
                <a:latin typeface="Times New Roman" panose="02020603050405020304" pitchFamily="18" charset="0"/>
                <a:cs typeface="Times New Roman" panose="02020603050405020304" pitchFamily="18" charset="0"/>
              </a:rPr>
              <a:t>Digital Learning in Higher Education</a:t>
            </a:r>
            <a:r>
              <a:rPr lang="en-US" dirty="0">
                <a:latin typeface="Times New Roman" panose="02020603050405020304" pitchFamily="18" charset="0"/>
                <a:cs typeface="Times New Roman" panose="02020603050405020304" pitchFamily="18" charset="0"/>
              </a:rPr>
              <a:t> (pp. 120-131). Edward Elgar Publishing.</a:t>
            </a:r>
          </a:p>
          <a:p>
            <a:pPr algn="just">
              <a:lnSpc>
                <a:spcPct val="120000"/>
              </a:lnSpc>
            </a:pPr>
            <a:r>
              <a:rPr lang="en-US" dirty="0">
                <a:latin typeface="Times New Roman" panose="02020603050405020304" pitchFamily="18" charset="0"/>
                <a:cs typeface="Times New Roman" panose="02020603050405020304" pitchFamily="18" charset="0"/>
              </a:rPr>
              <a:t>Griffin, J., 2022. Overcoming COVID-19 challenges in Ambulatory Surgery: Reflections of a Junior Doctor. </a:t>
            </a:r>
            <a:r>
              <a:rPr lang="en-US" i="1" dirty="0">
                <a:latin typeface="Times New Roman" panose="02020603050405020304" pitchFamily="18" charset="0"/>
                <a:cs typeface="Times New Roman" panose="02020603050405020304" pitchFamily="18" charset="0"/>
              </a:rPr>
              <a:t>Ambulatory Surgery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28</a:t>
            </a:r>
            <a:r>
              <a:rPr lang="en-US" dirty="0">
                <a:latin typeface="Times New Roman" panose="02020603050405020304" pitchFamily="18" charset="0"/>
                <a:cs typeface="Times New Roman" panose="02020603050405020304" pitchFamily="18" charset="0"/>
              </a:rPr>
              <a:t>(1).</a:t>
            </a:r>
            <a:endParaRPr lang="en-IN" sz="2600"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92006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205</TotalTime>
  <Words>1611</Words>
  <Application>Microsoft Office PowerPoint</Application>
  <PresentationFormat>Widescreen</PresentationFormat>
  <Paragraphs>93</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Garamond</vt:lpstr>
      <vt:lpstr>Times New Roman</vt:lpstr>
      <vt:lpstr>Wingdings</vt:lpstr>
      <vt:lpstr>Organic</vt:lpstr>
      <vt:lpstr>PowerPoint Presentation</vt:lpstr>
      <vt:lpstr>To evaluate the challenges faced by nurses at the time of COVID 19 in surgical ward.  A case study of NHS</vt:lpstr>
      <vt:lpstr>Table of Contents</vt:lpstr>
      <vt:lpstr>INTRODUCTION</vt:lpstr>
      <vt:lpstr>RESEARCH AIM</vt:lpstr>
      <vt:lpstr>RESEARCH OBJECTIVES</vt:lpstr>
      <vt:lpstr>RESEARCH QUESTIONS</vt:lpstr>
      <vt:lpstr>Literature review </vt:lpstr>
      <vt:lpstr>RESEARCH METHODOLOGY</vt:lpstr>
      <vt:lpstr>Research strategy </vt:lpstr>
      <vt:lpstr>Collection of data </vt:lpstr>
      <vt:lpstr>Table depicting the selection of articles </vt:lpstr>
      <vt:lpstr>Continue </vt:lpstr>
      <vt:lpstr>CONCLUSION</vt:lpstr>
      <vt:lpstr>REFLECTION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Manuela Dineva</cp:lastModifiedBy>
  <cp:revision>133</cp:revision>
  <dcterms:created xsi:type="dcterms:W3CDTF">2021-11-20T07:09:21Z</dcterms:created>
  <dcterms:modified xsi:type="dcterms:W3CDTF">2022-09-09T14:40:52Z</dcterms:modified>
</cp:coreProperties>
</file>