
<file path=[Content_Types].xml><?xml version="1.0" encoding="utf-8"?>
<Types xmlns="http://schemas.openxmlformats.org/package/2006/content-types">
  <Default Extension="bmp" ContentType="image/bmp"/>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768" r:id="rId1"/>
  </p:sldMasterIdLst>
  <p:notesMasterIdLst>
    <p:notesMasterId r:id="rId38"/>
  </p:notesMasterIdLst>
  <p:sldIdLst>
    <p:sldId id="29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92" r:id="rId22"/>
    <p:sldId id="275" r:id="rId23"/>
    <p:sldId id="276" r:id="rId24"/>
    <p:sldId id="278" r:id="rId25"/>
    <p:sldId id="279" r:id="rId26"/>
    <p:sldId id="280" r:id="rId27"/>
    <p:sldId id="281" r:id="rId28"/>
    <p:sldId id="282" r:id="rId29"/>
    <p:sldId id="283"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00"/>
    <a:srgbClr val="66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1" autoAdjust="0"/>
    <p:restoredTop sz="94660"/>
  </p:normalViewPr>
  <p:slideViewPr>
    <p:cSldViewPr snapToGrid="0">
      <p:cViewPr varScale="1">
        <p:scale>
          <a:sx n="111" d="100"/>
          <a:sy n="111" d="100"/>
        </p:scale>
        <p:origin x="58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4FAD1E-30B3-4957-8FD3-0B1250958586}" type="datetimeFigureOut">
              <a:rPr lang="en-HK" smtClean="0"/>
              <a:t>20/8/2022</a:t>
            </a:fld>
            <a:endParaRPr lang="en-H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DA0A2E-057E-4D7B-B672-657D0E2E15E4}" type="slidenum">
              <a:rPr lang="en-HK" smtClean="0"/>
              <a:t>‹#›</a:t>
            </a:fld>
            <a:endParaRPr lang="en-HK"/>
          </a:p>
        </p:txBody>
      </p:sp>
    </p:spTree>
    <p:extLst>
      <p:ext uri="{BB962C8B-B14F-4D97-AF65-F5344CB8AC3E}">
        <p14:creationId xmlns:p14="http://schemas.microsoft.com/office/powerpoint/2010/main" val="3646210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71D3DF32-4567-4746-B503-76FE611D1530}" type="datetime1">
              <a:rPr lang="en-US" smtClean="0"/>
              <a:t>8/20/2022</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73A36626-18F2-45E3-AC28-2A32D656DAAF}" type="datetime1">
              <a:rPr lang="en-US" smtClean="0"/>
              <a:t>8/20/2022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9296CDA-40E6-4ABA-A25D-4C5081E822F6}" type="datetime1">
              <a:rPr lang="en-US" smtClean="0"/>
              <a:t>8/20/2022</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962643ED-7E44-40D6-B8B5-FE65A0466ADC}" type="datetime1">
              <a:rPr lang="en-US" smtClean="0"/>
              <a:t>8/20/2022</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8B714AED-DEFC-4657-9026-AA71F5F1E674}" type="datetime1">
              <a:rPr lang="en-US" smtClean="0"/>
              <a:t>8/20/2022</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53669042-0D22-4648-B48D-22ECA1316B48}" type="datetime1">
              <a:rPr lang="en-US" smtClean="0"/>
              <a:t>8/20/2022</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5B9DE18D-74ED-478E-B9CE-DBE00BEC7C4A}" type="datetime1">
              <a:rPr lang="en-US" smtClean="0"/>
              <a:t>8/20/2022</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17066E6D-5244-425B-9770-222A1BC81EA3}" type="datetime1">
              <a:rPr lang="en-US" smtClean="0"/>
              <a:t>8/20/2022</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BA1B3F18-2754-4A64-AC28-46CD2CCD35CB}" type="datetime1">
              <a:rPr lang="en-US" smtClean="0"/>
              <a:t>8/20/2022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F00CA06-AF3D-4F5E-9B1B-F1B8A20F6259}" type="datetime1">
              <a:rPr lang="en-US" smtClean="0"/>
              <a:t>8/20/2022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752AD655-5FBD-4F07-BB42-E8692329BE45}" type="datetime1">
              <a:rPr lang="en-US" smtClean="0"/>
              <a:t>8/20/2022</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DBBF80FF-0111-464B-98CE-A64D886CC603}" type="datetime1">
              <a:rPr lang="en-US" smtClean="0"/>
              <a:t>8/20/2022</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2.png"/><Relationship Id="rId1" Type="http://schemas.openxmlformats.org/officeDocument/2006/relationships/slideLayout" Target="../slideLayouts/slideLayout10.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emf"/><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hyperlink" Target="file:///C:\Users\User\Downloads\236_BerryetalFSSustPHN2015%20(1).pdf" TargetMode="External"/><Relationship Id="rId2" Type="http://schemas.openxmlformats.org/officeDocument/2006/relationships/hyperlink" Target="https://reader.elsevier.com/reader/sd/pii/S0048969721061192?token=85F03887AE468445D3EAA252C29BC200E4E459DCFC610D9C5EBE44E8AE3BC0782341CB63F02158E2DA303412991F74E5&amp;originRegion=us-east-1&amp;originCreation=20220815163031" TargetMode="External"/><Relationship Id="rId1" Type="http://schemas.openxmlformats.org/officeDocument/2006/relationships/slideLayout" Target="../slideLayouts/slideLayout7.xml"/><Relationship Id="rId4" Type="http://schemas.openxmlformats.org/officeDocument/2006/relationships/hyperlink" Target="https://pdf.sciencedirectassets.com/282494/1-s2.0-S2095311915X00037/1-s2.0-S2095311914608881/main.pdf?X-Amz-Security-Token=IQoJb3JpZ2luX2VjECIaCXVzLWVhc3QtMSJHMEUCIC1uTVVjxKcnGemboYUp3GHEUblrWpoTOBH9Yed%2FMpxvAiEAs6YrJFUPLtn9k1Baoxc6We%2BibncaRssLcl84Kf8uTrYq2wQIiv%2F%2F%2F%2F%2F%2F%2F%2F%2F%2FARAFGgwwNTkwMDM1NDY4NjUiDKdLNozJMwrYUTpYbSqvBF5uUpSA3XJHlH%2BNeUTbUCWYHNun8sGZwRFn8REsUEmOHyOiyKZWzr94xCsRwpqGjqfIqCNowFx5vP7J9Tb0ak%2Frx1HdZhLNwZKJ9Avf6EglAKyzzx2A%2Fzvyhq%2Bpj9y8obfS1ceHpHWQv18M2uJzUJOmYhK8PVGfbgXTyVGE3h8I4%2BssLQagIyDTNAQ52KIwZLG%2FantzgMuadY3t2MHNPvb4Hblbe4tFxeKCIkBp9y4YSdoZwiDk85vyDhZ%2B1zSagyvSvj1ldS6kJ9tKv7I1ClOvNc%2BaiZUyDSt2ArwIr24gOFd%2B6eUHD0Bapqa6ILvhqY%2BSLKs8rBYNsz3ccI487IIdrNJBP2b2D8UNHbAwQoD95FbIpsWiJzu9Tgs7LgCLTdPWET8S5qYC5%2FAESrlVL8hp%2BxfRLDYT7K51n%2Bz0HlZr0MpFnSz2P0ROG3IGbPXvlPVng3qBfimCp8AXVW0q9jK2BboJBJa%2F0O5ZrY%2FUW0wguijimFFT6VW7CSerFb2INA6MT600zivkdfTPyJkrXH1kpI1B4UEh9KRkUi8fC98X4UDnGoSf63NNLQnGosvlQY%2BqLsVXzy1GadayfDxOIclA1BrPJPK0gS772fr%2FFX1YJdGGcCEOvc032w7WJyHjLfYENnSTZ5TJEuOPbHiUtqtuCr2JMfHKjCKFQZvb27BSBY60eJ4B1my%2BSKfTaaSbQvzhsf2ha4CYwkl8KXCq3rZGtdraznATK3ndBZihZQUwztbdlwY6qQGs2V5f%2BXE9D9Rg1hS1CDCtSavn449buczsTCRcSWnENCEnFXJxJvWVxVCdx3d88%2BXAXWqkkHbXEYWqGW6N5odVyJlc01m3yiZFpGuU3IZdmjIVt0j8784Ykelj0Ck%2Bl9SMkx%2FpypJxqEE3VcKQZG4vEBZfgJy5uWUHCmN2GlsDp48CyeirMJPMPiVFlTEPJW20%2BqLdrDhoDYCSNs%2B4dA8xFMH184eNy4Ar&amp;X-Amz-Algorithm=AWS4-HMAC-SHA256&amp;X-Amz-Date=20220813T104022Z&amp;X-Amz-SignedHeaders=host&amp;X-Amz-Expires=300&amp;X-Amz-Credential=ASIAQ3PHCVTY2JBMVQ47%2F20220813%2Fus-east-1%2Fs3%2Faws4_request&amp;X-Amz-Signature=32362d3b9c57e47fb6eae49ca358ae2102447ecec7fb3f3dbb72308adf75d500&amp;hash=82a55919fe6151218f7a1aaba14b2725d870533f69edc854b00622f144e17332&amp;host=68042c943591013ac2b2430a89b270f6af2c76d8dfd086a07176afe7c76c2c61&amp;pii=S2095311914608881&amp;tid=spdf-c84c3cb9-1d07-4994-abdf-827168dae359&amp;sid=f26c4830188b06499c9867445a5b7b0d7b28gxrqb&amp;type=client&amp;ua=515c025e0b505e565109&amp;rr=73a0d5081f23b43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reader.elsevier.com/reader/sd/pii/S0278431913001266?token=1788FC8693F723DFC3324908365B35C08575613C386AA7CDE850835F12E99B8CFAD5D6AA28862DACFF45F6A139C29A61&amp;originRegion=us-east-1&amp;originCreation=20220813043243" TargetMode="External"/><Relationship Id="rId2" Type="http://schemas.openxmlformats.org/officeDocument/2006/relationships/hyperlink" Target="file:///C:\Users\User\Downloads\fsufs-03-00011%20(1).pdf" TargetMode="External"/><Relationship Id="rId1" Type="http://schemas.openxmlformats.org/officeDocument/2006/relationships/slideLayout" Target="../slideLayouts/slideLayout7.xml"/><Relationship Id="rId4" Type="http://schemas.openxmlformats.org/officeDocument/2006/relationships/hyperlink" Target="https://doi.org/10.1016/j.meatsci.2014.06.025"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file:///C:\Users\User\Downloads\2013chap2theoriesoffoodchoice%20(2).pdf" TargetMode="External"/><Relationship Id="rId2" Type="http://schemas.openxmlformats.org/officeDocument/2006/relationships/hyperlink" Target="https://doi.org/10.1017/S0029665112002947" TargetMode="External"/><Relationship Id="rId1" Type="http://schemas.openxmlformats.org/officeDocument/2006/relationships/slideLayout" Target="../slideLayouts/slideLayout7.xml"/><Relationship Id="rId4" Type="http://schemas.openxmlformats.org/officeDocument/2006/relationships/hyperlink" Target="https://www.researchgate.net/profile/John-Ingram-7/publication/7340598_Climate_and_Food_Security/links/00b7d529f1756dceb6000000/Climate-and-Food-Security.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file:///C:\Users\User\Downloads\sustainability-12-05662.pdf" TargetMode="External"/><Relationship Id="rId2" Type="http://schemas.openxmlformats.org/officeDocument/2006/relationships/hyperlink" Target="https://ift.onlinelibrary.wiley.com/doi/epdf/10.1111/1541-4337.12610?saml_referrer" TargetMode="External"/><Relationship Id="rId1" Type="http://schemas.openxmlformats.org/officeDocument/2006/relationships/slideLayout" Target="../slideLayouts/slideLayout7.xml"/><Relationship Id="rId4" Type="http://schemas.openxmlformats.org/officeDocument/2006/relationships/hyperlink" Target="https://rgs-ibg.onlinelibrary.wiley.com/doi/full/10.1111/j.1475-4959.2012.00480.x?saml_referrer"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file:///C:\Users\User\Downloads\15063-15225-1-PB.pdf" TargetMode="External"/><Relationship Id="rId2" Type="http://schemas.openxmlformats.org/officeDocument/2006/relationships/hyperlink" Target="file:///C:\Users\User\Downloads\OlartePelegrnReinares2017ModelofacceptancewineSJAR1.pdf" TargetMode="External"/><Relationship Id="rId1" Type="http://schemas.openxmlformats.org/officeDocument/2006/relationships/slideLayout" Target="../slideLayouts/slideLayout7.xml"/><Relationship Id="rId4" Type="http://schemas.openxmlformats.org/officeDocument/2006/relationships/hyperlink" Target="file:///C:\Users\User\Downloads\ijerph-16-01220.pdf"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file:///C:\Users\User\Downloads\02-Art1-CRC140500%20(1).pdf" TargetMode="External"/><Relationship Id="rId2" Type="http://schemas.openxmlformats.org/officeDocument/2006/relationships/hyperlink" Target="https://www.pnas.org/doi/epdf/10.1073/pnas.0701976104" TargetMode="External"/><Relationship Id="rId1" Type="http://schemas.openxmlformats.org/officeDocument/2006/relationships/slideLayout" Target="../slideLayouts/slideLayout7.xml"/><Relationship Id="rId4" Type="http://schemas.openxmlformats.org/officeDocument/2006/relationships/hyperlink" Target="https://newprairiepress.org/cgi/viewcontent.cgi?article=2407&amp;context=jac"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file:///C:\Users\User\Downloads\006_059_3rdICM2013_Proceeding_p089.pdf" TargetMode="External"/><Relationship Id="rId2" Type="http://schemas.openxmlformats.org/officeDocument/2006/relationships/hyperlink" Target="https://www.cambridge.org/core/services/aop-cambridge-core/content/view/DE02043AE462DF7F91D88FD4349D38E7/S0029665112002832a.pdf/climate_change_and_sustainable_food_production.pdf" TargetMode="External"/><Relationship Id="rId1" Type="http://schemas.openxmlformats.org/officeDocument/2006/relationships/slideLayout" Target="../slideLayouts/slideLayout7.xml"/><Relationship Id="rId4" Type="http://schemas.openxmlformats.org/officeDocument/2006/relationships/hyperlink" Target="file:///C:\Users\User\Downloads\fsufs-04-00128.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312B3C4-D6AB-5190-0AE9-E21EEF83B05C}"/>
              </a:ext>
            </a:extLst>
          </p:cNvPr>
          <p:cNvSpPr>
            <a:spLocks noGrp="1"/>
          </p:cNvSpPr>
          <p:nvPr>
            <p:ph type="sldNum" sz="quarter" idx="12"/>
          </p:nvPr>
        </p:nvSpPr>
        <p:spPr/>
        <p:txBody>
          <a:bodyPr/>
          <a:lstStyle/>
          <a:p>
            <a:fld id="{4FAB73BC-B049-4115-A692-8D63A059BFB8}" type="slidenum">
              <a:rPr lang="en-US" smtClean="0"/>
              <a:pPr/>
              <a:t>1</a:t>
            </a:fld>
            <a:endParaRPr lang="en-US" dirty="0"/>
          </a:p>
        </p:txBody>
      </p:sp>
      <p:pic>
        <p:nvPicPr>
          <p:cNvPr id="3" name="Picture 2">
            <a:extLst>
              <a:ext uri="{FF2B5EF4-FFF2-40B4-BE49-F238E27FC236}">
                <a16:creationId xmlns:a16="http://schemas.microsoft.com/office/drawing/2014/main" id="{337F3E9C-F6FE-2566-1CA8-05FE53AD05AA}"/>
              </a:ext>
            </a:extLst>
          </p:cNvPr>
          <p:cNvPicPr>
            <a:picLocks noChangeAspect="1"/>
          </p:cNvPicPr>
          <p:nvPr/>
        </p:nvPicPr>
        <p:blipFill>
          <a:blip r:embed="rId2"/>
          <a:stretch>
            <a:fillRect/>
          </a:stretch>
        </p:blipFill>
        <p:spPr>
          <a:xfrm>
            <a:off x="2377904" y="0"/>
            <a:ext cx="7181733" cy="7619905"/>
          </a:xfrm>
          <a:prstGeom prst="rect">
            <a:avLst/>
          </a:prstGeom>
        </p:spPr>
      </p:pic>
    </p:spTree>
    <p:extLst>
      <p:ext uri="{BB962C8B-B14F-4D97-AF65-F5344CB8AC3E}">
        <p14:creationId xmlns:p14="http://schemas.microsoft.com/office/powerpoint/2010/main" val="289382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0A3C4-2389-112D-FC32-62E238D31DCB}"/>
              </a:ext>
            </a:extLst>
          </p:cNvPr>
          <p:cNvSpPr>
            <a:spLocks noGrp="1"/>
          </p:cNvSpPr>
          <p:nvPr>
            <p:ph type="ctrTitle"/>
          </p:nvPr>
        </p:nvSpPr>
        <p:spPr>
          <a:xfrm>
            <a:off x="1442438" y="2548463"/>
            <a:ext cx="9068586" cy="2590800"/>
          </a:xfrm>
        </p:spPr>
        <p:txBody>
          <a:bodyPr/>
          <a:lstStyle/>
          <a:p>
            <a:pPr marL="0" marR="0">
              <a:lnSpc>
                <a:spcPct val="150000"/>
              </a:lnSpc>
              <a:spcBef>
                <a:spcPts val="0"/>
              </a:spcBef>
              <a:spcAft>
                <a:spcPts val="800"/>
              </a:spcAft>
            </a:pPr>
            <a:br>
              <a:rPr lang="en-US" sz="18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Awareness of Climate Change and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Food Sustainability: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Hong Kong Consumers’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Perception and Behavior </a:t>
            </a:r>
            <a:b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towards Consumption of Plant-based Meat</a:t>
            </a:r>
            <a:br>
              <a:rPr lang="en-HK" sz="2400" dirty="0">
                <a:effectLst/>
                <a:latin typeface="Times New Roman" panose="02020603050405020304" pitchFamily="18" charset="0"/>
                <a:ea typeface="DengXian" panose="02010600030101010101" pitchFamily="2" charset="-122"/>
                <a:cs typeface="Times New Roman" panose="02020603050405020304" pitchFamily="18" charset="0"/>
              </a:rPr>
            </a:b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br>
              <a:rPr lang="en-HK" sz="2400" dirty="0">
                <a:effectLst/>
                <a:latin typeface="Times New Roman" panose="02020603050405020304" pitchFamily="18" charset="0"/>
                <a:ea typeface="DengXian" panose="02010600030101010101" pitchFamily="2" charset="-122"/>
                <a:cs typeface="Times New Roman" panose="02020603050405020304" pitchFamily="18" charset="0"/>
              </a:rPr>
            </a:br>
            <a:endParaRPr lang="en-HK"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4A97CF8-05A6-F4F1-26AE-B4780711108A}"/>
              </a:ext>
            </a:extLst>
          </p:cNvPr>
          <p:cNvSpPr>
            <a:spLocks noGrp="1"/>
          </p:cNvSpPr>
          <p:nvPr>
            <p:ph type="sldNum" sz="quarter" idx="12"/>
          </p:nvPr>
        </p:nvSpPr>
        <p:spPr/>
        <p:txBody>
          <a:bodyPr/>
          <a:lstStyle/>
          <a:p>
            <a:fld id="{4FAB73BC-B049-4115-A692-8D63A059BFB8}" type="slidenum">
              <a:rPr lang="en-US" smtClean="0"/>
              <a:pPr/>
              <a:t>2</a:t>
            </a:fld>
            <a:endParaRPr lang="en-US" dirty="0"/>
          </a:p>
        </p:txBody>
      </p:sp>
    </p:spTree>
    <p:extLst>
      <p:ext uri="{BB962C8B-B14F-4D97-AF65-F5344CB8AC3E}">
        <p14:creationId xmlns:p14="http://schemas.microsoft.com/office/powerpoint/2010/main" val="1479448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494E-C9C6-6452-F907-43412ECE30FE}"/>
              </a:ext>
            </a:extLst>
          </p:cNvPr>
          <p:cNvSpPr>
            <a:spLocks noGrp="1"/>
          </p:cNvSpPr>
          <p:nvPr>
            <p:ph type="title"/>
          </p:nvPr>
        </p:nvSpPr>
        <p:spPr>
          <a:xfrm>
            <a:off x="597493" y="387433"/>
            <a:ext cx="10058400" cy="1371600"/>
          </a:xfrm>
        </p:spPr>
        <p:txBody>
          <a:bodyPr>
            <a:normAutofit/>
          </a:bodyPr>
          <a:lstStyle/>
          <a:p>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1. Climate Change and Food Sustainability</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BD431494-1C54-7973-C2FE-F79D97A77B6C}"/>
              </a:ext>
            </a:extLst>
          </p:cNvPr>
          <p:cNvSpPr>
            <a:spLocks noGrp="1"/>
          </p:cNvSpPr>
          <p:nvPr>
            <p:ph type="sldNum" sz="quarter" idx="12"/>
          </p:nvPr>
        </p:nvSpPr>
        <p:spPr/>
        <p:txBody>
          <a:bodyPr/>
          <a:lstStyle/>
          <a:p>
            <a:fld id="{4FAB73BC-B049-4115-A692-8D63A059BFB8}" type="slidenum">
              <a:rPr lang="en-US" smtClean="0"/>
              <a:pPr/>
              <a:t>3</a:t>
            </a:fld>
            <a:endParaRPr lang="en-US" dirty="0"/>
          </a:p>
        </p:txBody>
      </p:sp>
      <p:pic>
        <p:nvPicPr>
          <p:cNvPr id="8" name="Picture 7">
            <a:extLst>
              <a:ext uri="{FF2B5EF4-FFF2-40B4-BE49-F238E27FC236}">
                <a16:creationId xmlns:a16="http://schemas.microsoft.com/office/drawing/2014/main" id="{BF433688-0E71-56B5-1E5D-D7A212788233}"/>
              </a:ext>
            </a:extLst>
          </p:cNvPr>
          <p:cNvPicPr>
            <a:picLocks noChangeAspect="1"/>
          </p:cNvPicPr>
          <p:nvPr/>
        </p:nvPicPr>
        <p:blipFill>
          <a:blip r:embed="rId2"/>
          <a:stretch>
            <a:fillRect/>
          </a:stretch>
        </p:blipFill>
        <p:spPr>
          <a:xfrm>
            <a:off x="7007857" y="1621873"/>
            <a:ext cx="3884934" cy="2020166"/>
          </a:xfrm>
          <a:prstGeom prst="rect">
            <a:avLst/>
          </a:prstGeom>
        </p:spPr>
      </p:pic>
      <p:sp>
        <p:nvSpPr>
          <p:cNvPr id="10" name="Text Placeholder 9">
            <a:extLst>
              <a:ext uri="{FF2B5EF4-FFF2-40B4-BE49-F238E27FC236}">
                <a16:creationId xmlns:a16="http://schemas.microsoft.com/office/drawing/2014/main" id="{826A3464-DB21-E378-CBE6-4E2D8BB091AE}"/>
              </a:ext>
            </a:extLst>
          </p:cNvPr>
          <p:cNvSpPr>
            <a:spLocks noGrp="1"/>
          </p:cNvSpPr>
          <p:nvPr>
            <p:ph type="body" idx="1"/>
          </p:nvPr>
        </p:nvSpPr>
        <p:spPr>
          <a:xfrm rot="16200000">
            <a:off x="-1355305" y="5998233"/>
            <a:ext cx="14327403" cy="10168787"/>
          </a:xfrm>
        </p:spPr>
        <p:txBody>
          <a:bodyPr/>
          <a:lstStyle/>
          <a:p>
            <a:pPr algn="just">
              <a:lnSpc>
                <a:spcPct val="150000"/>
              </a:lnSpc>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Food sustainability is a long-range approach for developing sustainable food systems to produce healthy   and nutritional food for mankind (Lang &amp; Barling, 2012; Berry et al., 2015). There are social and economic trade-offs to be made when environmental issues are in concern for sustaining a consistent food system, new food resources have to be innovated for closing the gaps of food security. </a:t>
            </a:r>
            <a:endParaRPr lang="en-HK"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12" name="TextBox 11">
            <a:extLst>
              <a:ext uri="{FF2B5EF4-FFF2-40B4-BE49-F238E27FC236}">
                <a16:creationId xmlns:a16="http://schemas.microsoft.com/office/drawing/2014/main" id="{9C371BB9-E378-5E92-9679-2CF014ECF9D7}"/>
              </a:ext>
            </a:extLst>
          </p:cNvPr>
          <p:cNvSpPr txBox="1"/>
          <p:nvPr/>
        </p:nvSpPr>
        <p:spPr>
          <a:xfrm>
            <a:off x="724003" y="1378038"/>
            <a:ext cx="6022932" cy="2540888"/>
          </a:xfrm>
          <a:prstGeom prst="rect">
            <a:avLst/>
          </a:prstGeom>
          <a:noFill/>
        </p:spPr>
        <p:txBody>
          <a:bodyPr wrap="square">
            <a:spAutoFit/>
          </a:bodyPr>
          <a:lstStyle/>
          <a:p>
            <a:pPr marL="285750" marR="0" indent="-285750" algn="just">
              <a:lnSpc>
                <a:spcPct val="150000"/>
              </a:lnSpc>
              <a:spcBef>
                <a:spcPts val="1200"/>
              </a:spcBef>
              <a:spcAft>
                <a:spcPts val="800"/>
              </a:spcAft>
              <a:buFont typeface="Arial" panose="020B0604020202020204" pitchFamily="34" charset="0"/>
              <a:buChar char="•"/>
            </a:pPr>
            <a:r>
              <a:rPr lang="en-US" dirty="0">
                <a:effectLst/>
                <a:latin typeface="Times New Roman" panose="02020603050405020304" pitchFamily="18" charset="0"/>
                <a:ea typeface="DengXian" panose="02010600030101010101" pitchFamily="2" charset="-122"/>
                <a:cs typeface="Times New Roman" panose="02020603050405020304" pitchFamily="18" charset="0"/>
              </a:rPr>
              <a:t>Climate change brings influences to rainfall precipitation leading to flooding or drought, warmer or cooler temperatures and changes in length of growing seasons, thus bringing deterioration to crop productivity and crop yield; in consequence affecting food supplies and market prices (Gregory, Ingram and </a:t>
            </a:r>
            <a:r>
              <a:rPr lang="en-US" dirty="0" err="1">
                <a:effectLst/>
                <a:latin typeface="Times New Roman" panose="02020603050405020304" pitchFamily="18" charset="0"/>
                <a:ea typeface="DengXian" panose="02010600030101010101" pitchFamily="2" charset="-122"/>
                <a:cs typeface="Times New Roman" panose="02020603050405020304" pitchFamily="18" charset="0"/>
              </a:rPr>
              <a:t>Brklacich</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2005). </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74640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A49F22A-B33F-6518-AFD9-FB2CED59D90D}"/>
              </a:ext>
            </a:extLst>
          </p:cNvPr>
          <p:cNvPicPr>
            <a:picLocks noChangeAspect="1"/>
          </p:cNvPicPr>
          <p:nvPr/>
        </p:nvPicPr>
        <p:blipFill>
          <a:blip r:embed="rId2"/>
          <a:stretch>
            <a:fillRect/>
          </a:stretch>
        </p:blipFill>
        <p:spPr>
          <a:xfrm>
            <a:off x="696377" y="2303257"/>
            <a:ext cx="2347587" cy="2251486"/>
          </a:xfrm>
          <a:prstGeom prst="ellipse">
            <a:avLst/>
          </a:prstGeom>
          <a:ln/>
        </p:spPr>
        <p:style>
          <a:lnRef idx="2">
            <a:schemeClr val="accent1">
              <a:shade val="50000"/>
            </a:schemeClr>
          </a:lnRef>
          <a:fillRef idx="1">
            <a:schemeClr val="accent1"/>
          </a:fillRef>
          <a:effectRef idx="0">
            <a:schemeClr val="accent1"/>
          </a:effectRef>
          <a:fontRef idx="minor">
            <a:schemeClr val="lt1"/>
          </a:fontRef>
        </p:style>
      </p:pic>
      <p:sp>
        <p:nvSpPr>
          <p:cNvPr id="3" name="TextBox 2">
            <a:extLst>
              <a:ext uri="{FF2B5EF4-FFF2-40B4-BE49-F238E27FC236}">
                <a16:creationId xmlns:a16="http://schemas.microsoft.com/office/drawing/2014/main" id="{D47DD3B0-BF8B-C7AA-2189-B912147BEC1C}"/>
              </a:ext>
            </a:extLst>
          </p:cNvPr>
          <p:cNvSpPr txBox="1"/>
          <p:nvPr/>
        </p:nvSpPr>
        <p:spPr>
          <a:xfrm>
            <a:off x="2895690" y="994634"/>
            <a:ext cx="8249388" cy="5727017"/>
          </a:xfrm>
          <a:prstGeom prst="rect">
            <a:avLst/>
          </a:prstGeom>
          <a:noFill/>
        </p:spPr>
        <p:txBody>
          <a:bodyPr wrap="square">
            <a:spAutoFit/>
          </a:bodyPr>
          <a:lstStyle/>
          <a:p>
            <a:pPr marL="285750" marR="0" indent="-285750" algn="just">
              <a:lnSpc>
                <a:spcPct val="150000"/>
              </a:lnSpc>
              <a:spcBef>
                <a:spcPts val="1200"/>
              </a:spcBef>
              <a:spcAft>
                <a:spcPts val="0"/>
              </a:spcAft>
              <a:buFont typeface="Arial" panose="020B0604020202020204" pitchFamily="34" charset="0"/>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Seventy-seven percent of crops grown on agricultural land are used for feeding livestock to provide food for mankind, emitting an enormous amount of carbon dioxide and induce water scarcity. Plant-based meat is made from plants, such as peas or beans. It is created to simulate the appearance, taste and feel of animal meat. Many countries around the world perceived plant-based meat as a healthier alternative to replace real meat, for the sake of protecting global environment and animal welfare.</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120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Slide Number Placeholder 9">
            <a:extLst>
              <a:ext uri="{FF2B5EF4-FFF2-40B4-BE49-F238E27FC236}">
                <a16:creationId xmlns:a16="http://schemas.microsoft.com/office/drawing/2014/main" id="{C838F9B6-FC55-F585-1C39-FB7E85119C5C}"/>
              </a:ext>
            </a:extLst>
          </p:cNvPr>
          <p:cNvSpPr>
            <a:spLocks noGrp="1"/>
          </p:cNvSpPr>
          <p:nvPr>
            <p:ph type="sldNum" sz="quarter" idx="12"/>
          </p:nvPr>
        </p:nvSpPr>
        <p:spPr/>
        <p:txBody>
          <a:bodyPr/>
          <a:lstStyle/>
          <a:p>
            <a:fld id="{4FAB73BC-B049-4115-A692-8D63A059BFB8}" type="slidenum">
              <a:rPr lang="en-US" smtClean="0"/>
              <a:pPr/>
              <a:t>4</a:t>
            </a:fld>
            <a:endParaRPr lang="en-US" dirty="0"/>
          </a:p>
        </p:txBody>
      </p:sp>
    </p:spTree>
    <p:extLst>
      <p:ext uri="{BB962C8B-B14F-4D97-AF65-F5344CB8AC3E}">
        <p14:creationId xmlns:p14="http://schemas.microsoft.com/office/powerpoint/2010/main" val="488481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97328-8E5F-165E-2803-1618AFBD5CD1}"/>
              </a:ext>
            </a:extLst>
          </p:cNvPr>
          <p:cNvSpPr>
            <a:spLocks noGrp="1"/>
          </p:cNvSpPr>
          <p:nvPr>
            <p:ph type="title"/>
          </p:nvPr>
        </p:nvSpPr>
        <p:spPr>
          <a:xfrm>
            <a:off x="2706624" y="822960"/>
            <a:ext cx="8638032" cy="1371600"/>
          </a:xfrm>
        </p:spPr>
        <p:txBody>
          <a:bodyPr>
            <a:noAutofit/>
          </a:bodyPr>
          <a:lstStyle/>
          <a:p>
            <a:pPr marL="0" marR="0">
              <a:lnSpc>
                <a:spcPct val="150000"/>
              </a:lnSpc>
              <a:spcBef>
                <a:spcPts val="0"/>
              </a:spcBef>
              <a:spcAft>
                <a:spcPts val="800"/>
              </a:spcAft>
            </a:pPr>
            <a:r>
              <a:rPr lang="en-US" sz="3200" b="1" dirty="0">
                <a:solidFill>
                  <a:srgbClr val="FFFF00"/>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US" sz="3200" b="1" dirty="0">
                <a:solidFill>
                  <a:schemeClr val="accent1">
                    <a:lumMod val="40000"/>
                    <a:lumOff val="60000"/>
                  </a:schemeClr>
                </a:solidFill>
                <a:effectLst/>
                <a:latin typeface="Times New Roman" panose="02020603050405020304" pitchFamily="18" charset="0"/>
                <a:ea typeface="DengXian" panose="02010600030101010101" pitchFamily="2" charset="-122"/>
                <a:cs typeface="Times New Roman" panose="02020603050405020304" pitchFamily="18" charset="0"/>
              </a:rPr>
              <a:t>Hong Kong’s food sustainability</a:t>
            </a:r>
            <a:br>
              <a:rPr lang="en-HK" sz="3200" dirty="0">
                <a:solidFill>
                  <a:schemeClr val="accent1">
                    <a:lumMod val="40000"/>
                    <a:lumOff val="60000"/>
                  </a:schemeClr>
                </a:solidFill>
                <a:effectLst/>
                <a:latin typeface="Times New Roman" panose="02020603050405020304" pitchFamily="18" charset="0"/>
                <a:ea typeface="DengXian" panose="02010600030101010101" pitchFamily="2" charset="-122"/>
                <a:cs typeface="Times New Roman" panose="02020603050405020304" pitchFamily="18" charset="0"/>
              </a:rPr>
            </a:br>
            <a:endParaRPr lang="en-HK" sz="32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1144953-9045-55C1-4F5F-D1ABF8B3637F}"/>
              </a:ext>
            </a:extLst>
          </p:cNvPr>
          <p:cNvSpPr>
            <a:spLocks noGrp="1"/>
          </p:cNvSpPr>
          <p:nvPr>
            <p:ph idx="1"/>
          </p:nvPr>
        </p:nvSpPr>
        <p:spPr>
          <a:xfrm>
            <a:off x="4279392" y="1810512"/>
            <a:ext cx="7065264" cy="4224528"/>
          </a:xfrm>
        </p:spPr>
        <p:txBody>
          <a:bodyPr>
            <a:normAutofit lnSpcReduction="10000"/>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 imports over 90% of consumed food, dangerously depending on foreign supplies to feed a population of over 7 million.</a:t>
            </a: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Kong’s self-sufficiency rate of food is extremely low.</a:t>
            </a: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Kong’s supplies of fresh meat and vegetables relies mainly on China, China’s food security has a direct impact on Hong Kong. </a:t>
            </a: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495300" marR="0">
              <a:lnSpc>
                <a:spcPct val="150000"/>
              </a:lnSpc>
              <a:spcBef>
                <a:spcPts val="0"/>
              </a:spcBef>
              <a:spcAft>
                <a:spcPts val="800"/>
              </a:spcAft>
            </a:pP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a:p>
            <a:endParaRPr lang="en-HK" dirty="0"/>
          </a:p>
        </p:txBody>
      </p:sp>
      <p:pic>
        <p:nvPicPr>
          <p:cNvPr id="5" name="Picture 4">
            <a:extLst>
              <a:ext uri="{FF2B5EF4-FFF2-40B4-BE49-F238E27FC236}">
                <a16:creationId xmlns:a16="http://schemas.microsoft.com/office/drawing/2014/main" id="{5D63CAD3-4363-5834-DD3D-5CA1DE4DC703}"/>
              </a:ext>
            </a:extLst>
          </p:cNvPr>
          <p:cNvPicPr>
            <a:picLocks noChangeAspect="1"/>
          </p:cNvPicPr>
          <p:nvPr/>
        </p:nvPicPr>
        <p:blipFill>
          <a:blip r:embed="rId2"/>
          <a:stretch>
            <a:fillRect/>
          </a:stretch>
        </p:blipFill>
        <p:spPr>
          <a:xfrm>
            <a:off x="237678" y="289493"/>
            <a:ext cx="3511362" cy="6279013"/>
          </a:xfrm>
          <a:prstGeom prst="rect">
            <a:avLst/>
          </a:prstGeom>
        </p:spPr>
      </p:pic>
      <p:sp>
        <p:nvSpPr>
          <p:cNvPr id="6" name="Slide Number Placeholder 5">
            <a:extLst>
              <a:ext uri="{FF2B5EF4-FFF2-40B4-BE49-F238E27FC236}">
                <a16:creationId xmlns:a16="http://schemas.microsoft.com/office/drawing/2014/main" id="{C1D8586E-D4BD-A0E6-388B-C0D1A109C168}"/>
              </a:ext>
            </a:extLst>
          </p:cNvPr>
          <p:cNvSpPr>
            <a:spLocks noGrp="1"/>
          </p:cNvSpPr>
          <p:nvPr>
            <p:ph type="sldNum" sz="quarter" idx="12"/>
          </p:nvPr>
        </p:nvSpPr>
        <p:spPr/>
        <p:txBody>
          <a:bodyPr/>
          <a:lstStyle/>
          <a:p>
            <a:fld id="{4FAB73BC-B049-4115-A692-8D63A059BFB8}" type="slidenum">
              <a:rPr lang="en-US" smtClean="0"/>
              <a:pPr/>
              <a:t>5</a:t>
            </a:fld>
            <a:endParaRPr lang="en-US" dirty="0"/>
          </a:p>
        </p:txBody>
      </p:sp>
    </p:spTree>
    <p:extLst>
      <p:ext uri="{BB962C8B-B14F-4D97-AF65-F5344CB8AC3E}">
        <p14:creationId xmlns:p14="http://schemas.microsoft.com/office/powerpoint/2010/main" val="409538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35092-1B28-4A85-580E-7F9F44839B50}"/>
              </a:ext>
            </a:extLst>
          </p:cNvPr>
          <p:cNvSpPr>
            <a:spLocks noGrp="1"/>
          </p:cNvSpPr>
          <p:nvPr>
            <p:ph type="title"/>
          </p:nvPr>
        </p:nvSpPr>
        <p:spPr>
          <a:xfrm>
            <a:off x="1753175" y="1054402"/>
            <a:ext cx="10058400" cy="1371600"/>
          </a:xfrm>
        </p:spPr>
        <p:txBody>
          <a:bodyPr>
            <a:normAutofit/>
          </a:bodyPr>
          <a:lstStyle/>
          <a:p>
            <a:r>
              <a:rPr lang="en-US" sz="3200" dirty="0">
                <a:solidFill>
                  <a:srgbClr val="FFFF00"/>
                </a:solidFill>
                <a:latin typeface="Times New Roman" panose="02020603050405020304" pitchFamily="18" charset="0"/>
                <a:cs typeface="Times New Roman" panose="02020603050405020304" pitchFamily="18" charset="0"/>
              </a:rPr>
              <a:t>                    </a:t>
            </a:r>
            <a:br>
              <a:rPr lang="en-US" sz="3200" dirty="0">
                <a:solidFill>
                  <a:srgbClr val="FFFF00"/>
                </a:solidFill>
                <a:latin typeface="Times New Roman" panose="02020603050405020304" pitchFamily="18" charset="0"/>
                <a:cs typeface="Times New Roman" panose="02020603050405020304" pitchFamily="18" charset="0"/>
              </a:rPr>
            </a:br>
            <a:r>
              <a:rPr lang="en-US" sz="3200" dirty="0">
                <a:solidFill>
                  <a:srgbClr val="FFFF00"/>
                </a:solidFill>
                <a:latin typeface="Times New Roman" panose="02020603050405020304" pitchFamily="18" charset="0"/>
                <a:cs typeface="Times New Roman" panose="02020603050405020304" pitchFamily="18" charset="0"/>
              </a:rPr>
              <a:t>                    </a:t>
            </a:r>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Hong Kong’s plant-based meat industry</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E0DAEC-B058-D048-7242-AB1974138F6C}"/>
              </a:ext>
            </a:extLst>
          </p:cNvPr>
          <p:cNvSpPr>
            <a:spLocks noGrp="1"/>
          </p:cNvSpPr>
          <p:nvPr>
            <p:ph idx="1"/>
          </p:nvPr>
        </p:nvSpPr>
        <p:spPr>
          <a:xfrm>
            <a:off x="862690" y="3316265"/>
            <a:ext cx="10058400" cy="3931920"/>
          </a:xfrm>
        </p:spPr>
        <p:txBody>
          <a:bodyPr/>
          <a:lstStyle/>
          <a:p>
            <a:pPr marL="0" marR="0" indent="0" algn="just">
              <a:lnSpc>
                <a:spcPct val="150000"/>
              </a:lnSpc>
              <a:spcBef>
                <a:spcPts val="0"/>
              </a:spcBef>
              <a:spcAft>
                <a:spcPts val="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Hong Kong’s plant-based meat market is expected to grow at a compound annual growth rate of 8% from 2021 to 2025. The future growth of plant-based meat in Hong Kong looks bright. According to study, about 22% of Hong Kong people are now undertaking a plant-based diet.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50000"/>
              </a:lnSpc>
              <a:spcBef>
                <a:spcPts val="0"/>
              </a:spcBef>
              <a:spcAft>
                <a:spcPts val="800"/>
              </a:spcAft>
              <a:buNone/>
            </a:pPr>
            <a:endParaRPr lang="en-HK"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50000"/>
              </a:lnSpc>
              <a:spcBef>
                <a:spcPts val="0"/>
              </a:spcBef>
              <a:spcAft>
                <a:spcPts val="800"/>
              </a:spcAft>
              <a:buNone/>
            </a:pPr>
            <a:endParaRPr lang="en-HK" sz="18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5" name="Picture 4">
            <a:extLst>
              <a:ext uri="{FF2B5EF4-FFF2-40B4-BE49-F238E27FC236}">
                <a16:creationId xmlns:a16="http://schemas.microsoft.com/office/drawing/2014/main" id="{8FF71434-363B-EF88-FC6C-D3B2F0A219E9}"/>
              </a:ext>
            </a:extLst>
          </p:cNvPr>
          <p:cNvPicPr>
            <a:picLocks noChangeAspect="1"/>
          </p:cNvPicPr>
          <p:nvPr/>
        </p:nvPicPr>
        <p:blipFill>
          <a:blip r:embed="rId2"/>
          <a:stretch>
            <a:fillRect/>
          </a:stretch>
        </p:blipFill>
        <p:spPr>
          <a:xfrm>
            <a:off x="987951" y="1172171"/>
            <a:ext cx="2563178" cy="1904299"/>
          </a:xfrm>
          <a:prstGeom prst="rect">
            <a:avLst/>
          </a:prstGeom>
        </p:spPr>
      </p:pic>
      <p:sp>
        <p:nvSpPr>
          <p:cNvPr id="6" name="Slide Number Placeholder 5">
            <a:extLst>
              <a:ext uri="{FF2B5EF4-FFF2-40B4-BE49-F238E27FC236}">
                <a16:creationId xmlns:a16="http://schemas.microsoft.com/office/drawing/2014/main" id="{1916CAB1-F233-0168-86F9-31ECC8CF2D1D}"/>
              </a:ext>
            </a:extLst>
          </p:cNvPr>
          <p:cNvSpPr>
            <a:spLocks noGrp="1"/>
          </p:cNvSpPr>
          <p:nvPr>
            <p:ph type="sldNum" sz="quarter" idx="12"/>
          </p:nvPr>
        </p:nvSpPr>
        <p:spPr/>
        <p:txBody>
          <a:bodyPr/>
          <a:lstStyle/>
          <a:p>
            <a:fld id="{4FAB73BC-B049-4115-A692-8D63A059BFB8}" type="slidenum">
              <a:rPr lang="en-US" smtClean="0"/>
              <a:pPr/>
              <a:t>6</a:t>
            </a:fld>
            <a:endParaRPr lang="en-US" dirty="0"/>
          </a:p>
        </p:txBody>
      </p:sp>
    </p:spTree>
    <p:extLst>
      <p:ext uri="{BB962C8B-B14F-4D97-AF65-F5344CB8AC3E}">
        <p14:creationId xmlns:p14="http://schemas.microsoft.com/office/powerpoint/2010/main" val="2932395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8EB1-BD41-9B85-943A-72D793FAC744}"/>
              </a:ext>
            </a:extLst>
          </p:cNvPr>
          <p:cNvSpPr>
            <a:spLocks noGrp="1"/>
          </p:cNvSpPr>
          <p:nvPr>
            <p:ph type="title"/>
          </p:nvPr>
        </p:nvSpPr>
        <p:spPr>
          <a:xfrm>
            <a:off x="865444" y="387433"/>
            <a:ext cx="10058400" cy="1371600"/>
          </a:xfrm>
        </p:spPr>
        <p:txBody>
          <a:bodyPr>
            <a:normAutofit/>
          </a:bodyPr>
          <a:lstStyle/>
          <a:p>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Problem Statement and Research Objectives</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pic>
        <p:nvPicPr>
          <p:cNvPr id="4" name="Content Placeholder 3">
            <a:extLst>
              <a:ext uri="{FF2B5EF4-FFF2-40B4-BE49-F238E27FC236}">
                <a16:creationId xmlns:a16="http://schemas.microsoft.com/office/drawing/2014/main" id="{35039933-30CC-341B-57A2-DF9E9FFA34CA}"/>
              </a:ext>
            </a:extLst>
          </p:cNvPr>
          <p:cNvPicPr>
            <a:picLocks noGrp="1" noChangeAspect="1"/>
          </p:cNvPicPr>
          <p:nvPr>
            <p:ph idx="1"/>
          </p:nvPr>
        </p:nvPicPr>
        <p:blipFill>
          <a:blip r:embed="rId2"/>
          <a:stretch>
            <a:fillRect/>
          </a:stretch>
        </p:blipFill>
        <p:spPr>
          <a:xfrm>
            <a:off x="8771769" y="1759033"/>
            <a:ext cx="2152075" cy="20789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DB15C27E-79D8-373C-ECE2-AE3B7614CE04}"/>
              </a:ext>
            </a:extLst>
          </p:cNvPr>
          <p:cNvSpPr txBox="1"/>
          <p:nvPr/>
        </p:nvSpPr>
        <p:spPr>
          <a:xfrm>
            <a:off x="865444" y="1605382"/>
            <a:ext cx="10206249" cy="4465133"/>
          </a:xfrm>
          <a:prstGeom prst="rect">
            <a:avLst/>
          </a:prstGeom>
          <a:noFill/>
        </p:spPr>
        <p:txBody>
          <a:bodyPr wrap="square">
            <a:spAutoFit/>
          </a:bodyPr>
          <a:lstStyle/>
          <a:p>
            <a:pPr marR="0">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 secure and feasible food system is necessary for feeding the         </a:t>
            </a:r>
          </a:p>
          <a:p>
            <a:pPr marR="0">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world healthily and sustainably; however, the current global</a:t>
            </a:r>
          </a:p>
          <a:p>
            <a:pPr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food system gives rise to greenhouse gas emissions, biological-</a:t>
            </a:r>
          </a:p>
          <a:p>
            <a:pPr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diversity loss, pollution, and water overly extracted for crop     </a:t>
            </a:r>
          </a:p>
          <a:p>
            <a:pPr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irrigation (Garnett, 2013). The rise of plant-based meat can reduce land use and      utilization of resources for planting crops to feed domestic animals for meat production, it is now time to make eco-friendly and sustainable food choices.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7" name="Slide Number Placeholder 6">
            <a:extLst>
              <a:ext uri="{FF2B5EF4-FFF2-40B4-BE49-F238E27FC236}">
                <a16:creationId xmlns:a16="http://schemas.microsoft.com/office/drawing/2014/main" id="{70D3EAAA-A4AA-81DF-76CC-CCB045AE76E6}"/>
              </a:ext>
            </a:extLst>
          </p:cNvPr>
          <p:cNvSpPr>
            <a:spLocks noGrp="1"/>
          </p:cNvSpPr>
          <p:nvPr>
            <p:ph type="sldNum" sz="quarter" idx="12"/>
          </p:nvPr>
        </p:nvSpPr>
        <p:spPr/>
        <p:txBody>
          <a:bodyPr/>
          <a:lstStyle/>
          <a:p>
            <a:fld id="{4FAB73BC-B049-4115-A692-8D63A059BFB8}" type="slidenum">
              <a:rPr lang="en-US" smtClean="0"/>
              <a:pPr/>
              <a:t>7</a:t>
            </a:fld>
            <a:endParaRPr lang="en-US" dirty="0"/>
          </a:p>
        </p:txBody>
      </p:sp>
    </p:spTree>
    <p:extLst>
      <p:ext uri="{BB962C8B-B14F-4D97-AF65-F5344CB8AC3E}">
        <p14:creationId xmlns:p14="http://schemas.microsoft.com/office/powerpoint/2010/main" val="3856218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74422A-30C1-A43A-9971-95B042735A43}"/>
              </a:ext>
            </a:extLst>
          </p:cNvPr>
          <p:cNvSpPr txBox="1"/>
          <p:nvPr/>
        </p:nvSpPr>
        <p:spPr>
          <a:xfrm>
            <a:off x="4406288" y="642435"/>
            <a:ext cx="6894349" cy="5019131"/>
          </a:xfrm>
          <a:prstGeom prst="rect">
            <a:avLst/>
          </a:prstGeom>
          <a:noFill/>
        </p:spPr>
        <p:txBody>
          <a:bodyPr wrap="square">
            <a:spAutoFit/>
          </a:bodyPr>
          <a:lstStyle/>
          <a:p>
            <a:pPr marL="0"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present research will focus on studying how climate change would arouse Hong Kong residents’ awareness of food sustainability, and how this apprehension would lead them to consider consuming plant-based meat with concerns over environment, animal welfare and nutritional health. The study will also investigate if consumers’ intentional purchasing behaviors would be affected by </a:t>
            </a:r>
            <a:r>
              <a:rPr lang="en-US" sz="2400" dirty="0">
                <a:latin typeface="Times New Roman" panose="02020603050405020304" pitchFamily="18" charset="0"/>
                <a:ea typeface="DengXian" panose="02010600030101010101" pitchFamily="2" charset="-122"/>
                <a:cs typeface="Times New Roman" panose="02020603050405020304" pitchFamily="18" charset="0"/>
              </a:rPr>
              <a:t>subjective norm and the taste of plant-based products.</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FFFD59BF-16B1-C764-48AA-182B2F6819BE}"/>
              </a:ext>
            </a:extLst>
          </p:cNvPr>
          <p:cNvPicPr>
            <a:picLocks noChangeAspect="1"/>
          </p:cNvPicPr>
          <p:nvPr/>
        </p:nvPicPr>
        <p:blipFill>
          <a:blip r:embed="rId2"/>
          <a:stretch>
            <a:fillRect/>
          </a:stretch>
        </p:blipFill>
        <p:spPr>
          <a:xfrm>
            <a:off x="632267" y="2178997"/>
            <a:ext cx="3550628" cy="1965058"/>
          </a:xfrm>
          <a:prstGeom prst="rect">
            <a:avLst/>
          </a:prstGeom>
        </p:spPr>
      </p:pic>
      <p:sp>
        <p:nvSpPr>
          <p:cNvPr id="5" name="Slide Number Placeholder 4">
            <a:extLst>
              <a:ext uri="{FF2B5EF4-FFF2-40B4-BE49-F238E27FC236}">
                <a16:creationId xmlns:a16="http://schemas.microsoft.com/office/drawing/2014/main" id="{830733B9-E8B8-67C7-C68F-E764C47E9988}"/>
              </a:ext>
            </a:extLst>
          </p:cNvPr>
          <p:cNvSpPr>
            <a:spLocks noGrp="1"/>
          </p:cNvSpPr>
          <p:nvPr>
            <p:ph type="sldNum" sz="quarter" idx="12"/>
          </p:nvPr>
        </p:nvSpPr>
        <p:spPr/>
        <p:txBody>
          <a:bodyPr/>
          <a:lstStyle/>
          <a:p>
            <a:fld id="{4FAB73BC-B049-4115-A692-8D63A059BFB8}" type="slidenum">
              <a:rPr lang="en-US" smtClean="0"/>
              <a:pPr/>
              <a:t>8</a:t>
            </a:fld>
            <a:endParaRPr lang="en-US" dirty="0"/>
          </a:p>
        </p:txBody>
      </p:sp>
    </p:spTree>
    <p:extLst>
      <p:ext uri="{BB962C8B-B14F-4D97-AF65-F5344CB8AC3E}">
        <p14:creationId xmlns:p14="http://schemas.microsoft.com/office/powerpoint/2010/main" val="2119266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9ADD-863C-3538-092B-FE6B03D7799A}"/>
              </a:ext>
            </a:extLst>
          </p:cNvPr>
          <p:cNvSpPr>
            <a:spLocks noGrp="1"/>
          </p:cNvSpPr>
          <p:nvPr>
            <p:ph type="title"/>
          </p:nvPr>
        </p:nvSpPr>
        <p:spPr>
          <a:xfrm>
            <a:off x="641215" y="595302"/>
            <a:ext cx="10058400" cy="1371600"/>
          </a:xfrm>
        </p:spPr>
        <p:txBody>
          <a:bodyPr>
            <a:normAutofit/>
          </a:bodyPr>
          <a:lstStyle/>
          <a:p>
            <a:r>
              <a:rPr lang="en-US" sz="3200" b="1" dirty="0">
                <a:solidFill>
                  <a:schemeClr val="accent1">
                    <a:lumMod val="40000"/>
                    <a:lumOff val="60000"/>
                  </a:schemeClr>
                </a:solidFill>
                <a:latin typeface="Times New Roman" panose="02020603050405020304" pitchFamily="18" charset="0"/>
                <a:cs typeface="Times New Roman" panose="02020603050405020304" pitchFamily="18" charset="0"/>
              </a:rPr>
              <a:t>  Research Questions </a:t>
            </a:r>
            <a:endParaRPr lang="en-HK" sz="3200" b="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04C2978-9E00-89BE-7DBB-4FDD27AD4EAC}"/>
              </a:ext>
            </a:extLst>
          </p:cNvPr>
          <p:cNvSpPr>
            <a:spLocks noGrp="1"/>
          </p:cNvSpPr>
          <p:nvPr>
            <p:ph idx="1"/>
          </p:nvPr>
        </p:nvSpPr>
        <p:spPr>
          <a:xfrm>
            <a:off x="833336" y="1194906"/>
            <a:ext cx="6861244" cy="3931920"/>
          </a:xfrm>
        </p:spPr>
        <p:txBody>
          <a:bodyPr>
            <a:normAutofit fontScale="25000" lnSpcReduction="20000"/>
          </a:bodyPr>
          <a:lstStyle/>
          <a:p>
            <a:pPr marL="0" marR="0" indent="0" algn="just">
              <a:lnSpc>
                <a:spcPct val="150000"/>
              </a:lnSpc>
              <a:spcBef>
                <a:spcPts val="0"/>
              </a:spcBef>
              <a:spcAft>
                <a:spcPts val="0"/>
              </a:spcAft>
              <a:buNone/>
            </a:pPr>
            <a:endParaRPr lang="en-US" sz="3400" b="1"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0"/>
              </a:spcAft>
              <a:buNone/>
            </a:pPr>
            <a:endParaRPr lang="en-US" sz="3400" b="1" dirty="0">
              <a:latin typeface="Times New Roman" panose="02020603050405020304" pitchFamily="18" charset="0"/>
              <a:ea typeface="DengXian" panose="02010600030101010101" pitchFamily="2" charset="-122"/>
              <a:cs typeface="Times New Roman" panose="02020603050405020304" pitchFamily="18" charset="0"/>
            </a:endParaRPr>
          </a:p>
          <a:p>
            <a:pPr marL="0" marR="0" indent="0" algn="just">
              <a:lnSpc>
                <a:spcPct val="170000"/>
              </a:lnSpc>
              <a:spcBef>
                <a:spcPts val="0"/>
              </a:spcBef>
              <a:spcAft>
                <a:spcPts val="0"/>
              </a:spcAft>
              <a:buNone/>
            </a:pPr>
            <a:r>
              <a:rPr lang="en-US" sz="8000" b="1" u="sng" dirty="0">
                <a:effectLst/>
                <a:latin typeface="Times New Roman" panose="02020603050405020304" pitchFamily="18" charset="0"/>
                <a:ea typeface="DengXian" panose="02010600030101010101" pitchFamily="2" charset="-122"/>
                <a:cs typeface="Times New Roman" panose="02020603050405020304" pitchFamily="18" charset="0"/>
              </a:rPr>
              <a:t>Question 1</a:t>
            </a:r>
          </a:p>
          <a:p>
            <a:pPr marL="0" marR="0" indent="0" algn="just">
              <a:lnSpc>
                <a:spcPct val="170000"/>
              </a:lnSpc>
              <a:spcBef>
                <a:spcPts val="0"/>
              </a:spcBef>
              <a:spcAft>
                <a:spcPts val="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How do Hong Kong citizens perceive the relationship between</a:t>
            </a:r>
          </a:p>
          <a:p>
            <a:pPr marL="0" marR="0" indent="0" algn="just">
              <a:lnSpc>
                <a:spcPct val="170000"/>
              </a:lnSpc>
              <a:spcBef>
                <a:spcPts val="0"/>
              </a:spcBef>
              <a:spcAft>
                <a:spcPts val="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climate change and food sustainability of Hong Kong? </a:t>
            </a:r>
          </a:p>
          <a:p>
            <a:pPr marL="0" indent="0" algn="just">
              <a:lnSpc>
                <a:spcPct val="170000"/>
              </a:lnSpc>
              <a:spcBef>
                <a:spcPts val="0"/>
              </a:spcBef>
              <a:buNone/>
            </a:pPr>
            <a:r>
              <a:rPr lang="en-US" sz="8000" b="1" u="sng" dirty="0">
                <a:effectLst/>
                <a:latin typeface="Times New Roman" panose="02020603050405020304" pitchFamily="18" charset="0"/>
                <a:ea typeface="DengXian" panose="02010600030101010101" pitchFamily="2" charset="-122"/>
                <a:cs typeface="Times New Roman" panose="02020603050405020304" pitchFamily="18" charset="0"/>
              </a:rPr>
              <a:t>Question 2</a:t>
            </a:r>
            <a:endParaRPr lang="en-HK" sz="8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70000"/>
              </a:lnSpc>
              <a:spcBef>
                <a:spcPts val="0"/>
              </a:spcBef>
              <a:spcAft>
                <a:spcPts val="80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What factors will influence Hong Kong citizens’ purchase intention and buying behavior of plant-based meat? </a:t>
            </a:r>
          </a:p>
          <a:p>
            <a:pPr marL="0" marR="0" indent="0">
              <a:lnSpc>
                <a:spcPct val="170000"/>
              </a:lnSpc>
              <a:spcBef>
                <a:spcPts val="0"/>
              </a:spcBef>
              <a:spcAft>
                <a:spcPts val="800"/>
              </a:spcAft>
              <a:buNone/>
            </a:pPr>
            <a:r>
              <a:rPr lang="en-US" sz="8000" b="1" u="sng" dirty="0">
                <a:effectLst/>
                <a:latin typeface="Times New Roman" panose="02020603050405020304" pitchFamily="18" charset="0"/>
                <a:ea typeface="DengXian" panose="02010600030101010101" pitchFamily="2" charset="-122"/>
                <a:cs typeface="Times New Roman" panose="02020603050405020304" pitchFamily="18" charset="0"/>
              </a:rPr>
              <a:t>Question 3</a:t>
            </a:r>
          </a:p>
          <a:p>
            <a:pPr marL="0" marR="0" indent="0">
              <a:lnSpc>
                <a:spcPct val="170000"/>
              </a:lnSpc>
              <a:spcBef>
                <a:spcPts val="0"/>
              </a:spcBef>
              <a:spcAft>
                <a:spcPts val="80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Are Hong Kong citizens willing to pay a premium for consuming plant-based meat?</a:t>
            </a:r>
            <a:endParaRPr lang="en-HK" sz="8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0"/>
              </a:spcAft>
              <a:buNone/>
            </a:pPr>
            <a:endParaRPr lang="en-HK" sz="2400" dirty="0">
              <a:effectLst/>
              <a:latin typeface="Times New Roman" panose="02020603050405020304" pitchFamily="18" charset="0"/>
              <a:ea typeface="DengXia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7EE201D7-0887-7FA1-B737-32E7EE002FD5}"/>
              </a:ext>
            </a:extLst>
          </p:cNvPr>
          <p:cNvPicPr>
            <a:picLocks noChangeAspect="1"/>
          </p:cNvPicPr>
          <p:nvPr/>
        </p:nvPicPr>
        <p:blipFill>
          <a:blip r:embed="rId2"/>
          <a:stretch>
            <a:fillRect/>
          </a:stretch>
        </p:blipFill>
        <p:spPr>
          <a:xfrm>
            <a:off x="7886701" y="2489906"/>
            <a:ext cx="3467856" cy="2113916"/>
          </a:xfrm>
          <a:prstGeom prst="rect">
            <a:avLst/>
          </a:prstGeom>
        </p:spPr>
      </p:pic>
      <p:sp>
        <p:nvSpPr>
          <p:cNvPr id="5" name="Slide Number Placeholder 4">
            <a:extLst>
              <a:ext uri="{FF2B5EF4-FFF2-40B4-BE49-F238E27FC236}">
                <a16:creationId xmlns:a16="http://schemas.microsoft.com/office/drawing/2014/main" id="{A1A3A65D-C426-081C-D3BC-05C6C4803357}"/>
              </a:ext>
            </a:extLst>
          </p:cNvPr>
          <p:cNvSpPr>
            <a:spLocks noGrp="1"/>
          </p:cNvSpPr>
          <p:nvPr>
            <p:ph type="sldNum" sz="quarter" idx="12"/>
          </p:nvPr>
        </p:nvSpPr>
        <p:spPr/>
        <p:txBody>
          <a:bodyPr/>
          <a:lstStyle/>
          <a:p>
            <a:fld id="{4FAB73BC-B049-4115-A692-8D63A059BFB8}" type="slidenum">
              <a:rPr lang="en-US" smtClean="0"/>
              <a:pPr/>
              <a:t>9</a:t>
            </a:fld>
            <a:endParaRPr lang="en-US" dirty="0"/>
          </a:p>
        </p:txBody>
      </p:sp>
    </p:spTree>
    <p:extLst>
      <p:ext uri="{BB962C8B-B14F-4D97-AF65-F5344CB8AC3E}">
        <p14:creationId xmlns:p14="http://schemas.microsoft.com/office/powerpoint/2010/main" val="2122761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4A3E4-60F6-5E16-3602-3756543882E4}"/>
              </a:ext>
            </a:extLst>
          </p:cNvPr>
          <p:cNvSpPr>
            <a:spLocks noGrp="1"/>
          </p:cNvSpPr>
          <p:nvPr>
            <p:ph type="title"/>
          </p:nvPr>
        </p:nvSpPr>
        <p:spPr>
          <a:xfrm>
            <a:off x="-894540" y="3294307"/>
            <a:ext cx="10058400" cy="1371600"/>
          </a:xfrm>
        </p:spPr>
        <p:txBody>
          <a:bodyPr>
            <a:normAutofit/>
          </a:bodyPr>
          <a:lstStyle/>
          <a:p>
            <a:r>
              <a:rPr lang="en-US" sz="3200" dirty="0">
                <a:solidFill>
                  <a:schemeClr val="accent1">
                    <a:lumMod val="40000"/>
                    <a:lumOff val="60000"/>
                  </a:schemeClr>
                </a:solidFill>
                <a:latin typeface="Times New Roman" panose="02020603050405020304" pitchFamily="18" charset="0"/>
                <a:cs typeface="Times New Roman" panose="02020603050405020304" pitchFamily="18" charset="0"/>
              </a:rPr>
              <a:t>                      </a:t>
            </a:r>
            <a:r>
              <a:rPr lang="en-US" sz="3200" dirty="0">
                <a:solidFill>
                  <a:schemeClr val="accent6">
                    <a:lumMod val="20000"/>
                    <a:lumOff val="80000"/>
                  </a:schemeClr>
                </a:solidFill>
                <a:latin typeface="Times New Roman" panose="02020603050405020304" pitchFamily="18" charset="0"/>
                <a:cs typeface="Times New Roman" panose="02020603050405020304" pitchFamily="18" charset="0"/>
              </a:rPr>
              <a:t>of Study</a:t>
            </a:r>
            <a:endParaRPr lang="en-HK" sz="3200"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07CC3FD4-D22F-1288-0D5D-11A54B9CE1A0}"/>
              </a:ext>
            </a:extLst>
          </p:cNvPr>
          <p:cNvSpPr txBox="1"/>
          <p:nvPr/>
        </p:nvSpPr>
        <p:spPr>
          <a:xfrm>
            <a:off x="5719863" y="2530132"/>
            <a:ext cx="6147881" cy="587148"/>
          </a:xfrm>
          <a:prstGeom prst="rect">
            <a:avLst/>
          </a:prstGeom>
          <a:noFill/>
        </p:spPr>
        <p:txBody>
          <a:bodyPr wrap="square">
            <a:spAutoFit/>
          </a:bodyPr>
          <a:lstStyle/>
          <a:p>
            <a:pPr marL="0" marR="0" algn="just">
              <a:lnSpc>
                <a:spcPct val="150000"/>
              </a:lnSpc>
              <a:spcBef>
                <a:spcPts val="0"/>
              </a:spcBef>
              <a:spcAft>
                <a:spcPts val="800"/>
              </a:spcAft>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Content Placeholder 9">
            <a:extLst>
              <a:ext uri="{FF2B5EF4-FFF2-40B4-BE49-F238E27FC236}">
                <a16:creationId xmlns:a16="http://schemas.microsoft.com/office/drawing/2014/main" id="{4D89528E-2306-8579-921D-286C6561AD9D}"/>
              </a:ext>
            </a:extLst>
          </p:cNvPr>
          <p:cNvSpPr>
            <a:spLocks noGrp="1"/>
          </p:cNvSpPr>
          <p:nvPr>
            <p:ph idx="1"/>
          </p:nvPr>
        </p:nvSpPr>
        <p:spPr>
          <a:xfrm>
            <a:off x="3782333" y="1020472"/>
            <a:ext cx="7548874" cy="1509660"/>
          </a:xfrm>
        </p:spPr>
        <p:txBody>
          <a:bodyPr>
            <a:noAutofit/>
          </a:bodyPr>
          <a:lstStyle/>
          <a:p>
            <a:pPr marL="0" indent="0" algn="just">
              <a:buNone/>
            </a:pPr>
            <a:r>
              <a:rPr lang="en-US" sz="2400" dirty="0">
                <a:effectLst/>
                <a:latin typeface="Times New Roman" panose="02020603050405020304" pitchFamily="18" charset="0"/>
                <a:ea typeface="DengXian" panose="02010600030101010101" pitchFamily="2" charset="-122"/>
              </a:rPr>
              <a:t>Past researches had been doing investigations on consumers’ intention and behavior towards purchasing plant-based meat, but there is a gap in knowledge about Hong Kong citizens’ awareness of climate change and how it is related to food sustainability of Hong Kong.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Their intentions and preferences of going green to become vegans or vegetarians, or remain as meat-eaters will provide guidelines to plant-based meat manufacturers for promoting their meat-alternative products in Hong Kong. The research will use both exploratory, explanatory and experiential research approaches to look for hidden insights and to constitute deeper level of knowledge by use of different theories and models.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just">
              <a:buNone/>
            </a:pPr>
            <a:endParaRPr lang="en-US" sz="2400" dirty="0">
              <a:effectLst/>
              <a:latin typeface="Times New Roman" panose="02020603050405020304" pitchFamily="18" charset="0"/>
              <a:ea typeface="DengXian" panose="02010600030101010101" pitchFamily="2" charset="-122"/>
            </a:endParaRPr>
          </a:p>
          <a:p>
            <a:pPr marL="0" indent="0" algn="just">
              <a:buNone/>
            </a:pPr>
            <a:endParaRPr lang="en-US" sz="2400" dirty="0">
              <a:latin typeface="Times New Roman" panose="02020603050405020304" pitchFamily="18" charset="0"/>
              <a:ea typeface="DengXian" panose="02010600030101010101" pitchFamily="2" charset="-122"/>
            </a:endParaRPr>
          </a:p>
          <a:p>
            <a:pPr marL="0" indent="0" algn="just">
              <a:buNone/>
            </a:pPr>
            <a:endParaRPr lang="en-HK" sz="2400" dirty="0"/>
          </a:p>
        </p:txBody>
      </p:sp>
      <p:pic>
        <p:nvPicPr>
          <p:cNvPr id="15" name="Picture 14">
            <a:extLst>
              <a:ext uri="{FF2B5EF4-FFF2-40B4-BE49-F238E27FC236}">
                <a16:creationId xmlns:a16="http://schemas.microsoft.com/office/drawing/2014/main" id="{641DC7BC-525F-6839-0411-73A7F433AB45}"/>
              </a:ext>
            </a:extLst>
          </p:cNvPr>
          <p:cNvPicPr>
            <a:picLocks noChangeAspect="1"/>
          </p:cNvPicPr>
          <p:nvPr/>
        </p:nvPicPr>
        <p:blipFill>
          <a:blip r:embed="rId2"/>
          <a:stretch>
            <a:fillRect/>
          </a:stretch>
        </p:blipFill>
        <p:spPr>
          <a:xfrm>
            <a:off x="860793" y="2272399"/>
            <a:ext cx="2602253" cy="1190036"/>
          </a:xfrm>
          <a:prstGeom prst="rect">
            <a:avLst/>
          </a:prstGeom>
        </p:spPr>
      </p:pic>
      <p:sp>
        <p:nvSpPr>
          <p:cNvPr id="16" name="Slide Number Placeholder 15">
            <a:extLst>
              <a:ext uri="{FF2B5EF4-FFF2-40B4-BE49-F238E27FC236}">
                <a16:creationId xmlns:a16="http://schemas.microsoft.com/office/drawing/2014/main" id="{6E5375E1-3401-BDC9-D56C-9A5A29AF6B18}"/>
              </a:ext>
            </a:extLst>
          </p:cNvPr>
          <p:cNvSpPr>
            <a:spLocks noGrp="1"/>
          </p:cNvSpPr>
          <p:nvPr>
            <p:ph type="sldNum" sz="quarter" idx="12"/>
          </p:nvPr>
        </p:nvSpPr>
        <p:spPr/>
        <p:txBody>
          <a:bodyPr/>
          <a:lstStyle/>
          <a:p>
            <a:fld id="{4FAB73BC-B049-4115-A692-8D63A059BFB8}" type="slidenum">
              <a:rPr lang="en-US" smtClean="0"/>
              <a:pPr/>
              <a:t>10</a:t>
            </a:fld>
            <a:endParaRPr lang="en-US" dirty="0"/>
          </a:p>
        </p:txBody>
      </p:sp>
    </p:spTree>
    <p:extLst>
      <p:ext uri="{BB962C8B-B14F-4D97-AF65-F5344CB8AC3E}">
        <p14:creationId xmlns:p14="http://schemas.microsoft.com/office/powerpoint/2010/main" val="1249404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7FC7B-C4F2-9B50-027E-CBF606454F95}"/>
              </a:ext>
            </a:extLst>
          </p:cNvPr>
          <p:cNvSpPr>
            <a:spLocks noGrp="1"/>
          </p:cNvSpPr>
          <p:nvPr>
            <p:ph type="title"/>
          </p:nvPr>
        </p:nvSpPr>
        <p:spPr/>
        <p:txBody>
          <a:bodyPr>
            <a:normAutofit/>
          </a:bodyPr>
          <a:lstStyle/>
          <a:p>
            <a:r>
              <a:rPr lang="en-US" sz="3200" b="1" dirty="0">
                <a:solidFill>
                  <a:schemeClr val="accent1">
                    <a:lumMod val="60000"/>
                    <a:lumOff val="40000"/>
                  </a:schemeClr>
                </a:solidFill>
                <a:latin typeface="Times New Roman" panose="02020603050405020304" pitchFamily="18" charset="0"/>
                <a:cs typeface="Times New Roman" panose="02020603050405020304" pitchFamily="18" charset="0"/>
              </a:rPr>
              <a:t>2. Research Design</a:t>
            </a:r>
            <a:endParaRPr lang="en-HK" sz="3200" b="1"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B599833-F038-9B2B-D094-F294FB2D5121}"/>
              </a:ext>
            </a:extLst>
          </p:cNvPr>
          <p:cNvPicPr>
            <a:picLocks noChangeAspect="1"/>
          </p:cNvPicPr>
          <p:nvPr/>
        </p:nvPicPr>
        <p:blipFill>
          <a:blip r:embed="rId2"/>
          <a:stretch>
            <a:fillRect/>
          </a:stretch>
        </p:blipFill>
        <p:spPr>
          <a:xfrm>
            <a:off x="4947607" y="642593"/>
            <a:ext cx="6496454" cy="5572813"/>
          </a:xfrm>
          <a:prstGeom prst="rect">
            <a:avLst/>
          </a:prstGeom>
        </p:spPr>
      </p:pic>
      <p:pic>
        <p:nvPicPr>
          <p:cNvPr id="5" name="Picture 4">
            <a:extLst>
              <a:ext uri="{FF2B5EF4-FFF2-40B4-BE49-F238E27FC236}">
                <a16:creationId xmlns:a16="http://schemas.microsoft.com/office/drawing/2014/main" id="{9E5374BC-6497-0A27-B8D7-A3014558761C}"/>
              </a:ext>
            </a:extLst>
          </p:cNvPr>
          <p:cNvPicPr>
            <a:picLocks noChangeAspect="1"/>
          </p:cNvPicPr>
          <p:nvPr/>
        </p:nvPicPr>
        <p:blipFill>
          <a:blip r:embed="rId3"/>
          <a:stretch>
            <a:fillRect/>
          </a:stretch>
        </p:blipFill>
        <p:spPr>
          <a:xfrm>
            <a:off x="5136205" y="821986"/>
            <a:ext cx="6167335" cy="5214026"/>
          </a:xfrm>
          <a:prstGeom prst="rect">
            <a:avLst/>
          </a:prstGeom>
        </p:spPr>
      </p:pic>
      <p:sp>
        <p:nvSpPr>
          <p:cNvPr id="6" name="Slide Number Placeholder 5">
            <a:extLst>
              <a:ext uri="{FF2B5EF4-FFF2-40B4-BE49-F238E27FC236}">
                <a16:creationId xmlns:a16="http://schemas.microsoft.com/office/drawing/2014/main" id="{A4C6A16F-1BB6-F635-9D60-0DD2DDE4E280}"/>
              </a:ext>
            </a:extLst>
          </p:cNvPr>
          <p:cNvSpPr>
            <a:spLocks noGrp="1"/>
          </p:cNvSpPr>
          <p:nvPr>
            <p:ph type="sldNum" sz="quarter" idx="12"/>
          </p:nvPr>
        </p:nvSpPr>
        <p:spPr/>
        <p:txBody>
          <a:bodyPr/>
          <a:lstStyle/>
          <a:p>
            <a:fld id="{4FAB73BC-B049-4115-A692-8D63A059BFB8}" type="slidenum">
              <a:rPr lang="en-US" smtClean="0"/>
              <a:pPr/>
              <a:t>11</a:t>
            </a:fld>
            <a:endParaRPr lang="en-US" dirty="0"/>
          </a:p>
        </p:txBody>
      </p:sp>
    </p:spTree>
    <p:extLst>
      <p:ext uri="{BB962C8B-B14F-4D97-AF65-F5344CB8AC3E}">
        <p14:creationId xmlns:p14="http://schemas.microsoft.com/office/powerpoint/2010/main" val="1510370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ECD12-7C7D-AB50-2855-B830802511E6}"/>
              </a:ext>
            </a:extLst>
          </p:cNvPr>
          <p:cNvSpPr>
            <a:spLocks noGrp="1"/>
          </p:cNvSpPr>
          <p:nvPr>
            <p:ph type="title"/>
          </p:nvPr>
        </p:nvSpPr>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Definition of Variables</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F73994-E4A5-1A29-7B09-ACDE5C6DAC04}"/>
              </a:ext>
            </a:extLst>
          </p:cNvPr>
          <p:cNvSpPr>
            <a:spLocks noGrp="1"/>
          </p:cNvSpPr>
          <p:nvPr>
            <p:ph sz="half" idx="1"/>
          </p:nvPr>
        </p:nvSpPr>
        <p:spPr>
          <a:xfrm>
            <a:off x="1066800" y="2131041"/>
            <a:ext cx="4754880" cy="3749040"/>
          </a:xfrm>
        </p:spPr>
        <p:txBody>
          <a:bodyPr>
            <a:normAutofit fontScale="92500" lnSpcReduction="20000"/>
          </a:bodyPr>
          <a:lstStyle/>
          <a:p>
            <a:pPr marL="0" marR="0" indent="0">
              <a:lnSpc>
                <a:spcPct val="150000"/>
              </a:lnSpc>
              <a:spcBef>
                <a:spcPts val="0"/>
              </a:spcBef>
              <a:spcAft>
                <a:spcPts val="800"/>
              </a:spcAft>
              <a:buNone/>
            </a:pPr>
            <a:r>
              <a:rPr lang="en-US" sz="2400" b="1" i="1" dirty="0">
                <a:latin typeface="Times New Roman" panose="02020603050405020304" pitchFamily="18" charset="0"/>
                <a:ea typeface="DengXian" panose="02010600030101010101" pitchFamily="2" charset="-122"/>
                <a:cs typeface="Times New Roman" panose="02020603050405020304" pitchFamily="18" charset="0"/>
              </a:rPr>
              <a:t>I</a:t>
            </a:r>
            <a:r>
              <a:rPr lang="en-US" sz="2400" b="1" i="1" dirty="0">
                <a:effectLst/>
                <a:latin typeface="Times New Roman" panose="02020603050405020304" pitchFamily="18" charset="0"/>
                <a:ea typeface="DengXian" panose="02010600030101010101" pitchFamily="2" charset="-122"/>
                <a:cs typeface="Times New Roman" panose="02020603050405020304" pitchFamily="18" charset="0"/>
              </a:rPr>
              <a:t>ndependent Variables</a:t>
            </a: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Awareness of climate change</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Perceived food sustainability</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Environmental concern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Animal welfare concern</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Personal health concern</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Subjective norm</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Taste</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4" name="Content Placeholder 3">
            <a:extLst>
              <a:ext uri="{FF2B5EF4-FFF2-40B4-BE49-F238E27FC236}">
                <a16:creationId xmlns:a16="http://schemas.microsoft.com/office/drawing/2014/main" id="{3F7D572E-0624-D062-98EF-2C0C97F05BA9}"/>
              </a:ext>
            </a:extLst>
          </p:cNvPr>
          <p:cNvSpPr>
            <a:spLocks noGrp="1"/>
          </p:cNvSpPr>
          <p:nvPr>
            <p:ph sz="half" idx="2"/>
          </p:nvPr>
        </p:nvSpPr>
        <p:spPr>
          <a:xfrm>
            <a:off x="6096000" y="2131041"/>
            <a:ext cx="4754880" cy="3749040"/>
          </a:xfrm>
        </p:spPr>
        <p:txBody>
          <a:bodyPr>
            <a:normAutofit fontScale="92500" lnSpcReduction="20000"/>
          </a:bodyPr>
          <a:lstStyle/>
          <a:p>
            <a:pPr marL="0" marR="0" indent="0">
              <a:lnSpc>
                <a:spcPct val="150000"/>
              </a:lnSpc>
              <a:spcBef>
                <a:spcPts val="0"/>
              </a:spcBef>
              <a:spcAft>
                <a:spcPts val="800"/>
              </a:spcAft>
              <a:buNone/>
            </a:pPr>
            <a:r>
              <a:rPr lang="en-US" sz="2600" b="1" i="1" dirty="0">
                <a:effectLst/>
                <a:latin typeface="Times New Roman" panose="02020603050405020304" pitchFamily="18" charset="0"/>
                <a:ea typeface="DengXian" panose="02010600030101010101" pitchFamily="2" charset="-122"/>
                <a:cs typeface="Times New Roman" panose="02020603050405020304" pitchFamily="18" charset="0"/>
              </a:rPr>
              <a:t>Dependent Variables:</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600" dirty="0">
                <a:effectLst/>
                <a:latin typeface="Times New Roman" panose="02020603050405020304" pitchFamily="18" charset="0"/>
                <a:ea typeface="DengXian" panose="02010600030101010101" pitchFamily="2" charset="-122"/>
                <a:cs typeface="Times New Roman" panose="02020603050405020304" pitchFamily="18" charset="0"/>
              </a:rPr>
              <a:t>Perceived food sustainability</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600" dirty="0">
                <a:effectLst/>
                <a:latin typeface="Times New Roman" panose="02020603050405020304" pitchFamily="18" charset="0"/>
                <a:ea typeface="DengXian" panose="02010600030101010101" pitchFamily="2" charset="-122"/>
                <a:cs typeface="Times New Roman" panose="02020603050405020304" pitchFamily="18" charset="0"/>
              </a:rPr>
              <a:t>Attitude towards consumption of plant-based meat</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Symbol" panose="05050102010706020507" pitchFamily="18" charset="2"/>
              <a:buChar char=""/>
            </a:pPr>
            <a:r>
              <a:rPr lang="en-US" sz="2600" dirty="0">
                <a:effectLst/>
                <a:latin typeface="Times New Roman" panose="02020603050405020304" pitchFamily="18" charset="0"/>
                <a:ea typeface="DengXian" panose="02010600030101010101" pitchFamily="2" charset="-122"/>
                <a:cs typeface="Times New Roman" panose="02020603050405020304" pitchFamily="18" charset="0"/>
              </a:rPr>
              <a:t>Intention to purchase plant-based meat</a:t>
            </a:r>
            <a:endParaRPr lang="en-HK" sz="26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HK" dirty="0"/>
          </a:p>
        </p:txBody>
      </p:sp>
      <p:sp>
        <p:nvSpPr>
          <p:cNvPr id="5" name="Slide Number Placeholder 4">
            <a:extLst>
              <a:ext uri="{FF2B5EF4-FFF2-40B4-BE49-F238E27FC236}">
                <a16:creationId xmlns:a16="http://schemas.microsoft.com/office/drawing/2014/main" id="{1C27BAB6-1A3D-7FD9-4BC4-29D6F08DF924}"/>
              </a:ext>
            </a:extLst>
          </p:cNvPr>
          <p:cNvSpPr>
            <a:spLocks noGrp="1"/>
          </p:cNvSpPr>
          <p:nvPr>
            <p:ph type="sldNum" sz="quarter" idx="12"/>
          </p:nvPr>
        </p:nvSpPr>
        <p:spPr/>
        <p:txBody>
          <a:bodyPr/>
          <a:lstStyle/>
          <a:p>
            <a:fld id="{4FAB73BC-B049-4115-A692-8D63A059BFB8}" type="slidenum">
              <a:rPr lang="en-US" smtClean="0"/>
              <a:pPr/>
              <a:t>12</a:t>
            </a:fld>
            <a:endParaRPr lang="en-US" dirty="0"/>
          </a:p>
        </p:txBody>
      </p:sp>
      <p:pic>
        <p:nvPicPr>
          <p:cNvPr id="6" name="Picture 5">
            <a:extLst>
              <a:ext uri="{FF2B5EF4-FFF2-40B4-BE49-F238E27FC236}">
                <a16:creationId xmlns:a16="http://schemas.microsoft.com/office/drawing/2014/main" id="{BC896132-7324-2818-1107-FE0064912832}"/>
              </a:ext>
            </a:extLst>
          </p:cNvPr>
          <p:cNvPicPr>
            <a:picLocks noChangeAspect="1"/>
          </p:cNvPicPr>
          <p:nvPr/>
        </p:nvPicPr>
        <p:blipFill>
          <a:blip r:embed="rId2"/>
          <a:stretch>
            <a:fillRect/>
          </a:stretch>
        </p:blipFill>
        <p:spPr>
          <a:xfrm>
            <a:off x="5276850" y="876012"/>
            <a:ext cx="6153427" cy="920576"/>
          </a:xfrm>
          <a:prstGeom prst="rect">
            <a:avLst/>
          </a:prstGeom>
        </p:spPr>
      </p:pic>
    </p:spTree>
    <p:extLst>
      <p:ext uri="{BB962C8B-B14F-4D97-AF65-F5344CB8AC3E}">
        <p14:creationId xmlns:p14="http://schemas.microsoft.com/office/powerpoint/2010/main" val="4137902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8F94-FF77-A1EE-7374-9ACCA90F2524}"/>
              </a:ext>
            </a:extLst>
          </p:cNvPr>
          <p:cNvSpPr>
            <a:spLocks noGrp="1"/>
          </p:cNvSpPr>
          <p:nvPr>
            <p:ph type="title"/>
          </p:nvPr>
        </p:nvSpPr>
        <p:spPr>
          <a:xfrm>
            <a:off x="900977" y="270286"/>
            <a:ext cx="10058400" cy="1371600"/>
          </a:xfrm>
        </p:spPr>
        <p:txBody>
          <a:bodyPr>
            <a:normAutofit/>
          </a:bodyPr>
          <a:lstStyle/>
          <a:p>
            <a:r>
              <a:rPr lang="en-US" sz="3200" b="1" dirty="0">
                <a:solidFill>
                  <a:schemeClr val="accent1">
                    <a:lumMod val="60000"/>
                    <a:lumOff val="40000"/>
                  </a:schemeClr>
                </a:solidFill>
                <a:latin typeface="Times New Roman" panose="02020603050405020304" pitchFamily="18" charset="0"/>
                <a:cs typeface="Times New Roman" panose="02020603050405020304" pitchFamily="18" charset="0"/>
              </a:rPr>
              <a:t>Framework of Relations</a:t>
            </a:r>
            <a:endParaRPr lang="en-HK" sz="3200" b="1"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sp>
        <p:nvSpPr>
          <p:cNvPr id="3" name="Vertical Text Placeholder 2">
            <a:extLst>
              <a:ext uri="{FF2B5EF4-FFF2-40B4-BE49-F238E27FC236}">
                <a16:creationId xmlns:a16="http://schemas.microsoft.com/office/drawing/2014/main" id="{DED9151B-D8D8-120C-9331-F1E5D079956A}"/>
              </a:ext>
            </a:extLst>
          </p:cNvPr>
          <p:cNvSpPr>
            <a:spLocks noGrp="1"/>
          </p:cNvSpPr>
          <p:nvPr>
            <p:ph type="body" orient="vert" idx="1"/>
          </p:nvPr>
        </p:nvSpPr>
        <p:spPr>
          <a:xfrm rot="16200000">
            <a:off x="1674876" y="493455"/>
            <a:ext cx="8842248" cy="10273656"/>
          </a:xfrm>
        </p:spPr>
        <p:txBody>
          <a:bodyPr>
            <a:normAutofit/>
          </a:bodyPr>
          <a:lstStyle/>
          <a:p>
            <a:pPr marL="0" marR="0" indent="0" algn="just">
              <a:lnSpc>
                <a:spcPct val="150000"/>
              </a:lnSpc>
              <a:spcBef>
                <a:spcPts val="0"/>
              </a:spcBef>
              <a:spcAft>
                <a:spcPts val="80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framework of relations is developed by basing on Fishbein and Ajzen’s Theory of reasoned action. Consumers’ attitude and subjective norm are important predictors for reasoned purchase intention.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EEB69CB8-D979-3FF5-3874-BA9637F9A909}"/>
              </a:ext>
            </a:extLst>
          </p:cNvPr>
          <p:cNvPicPr>
            <a:picLocks noChangeAspect="1"/>
          </p:cNvPicPr>
          <p:nvPr/>
        </p:nvPicPr>
        <p:blipFill>
          <a:blip r:embed="rId2"/>
          <a:stretch>
            <a:fillRect/>
          </a:stretch>
        </p:blipFill>
        <p:spPr>
          <a:xfrm>
            <a:off x="1232620" y="3095216"/>
            <a:ext cx="9726757" cy="30251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Slide Number Placeholder 4">
            <a:extLst>
              <a:ext uri="{FF2B5EF4-FFF2-40B4-BE49-F238E27FC236}">
                <a16:creationId xmlns:a16="http://schemas.microsoft.com/office/drawing/2014/main" id="{E1482630-C623-6A6D-9E7B-D1B6251AA498}"/>
              </a:ext>
            </a:extLst>
          </p:cNvPr>
          <p:cNvSpPr>
            <a:spLocks noGrp="1"/>
          </p:cNvSpPr>
          <p:nvPr>
            <p:ph type="sldNum" sz="quarter" idx="12"/>
          </p:nvPr>
        </p:nvSpPr>
        <p:spPr/>
        <p:txBody>
          <a:bodyPr/>
          <a:lstStyle/>
          <a:p>
            <a:fld id="{4FAB73BC-B049-4115-A692-8D63A059BFB8}" type="slidenum">
              <a:rPr lang="en-US" smtClean="0"/>
              <a:pPr/>
              <a:t>13</a:t>
            </a:fld>
            <a:endParaRPr lang="en-US" dirty="0"/>
          </a:p>
        </p:txBody>
      </p:sp>
    </p:spTree>
    <p:extLst>
      <p:ext uri="{BB962C8B-B14F-4D97-AF65-F5344CB8AC3E}">
        <p14:creationId xmlns:p14="http://schemas.microsoft.com/office/powerpoint/2010/main" val="2031215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F722-40AE-9646-BE04-CCE071C9D13A}"/>
              </a:ext>
            </a:extLst>
          </p:cNvPr>
          <p:cNvSpPr>
            <a:spLocks noGrp="1"/>
          </p:cNvSpPr>
          <p:nvPr>
            <p:ph type="title"/>
          </p:nvPr>
        </p:nvSpPr>
        <p:spPr>
          <a:xfrm>
            <a:off x="1165411" y="154734"/>
            <a:ext cx="10058400" cy="1371600"/>
          </a:xfrm>
        </p:spPr>
        <p:txBody>
          <a:bodyPr>
            <a:normAutofit/>
          </a:bodyPr>
          <a:lstStyle/>
          <a:p>
            <a:r>
              <a:rPr lang="en-US" sz="2800" b="1" dirty="0">
                <a:solidFill>
                  <a:schemeClr val="bg2">
                    <a:lumMod val="20000"/>
                    <a:lumOff val="80000"/>
                  </a:schemeClr>
                </a:solidFill>
                <a:effectLst/>
                <a:latin typeface="Times New Roman" panose="02020603050405020304" pitchFamily="18" charset="0"/>
                <a:ea typeface="DengXian" panose="02010600030101010101" pitchFamily="2" charset="-122"/>
              </a:rPr>
              <a:t>                      Hypothetical Conceptual Framework</a:t>
            </a:r>
            <a:endParaRPr lang="en-HK" sz="2800" dirty="0">
              <a:solidFill>
                <a:schemeClr val="bg2">
                  <a:lumMod val="20000"/>
                  <a:lumOff val="80000"/>
                </a:schemeClr>
              </a:solidFill>
            </a:endParaRPr>
          </a:p>
        </p:txBody>
      </p:sp>
      <p:pic>
        <p:nvPicPr>
          <p:cNvPr id="4" name="Picture 3">
            <a:extLst>
              <a:ext uri="{FF2B5EF4-FFF2-40B4-BE49-F238E27FC236}">
                <a16:creationId xmlns:a16="http://schemas.microsoft.com/office/drawing/2014/main" id="{5E2A0839-07C2-4758-86CB-EFF9A30BAD48}"/>
              </a:ext>
            </a:extLst>
          </p:cNvPr>
          <p:cNvPicPr>
            <a:picLocks noChangeAspect="1"/>
          </p:cNvPicPr>
          <p:nvPr/>
        </p:nvPicPr>
        <p:blipFill>
          <a:blip r:embed="rId2"/>
          <a:stretch>
            <a:fillRect/>
          </a:stretch>
        </p:blipFill>
        <p:spPr>
          <a:xfrm>
            <a:off x="1333499" y="1309354"/>
            <a:ext cx="9525001" cy="473795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Slide Number Placeholder 4">
            <a:extLst>
              <a:ext uri="{FF2B5EF4-FFF2-40B4-BE49-F238E27FC236}">
                <a16:creationId xmlns:a16="http://schemas.microsoft.com/office/drawing/2014/main" id="{D2563AAB-3386-1242-284F-C8EAF346FB0D}"/>
              </a:ext>
            </a:extLst>
          </p:cNvPr>
          <p:cNvSpPr>
            <a:spLocks noGrp="1"/>
          </p:cNvSpPr>
          <p:nvPr>
            <p:ph type="sldNum" sz="quarter" idx="12"/>
          </p:nvPr>
        </p:nvSpPr>
        <p:spPr/>
        <p:txBody>
          <a:bodyPr/>
          <a:lstStyle/>
          <a:p>
            <a:fld id="{4FAB73BC-B049-4115-A692-8D63A059BFB8}" type="slidenum">
              <a:rPr lang="en-US" smtClean="0"/>
              <a:pPr/>
              <a:t>14</a:t>
            </a:fld>
            <a:endParaRPr lang="en-US" dirty="0"/>
          </a:p>
        </p:txBody>
      </p:sp>
    </p:spTree>
    <p:extLst>
      <p:ext uri="{BB962C8B-B14F-4D97-AF65-F5344CB8AC3E}">
        <p14:creationId xmlns:p14="http://schemas.microsoft.com/office/powerpoint/2010/main" val="3206318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9629E-4B28-C33A-EC54-CC9E10DCF34D}"/>
              </a:ext>
            </a:extLst>
          </p:cNvPr>
          <p:cNvSpPr>
            <a:spLocks noGrp="1"/>
          </p:cNvSpPr>
          <p:nvPr>
            <p:ph type="title"/>
          </p:nvPr>
        </p:nvSpPr>
        <p:spPr>
          <a:xfrm>
            <a:off x="493398" y="281043"/>
            <a:ext cx="10116544" cy="1371600"/>
          </a:xfrm>
        </p:spPr>
        <p:txBody>
          <a:bodyPr>
            <a:normAutofit fontScale="90000"/>
          </a:bodyPr>
          <a:lstStyle/>
          <a:p>
            <a:r>
              <a:rPr lang="en-US" sz="32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en-US" sz="32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sz="32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US" sz="3600" b="1" dirty="0">
                <a:solidFill>
                  <a:schemeClr val="accent6">
                    <a:lumMod val="20000"/>
                    <a:lumOff val="80000"/>
                  </a:schemeClr>
                </a:solidFill>
                <a:effectLst/>
                <a:latin typeface="Times New Roman" panose="02020603050405020304" pitchFamily="18" charset="0"/>
                <a:ea typeface="DengXian" panose="02010600030101010101" pitchFamily="2" charset="-122"/>
                <a:cs typeface="Times New Roman" panose="02020603050405020304" pitchFamily="18" charset="0"/>
              </a:rPr>
              <a:t>Hypotheses</a:t>
            </a:r>
            <a:br>
              <a:rPr lang="en-HK" sz="3600" dirty="0">
                <a:solidFill>
                  <a:schemeClr val="accent6">
                    <a:lumMod val="20000"/>
                    <a:lumOff val="80000"/>
                  </a:schemeClr>
                </a:solidFill>
                <a:effectLst/>
                <a:latin typeface="Calibri" panose="020F0502020204030204" pitchFamily="34" charset="0"/>
                <a:ea typeface="DengXian" panose="02010600030101010101" pitchFamily="2" charset="-122"/>
                <a:cs typeface="Times New Roman" panose="02020603050405020304" pitchFamily="18" charset="0"/>
              </a:rPr>
            </a:br>
            <a:endParaRPr lang="en-HK" sz="3600" dirty="0">
              <a:solidFill>
                <a:schemeClr val="accent6">
                  <a:lumMod val="20000"/>
                  <a:lumOff val="80000"/>
                </a:schemeClr>
              </a:solidFill>
            </a:endParaRPr>
          </a:p>
        </p:txBody>
      </p:sp>
      <p:sp>
        <p:nvSpPr>
          <p:cNvPr id="4" name="TextBox 3">
            <a:extLst>
              <a:ext uri="{FF2B5EF4-FFF2-40B4-BE49-F238E27FC236}">
                <a16:creationId xmlns:a16="http://schemas.microsoft.com/office/drawing/2014/main" id="{82B911C5-BAA1-C737-8ABB-7AA6AFBA1EBA}"/>
              </a:ext>
            </a:extLst>
          </p:cNvPr>
          <p:cNvSpPr txBox="1"/>
          <p:nvPr/>
        </p:nvSpPr>
        <p:spPr>
          <a:xfrm>
            <a:off x="838775" y="1196815"/>
            <a:ext cx="10972800" cy="5017720"/>
          </a:xfrm>
          <a:prstGeom prst="rect">
            <a:avLst/>
          </a:prstGeom>
          <a:noFill/>
        </p:spPr>
        <p:txBody>
          <a:bodyPr wrap="square">
            <a:spAutoFit/>
          </a:bodyPr>
          <a:lstStyle/>
          <a:p>
            <a:pPr marL="228600" marR="0" indent="-22860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H₁</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Awareness of climate change positively affect consumers’ perception of food sustainability</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H₂</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Environmental concern positively affect consumers’ perception of food sustainability</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H₃</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Animal welfare concern positively affect consumers’ attitude towards consumption of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H₄</a:t>
            </a:r>
            <a:r>
              <a:rPr lang="en-US" dirty="0">
                <a:effectLst/>
                <a:latin typeface="Times New Roman" panose="02020603050405020304" pitchFamily="18" charset="0"/>
                <a:ea typeface="DengXian" panose="02010600030101010101" pitchFamily="2" charset="-122"/>
                <a:cs typeface="Times New Roman" panose="02020603050405020304" pitchFamily="18" charset="0"/>
              </a:rPr>
              <a:t>:</a:t>
            </a:r>
            <a:r>
              <a:rPr lang="en-US" i="1"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dirty="0">
                <a:effectLst/>
                <a:latin typeface="Times New Roman" panose="02020603050405020304" pitchFamily="18" charset="0"/>
                <a:ea typeface="DengXian" panose="02010600030101010101" pitchFamily="2" charset="-122"/>
                <a:cs typeface="Times New Roman" panose="02020603050405020304" pitchFamily="18" charset="0"/>
              </a:rPr>
              <a:t>Nutritional health concern positively affect consumers’ attitude towards consumption of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H₅</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Subjective norm positively affect consumers’ intention to purchase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gn="just">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H₆</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The intrinsic factor of taste positively affects consumers’ intention to purchase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nSpc>
                <a:spcPct val="150000"/>
              </a:lnSpc>
              <a:spcBef>
                <a:spcPts val="0"/>
              </a:spcBef>
              <a:spcAft>
                <a:spcPts val="800"/>
              </a:spcAft>
            </a:pPr>
            <a:r>
              <a:rPr lang="en-US" i="1" dirty="0">
                <a:effectLst/>
                <a:latin typeface="Times New Roman" panose="02020603050405020304" pitchFamily="18" charset="0"/>
                <a:ea typeface="DengXian" panose="02010600030101010101" pitchFamily="2" charset="-122"/>
                <a:cs typeface="Times New Roman" panose="02020603050405020304" pitchFamily="18" charset="0"/>
              </a:rPr>
              <a:t>H₇</a:t>
            </a:r>
            <a:r>
              <a:rPr lang="en-US" dirty="0">
                <a:effectLst/>
                <a:latin typeface="Times New Roman" panose="02020603050405020304" pitchFamily="18" charset="0"/>
                <a:ea typeface="DengXian" panose="02010600030101010101" pitchFamily="2" charset="-122"/>
                <a:cs typeface="Times New Roman" panose="02020603050405020304" pitchFamily="18" charset="0"/>
              </a:rPr>
              <a:t>: Perceived food sustainability positively affects consumers’ attitude towards </a:t>
            </a:r>
          </a:p>
          <a:p>
            <a:pPr marL="285750" marR="0" indent="-285750">
              <a:lnSpc>
                <a:spcPct val="150000"/>
              </a:lnSpc>
              <a:spcBef>
                <a:spcPts val="0"/>
              </a:spcBef>
              <a:spcAft>
                <a:spcPts val="800"/>
              </a:spcAft>
            </a:pPr>
            <a:r>
              <a:rPr lang="en-US" dirty="0">
                <a:effectLst/>
                <a:latin typeface="Times New Roman" panose="02020603050405020304" pitchFamily="18" charset="0"/>
                <a:ea typeface="DengXian" panose="02010600030101010101" pitchFamily="2" charset="-122"/>
                <a:cs typeface="Times New Roman" panose="02020603050405020304" pitchFamily="18" charset="0"/>
              </a:rPr>
              <a:t>      consumption of plant-based meat</a:t>
            </a:r>
            <a:endParaRPr lang="en-HK"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50000"/>
              </a:lnSpc>
            </a:pPr>
            <a:r>
              <a:rPr lang="en-US" i="1" dirty="0">
                <a:effectLst/>
                <a:latin typeface="Times New Roman" panose="02020603050405020304" pitchFamily="18" charset="0"/>
                <a:ea typeface="DengXian" panose="02010600030101010101" pitchFamily="2" charset="-122"/>
              </a:rPr>
              <a:t>H₈</a:t>
            </a:r>
            <a:r>
              <a:rPr lang="en-US" dirty="0">
                <a:effectLst/>
                <a:latin typeface="Times New Roman" panose="02020603050405020304" pitchFamily="18" charset="0"/>
                <a:ea typeface="DengXian" panose="02010600030101010101" pitchFamily="2" charset="-122"/>
              </a:rPr>
              <a:t>: Consumers’ attitude towards consumption of plant-based meat positively </a:t>
            </a:r>
          </a:p>
          <a:p>
            <a:pPr>
              <a:lnSpc>
                <a:spcPct val="150000"/>
              </a:lnSpc>
            </a:pPr>
            <a:r>
              <a:rPr lang="en-US" dirty="0">
                <a:latin typeface="Times New Roman" panose="02020603050405020304" pitchFamily="18" charset="0"/>
                <a:ea typeface="DengXian" panose="02010600030101010101" pitchFamily="2" charset="-122"/>
              </a:rPr>
              <a:t>      </a:t>
            </a:r>
            <a:r>
              <a:rPr lang="en-US" dirty="0">
                <a:effectLst/>
                <a:latin typeface="Times New Roman" panose="02020603050405020304" pitchFamily="18" charset="0"/>
                <a:ea typeface="DengXian" panose="02010600030101010101" pitchFamily="2" charset="-122"/>
              </a:rPr>
              <a:t>affects consumers’ intention to purchase </a:t>
            </a:r>
            <a:endParaRPr lang="en-HK" dirty="0"/>
          </a:p>
        </p:txBody>
      </p:sp>
      <p:sp>
        <p:nvSpPr>
          <p:cNvPr id="6" name="Slide Number Placeholder 5">
            <a:extLst>
              <a:ext uri="{FF2B5EF4-FFF2-40B4-BE49-F238E27FC236}">
                <a16:creationId xmlns:a16="http://schemas.microsoft.com/office/drawing/2014/main" id="{78B743FE-0BFD-4361-EA66-0C3755742F26}"/>
              </a:ext>
            </a:extLst>
          </p:cNvPr>
          <p:cNvSpPr>
            <a:spLocks noGrp="1"/>
          </p:cNvSpPr>
          <p:nvPr>
            <p:ph type="sldNum" sz="quarter" idx="12"/>
          </p:nvPr>
        </p:nvSpPr>
        <p:spPr/>
        <p:txBody>
          <a:bodyPr/>
          <a:lstStyle/>
          <a:p>
            <a:fld id="{4FAB73BC-B049-4115-A692-8D63A059BFB8}" type="slidenum">
              <a:rPr lang="en-US" smtClean="0"/>
              <a:pPr/>
              <a:t>15</a:t>
            </a:fld>
            <a:endParaRPr lang="en-US" dirty="0"/>
          </a:p>
        </p:txBody>
      </p:sp>
      <p:pic>
        <p:nvPicPr>
          <p:cNvPr id="3" name="Picture 2">
            <a:extLst>
              <a:ext uri="{FF2B5EF4-FFF2-40B4-BE49-F238E27FC236}">
                <a16:creationId xmlns:a16="http://schemas.microsoft.com/office/drawing/2014/main" id="{E11D850E-8FC7-F5FC-953E-4DACBDD09F9B}"/>
              </a:ext>
            </a:extLst>
          </p:cNvPr>
          <p:cNvPicPr>
            <a:picLocks noChangeAspect="1"/>
          </p:cNvPicPr>
          <p:nvPr/>
        </p:nvPicPr>
        <p:blipFill>
          <a:blip r:embed="rId2">
            <a:alphaModFix/>
          </a:blip>
          <a:stretch>
            <a:fillRect/>
          </a:stretch>
        </p:blipFill>
        <p:spPr>
          <a:xfrm>
            <a:off x="8498643" y="4383314"/>
            <a:ext cx="2524588" cy="161412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820248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7C09-4BB3-7CD1-DF9D-5C8591B0875C}"/>
              </a:ext>
            </a:extLst>
          </p:cNvPr>
          <p:cNvSpPr>
            <a:spLocks noGrp="1"/>
          </p:cNvSpPr>
          <p:nvPr>
            <p:ph type="title"/>
          </p:nvPr>
        </p:nvSpPr>
        <p:spPr>
          <a:xfrm>
            <a:off x="728624" y="836811"/>
            <a:ext cx="3177434" cy="2283397"/>
          </a:xfrm>
        </p:spPr>
        <p:txBody>
          <a:bodyPr>
            <a:normAutofit fontScale="90000"/>
          </a:bodyPr>
          <a:lstStyle/>
          <a:p>
            <a:r>
              <a:rPr lang="en-US" sz="3200" b="1" dirty="0">
                <a:solidFill>
                  <a:schemeClr val="accent1">
                    <a:lumMod val="60000"/>
                    <a:lumOff val="40000"/>
                  </a:schemeClr>
                </a:solidFill>
                <a:effectLst/>
                <a:latin typeface="Times New Roman" panose="02020603050405020304" pitchFamily="18" charset="0"/>
                <a:ea typeface="DengXian" panose="02010600030101010101" pitchFamily="2" charset="-122"/>
              </a:rPr>
              <a:t>Literature Review    for Hypothetical Conceptual Framework Development</a:t>
            </a:r>
            <a:endParaRPr lang="en-HK" sz="3200" dirty="0">
              <a:solidFill>
                <a:schemeClr val="accent1">
                  <a:lumMod val="60000"/>
                  <a:lumOff val="40000"/>
                </a:schemeClr>
              </a:solidFill>
            </a:endParaRPr>
          </a:p>
        </p:txBody>
      </p:sp>
      <p:pic>
        <p:nvPicPr>
          <p:cNvPr id="5" name="Picture 4">
            <a:extLst>
              <a:ext uri="{FF2B5EF4-FFF2-40B4-BE49-F238E27FC236}">
                <a16:creationId xmlns:a16="http://schemas.microsoft.com/office/drawing/2014/main" id="{4C75CFB3-957C-D8E7-CB2B-BCD19E89C4A8}"/>
              </a:ext>
            </a:extLst>
          </p:cNvPr>
          <p:cNvPicPr>
            <a:picLocks noChangeAspect="1"/>
          </p:cNvPicPr>
          <p:nvPr/>
        </p:nvPicPr>
        <p:blipFill>
          <a:blip r:embed="rId2"/>
          <a:stretch>
            <a:fillRect/>
          </a:stretch>
        </p:blipFill>
        <p:spPr>
          <a:xfrm>
            <a:off x="4144107" y="836811"/>
            <a:ext cx="6981093" cy="5365431"/>
          </a:xfrm>
          <a:prstGeom prst="rect">
            <a:avLst/>
          </a:prstGeom>
        </p:spPr>
      </p:pic>
      <p:pic>
        <p:nvPicPr>
          <p:cNvPr id="6" name="Picture 5">
            <a:extLst>
              <a:ext uri="{FF2B5EF4-FFF2-40B4-BE49-F238E27FC236}">
                <a16:creationId xmlns:a16="http://schemas.microsoft.com/office/drawing/2014/main" id="{E4F44B60-B860-AD43-5018-06326FBE46C6}"/>
              </a:ext>
            </a:extLst>
          </p:cNvPr>
          <p:cNvPicPr>
            <a:picLocks noChangeAspect="1"/>
          </p:cNvPicPr>
          <p:nvPr/>
        </p:nvPicPr>
        <p:blipFill>
          <a:blip r:embed="rId3"/>
          <a:stretch>
            <a:fillRect/>
          </a:stretch>
        </p:blipFill>
        <p:spPr>
          <a:xfrm>
            <a:off x="4382155" y="1089098"/>
            <a:ext cx="6504996" cy="4932091"/>
          </a:xfrm>
          <a:prstGeom prst="rect">
            <a:avLst/>
          </a:prstGeom>
        </p:spPr>
      </p:pic>
      <p:sp>
        <p:nvSpPr>
          <p:cNvPr id="7" name="Slide Number Placeholder 6">
            <a:extLst>
              <a:ext uri="{FF2B5EF4-FFF2-40B4-BE49-F238E27FC236}">
                <a16:creationId xmlns:a16="http://schemas.microsoft.com/office/drawing/2014/main" id="{8CC487CD-1924-BE84-4356-9426A8472271}"/>
              </a:ext>
            </a:extLst>
          </p:cNvPr>
          <p:cNvSpPr>
            <a:spLocks noGrp="1"/>
          </p:cNvSpPr>
          <p:nvPr>
            <p:ph type="sldNum" sz="quarter" idx="12"/>
          </p:nvPr>
        </p:nvSpPr>
        <p:spPr/>
        <p:txBody>
          <a:bodyPr/>
          <a:lstStyle/>
          <a:p>
            <a:fld id="{4FAB73BC-B049-4115-A692-8D63A059BFB8}" type="slidenum">
              <a:rPr lang="en-US" smtClean="0"/>
              <a:pPr/>
              <a:t>16</a:t>
            </a:fld>
            <a:endParaRPr lang="en-US" dirty="0"/>
          </a:p>
        </p:txBody>
      </p:sp>
      <p:pic>
        <p:nvPicPr>
          <p:cNvPr id="9" name="Picture 8">
            <a:extLst>
              <a:ext uri="{FF2B5EF4-FFF2-40B4-BE49-F238E27FC236}">
                <a16:creationId xmlns:a16="http://schemas.microsoft.com/office/drawing/2014/main" id="{88C93D92-35C0-CAC6-B574-A6BB62919D97}"/>
              </a:ext>
            </a:extLst>
          </p:cNvPr>
          <p:cNvPicPr>
            <a:picLocks noChangeAspect="1"/>
          </p:cNvPicPr>
          <p:nvPr/>
        </p:nvPicPr>
        <p:blipFill>
          <a:blip r:embed="rId4"/>
          <a:stretch>
            <a:fillRect/>
          </a:stretch>
        </p:blipFill>
        <p:spPr>
          <a:xfrm>
            <a:off x="835714" y="3555142"/>
            <a:ext cx="2821885" cy="2240301"/>
          </a:xfrm>
          <a:prstGeom prst="rect">
            <a:avLst/>
          </a:prstGeom>
        </p:spPr>
      </p:pic>
    </p:spTree>
    <p:extLst>
      <p:ext uri="{BB962C8B-B14F-4D97-AF65-F5344CB8AC3E}">
        <p14:creationId xmlns:p14="http://schemas.microsoft.com/office/powerpoint/2010/main" val="105972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ACE16-AD9E-9965-752C-18A59D563DCF}"/>
              </a:ext>
            </a:extLst>
          </p:cNvPr>
          <p:cNvSpPr>
            <a:spLocks noGrp="1"/>
          </p:cNvSpPr>
          <p:nvPr>
            <p:ph type="title"/>
          </p:nvPr>
        </p:nvSpPr>
        <p:spPr>
          <a:xfrm>
            <a:off x="1021655" y="668008"/>
            <a:ext cx="10058400" cy="1371600"/>
          </a:xfrm>
        </p:spPr>
        <p:txBody>
          <a:bodyPr>
            <a:normAutofit/>
          </a:bodyPr>
          <a:lstStyle/>
          <a:p>
            <a:r>
              <a:rPr lang="en-US" sz="3200" b="1" dirty="0">
                <a:solidFill>
                  <a:schemeClr val="accent1">
                    <a:lumMod val="60000"/>
                    <a:lumOff val="40000"/>
                  </a:schemeClr>
                </a:solidFill>
                <a:effectLst/>
                <a:latin typeface="Times New Roman" panose="02020603050405020304" pitchFamily="18" charset="0"/>
                <a:ea typeface="DengXian" panose="02010600030101010101" pitchFamily="2" charset="-122"/>
                <a:cs typeface="Times New Roman" panose="02020603050405020304" pitchFamily="18" charset="0"/>
              </a:rPr>
              <a:t>Research Methods</a:t>
            </a:r>
            <a:br>
              <a:rPr lang="en-HK" sz="3200" dirty="0">
                <a:solidFill>
                  <a:schemeClr val="accent1">
                    <a:lumMod val="60000"/>
                    <a:lumOff val="40000"/>
                  </a:schemeClr>
                </a:solidFill>
                <a:effectLst/>
                <a:latin typeface="Calibri" panose="020F0502020204030204" pitchFamily="34" charset="0"/>
                <a:ea typeface="DengXian" panose="02010600030101010101" pitchFamily="2" charset="-122"/>
                <a:cs typeface="Times New Roman" panose="02020603050405020304" pitchFamily="18" charset="0"/>
              </a:rPr>
            </a:br>
            <a:endParaRPr lang="en-HK" sz="3200" dirty="0">
              <a:solidFill>
                <a:schemeClr val="accent1">
                  <a:lumMod val="60000"/>
                  <a:lumOff val="40000"/>
                </a:schemeClr>
              </a:solidFill>
            </a:endParaRPr>
          </a:p>
        </p:txBody>
      </p:sp>
      <p:sp>
        <p:nvSpPr>
          <p:cNvPr id="3" name="Vertical Text Placeholder 2">
            <a:extLst>
              <a:ext uri="{FF2B5EF4-FFF2-40B4-BE49-F238E27FC236}">
                <a16:creationId xmlns:a16="http://schemas.microsoft.com/office/drawing/2014/main" id="{5C8E3C53-3DBE-941C-7CA3-405687CB1916}"/>
              </a:ext>
            </a:extLst>
          </p:cNvPr>
          <p:cNvSpPr>
            <a:spLocks noGrp="1"/>
          </p:cNvSpPr>
          <p:nvPr>
            <p:ph type="body" orient="vert" idx="1"/>
          </p:nvPr>
        </p:nvSpPr>
        <p:spPr>
          <a:xfrm rot="16200000">
            <a:off x="3037751" y="-437563"/>
            <a:ext cx="2324053" cy="6175664"/>
          </a:xfrm>
        </p:spPr>
        <p:txBody>
          <a:bodyPr>
            <a:noAutofit/>
          </a:bodyPr>
          <a:lstStyle/>
          <a:p>
            <a:pPr marL="0" marR="0" indent="0" algn="just">
              <a:lnSpc>
                <a:spcPct val="150000"/>
              </a:lnSpc>
              <a:spcBef>
                <a:spcPts val="0"/>
              </a:spcBef>
              <a:spcAft>
                <a:spcPts val="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present marketing research will adopt a combination of qualitative and quantitative research methods for gaining different perspectives to answer both “why” and “what” questions.  Focus groups will be conducted for </a:t>
            </a:r>
            <a:endParaRPr lang="en-HK" sz="2400" dirty="0"/>
          </a:p>
        </p:txBody>
      </p:sp>
      <p:sp>
        <p:nvSpPr>
          <p:cNvPr id="4" name="Slide Number Placeholder 3">
            <a:extLst>
              <a:ext uri="{FF2B5EF4-FFF2-40B4-BE49-F238E27FC236}">
                <a16:creationId xmlns:a16="http://schemas.microsoft.com/office/drawing/2014/main" id="{D7CA1215-5C67-5274-E2D4-DE53009EDE76}"/>
              </a:ext>
            </a:extLst>
          </p:cNvPr>
          <p:cNvSpPr>
            <a:spLocks noGrp="1"/>
          </p:cNvSpPr>
          <p:nvPr>
            <p:ph type="sldNum" sz="quarter" idx="12"/>
          </p:nvPr>
        </p:nvSpPr>
        <p:spPr/>
        <p:txBody>
          <a:bodyPr/>
          <a:lstStyle/>
          <a:p>
            <a:fld id="{4FAB73BC-B049-4115-A692-8D63A059BFB8}" type="slidenum">
              <a:rPr lang="en-US" smtClean="0"/>
              <a:pPr/>
              <a:t>17</a:t>
            </a:fld>
            <a:endParaRPr lang="en-US" dirty="0"/>
          </a:p>
        </p:txBody>
      </p:sp>
      <p:pic>
        <p:nvPicPr>
          <p:cNvPr id="5" name="Picture 4">
            <a:extLst>
              <a:ext uri="{FF2B5EF4-FFF2-40B4-BE49-F238E27FC236}">
                <a16:creationId xmlns:a16="http://schemas.microsoft.com/office/drawing/2014/main" id="{1A6E31E3-E744-94E0-58DC-60ABFF3D68C6}"/>
              </a:ext>
            </a:extLst>
          </p:cNvPr>
          <p:cNvPicPr>
            <a:picLocks noChangeAspect="1"/>
          </p:cNvPicPr>
          <p:nvPr/>
        </p:nvPicPr>
        <p:blipFill>
          <a:blip r:embed="rId2"/>
          <a:stretch>
            <a:fillRect/>
          </a:stretch>
        </p:blipFill>
        <p:spPr>
          <a:xfrm>
            <a:off x="7803648" y="1945486"/>
            <a:ext cx="3276407" cy="18668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611AF0D5-A60F-D0CF-6C4E-8D224E7BA4B0}"/>
              </a:ext>
            </a:extLst>
          </p:cNvPr>
          <p:cNvSpPr txBox="1"/>
          <p:nvPr/>
        </p:nvSpPr>
        <p:spPr>
          <a:xfrm>
            <a:off x="1021655" y="4303948"/>
            <a:ext cx="9869823" cy="2166619"/>
          </a:xfrm>
          <a:prstGeom prst="rect">
            <a:avLst/>
          </a:prstGeom>
          <a:noFill/>
        </p:spPr>
        <p:txBody>
          <a:bodyPr wrap="square">
            <a:spAutoFit/>
          </a:bodyPr>
          <a:lstStyle/>
          <a:p>
            <a:pPr marL="0" marR="0" algn="just">
              <a:lnSpc>
                <a:spcPct val="150000"/>
              </a:lnSpc>
              <a:spcBef>
                <a:spcPts val="0"/>
              </a:spcBef>
              <a:spcAft>
                <a:spcPts val="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gaining exploratory insights about the research problems in the context of Hong Kong; whereas the survey questionnaire gives a fuller and broader view by basing on numerical statistics to generalize the population through samples.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974230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640CA-A94B-11BC-1557-6C3D5E037963}"/>
              </a:ext>
            </a:extLst>
          </p:cNvPr>
          <p:cNvSpPr>
            <a:spLocks noGrp="1"/>
          </p:cNvSpPr>
          <p:nvPr>
            <p:ph type="title"/>
          </p:nvPr>
        </p:nvSpPr>
        <p:spPr>
          <a:xfrm>
            <a:off x="813837" y="594480"/>
            <a:ext cx="10058400" cy="1371600"/>
          </a:xfrm>
        </p:spPr>
        <p:txBody>
          <a:bodyPr>
            <a:normAutofit/>
          </a:bodyPr>
          <a:lstStyle/>
          <a:p>
            <a:pPr marL="0" marR="0">
              <a:lnSpc>
                <a:spcPct val="150000"/>
              </a:lnSpc>
              <a:spcBef>
                <a:spcPts val="0"/>
              </a:spcBef>
              <a:spcAft>
                <a:spcPts val="800"/>
              </a:spcAft>
            </a:pPr>
            <a:r>
              <a:rPr lang="en-US" sz="3200" b="1" dirty="0">
                <a:solidFill>
                  <a:srgbClr val="FFFF00"/>
                </a:solidFill>
                <a:effectLst/>
                <a:latin typeface="Times New Roman" panose="02020603050405020304" pitchFamily="18" charset="0"/>
                <a:ea typeface="DengXian" panose="02010600030101010101" pitchFamily="2" charset="-122"/>
                <a:cs typeface="Times New Roman" panose="02020603050405020304" pitchFamily="18" charset="0"/>
              </a:rPr>
              <a:t>Sampling Strategies</a:t>
            </a:r>
            <a:endParaRPr lang="en-HK" sz="3200" dirty="0">
              <a:solidFill>
                <a:srgbClr val="FFFF00"/>
              </a:solidFill>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3" name="Content Placeholder 2">
            <a:extLst>
              <a:ext uri="{FF2B5EF4-FFF2-40B4-BE49-F238E27FC236}">
                <a16:creationId xmlns:a16="http://schemas.microsoft.com/office/drawing/2014/main" id="{44921A4F-073F-D3E8-FC6D-2AF6F6C43911}"/>
              </a:ext>
            </a:extLst>
          </p:cNvPr>
          <p:cNvSpPr>
            <a:spLocks noGrp="1"/>
          </p:cNvSpPr>
          <p:nvPr>
            <p:ph sz="half" idx="1"/>
          </p:nvPr>
        </p:nvSpPr>
        <p:spPr>
          <a:xfrm>
            <a:off x="813837" y="1916855"/>
            <a:ext cx="5871298" cy="4297680"/>
          </a:xfrm>
        </p:spPr>
        <p:txBody>
          <a:bodyPr>
            <a:normAutofit/>
          </a:bodyPr>
          <a:lstStyle/>
          <a:p>
            <a:pPr marL="0" marR="0" indent="0">
              <a:lnSpc>
                <a:spcPct val="150000"/>
              </a:lnSpc>
              <a:spcBef>
                <a:spcPts val="0"/>
              </a:spcBef>
              <a:spcAft>
                <a:spcPts val="800"/>
              </a:spcAft>
              <a:buNone/>
            </a:pPr>
            <a:r>
              <a:rPr lang="en-US" sz="2400" b="1" i="1" u="sng" dirty="0">
                <a:effectLst/>
                <a:latin typeface="Times New Roman" panose="02020603050405020304" pitchFamily="18" charset="0"/>
                <a:ea typeface="DengXian" panose="02010600030101010101" pitchFamily="2" charset="-122"/>
                <a:cs typeface="Times New Roman" panose="02020603050405020304" pitchFamily="18" charset="0"/>
              </a:rPr>
              <a:t>Sampling Strategy for Qualitative Research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current research will adopt the convenience sampling strategy for non-probabilistic sampling of participants over 18 years of age to participate in semi-structured focus group interviews.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5" name="Slide Number Placeholder 4">
            <a:extLst>
              <a:ext uri="{FF2B5EF4-FFF2-40B4-BE49-F238E27FC236}">
                <a16:creationId xmlns:a16="http://schemas.microsoft.com/office/drawing/2014/main" id="{EABCF0E8-D862-48B6-D035-DFA3895772C7}"/>
              </a:ext>
            </a:extLst>
          </p:cNvPr>
          <p:cNvSpPr>
            <a:spLocks noGrp="1"/>
          </p:cNvSpPr>
          <p:nvPr>
            <p:ph type="sldNum" sz="quarter" idx="12"/>
          </p:nvPr>
        </p:nvSpPr>
        <p:spPr/>
        <p:txBody>
          <a:bodyPr/>
          <a:lstStyle/>
          <a:p>
            <a:fld id="{4FAB73BC-B049-4115-A692-8D63A059BFB8}" type="slidenum">
              <a:rPr lang="en-US" smtClean="0"/>
              <a:pPr/>
              <a:t>18</a:t>
            </a:fld>
            <a:endParaRPr lang="en-US" dirty="0"/>
          </a:p>
        </p:txBody>
      </p:sp>
      <p:pic>
        <p:nvPicPr>
          <p:cNvPr id="12" name="Content Placeholder 11">
            <a:extLst>
              <a:ext uri="{FF2B5EF4-FFF2-40B4-BE49-F238E27FC236}">
                <a16:creationId xmlns:a16="http://schemas.microsoft.com/office/drawing/2014/main" id="{D59822A0-7755-B841-AC71-8FEF5F0EBC1D}"/>
              </a:ext>
            </a:extLst>
          </p:cNvPr>
          <p:cNvPicPr>
            <a:picLocks noGrp="1" noChangeAspect="1"/>
          </p:cNvPicPr>
          <p:nvPr>
            <p:ph sz="half" idx="2"/>
          </p:nvPr>
        </p:nvPicPr>
        <p:blipFill>
          <a:blip r:embed="rId2"/>
          <a:stretch>
            <a:fillRect/>
          </a:stretch>
        </p:blipFill>
        <p:spPr>
          <a:xfrm>
            <a:off x="7145917" y="1468966"/>
            <a:ext cx="4232246" cy="423224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574643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8CB7-226F-6153-5661-A2F12B2141F1}"/>
              </a:ext>
            </a:extLst>
          </p:cNvPr>
          <p:cNvSpPr>
            <a:spLocks noGrp="1"/>
          </p:cNvSpPr>
          <p:nvPr>
            <p:ph type="title"/>
          </p:nvPr>
        </p:nvSpPr>
        <p:spPr>
          <a:xfrm>
            <a:off x="800735" y="1221911"/>
            <a:ext cx="5817870" cy="1371600"/>
          </a:xfrm>
        </p:spPr>
        <p:txBody>
          <a:bodyPr>
            <a:normAutofit fontScale="90000"/>
          </a:bodyPr>
          <a:lstStyle/>
          <a:p>
            <a:pPr>
              <a:lnSpc>
                <a:spcPct val="150000"/>
              </a:lnSpc>
            </a:pPr>
            <a:r>
              <a:rPr lang="en-US" sz="2400" b="1" i="1" u="sng"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t>Sampling Strategy for </a:t>
            </a:r>
            <a:br>
              <a:rPr lang="en-US" sz="2400" b="1" i="1" u="sng"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sz="2400" b="1" i="1" u="sng"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t>Quantitative Questionnaire Survey </a:t>
            </a:r>
            <a:br>
              <a:rPr lang="en-HK" sz="1800" dirty="0">
                <a:solidFill>
                  <a:srgbClr val="FFC000"/>
                </a:solidFill>
                <a:effectLst/>
                <a:latin typeface="Calibri" panose="020F0502020204030204" pitchFamily="34" charset="0"/>
                <a:ea typeface="DengXian" panose="02010600030101010101" pitchFamily="2" charset="-122"/>
                <a:cs typeface="Times New Roman" panose="02020603050405020304" pitchFamily="18" charset="0"/>
              </a:rPr>
            </a:br>
            <a:endParaRPr lang="en-HK" dirty="0">
              <a:solidFill>
                <a:srgbClr val="FFC000"/>
              </a:solidFill>
            </a:endParaRPr>
          </a:p>
        </p:txBody>
      </p:sp>
      <p:sp>
        <p:nvSpPr>
          <p:cNvPr id="3" name="Content Placeholder 2">
            <a:extLst>
              <a:ext uri="{FF2B5EF4-FFF2-40B4-BE49-F238E27FC236}">
                <a16:creationId xmlns:a16="http://schemas.microsoft.com/office/drawing/2014/main" id="{8A9288DB-7C99-8B09-506F-B5E76C48C1B5}"/>
              </a:ext>
            </a:extLst>
          </p:cNvPr>
          <p:cNvSpPr>
            <a:spLocks noGrp="1"/>
          </p:cNvSpPr>
          <p:nvPr>
            <p:ph sz="half" idx="1"/>
          </p:nvPr>
        </p:nvSpPr>
        <p:spPr>
          <a:xfrm>
            <a:off x="800735" y="2446435"/>
            <a:ext cx="4975686" cy="3749040"/>
          </a:xfrm>
        </p:spPr>
        <p:txBody>
          <a:bodyPr>
            <a:normAutofit fontScale="85000" lnSpcReduction="10000"/>
          </a:bodyPr>
          <a:lstStyle/>
          <a:p>
            <a:pPr marL="0" marR="0" indent="0">
              <a:lnSpc>
                <a:spcPct val="150000"/>
              </a:lnSpc>
              <a:spcBef>
                <a:spcPts val="0"/>
              </a:spcBef>
              <a:spcAft>
                <a:spcPts val="800"/>
              </a:spcAft>
              <a:buNone/>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Determining the Sample Size:</a:t>
            </a:r>
            <a:endParaRPr lang="en-HK" sz="2400" b="1"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gn="just">
              <a:lnSpc>
                <a:spcPct val="150000"/>
              </a:lnSpc>
              <a:spcBef>
                <a:spcPts val="0"/>
              </a:spcBef>
              <a:spcAft>
                <a:spcPts val="80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As of 15</a:t>
            </a:r>
            <a:r>
              <a:rPr lang="en-US" sz="24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August 2022, Hong Kong’s total population is 7,488,865. The current research is targeted to Hong Kong residents of over 18 years of age, with a population size of 6,427,068. The following equation is adopted for calculating necessary sample size for the questionnaire survey:</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HK" dirty="0"/>
          </a:p>
        </p:txBody>
      </p:sp>
      <p:pic>
        <p:nvPicPr>
          <p:cNvPr id="6" name="Content Placeholder 5">
            <a:extLst>
              <a:ext uri="{FF2B5EF4-FFF2-40B4-BE49-F238E27FC236}">
                <a16:creationId xmlns:a16="http://schemas.microsoft.com/office/drawing/2014/main" id="{17FB38AB-97C1-3909-B821-AD6ECD49D5B4}"/>
              </a:ext>
            </a:extLst>
          </p:cNvPr>
          <p:cNvPicPr>
            <a:picLocks noGrp="1" noChangeAspect="1"/>
          </p:cNvPicPr>
          <p:nvPr>
            <p:ph sz="half" idx="2"/>
          </p:nvPr>
        </p:nvPicPr>
        <p:blipFill>
          <a:blip r:embed="rId2"/>
          <a:stretch>
            <a:fillRect/>
          </a:stretch>
        </p:blipFill>
        <p:spPr>
          <a:xfrm>
            <a:off x="6300970" y="922447"/>
            <a:ext cx="4047565" cy="116718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5" name="Slide Number Placeholder 4">
            <a:extLst>
              <a:ext uri="{FF2B5EF4-FFF2-40B4-BE49-F238E27FC236}">
                <a16:creationId xmlns:a16="http://schemas.microsoft.com/office/drawing/2014/main" id="{243A5715-A0B5-3AED-240F-E3BB718AD765}"/>
              </a:ext>
            </a:extLst>
          </p:cNvPr>
          <p:cNvSpPr>
            <a:spLocks noGrp="1"/>
          </p:cNvSpPr>
          <p:nvPr>
            <p:ph type="sldNum" sz="quarter" idx="12"/>
          </p:nvPr>
        </p:nvSpPr>
        <p:spPr/>
        <p:txBody>
          <a:bodyPr/>
          <a:lstStyle/>
          <a:p>
            <a:fld id="{4FAB73BC-B049-4115-A692-8D63A059BFB8}" type="slidenum">
              <a:rPr lang="en-US" smtClean="0"/>
              <a:pPr/>
              <a:t>19</a:t>
            </a:fld>
            <a:endParaRPr lang="en-US" dirty="0"/>
          </a:p>
        </p:txBody>
      </p:sp>
      <p:sp>
        <p:nvSpPr>
          <p:cNvPr id="8" name="TextBox 7">
            <a:extLst>
              <a:ext uri="{FF2B5EF4-FFF2-40B4-BE49-F238E27FC236}">
                <a16:creationId xmlns:a16="http://schemas.microsoft.com/office/drawing/2014/main" id="{F3E9954A-3CA3-64C8-2C69-F25B7A2F57FA}"/>
              </a:ext>
            </a:extLst>
          </p:cNvPr>
          <p:cNvSpPr txBox="1"/>
          <p:nvPr/>
        </p:nvSpPr>
        <p:spPr>
          <a:xfrm>
            <a:off x="6153793" y="2446435"/>
            <a:ext cx="6098344" cy="1368452"/>
          </a:xfrm>
          <a:prstGeom prst="rect">
            <a:avLst/>
          </a:prstGeom>
          <a:noFill/>
        </p:spPr>
        <p:txBody>
          <a:bodyPr wrap="square">
            <a:spAutoFit/>
          </a:bodyPr>
          <a:lstStyle/>
          <a:p>
            <a:pPr marL="0" marR="0">
              <a:lnSpc>
                <a:spcPct val="107000"/>
              </a:lnSpc>
              <a:spcBef>
                <a:spcPts val="0"/>
              </a:spcBef>
              <a:spcAft>
                <a:spcPts val="800"/>
              </a:spcAft>
            </a:pPr>
            <a:r>
              <a:rPr lang="en-HK" sz="2000" b="1" dirty="0">
                <a:effectLst/>
                <a:latin typeface="Times New Roman" panose="02020603050405020304" pitchFamily="18" charset="0"/>
                <a:ea typeface="DengXian" panose="02010600030101010101" pitchFamily="2" charset="-122"/>
                <a:cs typeface="Times New Roman" panose="02020603050405020304" pitchFamily="18" charset="0"/>
              </a:rPr>
              <a:t>n = necessary samples needed</a:t>
            </a:r>
            <a:endParaRPr lang="en-HK"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HK" sz="2000" dirty="0">
                <a:effectLst/>
                <a:latin typeface="Times New Roman" panose="02020603050405020304" pitchFamily="18" charset="0"/>
                <a:ea typeface="DengXian" panose="02010600030101010101" pitchFamily="2" charset="-122"/>
                <a:cs typeface="Times New Roman" panose="02020603050405020304" pitchFamily="18" charset="0"/>
              </a:rPr>
              <a:t>N (population size) </a:t>
            </a:r>
            <a:r>
              <a:rPr lang="en-HK" sz="2000" b="1" dirty="0">
                <a:effectLst/>
                <a:latin typeface="Times New Roman" panose="02020603050405020304" pitchFamily="18" charset="0"/>
                <a:ea typeface="DengXian" panose="02010600030101010101" pitchFamily="2" charset="-122"/>
                <a:cs typeface="Times New Roman" panose="02020603050405020304" pitchFamily="18" charset="0"/>
              </a:rPr>
              <a:t>=</a:t>
            </a:r>
            <a:r>
              <a:rPr lang="en-HK" sz="2000" b="1" dirty="0">
                <a:effectLst/>
                <a:latin typeface="Calibri" panose="020F0502020204030204" pitchFamily="34" charset="0"/>
                <a:ea typeface="DengXian" panose="02010600030101010101" pitchFamily="2" charset="-122"/>
                <a:cs typeface="Times New Roman" panose="02020603050405020304" pitchFamily="18" charset="0"/>
              </a:rPr>
              <a:t> </a:t>
            </a: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6,427,068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Z (Z-score of 95% confidence level) = 1.96</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TextBox 9">
            <a:extLst>
              <a:ext uri="{FF2B5EF4-FFF2-40B4-BE49-F238E27FC236}">
                <a16:creationId xmlns:a16="http://schemas.microsoft.com/office/drawing/2014/main" id="{9E65A6F2-B3A5-D4B5-F2A4-5DFEE824C2E1}"/>
              </a:ext>
            </a:extLst>
          </p:cNvPr>
          <p:cNvSpPr txBox="1"/>
          <p:nvPr/>
        </p:nvSpPr>
        <p:spPr>
          <a:xfrm>
            <a:off x="6153793" y="3697296"/>
            <a:ext cx="4789449" cy="2556469"/>
          </a:xfrm>
          <a:prstGeom prst="rect">
            <a:avLst/>
          </a:prstGeom>
          <a:noFill/>
        </p:spPr>
        <p:txBody>
          <a:bodyPr wrap="square">
            <a:spAutoFit/>
          </a:bodyPr>
          <a:lstStyle/>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p (Standard deviation) = 0.5</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e (Margin of error) = +/- 5%</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By inputting the above values into a sample size calculator, necessary samples needed for the survey are </a:t>
            </a:r>
            <a:r>
              <a:rPr lang="en-US" sz="2000" b="1" dirty="0">
                <a:solidFill>
                  <a:srgbClr val="FFC000"/>
                </a:solidFill>
                <a:effectLst/>
                <a:latin typeface="Times New Roman" panose="02020603050405020304" pitchFamily="18" charset="0"/>
                <a:ea typeface="DengXian" panose="02010600030101010101" pitchFamily="2" charset="-122"/>
                <a:cs typeface="Times New Roman" panose="02020603050405020304" pitchFamily="18" charset="0"/>
              </a:rPr>
              <a:t>385</a:t>
            </a: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 at minimum.</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082879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5076-F12D-05AA-D01A-7E818C660EE7}"/>
              </a:ext>
            </a:extLst>
          </p:cNvPr>
          <p:cNvSpPr>
            <a:spLocks noGrp="1"/>
          </p:cNvSpPr>
          <p:nvPr>
            <p:ph type="title"/>
          </p:nvPr>
        </p:nvSpPr>
        <p:spPr>
          <a:xfrm>
            <a:off x="1329038" y="449462"/>
            <a:ext cx="3693426" cy="1191665"/>
          </a:xfrm>
        </p:spPr>
        <p:txBody>
          <a:bodyPr>
            <a:normAutofit/>
          </a:bodyPr>
          <a:lstStyle/>
          <a:p>
            <a:r>
              <a:rPr lang="en-US" sz="3200" b="1" dirty="0">
                <a:solidFill>
                  <a:srgbClr val="FFFF00"/>
                </a:solidFill>
                <a:latin typeface="Times New Roman" panose="02020603050405020304" pitchFamily="18" charset="0"/>
                <a:cs typeface="Times New Roman" panose="02020603050405020304" pitchFamily="18" charset="0"/>
              </a:rPr>
              <a:t>                      Measures</a:t>
            </a:r>
            <a:endParaRPr lang="en-HK" sz="3200" b="1" dirty="0">
              <a:solidFill>
                <a:srgbClr val="FFFF00"/>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1807B03-DDE5-7DBD-FA5A-2F6DDBFD2A33}"/>
              </a:ext>
            </a:extLst>
          </p:cNvPr>
          <p:cNvSpPr>
            <a:spLocks noGrp="1"/>
          </p:cNvSpPr>
          <p:nvPr>
            <p:ph type="sldNum" sz="quarter" idx="12"/>
          </p:nvPr>
        </p:nvSpPr>
        <p:spPr/>
        <p:txBody>
          <a:bodyPr/>
          <a:lstStyle/>
          <a:p>
            <a:fld id="{4FAB73BC-B049-4115-A692-8D63A059BFB8}" type="slidenum">
              <a:rPr lang="en-US" smtClean="0"/>
              <a:pPr/>
              <a:t>20</a:t>
            </a:fld>
            <a:endParaRPr lang="en-US" dirty="0"/>
          </a:p>
        </p:txBody>
      </p:sp>
      <p:pic>
        <p:nvPicPr>
          <p:cNvPr id="7" name="Picture 6">
            <a:extLst>
              <a:ext uri="{FF2B5EF4-FFF2-40B4-BE49-F238E27FC236}">
                <a16:creationId xmlns:a16="http://schemas.microsoft.com/office/drawing/2014/main" id="{5E4DB1D2-07C3-2C35-7E2B-607256848FB6}"/>
              </a:ext>
            </a:extLst>
          </p:cNvPr>
          <p:cNvPicPr>
            <a:picLocks noChangeAspect="1"/>
          </p:cNvPicPr>
          <p:nvPr/>
        </p:nvPicPr>
        <p:blipFill>
          <a:blip r:embed="rId2"/>
          <a:stretch>
            <a:fillRect/>
          </a:stretch>
        </p:blipFill>
        <p:spPr>
          <a:xfrm>
            <a:off x="7819941" y="4130687"/>
            <a:ext cx="2859163" cy="14865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E25DFEAF-2028-7829-C0BA-4EB615091F51}"/>
              </a:ext>
            </a:extLst>
          </p:cNvPr>
          <p:cNvSpPr txBox="1"/>
          <p:nvPr/>
        </p:nvSpPr>
        <p:spPr>
          <a:xfrm>
            <a:off x="1222611" y="1641127"/>
            <a:ext cx="9640351" cy="3378874"/>
          </a:xfrm>
          <a:prstGeom prst="rect">
            <a:avLst/>
          </a:prstGeom>
          <a:noFill/>
        </p:spPr>
        <p:txBody>
          <a:bodyPr wrap="square">
            <a:spAutoFit/>
          </a:bodyPr>
          <a:lstStyle/>
          <a:p>
            <a:pPr algn="just">
              <a:lnSpc>
                <a:spcPct val="150000"/>
              </a:lnSpc>
              <a:spcAft>
                <a:spcPts val="800"/>
              </a:spcAft>
            </a:pPr>
            <a:r>
              <a:rPr lang="en-US" sz="2000" b="1" i="1"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Before holding focus group interview and discussion, a meal of plant-based meat will be offered to participants. After the meal, three sets of questionnaires of different scales will be given to participants for measuring their feelings, emotions, perceptions and attitudes towards the various concerns, food sustainability and plant-based meat.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090062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8AD5F9-0425-7C33-2C85-19379591BF59}"/>
              </a:ext>
            </a:extLst>
          </p:cNvPr>
          <p:cNvSpPr>
            <a:spLocks noGrp="1"/>
          </p:cNvSpPr>
          <p:nvPr>
            <p:ph type="sldNum" sz="quarter" idx="12"/>
          </p:nvPr>
        </p:nvSpPr>
        <p:spPr/>
        <p:txBody>
          <a:bodyPr/>
          <a:lstStyle/>
          <a:p>
            <a:fld id="{4FAB73BC-B049-4115-A692-8D63A059BFB8}" type="slidenum">
              <a:rPr lang="en-US" smtClean="0"/>
              <a:pPr/>
              <a:t>21</a:t>
            </a:fld>
            <a:endParaRPr lang="en-US" dirty="0"/>
          </a:p>
        </p:txBody>
      </p:sp>
      <p:sp>
        <p:nvSpPr>
          <p:cNvPr id="4" name="TextBox 3">
            <a:extLst>
              <a:ext uri="{FF2B5EF4-FFF2-40B4-BE49-F238E27FC236}">
                <a16:creationId xmlns:a16="http://schemas.microsoft.com/office/drawing/2014/main" id="{6F31895B-85A9-4CFF-5EB2-B49B07E7EC40}"/>
              </a:ext>
            </a:extLst>
          </p:cNvPr>
          <p:cNvSpPr txBox="1"/>
          <p:nvPr/>
        </p:nvSpPr>
        <p:spPr>
          <a:xfrm>
            <a:off x="849085" y="1714840"/>
            <a:ext cx="10493829" cy="4659609"/>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A PANAS scale will be used for measuring participants’ positive and negative affectivity of basic emotions in consuming behavior of man-made meat.</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Awareness of climate change, environmental concern, animal welfare concern, nutritional health concern and subjective norm will be measured by a seven-point Likert Scale.</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Respondents’ attitudes and intentions towards consumption of plant-based meat will be weighed by a seven-point Semantic Differential Scale with bipolar adjectives.</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spcBef>
                <a:spcPts val="0"/>
              </a:spcBef>
              <a:spcAft>
                <a:spcPts val="0"/>
              </a:spcAft>
            </a:pPr>
            <a:endParaRPr lang="en-US"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Content Analysis will be adopted for analyzing focus group discussions via coding, theming and categorizing the transcribe data.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000" b="1" i="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6" name="TextBox 5">
            <a:extLst>
              <a:ext uri="{FF2B5EF4-FFF2-40B4-BE49-F238E27FC236}">
                <a16:creationId xmlns:a16="http://schemas.microsoft.com/office/drawing/2014/main" id="{98FACD19-A08F-BB14-5D97-69930BB9D365}"/>
              </a:ext>
            </a:extLst>
          </p:cNvPr>
          <p:cNvSpPr txBox="1"/>
          <p:nvPr/>
        </p:nvSpPr>
        <p:spPr>
          <a:xfrm>
            <a:off x="965199" y="771045"/>
            <a:ext cx="6096000" cy="752065"/>
          </a:xfrm>
          <a:prstGeom prst="rect">
            <a:avLst/>
          </a:prstGeom>
          <a:noFill/>
        </p:spPr>
        <p:txBody>
          <a:bodyPr wrap="square">
            <a:spAutoFit/>
          </a:bodyPr>
          <a:lstStyle/>
          <a:p>
            <a:pPr marL="0" marR="0">
              <a:lnSpc>
                <a:spcPct val="150000"/>
              </a:lnSpc>
              <a:spcBef>
                <a:spcPts val="0"/>
              </a:spcBef>
              <a:spcAft>
                <a:spcPts val="800"/>
              </a:spcAft>
            </a:pPr>
            <a:r>
              <a:rPr lang="en-US" sz="3200" b="1" dirty="0">
                <a:solidFill>
                  <a:schemeClr val="accent2"/>
                </a:solidFill>
                <a:effectLst/>
                <a:latin typeface="Times New Roman" panose="02020603050405020304" pitchFamily="18" charset="0"/>
                <a:ea typeface="DengXian" panose="02010600030101010101" pitchFamily="2" charset="-122"/>
                <a:cs typeface="Times New Roman" panose="02020603050405020304" pitchFamily="18" charset="0"/>
              </a:rPr>
              <a:t>Focus Group Measurements</a:t>
            </a:r>
            <a:endParaRPr lang="en-HK" sz="32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09549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728A-5BAA-A482-0BEC-8099826A9FB9}"/>
              </a:ext>
            </a:extLst>
          </p:cNvPr>
          <p:cNvSpPr>
            <a:spLocks noGrp="1"/>
          </p:cNvSpPr>
          <p:nvPr>
            <p:ph type="title"/>
          </p:nvPr>
        </p:nvSpPr>
        <p:spPr>
          <a:xfrm>
            <a:off x="633047" y="0"/>
            <a:ext cx="10058400" cy="1371600"/>
          </a:xfrm>
        </p:spPr>
        <p:txBody>
          <a:bodyPr>
            <a:normAutofit/>
          </a:bodyPr>
          <a:lstStyle/>
          <a:p>
            <a:br>
              <a:rPr lang="en-US" dirty="0"/>
            </a:br>
            <a:r>
              <a:rPr lang="en-US" sz="3600" b="1" dirty="0">
                <a:solidFill>
                  <a:srgbClr val="92D050"/>
                </a:solidFill>
                <a:latin typeface="Times New Roman" panose="02020603050405020304" pitchFamily="18" charset="0"/>
                <a:cs typeface="Times New Roman" panose="02020603050405020304" pitchFamily="18" charset="0"/>
              </a:rPr>
              <a:t>Survey Questionnaire Measurement</a:t>
            </a:r>
            <a:endParaRPr lang="en-HK" sz="3600" b="1" dirty="0">
              <a:solidFill>
                <a:srgbClr val="92D050"/>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708D260A-6D27-DD7D-FD43-BCEA2F8F5B82}"/>
              </a:ext>
            </a:extLst>
          </p:cNvPr>
          <p:cNvSpPr>
            <a:spLocks noGrp="1"/>
          </p:cNvSpPr>
          <p:nvPr>
            <p:ph type="sldNum" sz="quarter" idx="12"/>
          </p:nvPr>
        </p:nvSpPr>
        <p:spPr/>
        <p:txBody>
          <a:bodyPr/>
          <a:lstStyle/>
          <a:p>
            <a:fld id="{4FAB73BC-B049-4115-A692-8D63A059BFB8}" type="slidenum">
              <a:rPr lang="en-US" smtClean="0"/>
              <a:pPr/>
              <a:t>22</a:t>
            </a:fld>
            <a:endParaRPr lang="en-US" dirty="0"/>
          </a:p>
        </p:txBody>
      </p:sp>
      <p:pic>
        <p:nvPicPr>
          <p:cNvPr id="4" name="Picture 3">
            <a:extLst>
              <a:ext uri="{FF2B5EF4-FFF2-40B4-BE49-F238E27FC236}">
                <a16:creationId xmlns:a16="http://schemas.microsoft.com/office/drawing/2014/main" id="{E0C5BF77-5A0A-3761-14FC-307B17922302}"/>
              </a:ext>
            </a:extLst>
          </p:cNvPr>
          <p:cNvPicPr>
            <a:picLocks noChangeAspect="1"/>
          </p:cNvPicPr>
          <p:nvPr/>
        </p:nvPicPr>
        <p:blipFill>
          <a:blip r:embed="rId2"/>
          <a:stretch>
            <a:fillRect/>
          </a:stretch>
        </p:blipFill>
        <p:spPr>
          <a:xfrm>
            <a:off x="7262222" y="1494971"/>
            <a:ext cx="4296731" cy="4296731"/>
          </a:xfrm>
          <a:prstGeom prst="rect">
            <a:avLst/>
          </a:prstGeom>
        </p:spPr>
      </p:pic>
      <p:sp>
        <p:nvSpPr>
          <p:cNvPr id="6" name="TextBox 5">
            <a:extLst>
              <a:ext uri="{FF2B5EF4-FFF2-40B4-BE49-F238E27FC236}">
                <a16:creationId xmlns:a16="http://schemas.microsoft.com/office/drawing/2014/main" id="{5754C0D5-E5FD-BF41-9294-40139374150D}"/>
              </a:ext>
            </a:extLst>
          </p:cNvPr>
          <p:cNvSpPr txBox="1"/>
          <p:nvPr/>
        </p:nvSpPr>
        <p:spPr>
          <a:xfrm>
            <a:off x="633046" y="1304749"/>
            <a:ext cx="6629175" cy="5019131"/>
          </a:xfrm>
          <a:prstGeom prst="rect">
            <a:avLst/>
          </a:prstGeom>
          <a:noFill/>
        </p:spPr>
        <p:txBody>
          <a:bodyPr wrap="square">
            <a:spAutoFit/>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 seven-point ordinal Likert Scale will be used for measuring variables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 nominal scale will be used for classifying gender and educational level.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An interval scale will be used for measuring age.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Symbol" panose="05050102010706020507" pitchFamily="18" charset="2"/>
              <a:buChar char=""/>
            </a:pPr>
            <a:r>
              <a:rPr lang="en-US" sz="2400" dirty="0">
                <a:latin typeface="Times New Roman" panose="02020603050405020304" pitchFamily="18" charset="0"/>
                <a:ea typeface="DengXian" panose="02010600030101010101" pitchFamily="2" charset="-122"/>
                <a:cs typeface="Times New Roman" panose="02020603050405020304" pitchFamily="18" charset="0"/>
              </a:rPr>
              <a:t>O</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pen-ended questions will be asked after the close-ended questionnaire survey, such as “Are you willing to pay a premium for plant-based meat?”.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778672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943C-73CA-D7F9-4300-AB64994E1963}"/>
              </a:ext>
            </a:extLst>
          </p:cNvPr>
          <p:cNvSpPr>
            <a:spLocks noGrp="1"/>
          </p:cNvSpPr>
          <p:nvPr>
            <p:ph type="title"/>
          </p:nvPr>
        </p:nvSpPr>
        <p:spPr>
          <a:xfrm>
            <a:off x="731633" y="738536"/>
            <a:ext cx="10058400" cy="1371600"/>
          </a:xfrm>
        </p:spPr>
        <p:txBody>
          <a:bodyPr>
            <a:normAutofit/>
          </a:bodyPr>
          <a:lstStyle/>
          <a:p>
            <a:r>
              <a:rPr lang="en-US" sz="3200" b="1" dirty="0">
                <a:solidFill>
                  <a:srgbClr val="CC9900"/>
                </a:solidFill>
                <a:effectLst/>
                <a:latin typeface="Times New Roman" panose="02020603050405020304" pitchFamily="18" charset="0"/>
                <a:ea typeface="DengXian" panose="02010600030101010101" pitchFamily="2" charset="-122"/>
                <a:cs typeface="Times New Roman" panose="02020603050405020304" pitchFamily="18" charset="0"/>
              </a:rPr>
              <a:t>Theories and models to be Adopted</a:t>
            </a:r>
            <a:br>
              <a:rPr lang="en-HK" sz="3200" dirty="0">
                <a:solidFill>
                  <a:srgbClr val="CC9900"/>
                </a:solidFill>
                <a:effectLst/>
                <a:latin typeface="Times New Roman" panose="02020603050405020304" pitchFamily="18" charset="0"/>
                <a:ea typeface="DengXian" panose="02010600030101010101" pitchFamily="2" charset="-122"/>
                <a:cs typeface="Times New Roman" panose="02020603050405020304" pitchFamily="18" charset="0"/>
              </a:rPr>
            </a:br>
            <a:endParaRPr lang="en-HK" sz="3200" dirty="0">
              <a:solidFill>
                <a:srgbClr val="CC9900"/>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D4280F24-13D1-D275-DE9D-C06C6970DD42}"/>
              </a:ext>
            </a:extLst>
          </p:cNvPr>
          <p:cNvSpPr>
            <a:spLocks noGrp="1"/>
          </p:cNvSpPr>
          <p:nvPr>
            <p:ph type="sldNum" sz="quarter" idx="12"/>
          </p:nvPr>
        </p:nvSpPr>
        <p:spPr/>
        <p:txBody>
          <a:bodyPr/>
          <a:lstStyle/>
          <a:p>
            <a:fld id="{4FAB73BC-B049-4115-A692-8D63A059BFB8}" type="slidenum">
              <a:rPr lang="en-US" smtClean="0"/>
              <a:pPr/>
              <a:t>23</a:t>
            </a:fld>
            <a:endParaRPr lang="en-US" dirty="0"/>
          </a:p>
        </p:txBody>
      </p:sp>
      <p:sp>
        <p:nvSpPr>
          <p:cNvPr id="7" name="TextBox 6">
            <a:extLst>
              <a:ext uri="{FF2B5EF4-FFF2-40B4-BE49-F238E27FC236}">
                <a16:creationId xmlns:a16="http://schemas.microsoft.com/office/drawing/2014/main" id="{4DD37424-225E-5661-CAFD-E4CB33F09193}"/>
              </a:ext>
            </a:extLst>
          </p:cNvPr>
          <p:cNvSpPr txBox="1"/>
          <p:nvPr/>
        </p:nvSpPr>
        <p:spPr>
          <a:xfrm>
            <a:off x="756139" y="1727097"/>
            <a:ext cx="9054792" cy="4465133"/>
          </a:xfrm>
          <a:prstGeom prst="rect">
            <a:avLst/>
          </a:prstGeom>
          <a:noFill/>
        </p:spPr>
        <p:txBody>
          <a:bodyPr wrap="square">
            <a:spAutoFit/>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Theories of Reasoned Action by Ajzen and Fishbein (1975)</a:t>
            </a:r>
          </a:p>
          <a:p>
            <a:pPr marL="342900" marR="0" lvl="0" indent="-342900">
              <a:lnSpc>
                <a:spcPct val="150000"/>
              </a:lnSpc>
              <a:spcBef>
                <a:spcPts val="0"/>
              </a:spcBef>
              <a:spcAft>
                <a:spcPts val="0"/>
              </a:spcAft>
              <a:buFont typeface="Symbol" panose="05050102010706020507" pitchFamily="18" charset="2"/>
              <a:buChar char=""/>
            </a:pPr>
            <a:endParaRPr lang="en-US"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Theory of Buyer Behavior by Howard and </a:t>
            </a:r>
            <a:r>
              <a:rPr lang="en-US" sz="2400" dirty="0" err="1">
                <a:effectLst/>
                <a:latin typeface="Times New Roman" panose="02020603050405020304" pitchFamily="18" charset="0"/>
                <a:ea typeface="DengXian" panose="02010600030101010101" pitchFamily="2" charset="-122"/>
                <a:cs typeface="Times New Roman" panose="02020603050405020304" pitchFamily="18" charset="0"/>
              </a:rPr>
              <a:t>Sheth</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(1969)</a:t>
            </a:r>
          </a:p>
          <a:p>
            <a:pPr marL="342900" marR="0" lvl="0" indent="-342900">
              <a:lnSpc>
                <a:spcPct val="150000"/>
              </a:lnSpc>
              <a:spcBef>
                <a:spcPts val="0"/>
              </a:spcBef>
              <a:spcAft>
                <a:spcPts val="0"/>
              </a:spcAft>
              <a:buFont typeface="Symbol" panose="05050102010706020507" pitchFamily="18" charset="2"/>
              <a:buChar char=""/>
            </a:pPr>
            <a:endParaRPr lang="en-US"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Model of Food Acceptance by Pilgrim (1957)</a:t>
            </a:r>
          </a:p>
          <a:p>
            <a:pPr marL="342900" marR="0" lvl="0" indent="-342900">
              <a:lnSpc>
                <a:spcPct val="150000"/>
              </a:lnSpc>
              <a:spcBef>
                <a:spcPts val="0"/>
              </a:spcBef>
              <a:spcAft>
                <a:spcPts val="0"/>
              </a:spcAft>
              <a:buFont typeface="Symbol" panose="05050102010706020507" pitchFamily="18" charset="2"/>
              <a:buChar char=""/>
            </a:pPr>
            <a:endParaRPr lang="en-US"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The Engel </a:t>
            </a:r>
            <a:r>
              <a:rPr lang="en-US" sz="2400" dirty="0" err="1">
                <a:effectLst/>
                <a:latin typeface="Times New Roman" panose="02020603050405020304" pitchFamily="18" charset="0"/>
                <a:ea typeface="DengXian" panose="02010600030101010101" pitchFamily="2" charset="-122"/>
                <a:cs typeface="Times New Roman" panose="02020603050405020304" pitchFamily="18" charset="0"/>
              </a:rPr>
              <a:t>Kollat</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Blackwell Model of Consumer Behavior (1968)</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457200" marR="0">
              <a:lnSpc>
                <a:spcPct val="150000"/>
              </a:lnSpc>
              <a:spcBef>
                <a:spcPts val="0"/>
              </a:spcBef>
              <a:spcAft>
                <a:spcPts val="800"/>
              </a:spcAft>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8" name="Picture 7">
            <a:extLst>
              <a:ext uri="{FF2B5EF4-FFF2-40B4-BE49-F238E27FC236}">
                <a16:creationId xmlns:a16="http://schemas.microsoft.com/office/drawing/2014/main" id="{76F55004-A947-51C3-4ED3-C2182F5597E7}"/>
              </a:ext>
            </a:extLst>
          </p:cNvPr>
          <p:cNvPicPr>
            <a:picLocks noChangeAspect="1"/>
          </p:cNvPicPr>
          <p:nvPr/>
        </p:nvPicPr>
        <p:blipFill>
          <a:blip r:embed="rId2"/>
          <a:stretch>
            <a:fillRect/>
          </a:stretch>
        </p:blipFill>
        <p:spPr>
          <a:xfrm>
            <a:off x="8430257" y="2110136"/>
            <a:ext cx="3030110" cy="17202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a:extLst>
              <a:ext uri="{FF2B5EF4-FFF2-40B4-BE49-F238E27FC236}">
                <a16:creationId xmlns:a16="http://schemas.microsoft.com/office/drawing/2014/main" id="{B8E1D68D-2907-7C62-8667-D72C305CBDA2}"/>
              </a:ext>
            </a:extLst>
          </p:cNvPr>
          <p:cNvPicPr>
            <a:picLocks noChangeAspect="1"/>
          </p:cNvPicPr>
          <p:nvPr/>
        </p:nvPicPr>
        <p:blipFill>
          <a:blip r:embed="rId3"/>
          <a:stretch>
            <a:fillRect/>
          </a:stretch>
        </p:blipFill>
        <p:spPr>
          <a:xfrm>
            <a:off x="7486927" y="3242777"/>
            <a:ext cx="2588129" cy="1713602"/>
          </a:xfrm>
          <a:prstGeom prst="ellipse">
            <a:avLst/>
          </a:prstGeom>
          <a:ln>
            <a:noFill/>
          </a:ln>
          <a:effectLst>
            <a:softEdge rad="112500"/>
          </a:effectLst>
        </p:spPr>
      </p:pic>
    </p:spTree>
    <p:extLst>
      <p:ext uri="{BB962C8B-B14F-4D97-AF65-F5344CB8AC3E}">
        <p14:creationId xmlns:p14="http://schemas.microsoft.com/office/powerpoint/2010/main" val="2336408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58F-19ED-08D9-C219-36E6CBE0D8D0}"/>
              </a:ext>
            </a:extLst>
          </p:cNvPr>
          <p:cNvSpPr>
            <a:spLocks noGrp="1"/>
          </p:cNvSpPr>
          <p:nvPr>
            <p:ph type="title"/>
          </p:nvPr>
        </p:nvSpPr>
        <p:spPr>
          <a:xfrm>
            <a:off x="770781" y="471269"/>
            <a:ext cx="10309274" cy="1371600"/>
          </a:xfrm>
        </p:spPr>
        <p:txBody>
          <a:bodyPr>
            <a:normAutofit/>
          </a:bodyPr>
          <a:lstStyle/>
          <a:p>
            <a:r>
              <a:rPr lang="en-US" sz="3200" b="1" dirty="0">
                <a:solidFill>
                  <a:schemeClr val="accent5">
                    <a:lumMod val="40000"/>
                    <a:lumOff val="60000"/>
                  </a:schemeClr>
                </a:solidFill>
                <a:latin typeface="Times New Roman" panose="02020603050405020304" pitchFamily="18" charset="0"/>
                <a:cs typeface="Times New Roman" panose="02020603050405020304" pitchFamily="18" charset="0"/>
              </a:rPr>
              <a:t>3. Data Collection, Analyses and Report of Findings</a:t>
            </a:r>
            <a:endParaRPr lang="en-HK" sz="3200" b="1" dirty="0">
              <a:solidFill>
                <a:schemeClr val="accent5">
                  <a:lumMod val="40000"/>
                  <a:lumOff val="60000"/>
                </a:schemeClr>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B5ADCC69-7E3D-B4B2-8B01-6C344C6217A5}"/>
              </a:ext>
            </a:extLst>
          </p:cNvPr>
          <p:cNvSpPr>
            <a:spLocks noGrp="1"/>
          </p:cNvSpPr>
          <p:nvPr>
            <p:ph type="sldNum" sz="quarter" idx="12"/>
          </p:nvPr>
        </p:nvSpPr>
        <p:spPr/>
        <p:txBody>
          <a:bodyPr/>
          <a:lstStyle/>
          <a:p>
            <a:fld id="{4FAB73BC-B049-4115-A692-8D63A059BFB8}" type="slidenum">
              <a:rPr lang="en-US" smtClean="0"/>
              <a:pPr/>
              <a:t>24</a:t>
            </a:fld>
            <a:endParaRPr lang="en-US" dirty="0"/>
          </a:p>
        </p:txBody>
      </p:sp>
      <p:pic>
        <p:nvPicPr>
          <p:cNvPr id="4" name="Picture 3">
            <a:extLst>
              <a:ext uri="{FF2B5EF4-FFF2-40B4-BE49-F238E27FC236}">
                <a16:creationId xmlns:a16="http://schemas.microsoft.com/office/drawing/2014/main" id="{6464E345-6524-F23B-39BE-88F44AD85CD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0781" y="1842869"/>
            <a:ext cx="8778240" cy="2321170"/>
          </a:xfrm>
          <a:prstGeom prst="rect">
            <a:avLst/>
          </a:prstGeom>
          <a:noFill/>
          <a:ln>
            <a:noFill/>
          </a:ln>
        </p:spPr>
      </p:pic>
      <p:pic>
        <p:nvPicPr>
          <p:cNvPr id="5" name="Picture 4">
            <a:extLst>
              <a:ext uri="{FF2B5EF4-FFF2-40B4-BE49-F238E27FC236}">
                <a16:creationId xmlns:a16="http://schemas.microsoft.com/office/drawing/2014/main" id="{733D9BA9-EB51-5610-2917-4B8A5D6972CC}"/>
              </a:ext>
            </a:extLst>
          </p:cNvPr>
          <p:cNvPicPr>
            <a:picLocks noChangeAspect="1"/>
          </p:cNvPicPr>
          <p:nvPr/>
        </p:nvPicPr>
        <p:blipFill>
          <a:blip r:embed="rId3"/>
          <a:stretch>
            <a:fillRect/>
          </a:stretch>
        </p:blipFill>
        <p:spPr>
          <a:xfrm>
            <a:off x="8222185" y="3871145"/>
            <a:ext cx="2926334" cy="2078916"/>
          </a:xfrm>
          <a:prstGeom prst="rect">
            <a:avLst/>
          </a:prstGeom>
        </p:spPr>
      </p:pic>
    </p:spTree>
    <p:extLst>
      <p:ext uri="{BB962C8B-B14F-4D97-AF65-F5344CB8AC3E}">
        <p14:creationId xmlns:p14="http://schemas.microsoft.com/office/powerpoint/2010/main" val="3451143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ED9C9-867D-D023-594D-52882F3D09EB}"/>
              </a:ext>
            </a:extLst>
          </p:cNvPr>
          <p:cNvSpPr>
            <a:spLocks noGrp="1"/>
          </p:cNvSpPr>
          <p:nvPr>
            <p:ph type="title"/>
          </p:nvPr>
        </p:nvSpPr>
        <p:spPr>
          <a:xfrm>
            <a:off x="819422" y="147376"/>
            <a:ext cx="10234570" cy="1371600"/>
          </a:xfrm>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Proposed Data Collection</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37A276AF-A01E-8640-0365-E1B083717575}"/>
              </a:ext>
            </a:extLst>
          </p:cNvPr>
          <p:cNvSpPr>
            <a:spLocks noGrp="1"/>
          </p:cNvSpPr>
          <p:nvPr>
            <p:ph type="sldNum" sz="quarter" idx="12"/>
          </p:nvPr>
        </p:nvSpPr>
        <p:spPr/>
        <p:txBody>
          <a:bodyPr/>
          <a:lstStyle/>
          <a:p>
            <a:fld id="{4FAB73BC-B049-4115-A692-8D63A059BFB8}" type="slidenum">
              <a:rPr lang="en-US" smtClean="0"/>
              <a:pPr/>
              <a:t>25</a:t>
            </a:fld>
            <a:endParaRPr lang="en-US" dirty="0"/>
          </a:p>
        </p:txBody>
      </p:sp>
      <p:sp>
        <p:nvSpPr>
          <p:cNvPr id="8" name="Content Placeholder 7">
            <a:extLst>
              <a:ext uri="{FF2B5EF4-FFF2-40B4-BE49-F238E27FC236}">
                <a16:creationId xmlns:a16="http://schemas.microsoft.com/office/drawing/2014/main" id="{297F053F-7316-34DD-0D13-26D3788665CF}"/>
              </a:ext>
            </a:extLst>
          </p:cNvPr>
          <p:cNvSpPr>
            <a:spLocks noGrp="1"/>
          </p:cNvSpPr>
          <p:nvPr>
            <p:ph sz="half" idx="1"/>
          </p:nvPr>
        </p:nvSpPr>
        <p:spPr>
          <a:xfrm>
            <a:off x="862529" y="1262743"/>
            <a:ext cx="5204861" cy="3669022"/>
          </a:xfrm>
        </p:spPr>
        <p:txBody>
          <a:bodyPr>
            <a:normAutofit fontScale="25000" lnSpcReduction="20000"/>
          </a:bodyPr>
          <a:lstStyle/>
          <a:p>
            <a:pPr marL="0" indent="0">
              <a:buNone/>
            </a:pPr>
            <a:r>
              <a:rPr lang="en-US" sz="9600" b="1" dirty="0">
                <a:solidFill>
                  <a:srgbClr val="FFFF00"/>
                </a:solidFill>
                <a:latin typeface="Times New Roman" panose="02020603050405020304" pitchFamily="18" charset="0"/>
                <a:cs typeface="Times New Roman" panose="02020603050405020304" pitchFamily="18" charset="0"/>
              </a:rPr>
              <a:t>Primary </a:t>
            </a:r>
            <a:r>
              <a:rPr lang="en-HK" sz="9600" b="1" dirty="0">
                <a:solidFill>
                  <a:srgbClr val="FFFF00"/>
                </a:solidFill>
                <a:latin typeface="Times New Roman" panose="02020603050405020304" pitchFamily="18" charset="0"/>
                <a:cs typeface="Times New Roman" panose="02020603050405020304" pitchFamily="18" charset="0"/>
              </a:rPr>
              <a:t>Data Collection:</a:t>
            </a:r>
          </a:p>
          <a:p>
            <a:pPr marL="0" indent="0">
              <a:buNone/>
            </a:pPr>
            <a:r>
              <a:rPr lang="en-US" sz="8000" b="1" i="1" u="sng" dirty="0">
                <a:effectLst/>
                <a:latin typeface="Times New Roman" panose="02020603050405020304" pitchFamily="18" charset="0"/>
                <a:ea typeface="DengXian" panose="02010600030101010101" pitchFamily="2" charset="-122"/>
                <a:cs typeface="Times New Roman" panose="02020603050405020304" pitchFamily="18" charset="0"/>
              </a:rPr>
              <a:t>Qualitative Data Collection Method</a:t>
            </a:r>
            <a:endParaRPr lang="en-HK"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gn="jus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By facilitating interaction between interviewees of focus groups, the researcher will be able to obtain information to build up the questionnaire for quantitative survey. Predefined open-ended questions will be asked in focus group discussions for categorizing themes. Semantic Differential Scale and Likert Scale will also be used for gathering data about emotions and behavioral intentions.</a:t>
            </a:r>
          </a:p>
          <a:p>
            <a:pPr marL="0" marR="0" indent="0">
              <a:lnSpc>
                <a:spcPct val="170000"/>
              </a:lnSpc>
              <a:spcBef>
                <a:spcPts val="0"/>
              </a:spcBef>
              <a:spcAft>
                <a:spcPts val="800"/>
              </a:spcAft>
              <a:buNone/>
            </a:pPr>
            <a:r>
              <a:rPr lang="en-US" sz="7200" b="1" i="1" u="sng" dirty="0">
                <a:effectLst/>
                <a:latin typeface="Times New Roman" panose="02020603050405020304" pitchFamily="18" charset="0"/>
                <a:ea typeface="DengXian" panose="02010600030101010101" pitchFamily="2" charset="-122"/>
                <a:cs typeface="Times New Roman" panose="02020603050405020304" pitchFamily="18" charset="0"/>
              </a:rPr>
              <a:t>Quantitative Data Collection Method</a:t>
            </a:r>
            <a:endParaRPr lang="en-HK" sz="72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lvl="0" indent="0">
              <a:lnSpc>
                <a:spcPct val="120000"/>
              </a:lnSpc>
              <a:spcBef>
                <a:spcPts val="0"/>
              </a:spcBef>
              <a:spcAft>
                <a:spcPts val="0"/>
              </a:spcAft>
              <a:buNone/>
            </a:pPr>
            <a:r>
              <a:rPr lang="en-US" sz="8000" dirty="0">
                <a:effectLst/>
                <a:latin typeface="Times New Roman" panose="02020603050405020304" pitchFamily="18" charset="0"/>
                <a:ea typeface="DengXian" panose="02010600030101010101" pitchFamily="2" charset="-122"/>
                <a:cs typeface="Times New Roman" panose="02020603050405020304" pitchFamily="18" charset="0"/>
              </a:rPr>
              <a:t>Closed-ended survey questions will be asked in the first section of questionnaire and a few open-ended questions will be asked in the second section for drawing out more invaluable data.</a:t>
            </a:r>
            <a:endParaRPr lang="en-HK"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a:lnSpc>
                <a:spcPct val="170000"/>
              </a:lnSpc>
              <a:spcBef>
                <a:spcPts val="0"/>
              </a:spcBef>
              <a:spcAft>
                <a:spcPts val="0"/>
              </a:spcAft>
            </a:pPr>
            <a:r>
              <a:rPr lang="en-US" sz="8000" b="1" i="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buNone/>
            </a:pPr>
            <a:endParaRPr lang="en-US" sz="2400" b="1" dirty="0">
              <a:latin typeface="Times New Roman" panose="02020603050405020304" pitchFamily="18" charset="0"/>
              <a:cs typeface="Times New Roman" panose="02020603050405020304" pitchFamily="18" charset="0"/>
            </a:endParaRPr>
          </a:p>
        </p:txBody>
      </p:sp>
      <p:sp>
        <p:nvSpPr>
          <p:cNvPr id="14" name="Content Placeholder 13">
            <a:extLst>
              <a:ext uri="{FF2B5EF4-FFF2-40B4-BE49-F238E27FC236}">
                <a16:creationId xmlns:a16="http://schemas.microsoft.com/office/drawing/2014/main" id="{FCCA45CF-41FD-615B-9328-89BB9F830662}"/>
              </a:ext>
            </a:extLst>
          </p:cNvPr>
          <p:cNvSpPr>
            <a:spLocks noGrp="1"/>
          </p:cNvSpPr>
          <p:nvPr>
            <p:ph sz="half" idx="2"/>
          </p:nvPr>
        </p:nvSpPr>
        <p:spPr>
          <a:xfrm>
            <a:off x="6121791" y="475488"/>
            <a:ext cx="5224724" cy="5739047"/>
          </a:xfrm>
        </p:spPr>
        <p:txBody>
          <a:bodyPr>
            <a:normAutofit fontScale="25000" lnSpcReduction="20000"/>
          </a:bodyPr>
          <a:lstStyle/>
          <a:p>
            <a:pPr marL="0" indent="0">
              <a:buNone/>
            </a:pPr>
            <a:r>
              <a:rPr lang="en-US" sz="2400" dirty="0">
                <a:latin typeface="Times New Roman" panose="02020603050405020304" pitchFamily="18" charset="0"/>
                <a:cs typeface="Times New Roman" panose="02020603050405020304" pitchFamily="18" charset="0"/>
              </a:rPr>
              <a:t>  Focus Group Data Collection Process:</a:t>
            </a:r>
          </a:p>
          <a:p>
            <a:pPr marL="0" indent="0">
              <a:buNone/>
            </a:pPr>
            <a:endParaRPr lang="en-HK" sz="2400" dirty="0">
              <a:latin typeface="Times New Roman" panose="02020603050405020304" pitchFamily="18" charset="0"/>
              <a:cs typeface="Times New Roman" panose="02020603050405020304" pitchFamily="18" charset="0"/>
            </a:endParaRPr>
          </a:p>
        </p:txBody>
      </p:sp>
      <p:pic>
        <p:nvPicPr>
          <p:cNvPr id="22" name="Picture 21">
            <a:extLst>
              <a:ext uri="{FF2B5EF4-FFF2-40B4-BE49-F238E27FC236}">
                <a16:creationId xmlns:a16="http://schemas.microsoft.com/office/drawing/2014/main" id="{9B3BC940-631A-FB8E-8391-4B68895C0299}"/>
              </a:ext>
            </a:extLst>
          </p:cNvPr>
          <p:cNvPicPr>
            <a:picLocks noChangeAspect="1"/>
          </p:cNvPicPr>
          <p:nvPr/>
        </p:nvPicPr>
        <p:blipFill>
          <a:blip r:embed="rId2"/>
          <a:stretch>
            <a:fillRect/>
          </a:stretch>
        </p:blipFill>
        <p:spPr>
          <a:xfrm>
            <a:off x="6316806" y="1017730"/>
            <a:ext cx="4701553" cy="2221854"/>
          </a:xfrm>
          <a:prstGeom prst="rect">
            <a:avLst/>
          </a:prstGeom>
        </p:spPr>
      </p:pic>
      <p:sp>
        <p:nvSpPr>
          <p:cNvPr id="23" name="Arrow: Down 22">
            <a:extLst>
              <a:ext uri="{FF2B5EF4-FFF2-40B4-BE49-F238E27FC236}">
                <a16:creationId xmlns:a16="http://schemas.microsoft.com/office/drawing/2014/main" id="{41EB4B06-8F07-BF4E-C2F0-776B3287575D}"/>
              </a:ext>
            </a:extLst>
          </p:cNvPr>
          <p:cNvSpPr/>
          <p:nvPr/>
        </p:nvSpPr>
        <p:spPr>
          <a:xfrm>
            <a:off x="8418648" y="3239584"/>
            <a:ext cx="497868" cy="438149"/>
          </a:xfrm>
          <a:prstGeom prst="downArrow">
            <a:avLst/>
          </a:prstGeom>
          <a:solidFill>
            <a:sysClr val="window" lastClr="FFFFFF"/>
          </a:solidFill>
          <a:ln w="12700" cap="flat" cmpd="sng" algn="ctr">
            <a:solidFill>
              <a:sysClr val="window" lastClr="FFFFFF">
                <a:lumMod val="65000"/>
              </a:sys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HK"/>
          </a:p>
        </p:txBody>
      </p:sp>
      <p:pic>
        <p:nvPicPr>
          <p:cNvPr id="26" name="Picture 25">
            <a:extLst>
              <a:ext uri="{FF2B5EF4-FFF2-40B4-BE49-F238E27FC236}">
                <a16:creationId xmlns:a16="http://schemas.microsoft.com/office/drawing/2014/main" id="{1BD0349A-4424-0911-44D8-2DCCA2899236}"/>
              </a:ext>
            </a:extLst>
          </p:cNvPr>
          <p:cNvPicPr>
            <a:picLocks noChangeAspect="1"/>
          </p:cNvPicPr>
          <p:nvPr/>
        </p:nvPicPr>
        <p:blipFill>
          <a:blip r:embed="rId3"/>
          <a:stretch>
            <a:fillRect/>
          </a:stretch>
        </p:blipFill>
        <p:spPr>
          <a:xfrm>
            <a:off x="6331796" y="3677733"/>
            <a:ext cx="4695391" cy="2508064"/>
          </a:xfrm>
          <a:prstGeom prst="rect">
            <a:avLst/>
          </a:prstGeom>
        </p:spPr>
      </p:pic>
    </p:spTree>
    <p:extLst>
      <p:ext uri="{BB962C8B-B14F-4D97-AF65-F5344CB8AC3E}">
        <p14:creationId xmlns:p14="http://schemas.microsoft.com/office/powerpoint/2010/main" val="13084077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5C9C3-343B-17E4-BD1E-307160D15BCC}"/>
              </a:ext>
            </a:extLst>
          </p:cNvPr>
          <p:cNvSpPr>
            <a:spLocks noGrp="1"/>
          </p:cNvSpPr>
          <p:nvPr>
            <p:ph type="title"/>
          </p:nvPr>
        </p:nvSpPr>
        <p:spPr>
          <a:xfrm>
            <a:off x="1066800" y="387433"/>
            <a:ext cx="10058400" cy="1281031"/>
          </a:xfrm>
        </p:spPr>
        <p:txBody>
          <a:bodyPr>
            <a:normAutofit/>
          </a:bodyPr>
          <a:lstStyle/>
          <a:p>
            <a:r>
              <a:rPr lang="en-US" sz="3200" b="1" dirty="0">
                <a:solidFill>
                  <a:schemeClr val="accent1">
                    <a:lumMod val="60000"/>
                    <a:lumOff val="40000"/>
                  </a:schemeClr>
                </a:solidFill>
                <a:latin typeface="Times New Roman" panose="02020603050405020304" pitchFamily="18" charset="0"/>
                <a:cs typeface="Times New Roman" panose="02020603050405020304" pitchFamily="18" charset="0"/>
              </a:rPr>
              <a:t>Secondary Data Collection</a:t>
            </a:r>
            <a:endParaRPr lang="en-HK" sz="3200" b="1"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sp>
        <p:nvSpPr>
          <p:cNvPr id="3" name="Vertical Text Placeholder 2">
            <a:extLst>
              <a:ext uri="{FF2B5EF4-FFF2-40B4-BE49-F238E27FC236}">
                <a16:creationId xmlns:a16="http://schemas.microsoft.com/office/drawing/2014/main" id="{243C209F-7DF9-CBA6-48F9-4748615EF7B6}"/>
              </a:ext>
            </a:extLst>
          </p:cNvPr>
          <p:cNvSpPr>
            <a:spLocks noGrp="1"/>
          </p:cNvSpPr>
          <p:nvPr>
            <p:ph type="body" orient="vert" idx="1"/>
          </p:nvPr>
        </p:nvSpPr>
        <p:spPr>
          <a:xfrm rot="16200000">
            <a:off x="43316" y="2591584"/>
            <a:ext cx="10058400" cy="7757965"/>
          </a:xfrm>
        </p:spPr>
        <p:txBody>
          <a:bodyPr/>
          <a:lstStyle/>
          <a:p>
            <a:pPr marL="0" marR="0" indent="0" algn="just">
              <a:lnSpc>
                <a:spcPct val="150000"/>
              </a:lnSpc>
              <a:spcBef>
                <a:spcPts val="0"/>
              </a:spcBef>
              <a:spcAft>
                <a:spcPts val="0"/>
              </a:spcAft>
              <a:buNone/>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Secondary data will be collected via following channels: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Internet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Newspaper</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Public libraries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Government bodies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Industry and trade associations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HK" sz="2400" dirty="0">
                <a:effectLst/>
                <a:latin typeface="Times New Roman" panose="02020603050405020304" pitchFamily="18" charset="0"/>
                <a:ea typeface="Times New Roman" panose="02020603050405020304" pitchFamily="18" charset="0"/>
                <a:cs typeface="Times New Roman" panose="02020603050405020304" pitchFamily="18" charset="0"/>
              </a:rPr>
              <a:t>Market research providers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indent="0">
              <a:lnSpc>
                <a:spcPct val="150000"/>
              </a:lnSpc>
              <a:spcBef>
                <a:spcPts val="0"/>
              </a:spcBef>
              <a:spcAft>
                <a:spcPts val="800"/>
              </a:spcAft>
              <a:buNone/>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4" name="Slide Number Placeholder 3">
            <a:extLst>
              <a:ext uri="{FF2B5EF4-FFF2-40B4-BE49-F238E27FC236}">
                <a16:creationId xmlns:a16="http://schemas.microsoft.com/office/drawing/2014/main" id="{58535A4B-5BF5-DA10-B8A2-AD227E641A9D}"/>
              </a:ext>
            </a:extLst>
          </p:cNvPr>
          <p:cNvSpPr>
            <a:spLocks noGrp="1"/>
          </p:cNvSpPr>
          <p:nvPr>
            <p:ph type="sldNum" sz="quarter" idx="12"/>
          </p:nvPr>
        </p:nvSpPr>
        <p:spPr/>
        <p:txBody>
          <a:bodyPr/>
          <a:lstStyle/>
          <a:p>
            <a:fld id="{4FAB73BC-B049-4115-A692-8D63A059BFB8}" type="slidenum">
              <a:rPr lang="en-US" smtClean="0"/>
              <a:pPr/>
              <a:t>26</a:t>
            </a:fld>
            <a:endParaRPr lang="en-US" dirty="0"/>
          </a:p>
        </p:txBody>
      </p:sp>
      <p:pic>
        <p:nvPicPr>
          <p:cNvPr id="7" name="Picture 6">
            <a:extLst>
              <a:ext uri="{FF2B5EF4-FFF2-40B4-BE49-F238E27FC236}">
                <a16:creationId xmlns:a16="http://schemas.microsoft.com/office/drawing/2014/main" id="{07CECB83-7C2E-AE2B-FB72-25838E9E594B}"/>
              </a:ext>
            </a:extLst>
          </p:cNvPr>
          <p:cNvPicPr>
            <a:picLocks noChangeAspect="1"/>
          </p:cNvPicPr>
          <p:nvPr/>
        </p:nvPicPr>
        <p:blipFill>
          <a:blip r:embed="rId2"/>
          <a:stretch>
            <a:fillRect/>
          </a:stretch>
        </p:blipFill>
        <p:spPr>
          <a:xfrm>
            <a:off x="5934635" y="2429012"/>
            <a:ext cx="4876799" cy="2987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56552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96843-2D54-38DD-3CCC-9E86A2FF38E9}"/>
              </a:ext>
            </a:extLst>
          </p:cNvPr>
          <p:cNvSpPr>
            <a:spLocks noGrp="1"/>
          </p:cNvSpPr>
          <p:nvPr>
            <p:ph type="title"/>
          </p:nvPr>
        </p:nvSpPr>
        <p:spPr>
          <a:xfrm>
            <a:off x="4403558" y="702734"/>
            <a:ext cx="10058400" cy="1371600"/>
          </a:xfrm>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Analyses of Data</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963558B9-EFDC-3B9B-A13F-8161A27FD36A}"/>
              </a:ext>
            </a:extLst>
          </p:cNvPr>
          <p:cNvSpPr>
            <a:spLocks noGrp="1"/>
          </p:cNvSpPr>
          <p:nvPr>
            <p:ph type="body" idx="1"/>
          </p:nvPr>
        </p:nvSpPr>
        <p:spPr>
          <a:xfrm>
            <a:off x="842933" y="2194560"/>
            <a:ext cx="3785937" cy="640080"/>
          </a:xfrm>
        </p:spPr>
        <p:txBody>
          <a:bodyPr>
            <a:noAutofit/>
          </a:bodyPr>
          <a:lstStyle/>
          <a:p>
            <a:r>
              <a:rPr lang="en-US" sz="2400" b="1" dirty="0">
                <a:solidFill>
                  <a:srgbClr val="FFC000"/>
                </a:solidFill>
                <a:latin typeface="Times New Roman" panose="02020603050405020304" pitchFamily="18" charset="0"/>
                <a:cs typeface="Times New Roman" panose="02020603050405020304" pitchFamily="18" charset="0"/>
              </a:rPr>
              <a:t>Focus Group Data </a:t>
            </a:r>
            <a:br>
              <a:rPr lang="en-US" sz="2400" b="1" dirty="0">
                <a:solidFill>
                  <a:srgbClr val="FFC000"/>
                </a:solidFill>
                <a:latin typeface="Times New Roman" panose="02020603050405020304" pitchFamily="18" charset="0"/>
                <a:cs typeface="Times New Roman" panose="02020603050405020304" pitchFamily="18" charset="0"/>
              </a:rPr>
            </a:br>
            <a:r>
              <a:rPr lang="en-US" sz="2400" b="1" dirty="0">
                <a:solidFill>
                  <a:srgbClr val="FFC000"/>
                </a:solidFill>
                <a:latin typeface="Times New Roman" panose="02020603050405020304" pitchFamily="18" charset="0"/>
                <a:cs typeface="Times New Roman" panose="02020603050405020304" pitchFamily="18" charset="0"/>
              </a:rPr>
              <a:t>Analysis</a:t>
            </a:r>
            <a:endParaRPr lang="en-HK" sz="2400" b="1" dirty="0">
              <a:solidFill>
                <a:srgbClr val="FFC000"/>
              </a:solidFill>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E2606AF5-3D65-4F5C-5A82-C52CE43B8827}"/>
              </a:ext>
            </a:extLst>
          </p:cNvPr>
          <p:cNvSpPr>
            <a:spLocks noGrp="1"/>
          </p:cNvSpPr>
          <p:nvPr>
            <p:ph sz="half" idx="2"/>
          </p:nvPr>
        </p:nvSpPr>
        <p:spPr>
          <a:xfrm>
            <a:off x="1037764" y="3122765"/>
            <a:ext cx="4400510" cy="3200400"/>
          </a:xfrm>
        </p:spPr>
        <p:txBody>
          <a:bodyPr>
            <a:normAutofit fontScale="92500" lnSpcReduction="10000"/>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Content Analysis by coding, theming and categorizing.</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Sentiment Analysis of </a:t>
            </a:r>
          </a:p>
          <a:p>
            <a:pPr marL="0" marR="0" lvl="0" indent="0" algn="just">
              <a:lnSpc>
                <a:spcPct val="150000"/>
              </a:lnSpc>
              <a:spcBef>
                <a:spcPts val="0"/>
              </a:spcBef>
              <a:spcAft>
                <a:spcPts val="0"/>
              </a:spcAft>
              <a:buNone/>
            </a:pPr>
            <a:r>
              <a:rPr lang="en-US" sz="2400" dirty="0">
                <a:latin typeface="Times New Roman" panose="02020603050405020304" pitchFamily="18" charset="0"/>
                <a:ea typeface="DengXian" panose="02010600030101010101" pitchFamily="2" charset="-122"/>
                <a:cs typeface="Times New Roman" panose="02020603050405020304" pitchFamily="18" charset="0"/>
              </a:rPr>
              <a:t>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purchase intention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5" name="Text Placeholder 4">
            <a:extLst>
              <a:ext uri="{FF2B5EF4-FFF2-40B4-BE49-F238E27FC236}">
                <a16:creationId xmlns:a16="http://schemas.microsoft.com/office/drawing/2014/main" id="{1121A226-17A1-B10F-9E09-0BC8C5C0B173}"/>
              </a:ext>
            </a:extLst>
          </p:cNvPr>
          <p:cNvSpPr>
            <a:spLocks noGrp="1"/>
          </p:cNvSpPr>
          <p:nvPr>
            <p:ph type="body" sz="quarter" idx="3"/>
          </p:nvPr>
        </p:nvSpPr>
        <p:spPr>
          <a:xfrm>
            <a:off x="6717872" y="2236266"/>
            <a:ext cx="4631195" cy="640080"/>
          </a:xfrm>
        </p:spPr>
        <p:txBody>
          <a:bodyPr>
            <a:noAutofit/>
          </a:bodyPr>
          <a:lstStyle/>
          <a:p>
            <a:r>
              <a:rPr lang="en-US" sz="2400" b="1" dirty="0">
                <a:solidFill>
                  <a:srgbClr val="FFC000"/>
                </a:solidFill>
                <a:latin typeface="Times New Roman" panose="02020603050405020304" pitchFamily="18" charset="0"/>
                <a:cs typeface="Times New Roman" panose="02020603050405020304" pitchFamily="18" charset="0"/>
              </a:rPr>
              <a:t>Survey Questionnaire Data Analysis</a:t>
            </a:r>
            <a:endParaRPr lang="en-HK" sz="2400" b="1" dirty="0">
              <a:solidFill>
                <a:srgbClr val="FFC000"/>
              </a:solidFill>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1CC80B94-DDBF-5798-85B9-F2EF6CF416BE}"/>
              </a:ext>
            </a:extLst>
          </p:cNvPr>
          <p:cNvSpPr>
            <a:spLocks noGrp="1"/>
          </p:cNvSpPr>
          <p:nvPr>
            <p:ph sz="quarter" idx="4"/>
          </p:nvPr>
        </p:nvSpPr>
        <p:spPr>
          <a:xfrm>
            <a:off x="7055318" y="2954866"/>
            <a:ext cx="4754880" cy="3200400"/>
          </a:xfrm>
        </p:spPr>
        <p:txBody>
          <a:bodyPr>
            <a:normAutofit fontScale="92500" lnSpcReduction="10000"/>
          </a:bodyPr>
          <a:lstStyle/>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Cross-Tabulation Analysis for understanding the relationship between variables.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Two-way ANOVA test.</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Regression Analysis</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274320" marR="0" indent="0">
              <a:lnSpc>
                <a:spcPct val="150000"/>
              </a:lnSpc>
              <a:spcBef>
                <a:spcPts val="0"/>
              </a:spcBef>
              <a:spcAft>
                <a:spcPts val="800"/>
              </a:spcAft>
              <a:buNone/>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HK" dirty="0"/>
          </a:p>
        </p:txBody>
      </p:sp>
      <p:sp>
        <p:nvSpPr>
          <p:cNvPr id="7" name="Slide Number Placeholder 6">
            <a:extLst>
              <a:ext uri="{FF2B5EF4-FFF2-40B4-BE49-F238E27FC236}">
                <a16:creationId xmlns:a16="http://schemas.microsoft.com/office/drawing/2014/main" id="{636BD5E2-EA4B-81BC-5FA5-0140C983D588}"/>
              </a:ext>
            </a:extLst>
          </p:cNvPr>
          <p:cNvSpPr>
            <a:spLocks noGrp="1"/>
          </p:cNvSpPr>
          <p:nvPr>
            <p:ph type="sldNum" sz="quarter" idx="12"/>
          </p:nvPr>
        </p:nvSpPr>
        <p:spPr/>
        <p:txBody>
          <a:bodyPr/>
          <a:lstStyle/>
          <a:p>
            <a:fld id="{4FAB73BC-B049-4115-A692-8D63A059BFB8}" type="slidenum">
              <a:rPr lang="en-US" smtClean="0"/>
              <a:pPr/>
              <a:t>27</a:t>
            </a:fld>
            <a:endParaRPr lang="en-US" dirty="0"/>
          </a:p>
        </p:txBody>
      </p:sp>
      <p:pic>
        <p:nvPicPr>
          <p:cNvPr id="10" name="Picture 9">
            <a:extLst>
              <a:ext uri="{FF2B5EF4-FFF2-40B4-BE49-F238E27FC236}">
                <a16:creationId xmlns:a16="http://schemas.microsoft.com/office/drawing/2014/main" id="{0CE69076-8960-3840-5F4A-075F2B5A62AE}"/>
              </a:ext>
            </a:extLst>
          </p:cNvPr>
          <p:cNvPicPr>
            <a:picLocks noChangeAspect="1"/>
          </p:cNvPicPr>
          <p:nvPr/>
        </p:nvPicPr>
        <p:blipFill>
          <a:blip r:embed="rId2"/>
          <a:stretch>
            <a:fillRect/>
          </a:stretch>
        </p:blipFill>
        <p:spPr>
          <a:xfrm>
            <a:off x="4900383" y="3125093"/>
            <a:ext cx="1853345" cy="171312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14019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AB758-1E7A-D4C0-33FA-1560C1AC7171}"/>
              </a:ext>
            </a:extLst>
          </p:cNvPr>
          <p:cNvSpPr>
            <a:spLocks noGrp="1"/>
          </p:cNvSpPr>
          <p:nvPr>
            <p:ph type="title"/>
          </p:nvPr>
        </p:nvSpPr>
        <p:spPr>
          <a:xfrm>
            <a:off x="675486" y="319257"/>
            <a:ext cx="10058400" cy="1371600"/>
          </a:xfrm>
        </p:spPr>
        <p:txBody>
          <a:bodyPr>
            <a:normAutofit/>
          </a:bodyPr>
          <a:lstStyle/>
          <a:p>
            <a:r>
              <a:rPr lang="en-US" sz="3200" b="1" dirty="0">
                <a:solidFill>
                  <a:schemeClr val="tx2">
                    <a:lumMod val="75000"/>
                  </a:schemeClr>
                </a:solidFill>
                <a:latin typeface="Times New Roman" panose="02020603050405020304" pitchFamily="18" charset="0"/>
                <a:cs typeface="Times New Roman" panose="02020603050405020304" pitchFamily="18" charset="0"/>
              </a:rPr>
              <a:t>Report of Findings and Organization</a:t>
            </a:r>
            <a:endParaRPr lang="en-HK" sz="3200" b="1" dirty="0">
              <a:solidFill>
                <a:schemeClr val="tx2">
                  <a:lumMod val="75000"/>
                </a:schemeClr>
              </a:solidFill>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C9004289-1927-B8BE-D49B-74D8B35A6126}"/>
              </a:ext>
            </a:extLst>
          </p:cNvPr>
          <p:cNvSpPr>
            <a:spLocks noGrp="1"/>
          </p:cNvSpPr>
          <p:nvPr>
            <p:ph type="sldNum" sz="quarter" idx="12"/>
          </p:nvPr>
        </p:nvSpPr>
        <p:spPr/>
        <p:txBody>
          <a:bodyPr/>
          <a:lstStyle/>
          <a:p>
            <a:fld id="{4FAB73BC-B049-4115-A692-8D63A059BFB8}" type="slidenum">
              <a:rPr lang="en-US" smtClean="0"/>
              <a:pPr/>
              <a:t>28</a:t>
            </a:fld>
            <a:endParaRPr lang="en-US" dirty="0"/>
          </a:p>
        </p:txBody>
      </p:sp>
      <p:sp>
        <p:nvSpPr>
          <p:cNvPr id="5" name="TextBox 4">
            <a:extLst>
              <a:ext uri="{FF2B5EF4-FFF2-40B4-BE49-F238E27FC236}">
                <a16:creationId xmlns:a16="http://schemas.microsoft.com/office/drawing/2014/main" id="{D12C505C-369D-BFDA-F563-D857324CDD0E}"/>
              </a:ext>
            </a:extLst>
          </p:cNvPr>
          <p:cNvSpPr txBox="1"/>
          <p:nvPr/>
        </p:nvSpPr>
        <p:spPr>
          <a:xfrm>
            <a:off x="675486" y="1205282"/>
            <a:ext cx="10921238" cy="4939365"/>
          </a:xfrm>
          <a:prstGeom prst="rect">
            <a:avLst/>
          </a:prstGeom>
          <a:noFill/>
        </p:spPr>
        <p:txBody>
          <a:bodyPr wrap="square">
            <a:spAutoFit/>
          </a:bodyPr>
          <a:lstStyle/>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Survey findings will be organized and reported in a condensed and </a:t>
            </a:r>
          </a:p>
          <a:p>
            <a:pPr marL="0" marR="0">
              <a:lnSpc>
                <a:spcPct val="150000"/>
              </a:lnSpc>
              <a:spcBef>
                <a:spcPts val="0"/>
              </a:spcBef>
              <a:spcAft>
                <a:spcPts val="800"/>
              </a:spcAft>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thorough manner by following a structured plan:</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Write an executive summary.</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Explain the motivation of survey.</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Interpret the research problems.</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Write a survey summary with key facts first written.</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Use visualizations of bar graphs, line graphs, pie charts, scatter plots, maps or gauges to show data.</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Find and put statistical data of survey results in context. </a:t>
            </a:r>
            <a:endParaRPr lang="en-HK"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mj-lt"/>
              <a:buAutoNum type="alphaLcParenR"/>
            </a:pPr>
            <a:r>
              <a:rPr lang="en-US" sz="2000" dirty="0">
                <a:effectLst/>
                <a:latin typeface="Times New Roman" panose="02020603050405020304" pitchFamily="18" charset="0"/>
                <a:ea typeface="DengXian" panose="02010600030101010101" pitchFamily="2" charset="-122"/>
                <a:cs typeface="Times New Roman" panose="02020603050405020304" pitchFamily="18" charset="0"/>
              </a:rPr>
              <a:t>Interpret the research outcome.</a:t>
            </a:r>
            <a:endParaRPr lang="en-HK" sz="2000" dirty="0">
              <a:latin typeface="Calibri" panose="020F0502020204030204" pitchFamily="34" charset="0"/>
              <a:ea typeface="DengXian" panose="02010600030101010101" pitchFamily="2" charset="-122"/>
              <a:cs typeface="Times New Roman" panose="02020603050405020304" pitchFamily="18" charset="0"/>
            </a:endParaRPr>
          </a:p>
          <a:p>
            <a:pPr marL="342900" marR="0" lvl="0" indent="-342900">
              <a:lnSpc>
                <a:spcPct val="150000"/>
              </a:lnSpc>
              <a:spcBef>
                <a:spcPts val="0"/>
              </a:spcBef>
              <a:spcAft>
                <a:spcPts val="800"/>
              </a:spcAft>
              <a:buFont typeface="+mj-lt"/>
              <a:buAutoNum type="alphaLcParenR"/>
            </a:pPr>
            <a:r>
              <a:rPr lang="en-US" sz="2000" dirty="0">
                <a:effectLst/>
                <a:latin typeface="Times New Roman" panose="02020603050405020304" pitchFamily="18" charset="0"/>
                <a:ea typeface="DengXian" panose="02010600030101010101" pitchFamily="2" charset="-122"/>
              </a:rPr>
              <a:t>Make recommendations</a:t>
            </a:r>
            <a:endParaRPr lang="en-HK" sz="2000" dirty="0"/>
          </a:p>
        </p:txBody>
      </p:sp>
      <p:pic>
        <p:nvPicPr>
          <p:cNvPr id="6" name="Picture 5">
            <a:extLst>
              <a:ext uri="{FF2B5EF4-FFF2-40B4-BE49-F238E27FC236}">
                <a16:creationId xmlns:a16="http://schemas.microsoft.com/office/drawing/2014/main" id="{D6809F08-441B-76E8-273B-F2CBE7FA0638}"/>
              </a:ext>
            </a:extLst>
          </p:cNvPr>
          <p:cNvPicPr>
            <a:picLocks noChangeAspect="1"/>
          </p:cNvPicPr>
          <p:nvPr/>
        </p:nvPicPr>
        <p:blipFill>
          <a:blip r:embed="rId2"/>
          <a:stretch>
            <a:fillRect/>
          </a:stretch>
        </p:blipFill>
        <p:spPr>
          <a:xfrm>
            <a:off x="7868115" y="1508796"/>
            <a:ext cx="3211940" cy="240895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355284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DD96-3620-33E8-CBB3-940E51A88F2C}"/>
              </a:ext>
            </a:extLst>
          </p:cNvPr>
          <p:cNvSpPr>
            <a:spLocks noGrp="1"/>
          </p:cNvSpPr>
          <p:nvPr>
            <p:ph type="title"/>
          </p:nvPr>
        </p:nvSpPr>
        <p:spPr>
          <a:xfrm>
            <a:off x="717770" y="275032"/>
            <a:ext cx="10058400" cy="1371600"/>
          </a:xfrm>
        </p:spPr>
        <p:txBody>
          <a:bodyPr>
            <a:normAutofit/>
          </a:bodyPr>
          <a:lstStyle/>
          <a:p>
            <a:r>
              <a:rPr lang="en-US" sz="3200" b="1" dirty="0">
                <a:solidFill>
                  <a:srgbClr val="92D050"/>
                </a:solidFill>
                <a:latin typeface="Times New Roman" panose="02020603050405020304" pitchFamily="18" charset="0"/>
                <a:cs typeface="Times New Roman" panose="02020603050405020304" pitchFamily="18" charset="0"/>
              </a:rPr>
              <a:t>Expected Findings and Recommendations</a:t>
            </a:r>
            <a:endParaRPr lang="en-HK" sz="3200" b="1" dirty="0">
              <a:solidFill>
                <a:srgbClr val="92D050"/>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78C8478-6F5D-1F66-A1CC-FF98B5750C70}"/>
              </a:ext>
            </a:extLst>
          </p:cNvPr>
          <p:cNvSpPr>
            <a:spLocks noGrp="1"/>
          </p:cNvSpPr>
          <p:nvPr>
            <p:ph type="sldNum" sz="quarter" idx="12"/>
          </p:nvPr>
        </p:nvSpPr>
        <p:spPr/>
        <p:txBody>
          <a:bodyPr/>
          <a:lstStyle/>
          <a:p>
            <a:fld id="{4FAB73BC-B049-4115-A692-8D63A059BFB8}" type="slidenum">
              <a:rPr lang="en-US" smtClean="0"/>
              <a:pPr/>
              <a:t>29</a:t>
            </a:fld>
            <a:endParaRPr lang="en-US" dirty="0"/>
          </a:p>
        </p:txBody>
      </p:sp>
      <p:sp>
        <p:nvSpPr>
          <p:cNvPr id="6" name="TextBox 5">
            <a:extLst>
              <a:ext uri="{FF2B5EF4-FFF2-40B4-BE49-F238E27FC236}">
                <a16:creationId xmlns:a16="http://schemas.microsoft.com/office/drawing/2014/main" id="{4A30576D-3206-CA8C-9FA3-873A5ECF2CD8}"/>
              </a:ext>
            </a:extLst>
          </p:cNvPr>
          <p:cNvSpPr txBox="1"/>
          <p:nvPr/>
        </p:nvSpPr>
        <p:spPr>
          <a:xfrm>
            <a:off x="717770" y="1182279"/>
            <a:ext cx="8172450" cy="5121723"/>
          </a:xfrm>
          <a:prstGeom prst="rect">
            <a:avLst/>
          </a:prstGeom>
          <a:noFill/>
        </p:spPr>
        <p:txBody>
          <a:bodyPr wrap="square">
            <a:spAutoFit/>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It is expected that research respondents will be alarmed by the food sustainability state of Hong Kong and they might consider purchasing plant-based meat in the future, but assumed not on a regular basis</a:t>
            </a:r>
            <a:r>
              <a:rPr lang="en-US" sz="2400">
                <a:latin typeface="Times New Roman" panose="02020603050405020304" pitchFamily="18" charset="0"/>
                <a:ea typeface="DengXian" panose="02010600030101010101" pitchFamily="2" charset="-122"/>
                <a:cs typeface="Times New Roman" panose="02020603050405020304" pitchFamily="18" charset="0"/>
              </a:rPr>
              <a:t>; moreover</a:t>
            </a:r>
            <a:r>
              <a:rPr lang="en-US" sz="2400">
                <a:effectLst/>
                <a:latin typeface="Times New Roman" panose="02020603050405020304" pitchFamily="18" charset="0"/>
                <a:ea typeface="DengXian" panose="02010600030101010101" pitchFamily="2" charset="-122"/>
                <a:cs typeface="Times New Roman" panose="02020603050405020304" pitchFamily="18" charset="0"/>
              </a:rPr>
              <a:t>, </a:t>
            </a:r>
            <a:r>
              <a:rPr lang="en-US" sz="2400" dirty="0">
                <a:effectLst/>
                <a:latin typeface="Times New Roman" panose="02020603050405020304" pitchFamily="18" charset="0"/>
                <a:ea typeface="DengXian" panose="02010600030101010101" pitchFamily="2" charset="-122"/>
                <a:cs typeface="Times New Roman" panose="02020603050405020304" pitchFamily="18" charset="0"/>
              </a:rPr>
              <a:t>research results might be differentiated with regards to respondents’ gender, age and educational level. Plant-based meat producers has to continuously create innovative products with new tastes to sustain current customers and to attract new tasters of the target customer group.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800"/>
              </a:spcAft>
            </a:pPr>
            <a:r>
              <a:rPr lang="en-US" sz="2400" b="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8" name="Picture 7">
            <a:extLst>
              <a:ext uri="{FF2B5EF4-FFF2-40B4-BE49-F238E27FC236}">
                <a16:creationId xmlns:a16="http://schemas.microsoft.com/office/drawing/2014/main" id="{A3BC3861-3607-F7CC-46E5-E5801B020472}"/>
              </a:ext>
            </a:extLst>
          </p:cNvPr>
          <p:cNvPicPr>
            <a:picLocks noChangeAspect="1"/>
          </p:cNvPicPr>
          <p:nvPr/>
        </p:nvPicPr>
        <p:blipFill>
          <a:blip r:embed="rId2"/>
          <a:stretch>
            <a:fillRect/>
          </a:stretch>
        </p:blipFill>
        <p:spPr>
          <a:xfrm>
            <a:off x="8919785" y="1087933"/>
            <a:ext cx="2554445" cy="2341067"/>
          </a:xfrm>
          <a:prstGeom prst="rect">
            <a:avLst/>
          </a:prstGeom>
        </p:spPr>
      </p:pic>
      <p:pic>
        <p:nvPicPr>
          <p:cNvPr id="9" name="Picture 8">
            <a:extLst>
              <a:ext uri="{FF2B5EF4-FFF2-40B4-BE49-F238E27FC236}">
                <a16:creationId xmlns:a16="http://schemas.microsoft.com/office/drawing/2014/main" id="{C09397DB-1E14-91A7-DF0C-5D8322FD5C4E}"/>
              </a:ext>
            </a:extLst>
          </p:cNvPr>
          <p:cNvPicPr>
            <a:picLocks noChangeAspect="1"/>
          </p:cNvPicPr>
          <p:nvPr/>
        </p:nvPicPr>
        <p:blipFill>
          <a:blip r:embed="rId3"/>
          <a:stretch>
            <a:fillRect/>
          </a:stretch>
        </p:blipFill>
        <p:spPr>
          <a:xfrm>
            <a:off x="8995105" y="3429000"/>
            <a:ext cx="2492045" cy="2531333"/>
          </a:xfrm>
          <a:prstGeom prst="rect">
            <a:avLst/>
          </a:prstGeom>
        </p:spPr>
      </p:pic>
    </p:spTree>
    <p:extLst>
      <p:ext uri="{BB962C8B-B14F-4D97-AF65-F5344CB8AC3E}">
        <p14:creationId xmlns:p14="http://schemas.microsoft.com/office/powerpoint/2010/main" val="838559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1135FA-3E30-390F-6FD7-E02D32657046}"/>
              </a:ext>
            </a:extLst>
          </p:cNvPr>
          <p:cNvSpPr>
            <a:spLocks noGrp="1"/>
          </p:cNvSpPr>
          <p:nvPr>
            <p:ph type="sldNum" sz="quarter" idx="12"/>
          </p:nvPr>
        </p:nvSpPr>
        <p:spPr/>
        <p:txBody>
          <a:bodyPr/>
          <a:lstStyle/>
          <a:p>
            <a:fld id="{4FAB73BC-B049-4115-A692-8D63A059BFB8}" type="slidenum">
              <a:rPr lang="en-US" smtClean="0"/>
              <a:pPr/>
              <a:t>30</a:t>
            </a:fld>
            <a:endParaRPr lang="en-US" dirty="0"/>
          </a:p>
        </p:txBody>
      </p:sp>
      <p:sp>
        <p:nvSpPr>
          <p:cNvPr id="4" name="TextBox 3">
            <a:extLst>
              <a:ext uri="{FF2B5EF4-FFF2-40B4-BE49-F238E27FC236}">
                <a16:creationId xmlns:a16="http://schemas.microsoft.com/office/drawing/2014/main" id="{E40F0CAB-F755-2587-5FBD-E37D73FC3E32}"/>
              </a:ext>
            </a:extLst>
          </p:cNvPr>
          <p:cNvSpPr txBox="1"/>
          <p:nvPr/>
        </p:nvSpPr>
        <p:spPr>
          <a:xfrm>
            <a:off x="662608" y="685197"/>
            <a:ext cx="6096000" cy="1120243"/>
          </a:xfrm>
          <a:prstGeom prst="rect">
            <a:avLst/>
          </a:prstGeom>
          <a:noFill/>
        </p:spPr>
        <p:txBody>
          <a:bodyPr wrap="square">
            <a:spAutoFit/>
          </a:bodyPr>
          <a:lstStyle/>
          <a:p>
            <a:pPr marL="0" marR="0">
              <a:lnSpc>
                <a:spcPct val="107000"/>
              </a:lnSpc>
              <a:spcBef>
                <a:spcPts val="0"/>
              </a:spcBef>
              <a:spcAft>
                <a:spcPts val="0"/>
              </a:spcAft>
            </a:pPr>
            <a:r>
              <a:rPr lang="en-US" sz="3200" b="1">
                <a:solidFill>
                  <a:schemeClr val="accent2"/>
                </a:solidFill>
                <a:effectLst/>
                <a:latin typeface="Times New Roman" panose="02020603050405020304" pitchFamily="18" charset="0"/>
                <a:ea typeface="DengXian" panose="02010600030101010101" pitchFamily="2" charset="-122"/>
                <a:cs typeface="Times New Roman" panose="02020603050405020304" pitchFamily="18" charset="0"/>
              </a:rPr>
              <a:t>References</a:t>
            </a:r>
            <a:endParaRPr lang="en-HK" sz="320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07000"/>
              </a:lnSpc>
              <a:spcBef>
                <a:spcPts val="0"/>
              </a:spcBef>
              <a:spcAft>
                <a:spcPts val="800"/>
              </a:spcAft>
            </a:pPr>
            <a:r>
              <a:rPr lang="en-US" sz="3200" b="1">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8" name="TextBox 7">
            <a:extLst>
              <a:ext uri="{FF2B5EF4-FFF2-40B4-BE49-F238E27FC236}">
                <a16:creationId xmlns:a16="http://schemas.microsoft.com/office/drawing/2014/main" id="{61DF1ADB-18AC-7131-E39E-3CCF84688640}"/>
              </a:ext>
            </a:extLst>
          </p:cNvPr>
          <p:cNvSpPr txBox="1"/>
          <p:nvPr/>
        </p:nvSpPr>
        <p:spPr>
          <a:xfrm>
            <a:off x="662608" y="1436688"/>
            <a:ext cx="10747514" cy="5033879"/>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Alae-Carew, C. et al. (2021) ‘The role of plant-based alternative foods in sustainable and healthy food systems: Consumption trends in the UK’.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Science of the Total Environment,</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807 (2022) 151041.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The role of plant-based alternative foods in sustainable and healthy food systems: Consumption trends in the UK | Elsevier Enhanced Reader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15</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Berry, E. M. et al. (2015) ‘Food security and sustainability: can one exist without the other?’.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Public Health Nutrition</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February 2015.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236_BerryetalFSSustPHN2015 (1).pdf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Bonny, S. P. F. et al. (2015) ‘What is artificial meat and what does it mean for the future of the meat industry?’.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Journal of Integrative Agriculture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2014, 14(2): 255-263.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What is artificial meat and what does it mean for the future of the meat industry? (sciencedirectassets.com)</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3016524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805D07-8044-C3F4-77AF-6126F080A647}"/>
              </a:ext>
            </a:extLst>
          </p:cNvPr>
          <p:cNvSpPr>
            <a:spLocks noGrp="1"/>
          </p:cNvSpPr>
          <p:nvPr>
            <p:ph type="sldNum" sz="quarter" idx="12"/>
          </p:nvPr>
        </p:nvSpPr>
        <p:spPr/>
        <p:txBody>
          <a:bodyPr/>
          <a:lstStyle/>
          <a:p>
            <a:fld id="{4FAB73BC-B049-4115-A692-8D63A059BFB8}" type="slidenum">
              <a:rPr lang="en-US" smtClean="0"/>
              <a:pPr/>
              <a:t>31</a:t>
            </a:fld>
            <a:endParaRPr lang="en-US" dirty="0"/>
          </a:p>
        </p:txBody>
      </p:sp>
      <p:sp>
        <p:nvSpPr>
          <p:cNvPr id="4" name="TextBox 3">
            <a:extLst>
              <a:ext uri="{FF2B5EF4-FFF2-40B4-BE49-F238E27FC236}">
                <a16:creationId xmlns:a16="http://schemas.microsoft.com/office/drawing/2014/main" id="{EF6A68EC-CF11-5369-1B56-0671A5B1DBCF}"/>
              </a:ext>
            </a:extLst>
          </p:cNvPr>
          <p:cNvSpPr txBox="1"/>
          <p:nvPr/>
        </p:nvSpPr>
        <p:spPr>
          <a:xfrm>
            <a:off x="742121" y="918598"/>
            <a:ext cx="10707757" cy="5551969"/>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Bryant, C. et al. (2019) ‘A survey of Consumer Perceptions of Plant-Based and Clean Meat in the USA, India, and China’.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Frontiers in Sustainable Food Systems</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3:11.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fsufs-03-00011 (1).pdf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Chen, M.-F. and Tung, P.-J. (2014) ‘Developing an extended Theory of Planned Behavior model to predict consumers’ intention to visit green hotels’.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Hospitality Management</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36 (2014) 221-230.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Developing an extended Theory of Planned </a:t>
            </a:r>
            <a:r>
              <a:rPr lang="en-HK" sz="1800" u="sng" dirty="0" err="1">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Behavior</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 model to predict consumers’ intention to visit green hotels | Elsevier Enhanced Reader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12</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Font-</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i</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Furnols</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M. and Guerrero, L. (2014) ‘Consumer preference, behavior and perception about meat and meat products: An overview’.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Meat</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Science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Volume 98, Issue 3, November 2014, Pages 361-371. Online. Available: </a:t>
            </a:r>
            <a:r>
              <a:rPr lang="en-US"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https://doi.org/10.1016/j.meatsci.2014.06.025</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12</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463241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B3D725-E82B-65D4-CAF5-397C23B4BF64}"/>
              </a:ext>
            </a:extLst>
          </p:cNvPr>
          <p:cNvSpPr>
            <a:spLocks noGrp="1"/>
          </p:cNvSpPr>
          <p:nvPr>
            <p:ph type="sldNum" sz="quarter" idx="12"/>
          </p:nvPr>
        </p:nvSpPr>
        <p:spPr/>
        <p:txBody>
          <a:bodyPr/>
          <a:lstStyle/>
          <a:p>
            <a:fld id="{4FAB73BC-B049-4115-A692-8D63A059BFB8}" type="slidenum">
              <a:rPr lang="en-US" smtClean="0"/>
              <a:pPr/>
              <a:t>32</a:t>
            </a:fld>
            <a:endParaRPr lang="en-US" dirty="0"/>
          </a:p>
        </p:txBody>
      </p:sp>
      <p:sp>
        <p:nvSpPr>
          <p:cNvPr id="6" name="TextBox 5">
            <a:extLst>
              <a:ext uri="{FF2B5EF4-FFF2-40B4-BE49-F238E27FC236}">
                <a16:creationId xmlns:a16="http://schemas.microsoft.com/office/drawing/2014/main" id="{5101EA1F-E57D-8392-4DE7-5A32CBD1F4BB}"/>
              </a:ext>
            </a:extLst>
          </p:cNvPr>
          <p:cNvSpPr txBox="1"/>
          <p:nvPr/>
        </p:nvSpPr>
        <p:spPr>
          <a:xfrm>
            <a:off x="776514" y="1021190"/>
            <a:ext cx="10638972" cy="5449377"/>
          </a:xfrm>
          <a:prstGeom prst="rect">
            <a:avLst/>
          </a:prstGeom>
          <a:noFill/>
        </p:spPr>
        <p:txBody>
          <a:bodyPr wrap="square">
            <a:spAutoFit/>
          </a:bodyPr>
          <a:lstStyle/>
          <a:p>
            <a:pPr marL="0" marR="0">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Garnett, T. (2013) ‘Food sustainability: problems, perspectives and solutions’.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Proceedings of the Nutrition Society,</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Volume 72, Issue 1, February 2013, pp. 29-39. Online.</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Available:   </a:t>
            </a:r>
            <a:r>
              <a:rPr lang="en-HK" sz="1400" dirty="0">
                <a:solidFill>
                  <a:srgbClr val="333333"/>
                </a:solidFill>
                <a:effectLst/>
                <a:latin typeface="Noto Sans" panose="020B0502040504020204" pitchFamily="34" charset="0"/>
                <a:ea typeface="DengXian" panose="02010600030101010101" pitchFamily="2" charset="-122"/>
                <a:cs typeface="Times New Roman" panose="02020603050405020304" pitchFamily="18" charset="0"/>
              </a:rPr>
              <a:t> </a:t>
            </a:r>
            <a:r>
              <a:rPr lang="en-HK" sz="1400" u="none" strike="noStrike" dirty="0">
                <a:solidFill>
                  <a:srgbClr val="006FCA"/>
                </a:solidFill>
                <a:effectLst/>
                <a:latin typeface="inherit"/>
                <a:ea typeface="DengXian" panose="02010600030101010101" pitchFamily="2" charset="-122"/>
                <a:cs typeface="Noto Sans" panose="020B0502040504020204" pitchFamily="34" charset="0"/>
                <a:hlinkClick r:id="rId2"/>
              </a:rPr>
              <a:t>https://doi.org/10.1017/S0029665112002947</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Gorton, M. and </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Barjolle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D. (2014) ‘Theories of Food Choice’.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Research Gate</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2013chap2theoriesoffoodchoice (2).pdf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12</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Gregory, P. J., Ingram, J.S.I. and </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Brklacich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M. (2005) ‘Climate change and food security’.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Philosophical Transactions of the Royal Society B</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(2005) 360, 2139-2148. Online. Available: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https://www.researchgate.net/profile/John-Ingram-7/publication/7340598_Climate_and_Food_Security/links/00b7d529f1756dceb6000000/Climate-and-Food-Security.pdf</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2853278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7D8F85-E5B2-8A86-E023-985C87D5E066}"/>
              </a:ext>
            </a:extLst>
          </p:cNvPr>
          <p:cNvSpPr>
            <a:spLocks noGrp="1"/>
          </p:cNvSpPr>
          <p:nvPr>
            <p:ph type="sldNum" sz="quarter" idx="12"/>
          </p:nvPr>
        </p:nvSpPr>
        <p:spPr/>
        <p:txBody>
          <a:bodyPr/>
          <a:lstStyle/>
          <a:p>
            <a:fld id="{4FAB73BC-B049-4115-A692-8D63A059BFB8}" type="slidenum">
              <a:rPr lang="en-US" smtClean="0"/>
              <a:pPr/>
              <a:t>33</a:t>
            </a:fld>
            <a:endParaRPr lang="en-US" dirty="0"/>
          </a:p>
        </p:txBody>
      </p:sp>
      <p:sp>
        <p:nvSpPr>
          <p:cNvPr id="4" name="TextBox 3">
            <a:extLst>
              <a:ext uri="{FF2B5EF4-FFF2-40B4-BE49-F238E27FC236}">
                <a16:creationId xmlns:a16="http://schemas.microsoft.com/office/drawing/2014/main" id="{E8F78C77-538E-8480-A6E8-69CC944D5E97}"/>
              </a:ext>
            </a:extLst>
          </p:cNvPr>
          <p:cNvSpPr txBox="1"/>
          <p:nvPr/>
        </p:nvSpPr>
        <p:spPr>
          <a:xfrm>
            <a:off x="1074057" y="1113523"/>
            <a:ext cx="10450286" cy="5357044"/>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He, J. et al. (2020) ‘A review of research on plant-based meat alternatives: Driving forces, history, manufacturing, and consumer attitudes’.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Comprehensive reviews in food science and food safety</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2020, 19:2639-2656.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A review of research on plant‐based meat alternatives: Driving forces, history, manufacturing, and consumer attitudes (wiley.com)</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13th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Hwang, J. et al. (2020) ‘Factors </a:t>
            </a:r>
            <a:r>
              <a:rPr lang="en-HK" sz="1600" dirty="0">
                <a:effectLst/>
                <a:latin typeface="Calibri" panose="020F0502020204030204" pitchFamily="34" charset="0"/>
                <a:ea typeface="DengXian" panose="02010600030101010101" pitchFamily="2" charset="-122"/>
                <a:cs typeface="Times New Roman" panose="02020603050405020304" pitchFamily="18" charset="0"/>
              </a:rPr>
              <a:t>Affecting Consumers’ Alternative Meats Buying Intentions: Plant-Based Meat Alternative and Cultured Meat’. </a:t>
            </a:r>
            <a:r>
              <a:rPr lang="en-HK" sz="1600" i="1" dirty="0">
                <a:effectLst/>
                <a:latin typeface="Calibri" panose="020F0502020204030204" pitchFamily="34" charset="0"/>
                <a:ea typeface="DengXian" panose="02010600030101010101" pitchFamily="2" charset="-122"/>
                <a:cs typeface="Times New Roman" panose="02020603050405020304" pitchFamily="18" charset="0"/>
              </a:rPr>
              <a:t>Sustainability</a:t>
            </a:r>
            <a:r>
              <a:rPr lang="en-HK" sz="1600" dirty="0">
                <a:effectLst/>
                <a:latin typeface="Calibri" panose="020F0502020204030204" pitchFamily="34" charset="0"/>
                <a:ea typeface="DengXian" panose="02010600030101010101" pitchFamily="2" charset="-122"/>
                <a:cs typeface="Times New Roman" panose="02020603050405020304" pitchFamily="18" charset="0"/>
              </a:rPr>
              <a:t> 2020, 12, 5662. Online. Available: </a:t>
            </a:r>
            <a:r>
              <a:rPr lang="en-HK" sz="16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sustainability-12-05662.pdf</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[Accessed: 14</a:t>
            </a:r>
            <a:r>
              <a:rPr lang="en-HK" sz="16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August, 2022]</a:t>
            </a: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Lang, T. and Barling, D. (2012)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Food security and food sustainability: reformulating the debate’.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The Geographical Journal</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Volume 178, Issue 4, p.313-326. Online. Available:</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The Geographical Journal - Wiley Online Library</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[Accessed: 14</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255965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82C59AA-4736-14E4-1B46-EB7C2715C97F}"/>
              </a:ext>
            </a:extLst>
          </p:cNvPr>
          <p:cNvSpPr>
            <a:spLocks noGrp="1"/>
          </p:cNvSpPr>
          <p:nvPr>
            <p:ph type="sldNum" sz="quarter" idx="12"/>
          </p:nvPr>
        </p:nvSpPr>
        <p:spPr/>
        <p:txBody>
          <a:bodyPr/>
          <a:lstStyle/>
          <a:p>
            <a:fld id="{4FAB73BC-B049-4115-A692-8D63A059BFB8}" type="slidenum">
              <a:rPr lang="en-US" smtClean="0"/>
              <a:pPr/>
              <a:t>34</a:t>
            </a:fld>
            <a:endParaRPr lang="en-US" dirty="0"/>
          </a:p>
        </p:txBody>
      </p:sp>
      <p:sp>
        <p:nvSpPr>
          <p:cNvPr id="4" name="TextBox 3">
            <a:extLst>
              <a:ext uri="{FF2B5EF4-FFF2-40B4-BE49-F238E27FC236}">
                <a16:creationId xmlns:a16="http://schemas.microsoft.com/office/drawing/2014/main" id="{2E74FDDA-0E0E-0A30-8049-372DA09A37DB}"/>
              </a:ext>
            </a:extLst>
          </p:cNvPr>
          <p:cNvSpPr txBox="1"/>
          <p:nvPr/>
        </p:nvSpPr>
        <p:spPr>
          <a:xfrm>
            <a:off x="914400" y="1168714"/>
            <a:ext cx="10566400" cy="4202882"/>
          </a:xfrm>
          <a:prstGeom prst="rect">
            <a:avLst/>
          </a:prstGeom>
          <a:noFill/>
        </p:spPr>
        <p:txBody>
          <a:bodyPr wrap="square">
            <a:spAutoFit/>
          </a:bodyPr>
          <a:lstStyle/>
          <a:p>
            <a:pPr marL="0" marR="0" algn="just">
              <a:lnSpc>
                <a:spcPct val="150000"/>
              </a:lnSpc>
              <a:spcBef>
                <a:spcPts val="0"/>
              </a:spcBef>
              <a:spcAft>
                <a:spcPts val="0"/>
              </a:spcAft>
            </a:pP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Olarte</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C.,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Pelegrin</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J. and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Reinares</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E. (2017) ‘Model of acceptance of a new type of beverage: Application to natural sparking red wine’.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Spanish Journal of Agricultural Research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March</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2017.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OlartePelegrnReinares2017ModelofacceptancewineSJAR1.pdf</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[Accessed: 17</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HK" sz="1800" i="1"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Purohit, R. and Sharma, V. (2017) ‘Factors Influencing Food Preferences: A Review’.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Research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Online. Available:</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15063-15225-1-PB.pdf</a:t>
            </a:r>
            <a:r>
              <a:rPr lang="en-HK" sz="1800" dirty="0">
                <a:solidFill>
                  <a:srgbClr val="1C1D1E"/>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[Accessed: 16</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Sanchez-</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Sabate</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R. and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Sabaté</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J. (2019) ‘Consumer Attitudes Towards Environmental Concerns of Meat Consumption: A Systematic Review’.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International Journal of Environmental Research and Public Health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2019, 16, 1220.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ijerph-16-01220.pdf</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[Accessed: 14</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94857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14B5CB-D9B8-484F-C6E0-0FD3959F6CD8}"/>
              </a:ext>
            </a:extLst>
          </p:cNvPr>
          <p:cNvSpPr>
            <a:spLocks noGrp="1"/>
          </p:cNvSpPr>
          <p:nvPr>
            <p:ph type="sldNum" sz="quarter" idx="12"/>
          </p:nvPr>
        </p:nvSpPr>
        <p:spPr/>
        <p:txBody>
          <a:bodyPr/>
          <a:lstStyle/>
          <a:p>
            <a:fld id="{4FAB73BC-B049-4115-A692-8D63A059BFB8}" type="slidenum">
              <a:rPr lang="en-US" smtClean="0"/>
              <a:pPr/>
              <a:t>35</a:t>
            </a:fld>
            <a:endParaRPr lang="en-US" dirty="0"/>
          </a:p>
        </p:txBody>
      </p:sp>
      <p:sp>
        <p:nvSpPr>
          <p:cNvPr id="4" name="TextBox 3">
            <a:extLst>
              <a:ext uri="{FF2B5EF4-FFF2-40B4-BE49-F238E27FC236}">
                <a16:creationId xmlns:a16="http://schemas.microsoft.com/office/drawing/2014/main" id="{EE07F435-1862-CE45-1AD0-881364F04D63}"/>
              </a:ext>
            </a:extLst>
          </p:cNvPr>
          <p:cNvSpPr txBox="1"/>
          <p:nvPr/>
        </p:nvSpPr>
        <p:spPr>
          <a:xfrm>
            <a:off x="812800" y="1119810"/>
            <a:ext cx="10566400" cy="4618380"/>
          </a:xfrm>
          <a:prstGeom prst="rect">
            <a:avLst/>
          </a:prstGeom>
          <a:noFill/>
        </p:spPr>
        <p:txBody>
          <a:bodyPr wrap="square">
            <a:spAutoFit/>
          </a:bodyPr>
          <a:lstStyle/>
          <a:p>
            <a:pPr marL="0" marR="0" algn="just">
              <a:lnSpc>
                <a:spcPct val="150000"/>
              </a:lnSpc>
              <a:spcBef>
                <a:spcPts val="0"/>
              </a:spcBef>
              <a:spcAft>
                <a:spcPts val="0"/>
              </a:spcAft>
            </a:pP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Schmidhuber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J. and </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Tubiello</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F. N. (2007) ‘Global food security under climate change’.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PNAS</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Vol. 104, No. 50.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Global food security under climate change (pnas.org)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Sijtsema</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S. et al. (2002) ‘Variables Influencing Food Perception Reviewed for Consumer-Oriented Product Development’.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Critical Reviews in Food Science and Nutrition</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42(6): 565-581 (2002).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02-Art1-CRC140500 (1).pdf</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[Accessed: 16</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2002]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Stollar</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M., Rumble, J. N. and Buck, E. B. (2022) ‘</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Consumers’ Purchasing Intent Regarding Conventional, Plant-Based, and Cultured Meats’.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Journal of Applied Communications</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Volume 106, Issue 1, Article 2.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Consumers’ Purchasing Intent Regarding Conventional, Plant-Based, and Cultured Meats (newprairiepress.org)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15</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983081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F18379E-A3C5-4A4C-8DF8-1F8EBD82C942}"/>
              </a:ext>
            </a:extLst>
          </p:cNvPr>
          <p:cNvSpPr>
            <a:spLocks noGrp="1"/>
          </p:cNvSpPr>
          <p:nvPr>
            <p:ph type="sldNum" sz="quarter" idx="12"/>
          </p:nvPr>
        </p:nvSpPr>
        <p:spPr/>
        <p:txBody>
          <a:bodyPr/>
          <a:lstStyle/>
          <a:p>
            <a:fld id="{4FAB73BC-B049-4115-A692-8D63A059BFB8}" type="slidenum">
              <a:rPr lang="en-US" smtClean="0"/>
              <a:pPr/>
              <a:t>36</a:t>
            </a:fld>
            <a:endParaRPr lang="en-US" dirty="0"/>
          </a:p>
        </p:txBody>
      </p:sp>
      <p:sp>
        <p:nvSpPr>
          <p:cNvPr id="4" name="TextBox 3">
            <a:extLst>
              <a:ext uri="{FF2B5EF4-FFF2-40B4-BE49-F238E27FC236}">
                <a16:creationId xmlns:a16="http://schemas.microsoft.com/office/drawing/2014/main" id="{45D6B549-FB5F-17A7-FC7C-D551D43C2A9E}"/>
              </a:ext>
            </a:extLst>
          </p:cNvPr>
          <p:cNvSpPr txBox="1"/>
          <p:nvPr/>
        </p:nvSpPr>
        <p:spPr>
          <a:xfrm>
            <a:off x="820057" y="876696"/>
            <a:ext cx="10551886" cy="5465855"/>
          </a:xfrm>
          <a:prstGeom prst="rect">
            <a:avLst/>
          </a:prstGeom>
          <a:noFill/>
        </p:spPr>
        <p:txBody>
          <a:bodyPr wrap="square">
            <a:sp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Smith, P. and Gregory, P. J. (2013) ‘Climate change and sustainable food production’.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Proceedings of the Nutrition Society</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(2013), 72, 21-28.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PNS1200283 21..28 (cambridge.org)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[Accessed: 13</a:t>
            </a:r>
            <a:r>
              <a:rPr lang="en-US"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Teng, P. K. et al. (2013) ‘Awareness, recognition and intention: Insights from a non-</a:t>
            </a:r>
            <a:r>
              <a:rPr lang="en-US" sz="1800" dirty="0" err="1">
                <a:effectLst/>
                <a:latin typeface="Times New Roman" panose="02020603050405020304" pitchFamily="18" charset="0"/>
                <a:ea typeface="DengXian" panose="02010600030101010101" pitchFamily="2" charset="-122"/>
                <a:cs typeface="Times New Roman" panose="02020603050405020304" pitchFamily="18" charset="0"/>
              </a:rPr>
              <a:t>muslim</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consumer survey regarding Halal labeled food products in Malaysia’. </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3</a:t>
            </a:r>
            <a:r>
              <a:rPr lang="en-US" sz="1800" i="1" baseline="30000" dirty="0">
                <a:effectLst/>
                <a:latin typeface="Times New Roman" panose="02020603050405020304" pitchFamily="18" charset="0"/>
                <a:ea typeface="DengXian" panose="02010600030101010101" pitchFamily="2" charset="-122"/>
                <a:cs typeface="Times New Roman" panose="02020603050405020304" pitchFamily="18" charset="0"/>
              </a:rPr>
              <a:t>rd</a:t>
            </a:r>
            <a:r>
              <a:rPr lang="en-US" sz="1800" i="1" dirty="0">
                <a:effectLst/>
                <a:latin typeface="Times New Roman" panose="02020603050405020304" pitchFamily="18" charset="0"/>
                <a:ea typeface="DengXian" panose="02010600030101010101" pitchFamily="2" charset="-122"/>
                <a:cs typeface="Times New Roman" panose="02020603050405020304" pitchFamily="18" charset="0"/>
              </a:rPr>
              <a:t> International conference on management proceeding</a:t>
            </a: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 Online. </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DengXian" panose="02010600030101010101" pitchFamily="2" charset="-122"/>
                <a:cs typeface="Times New Roman" panose="02020603050405020304" pitchFamily="18" charset="0"/>
              </a:rPr>
              <a:t>Available: </a:t>
            </a:r>
            <a:r>
              <a:rPr lang="en-HK" sz="16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006_059_3rdICM2013_Proceeding_p089.pdf</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[Accessed: 14</a:t>
            </a:r>
            <a:r>
              <a:rPr lang="en-HK" sz="16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HK" sz="1600" dirty="0">
                <a:effectLst/>
                <a:latin typeface="Calibri" panose="020F0502020204030204" pitchFamily="34" charset="0"/>
                <a:ea typeface="DengXian" panose="02010600030101010101" pitchFamily="2" charset="-122"/>
                <a:cs typeface="Times New Roman" panose="02020603050405020304" pitchFamily="18" charset="0"/>
              </a:rPr>
              <a:t> August, 2022]</a:t>
            </a:r>
          </a:p>
          <a:p>
            <a:pPr marL="0" marR="0" algn="just">
              <a:lnSpc>
                <a:spcPct val="150000"/>
              </a:lnSpc>
              <a:spcBef>
                <a:spcPts val="0"/>
              </a:spcBef>
              <a:spcAft>
                <a:spcPts val="0"/>
              </a:spcAft>
            </a:pPr>
            <a:r>
              <a:rPr lang="en-HK" sz="1600" dirty="0">
                <a:effectLst/>
                <a:latin typeface="Calibri" panose="020F0502020204030204" pitchFamily="34" charset="0"/>
                <a:ea typeface="DengXian" panose="02010600030101010101" pitchFamily="2" charset="-122"/>
                <a:cs typeface="Times New Roman" panose="02020603050405020304" pitchFamily="18" charset="0"/>
              </a:rPr>
              <a:t> </a:t>
            </a:r>
          </a:p>
          <a:p>
            <a:pPr marL="0" marR="0" algn="just">
              <a:lnSpc>
                <a:spcPct val="150000"/>
              </a:lnSpc>
              <a:spcBef>
                <a:spcPts val="0"/>
              </a:spcBef>
              <a:spcAft>
                <a:spcPts val="0"/>
              </a:spcAft>
            </a:pP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Van Vliet, S.,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Kronberg</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S. L. and </a:t>
            </a:r>
            <a:r>
              <a:rPr lang="en-HK" sz="1800" dirty="0" err="1">
                <a:effectLst/>
                <a:latin typeface="Times New Roman" panose="02020603050405020304" pitchFamily="18" charset="0"/>
                <a:ea typeface="DengXian" panose="02010600030101010101" pitchFamily="2" charset="-122"/>
                <a:cs typeface="Times New Roman" panose="02020603050405020304" pitchFamily="18" charset="0"/>
              </a:rPr>
              <a:t>Provenza</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F. D. (2020) ‘Plant-based Meats, Human Health, and Climate Change’. </a:t>
            </a:r>
            <a:r>
              <a:rPr lang="en-HK" sz="1800" i="1" dirty="0">
                <a:effectLst/>
                <a:latin typeface="Times New Roman" panose="02020603050405020304" pitchFamily="18" charset="0"/>
                <a:ea typeface="DengXian" panose="02010600030101010101" pitchFamily="2" charset="-122"/>
                <a:cs typeface="Times New Roman" panose="02020603050405020304" pitchFamily="18" charset="0"/>
              </a:rPr>
              <a:t>Frontiers in Sustainable Food Systems</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October 2020, Volume 4, Article 128. Online. Available: </a:t>
            </a:r>
            <a:r>
              <a:rPr lang="en-HK" sz="1800" u="sng"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4"/>
              </a:rPr>
              <a:t>fsufs-04-00128.pdf</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[Accessed: 15</a:t>
            </a:r>
            <a:r>
              <a:rPr lang="en-HK" sz="1800" baseline="30000" dirty="0">
                <a:effectLst/>
                <a:latin typeface="Times New Roman" panose="02020603050405020304" pitchFamily="18" charset="0"/>
                <a:ea typeface="DengXian" panose="02010600030101010101" pitchFamily="2" charset="-122"/>
                <a:cs typeface="Times New Roman" panose="02020603050405020304" pitchFamily="18" charset="0"/>
              </a:rPr>
              <a:t>th</a:t>
            </a:r>
            <a:r>
              <a:rPr lang="en-HK" sz="1800" dirty="0">
                <a:effectLst/>
                <a:latin typeface="Times New Roman" panose="02020603050405020304" pitchFamily="18" charset="0"/>
                <a:ea typeface="DengXian" panose="02010600030101010101" pitchFamily="2" charset="-122"/>
                <a:cs typeface="Times New Roman" panose="02020603050405020304" pitchFamily="18" charset="0"/>
              </a:rPr>
              <a:t> August, 2022]</a:t>
            </a:r>
            <a:endParaRPr lang="en-HK" sz="160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gn="just">
              <a:lnSpc>
                <a:spcPct val="150000"/>
              </a:lnSpc>
              <a:spcBef>
                <a:spcPts val="0"/>
              </a:spcBef>
              <a:spcAft>
                <a:spcPts val="800"/>
              </a:spcAft>
            </a:pPr>
            <a:r>
              <a:rPr lang="en-HK" sz="1600" dirty="0">
                <a:effectLst/>
                <a:latin typeface="Calibri" panose="020F0502020204030204" pitchFamily="34" charset="0"/>
                <a:ea typeface="DengXian" panose="02010600030101010101" pitchFamily="2" charset="-122"/>
                <a:cs typeface="Times New Roman" panose="02020603050405020304" pitchFamily="18" charset="0"/>
              </a:rPr>
              <a:t> </a:t>
            </a:r>
          </a:p>
        </p:txBody>
      </p:sp>
    </p:spTree>
    <p:extLst>
      <p:ext uri="{BB962C8B-B14F-4D97-AF65-F5344CB8AC3E}">
        <p14:creationId xmlns:p14="http://schemas.microsoft.com/office/powerpoint/2010/main" val="16969807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730</TotalTime>
  <Words>3141</Words>
  <Application>Microsoft Office PowerPoint</Application>
  <PresentationFormat>Widescreen</PresentationFormat>
  <Paragraphs>225</Paragraphs>
  <Slides>36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inherit</vt:lpstr>
      <vt:lpstr>Arial</vt:lpstr>
      <vt:lpstr>Calibri</vt:lpstr>
      <vt:lpstr>Century Gothic</vt:lpstr>
      <vt:lpstr>Noto Sans</vt:lpstr>
      <vt:lpstr>Symbol</vt:lpstr>
      <vt:lpstr>Times New Roman</vt:lpstr>
      <vt:lpstr>Savon</vt:lpstr>
      <vt:lpstr>PowerPoint Presentation</vt:lpstr>
      <vt:lpstr> Awareness of Climate Change and  Food Sustainability:  Hong Kong Consumers’  Perception and Behavior  towards Consumption of Plant-based Meat   </vt:lpstr>
      <vt:lpstr>1. Climate Change and Food Sustainability</vt:lpstr>
      <vt:lpstr>PowerPoint Presentation</vt:lpstr>
      <vt:lpstr>                Hong Kong’s food sustainability </vt:lpstr>
      <vt:lpstr>                                         Hong Kong’s plant-based meat industry</vt:lpstr>
      <vt:lpstr>Problem Statement and Research Objectives</vt:lpstr>
      <vt:lpstr>PowerPoint Presentation</vt:lpstr>
      <vt:lpstr>  Research Questions </vt:lpstr>
      <vt:lpstr>                      of Study</vt:lpstr>
      <vt:lpstr>2. Research Design</vt:lpstr>
      <vt:lpstr>Definition of Variables</vt:lpstr>
      <vt:lpstr>Framework of Relations</vt:lpstr>
      <vt:lpstr>                      Hypothetical Conceptual Framework</vt:lpstr>
      <vt:lpstr>                       Hypotheses </vt:lpstr>
      <vt:lpstr>Literature Review    for Hypothetical Conceptual Framework Development</vt:lpstr>
      <vt:lpstr>Research Methods </vt:lpstr>
      <vt:lpstr>Sampling Strategies</vt:lpstr>
      <vt:lpstr>Sampling Strategy for  Quantitative Questionnaire Survey  </vt:lpstr>
      <vt:lpstr>                      Measures</vt:lpstr>
      <vt:lpstr>PowerPoint Presentation</vt:lpstr>
      <vt:lpstr> Survey Questionnaire Measurement</vt:lpstr>
      <vt:lpstr>Theories and models to be Adopted </vt:lpstr>
      <vt:lpstr>3. Data Collection, Analyses and Report of Findings</vt:lpstr>
      <vt:lpstr>Proposed Data Collection</vt:lpstr>
      <vt:lpstr>Secondary Data Collection</vt:lpstr>
      <vt:lpstr>Analyses of Data</vt:lpstr>
      <vt:lpstr>Report of Findings and Organization</vt:lpstr>
      <vt:lpstr>Expected Findings and 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Awareness of Food Sustainability:  Hong Kong Consumers’  Perception and Behavior  towards Consumption of Plant-based Meat</dc:title>
  <dc:creator>takie.mandie@gmail.com</dc:creator>
  <cp:lastModifiedBy>Tak Man Anna Lisa Lee</cp:lastModifiedBy>
  <cp:revision>121</cp:revision>
  <dcterms:created xsi:type="dcterms:W3CDTF">2022-08-19T09:36:01Z</dcterms:created>
  <dcterms:modified xsi:type="dcterms:W3CDTF">2022-08-20T10:33:15Z</dcterms:modified>
</cp:coreProperties>
</file>