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4"/>
  </p:sldMasterIdLst>
  <p:sldIdLst>
    <p:sldId id="256" r:id="rId5"/>
    <p:sldId id="257" r:id="rId6"/>
    <p:sldId id="258" r:id="rId7"/>
    <p:sldId id="259" r:id="rId8"/>
    <p:sldId id="260" r:id="rId9"/>
    <p:sldId id="262" r:id="rId10"/>
    <p:sldId id="261" r:id="rId11"/>
    <p:sldId id="263" r:id="rId12"/>
    <p:sldId id="265" r:id="rId13"/>
    <p:sldId id="264" r:id="rId14"/>
    <p:sldId id="266" r:id="rId15"/>
    <p:sldId id="268" r:id="rId16"/>
    <p:sldId id="269" r:id="rId17"/>
    <p:sldId id="270" r:id="rId18"/>
    <p:sldId id="271" r:id="rId19"/>
    <p:sldId id="272" r:id="rId20"/>
    <p:sldId id="273" r:id="rId21"/>
    <p:sldId id="274" r:id="rId22"/>
    <p:sldId id="275" r:id="rId23"/>
    <p:sldId id="276" r:id="rId24"/>
    <p:sldId id="277" r:id="rId25"/>
    <p:sldId id="278"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1/29/2020</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12945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2228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283966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000764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1/29/2020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07295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70135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1/29/2020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30427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37206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51738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17999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765167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82153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225567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98314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11540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181875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17598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1/29/2020</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14172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uCR1hByKOHw"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Assessment and Evaluation </a:t>
            </a:r>
            <a:endParaRPr lang="en-GB" dirty="0"/>
          </a:p>
        </p:txBody>
      </p:sp>
      <p:sp>
        <p:nvSpPr>
          <p:cNvPr id="3" name="Subtitle 2"/>
          <p:cNvSpPr>
            <a:spLocks noGrp="1"/>
          </p:cNvSpPr>
          <p:nvPr>
            <p:ph type="subTitle" idx="1"/>
          </p:nvPr>
        </p:nvSpPr>
        <p:spPr/>
        <p:txBody>
          <a:bodyPr/>
          <a:lstStyle/>
          <a:p>
            <a:r>
              <a:rPr lang="en-GB" dirty="0" smtClean="0"/>
              <a:t>Assessment for learning</a:t>
            </a:r>
            <a:endParaRPr lang="en-GB" dirty="0"/>
          </a:p>
        </p:txBody>
      </p:sp>
    </p:spTree>
    <p:extLst>
      <p:ext uri="{BB962C8B-B14F-4D97-AF65-F5344CB8AC3E}">
        <p14:creationId xmlns:p14="http://schemas.microsoft.com/office/powerpoint/2010/main" val="15947455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Think….</a:t>
            </a:r>
            <a:endParaRPr lang="en-GB" dirty="0"/>
          </a:p>
        </p:txBody>
      </p:sp>
      <p:sp>
        <p:nvSpPr>
          <p:cNvPr id="3" name="Content Placeholder 2"/>
          <p:cNvSpPr>
            <a:spLocks noGrp="1"/>
          </p:cNvSpPr>
          <p:nvPr>
            <p:ph idx="1"/>
          </p:nvPr>
        </p:nvSpPr>
        <p:spPr/>
        <p:txBody>
          <a:bodyPr/>
          <a:lstStyle/>
          <a:p>
            <a:pPr marL="0" indent="0">
              <a:buNone/>
            </a:pPr>
            <a:r>
              <a:rPr lang="en-GB" dirty="0" smtClean="0"/>
              <a:t>When you were in primary/secondary school…</a:t>
            </a:r>
          </a:p>
          <a:p>
            <a:pPr marL="0" indent="0">
              <a:buNone/>
            </a:pPr>
            <a:endParaRPr lang="en-GB" dirty="0"/>
          </a:p>
          <a:p>
            <a:pPr marL="0" indent="0">
              <a:buNone/>
            </a:pPr>
            <a:r>
              <a:rPr lang="en-GB" dirty="0" smtClean="0"/>
              <a:t>What type of assessments were there?</a:t>
            </a:r>
          </a:p>
          <a:p>
            <a:pPr marL="0" indent="0">
              <a:buNone/>
            </a:pPr>
            <a:r>
              <a:rPr lang="en-GB" dirty="0" smtClean="0"/>
              <a:t>Were they different between subject areas?</a:t>
            </a:r>
          </a:p>
          <a:p>
            <a:pPr marL="0" indent="0">
              <a:buNone/>
            </a:pPr>
            <a:r>
              <a:rPr lang="en-GB" dirty="0" smtClean="0"/>
              <a:t>How did assessments make you feel?</a:t>
            </a:r>
          </a:p>
          <a:p>
            <a:pPr marL="0" indent="0">
              <a:buNone/>
            </a:pPr>
            <a:r>
              <a:rPr lang="en-GB" dirty="0" smtClean="0"/>
              <a:t>How did the teacher make you feel when you received your mark?</a:t>
            </a:r>
            <a:endParaRPr lang="en-GB" dirty="0"/>
          </a:p>
        </p:txBody>
      </p:sp>
    </p:spTree>
    <p:extLst>
      <p:ext uri="{BB962C8B-B14F-4D97-AF65-F5344CB8AC3E}">
        <p14:creationId xmlns:p14="http://schemas.microsoft.com/office/powerpoint/2010/main" val="3491744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Theory</a:t>
            </a:r>
            <a:endParaRPr lang="en-GB" dirty="0"/>
          </a:p>
        </p:txBody>
      </p:sp>
      <p:sp>
        <p:nvSpPr>
          <p:cNvPr id="3" name="Content Placeholder 2"/>
          <p:cNvSpPr>
            <a:spLocks noGrp="1"/>
          </p:cNvSpPr>
          <p:nvPr>
            <p:ph idx="1"/>
          </p:nvPr>
        </p:nvSpPr>
        <p:spPr/>
        <p:txBody>
          <a:bodyPr/>
          <a:lstStyle/>
          <a:p>
            <a:r>
              <a:rPr lang="en-GB" dirty="0"/>
              <a:t>Formative assessment is based on constructivist models of learning and has been linked directly to Vygotsky/Bruner’s ideas.</a:t>
            </a:r>
          </a:p>
          <a:p>
            <a:pPr marL="0" indent="0">
              <a:buNone/>
            </a:pPr>
            <a:r>
              <a:rPr lang="en-GB" dirty="0" smtClean="0"/>
              <a:t>How </a:t>
            </a:r>
            <a:r>
              <a:rPr lang="en-GB" dirty="0"/>
              <a:t>are these ideas relevant?</a:t>
            </a:r>
          </a:p>
        </p:txBody>
      </p:sp>
    </p:spTree>
    <p:extLst>
      <p:ext uri="{BB962C8B-B14F-4D97-AF65-F5344CB8AC3E}">
        <p14:creationId xmlns:p14="http://schemas.microsoft.com/office/powerpoint/2010/main" val="3789661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Boyle and Charles (2014)</a:t>
            </a:r>
            <a:endParaRPr lang="en-GB" dirty="0"/>
          </a:p>
        </p:txBody>
      </p:sp>
      <p:sp>
        <p:nvSpPr>
          <p:cNvPr id="3" name="Content Placeholder 2"/>
          <p:cNvSpPr>
            <a:spLocks noGrp="1"/>
          </p:cNvSpPr>
          <p:nvPr>
            <p:ph idx="1"/>
          </p:nvPr>
        </p:nvSpPr>
        <p:spPr/>
        <p:txBody>
          <a:bodyPr/>
          <a:lstStyle/>
          <a:p>
            <a:pPr marL="0" indent="0">
              <a:buNone/>
            </a:pPr>
            <a:r>
              <a:rPr lang="en-GB" dirty="0"/>
              <a:t>Individuals assimilate knowledge and concepts after restructuring and reorganising it through negotiation with their surroundings, including fellow learners.</a:t>
            </a:r>
          </a:p>
          <a:p>
            <a:pPr marL="0" indent="0">
              <a:buNone/>
            </a:pPr>
            <a:r>
              <a:rPr lang="en-GB" dirty="0" smtClean="0"/>
              <a:t>All </a:t>
            </a:r>
            <a:r>
              <a:rPr lang="en-GB" dirty="0"/>
              <a:t>learners learn differently and socially construct their own learning</a:t>
            </a:r>
          </a:p>
        </p:txBody>
      </p:sp>
    </p:spTree>
    <p:extLst>
      <p:ext uri="{BB962C8B-B14F-4D97-AF65-F5344CB8AC3E}">
        <p14:creationId xmlns:p14="http://schemas.microsoft.com/office/powerpoint/2010/main" val="3075628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Boyle and Charlies (2014)</a:t>
            </a:r>
            <a:endParaRPr lang="en-GB" dirty="0"/>
          </a:p>
        </p:txBody>
      </p:sp>
      <p:sp>
        <p:nvSpPr>
          <p:cNvPr id="3" name="Content Placeholder 2"/>
          <p:cNvSpPr>
            <a:spLocks noGrp="1"/>
          </p:cNvSpPr>
          <p:nvPr>
            <p:ph idx="1"/>
          </p:nvPr>
        </p:nvSpPr>
        <p:spPr/>
        <p:txBody>
          <a:bodyPr/>
          <a:lstStyle/>
          <a:p>
            <a:pPr marL="0" indent="0">
              <a:buNone/>
            </a:pPr>
            <a:r>
              <a:rPr lang="en-GB" dirty="0"/>
              <a:t>Pupils are supported to think for themselves, become more resourceful, reflective and effective learners. They know what works for them and what does not. Resourceful, reflective children are more successful in examinations</a:t>
            </a:r>
            <a:r>
              <a:rPr lang="en-GB" dirty="0" smtClean="0"/>
              <a:t>.</a:t>
            </a:r>
          </a:p>
          <a:p>
            <a:pPr marL="0" indent="0">
              <a:buNone/>
            </a:pPr>
            <a:r>
              <a:rPr lang="en-GB" dirty="0" smtClean="0"/>
              <a:t> </a:t>
            </a:r>
          </a:p>
          <a:p>
            <a:pPr marL="0" indent="0">
              <a:buNone/>
            </a:pPr>
            <a:r>
              <a:rPr lang="en-GB" dirty="0" smtClean="0"/>
              <a:t>In </a:t>
            </a:r>
            <a:r>
              <a:rPr lang="en-GB" dirty="0"/>
              <a:t>other words, the rationale for formative assessment is based firmly on our growing understanding of how young people learn and how this can be supported by good teaching.</a:t>
            </a:r>
          </a:p>
        </p:txBody>
      </p:sp>
    </p:spTree>
    <p:extLst>
      <p:ext uri="{BB962C8B-B14F-4D97-AF65-F5344CB8AC3E}">
        <p14:creationId xmlns:p14="http://schemas.microsoft.com/office/powerpoint/2010/main" val="16069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What types of assessments may happen during a school day?</a:t>
            </a:r>
            <a:endParaRPr lang="en-GB" dirty="0"/>
          </a:p>
        </p:txBody>
      </p:sp>
    </p:spTree>
    <p:extLst>
      <p:ext uri="{BB962C8B-B14F-4D97-AF65-F5344CB8AC3E}">
        <p14:creationId xmlns:p14="http://schemas.microsoft.com/office/powerpoint/2010/main" val="11421356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Types of assessments that happen during a school day</a:t>
            </a:r>
            <a:endParaRPr lang="en-GB" dirty="0"/>
          </a:p>
        </p:txBody>
      </p:sp>
      <p:sp>
        <p:nvSpPr>
          <p:cNvPr id="3" name="Content Placeholder 2"/>
          <p:cNvSpPr>
            <a:spLocks noGrp="1"/>
          </p:cNvSpPr>
          <p:nvPr>
            <p:ph idx="1"/>
          </p:nvPr>
        </p:nvSpPr>
        <p:spPr/>
        <p:txBody>
          <a:bodyPr>
            <a:normAutofit fontScale="92500" lnSpcReduction="20000"/>
          </a:bodyPr>
          <a:lstStyle/>
          <a:p>
            <a:r>
              <a:rPr lang="en-GB" dirty="0"/>
              <a:t>Offering comments about piece of work </a:t>
            </a:r>
          </a:p>
          <a:p>
            <a:r>
              <a:rPr lang="en-GB" dirty="0" smtClean="0"/>
              <a:t>Prize </a:t>
            </a:r>
            <a:r>
              <a:rPr lang="en-GB" dirty="0"/>
              <a:t>in assembly </a:t>
            </a:r>
          </a:p>
          <a:p>
            <a:r>
              <a:rPr lang="en-GB" dirty="0" smtClean="0"/>
              <a:t>Putting </a:t>
            </a:r>
            <a:r>
              <a:rPr lang="en-GB" dirty="0"/>
              <a:t>work on the wall </a:t>
            </a:r>
          </a:p>
          <a:p>
            <a:r>
              <a:rPr lang="en-GB" dirty="0" smtClean="0"/>
              <a:t>Asking </a:t>
            </a:r>
            <a:r>
              <a:rPr lang="en-GB" dirty="0"/>
              <a:t>child to demonstrate a sequence in gymnastics </a:t>
            </a:r>
          </a:p>
          <a:p>
            <a:r>
              <a:rPr lang="en-GB" dirty="0" smtClean="0"/>
              <a:t>Evaluating </a:t>
            </a:r>
            <a:r>
              <a:rPr lang="en-GB" dirty="0"/>
              <a:t>another child’s sequence </a:t>
            </a:r>
          </a:p>
          <a:p>
            <a:r>
              <a:rPr lang="en-GB" dirty="0" smtClean="0"/>
              <a:t>Spelling </a:t>
            </a:r>
            <a:r>
              <a:rPr lang="en-GB" dirty="0"/>
              <a:t>test </a:t>
            </a:r>
          </a:p>
          <a:p>
            <a:r>
              <a:rPr lang="en-GB" dirty="0" smtClean="0"/>
              <a:t>Walking </a:t>
            </a:r>
            <a:r>
              <a:rPr lang="en-GB" dirty="0"/>
              <a:t>around and monitoring </a:t>
            </a:r>
            <a:r>
              <a:rPr lang="en-GB" dirty="0" smtClean="0"/>
              <a:t>QUESTION</a:t>
            </a:r>
            <a:r>
              <a:rPr lang="en-GB" dirty="0"/>
              <a:t>: What are the strengths and  weaknesses of these approaches?</a:t>
            </a:r>
          </a:p>
        </p:txBody>
      </p:sp>
    </p:spTree>
    <p:extLst>
      <p:ext uri="{BB962C8B-B14F-4D97-AF65-F5344CB8AC3E}">
        <p14:creationId xmlns:p14="http://schemas.microsoft.com/office/powerpoint/2010/main" val="3428832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types of things do we assess?</a:t>
            </a:r>
            <a:endParaRPr lang="en-GB" dirty="0"/>
          </a:p>
        </p:txBody>
      </p:sp>
      <p:sp>
        <p:nvSpPr>
          <p:cNvPr id="3" name="Content Placeholder 2"/>
          <p:cNvSpPr>
            <a:spLocks noGrp="1"/>
          </p:cNvSpPr>
          <p:nvPr>
            <p:ph idx="1"/>
          </p:nvPr>
        </p:nvSpPr>
        <p:spPr/>
        <p:txBody>
          <a:bodyPr/>
          <a:lstStyle/>
          <a:p>
            <a:r>
              <a:rPr lang="en-GB" dirty="0"/>
              <a:t>Knowledge &amp; understanding </a:t>
            </a:r>
          </a:p>
          <a:p>
            <a:r>
              <a:rPr lang="en-GB" dirty="0" smtClean="0"/>
              <a:t>Skills</a:t>
            </a:r>
          </a:p>
          <a:p>
            <a:r>
              <a:rPr lang="en-GB" dirty="0" smtClean="0"/>
              <a:t> </a:t>
            </a:r>
            <a:r>
              <a:rPr lang="en-GB" dirty="0"/>
              <a:t>Attitudes &amp; values </a:t>
            </a:r>
          </a:p>
          <a:p>
            <a:r>
              <a:rPr lang="en-GB" dirty="0" smtClean="0"/>
              <a:t>Behaviour</a:t>
            </a:r>
            <a:endParaRPr lang="en-GB" dirty="0"/>
          </a:p>
        </p:txBody>
      </p:sp>
    </p:spTree>
    <p:extLst>
      <p:ext uri="{BB962C8B-B14F-4D97-AF65-F5344CB8AC3E}">
        <p14:creationId xmlns:p14="http://schemas.microsoft.com/office/powerpoint/2010/main" val="602790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1956" y="376844"/>
            <a:ext cx="11214066" cy="6096000"/>
          </a:xfrm>
        </p:spPr>
      </p:pic>
    </p:spTree>
    <p:extLst>
      <p:ext uri="{BB962C8B-B14F-4D97-AF65-F5344CB8AC3E}">
        <p14:creationId xmlns:p14="http://schemas.microsoft.com/office/powerpoint/2010/main" val="10551715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3716000" cy="8963025"/>
          </a:xfrm>
          <a:prstGeom prst="rect">
            <a:avLst/>
          </a:prstGeom>
        </p:spPr>
      </p:pic>
      <p:sp>
        <p:nvSpPr>
          <p:cNvPr id="3" name="Content Placeholder 2"/>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7898119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368830" y="1075113"/>
            <a:ext cx="8621594" cy="4800225"/>
          </a:xfrm>
          <a:prstGeom prst="rect">
            <a:avLst/>
          </a:prstGeom>
        </p:spPr>
      </p:pic>
    </p:spTree>
    <p:extLst>
      <p:ext uri="{BB962C8B-B14F-4D97-AF65-F5344CB8AC3E}">
        <p14:creationId xmlns:p14="http://schemas.microsoft.com/office/powerpoint/2010/main" val="3280209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2"/>
          <a:stretch>
            <a:fillRect/>
          </a:stretch>
        </p:blipFill>
        <p:spPr>
          <a:xfrm>
            <a:off x="1069571" y="903316"/>
            <a:ext cx="9653847" cy="4999731"/>
          </a:xfrm>
          <a:prstGeom prst="rect">
            <a:avLst/>
          </a:prstGeom>
        </p:spPr>
      </p:pic>
    </p:spTree>
    <p:extLst>
      <p:ext uri="{BB962C8B-B14F-4D97-AF65-F5344CB8AC3E}">
        <p14:creationId xmlns:p14="http://schemas.microsoft.com/office/powerpoint/2010/main" val="13805346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Active involvement in children’s learning is essential </a:t>
            </a:r>
            <a:endParaRPr lang="en-GB" dirty="0"/>
          </a:p>
        </p:txBody>
      </p:sp>
      <p:sp>
        <p:nvSpPr>
          <p:cNvPr id="3" name="Content Placeholder 2"/>
          <p:cNvSpPr>
            <a:spLocks noGrp="1"/>
          </p:cNvSpPr>
          <p:nvPr>
            <p:ph idx="1"/>
          </p:nvPr>
        </p:nvSpPr>
        <p:spPr/>
        <p:txBody>
          <a:bodyPr/>
          <a:lstStyle/>
          <a:p>
            <a:r>
              <a:rPr lang="en-GB" dirty="0"/>
              <a:t>Through... </a:t>
            </a:r>
          </a:p>
          <a:p>
            <a:r>
              <a:rPr lang="en-GB" dirty="0" smtClean="0"/>
              <a:t>Monitoring </a:t>
            </a:r>
            <a:r>
              <a:rPr lang="en-GB" dirty="0"/>
              <a:t>– close awareness of what pupils are doing and what they are thinking about their work</a:t>
            </a:r>
            <a:r>
              <a:rPr lang="en-GB" dirty="0" smtClean="0"/>
              <a:t>.</a:t>
            </a:r>
          </a:p>
          <a:p>
            <a:r>
              <a:rPr lang="en-GB" dirty="0" smtClean="0"/>
              <a:t> </a:t>
            </a:r>
            <a:r>
              <a:rPr lang="en-GB" dirty="0"/>
              <a:t>Intervening – offering direct and indirect support as they are working.</a:t>
            </a:r>
          </a:p>
        </p:txBody>
      </p:sp>
    </p:spTree>
    <p:extLst>
      <p:ext uri="{BB962C8B-B14F-4D97-AF65-F5344CB8AC3E}">
        <p14:creationId xmlns:p14="http://schemas.microsoft.com/office/powerpoint/2010/main" val="23331562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519295" y="689870"/>
            <a:ext cx="8676447" cy="5217708"/>
          </a:xfrm>
          <a:prstGeom prst="rect">
            <a:avLst/>
          </a:prstGeom>
        </p:spPr>
      </p:pic>
    </p:spTree>
    <p:extLst>
      <p:ext uri="{BB962C8B-B14F-4D97-AF65-F5344CB8AC3E}">
        <p14:creationId xmlns:p14="http://schemas.microsoft.com/office/powerpoint/2010/main" val="18880255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04305" y="516082"/>
            <a:ext cx="11139055" cy="5843882"/>
          </a:xfrm>
          <a:prstGeom prst="rect">
            <a:avLst/>
          </a:prstGeom>
        </p:spPr>
      </p:pic>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40175764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Formative assessment provides insight into </a:t>
            </a:r>
            <a:r>
              <a:rPr lang="en-GB" smtClean="0"/>
              <a:t>5 key </a:t>
            </a:r>
            <a:endParaRPr lang="en-GB"/>
          </a:p>
        </p:txBody>
      </p:sp>
      <p:sp>
        <p:nvSpPr>
          <p:cNvPr id="3" name="Content Placeholder 2"/>
          <p:cNvSpPr>
            <a:spLocks noGrp="1"/>
          </p:cNvSpPr>
          <p:nvPr>
            <p:ph idx="1"/>
          </p:nvPr>
        </p:nvSpPr>
        <p:spPr/>
        <p:txBody>
          <a:bodyPr/>
          <a:lstStyle/>
          <a:p>
            <a:r>
              <a:rPr lang="en-GB" dirty="0"/>
              <a:t>The clarity of the task (teacher's responsibility) </a:t>
            </a:r>
          </a:p>
          <a:p>
            <a:r>
              <a:rPr lang="en-GB" dirty="0" smtClean="0"/>
              <a:t>The </a:t>
            </a:r>
            <a:r>
              <a:rPr lang="en-GB" dirty="0"/>
              <a:t>child’s conceptual grasp of the task </a:t>
            </a:r>
            <a:endParaRPr lang="en-GB" dirty="0" smtClean="0"/>
          </a:p>
          <a:p>
            <a:r>
              <a:rPr lang="en-GB" dirty="0" smtClean="0"/>
              <a:t>The </a:t>
            </a:r>
            <a:r>
              <a:rPr lang="en-GB" dirty="0"/>
              <a:t>child’s willingness to persevere with the </a:t>
            </a:r>
            <a:r>
              <a:rPr lang="en-GB" dirty="0" smtClean="0"/>
              <a:t>task</a:t>
            </a:r>
          </a:p>
          <a:p>
            <a:r>
              <a:rPr lang="en-GB" dirty="0" smtClean="0"/>
              <a:t>The </a:t>
            </a:r>
            <a:r>
              <a:rPr lang="en-GB" dirty="0"/>
              <a:t>child’s self confidence </a:t>
            </a:r>
          </a:p>
          <a:p>
            <a:r>
              <a:rPr lang="en-GB" dirty="0" smtClean="0"/>
              <a:t>The </a:t>
            </a:r>
            <a:r>
              <a:rPr lang="en-GB" dirty="0"/>
              <a:t>extent of the child’s ultimate success in accomplishing the task.</a:t>
            </a:r>
          </a:p>
        </p:txBody>
      </p:sp>
    </p:spTree>
    <p:extLst>
      <p:ext uri="{BB962C8B-B14F-4D97-AF65-F5344CB8AC3E}">
        <p14:creationId xmlns:p14="http://schemas.microsoft.com/office/powerpoint/2010/main" val="36732598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AFL key features</a:t>
            </a:r>
            <a:endParaRPr lang="en-GB" dirty="0"/>
          </a:p>
        </p:txBody>
      </p:sp>
      <p:sp>
        <p:nvSpPr>
          <p:cNvPr id="3" name="Content Placeholder 2"/>
          <p:cNvSpPr>
            <a:spLocks noGrp="1"/>
          </p:cNvSpPr>
          <p:nvPr>
            <p:ph idx="1"/>
          </p:nvPr>
        </p:nvSpPr>
        <p:spPr/>
        <p:txBody>
          <a:bodyPr>
            <a:normAutofit fontScale="92500"/>
          </a:bodyPr>
          <a:lstStyle/>
          <a:p>
            <a:r>
              <a:rPr lang="en-GB" dirty="0"/>
              <a:t> Learning objectives are made clear to pupils and success criteria are established </a:t>
            </a:r>
            <a:endParaRPr lang="en-GB" dirty="0" smtClean="0"/>
          </a:p>
          <a:p>
            <a:r>
              <a:rPr lang="en-GB" dirty="0" smtClean="0"/>
              <a:t>Learning </a:t>
            </a:r>
            <a:r>
              <a:rPr lang="en-GB" dirty="0"/>
              <a:t>(as opposed to task outcome) is reviewed at the end of the lesson. </a:t>
            </a:r>
            <a:endParaRPr lang="en-GB" dirty="0" smtClean="0"/>
          </a:p>
          <a:p>
            <a:r>
              <a:rPr lang="en-GB" dirty="0" smtClean="0"/>
              <a:t> </a:t>
            </a:r>
            <a:r>
              <a:rPr lang="en-GB" dirty="0"/>
              <a:t>Oral &amp; written feedback enables pupils to understand what they have achieved and how to move their learning forward. </a:t>
            </a:r>
          </a:p>
          <a:p>
            <a:r>
              <a:rPr lang="en-GB" dirty="0" smtClean="0"/>
              <a:t>Pupils </a:t>
            </a:r>
            <a:r>
              <a:rPr lang="en-GB" dirty="0"/>
              <a:t>are involved through peer &amp; self assessment </a:t>
            </a:r>
          </a:p>
          <a:p>
            <a:r>
              <a:rPr lang="en-GB" dirty="0" smtClean="0"/>
              <a:t>Pupils </a:t>
            </a:r>
            <a:r>
              <a:rPr lang="en-GB" dirty="0"/>
              <a:t>are encouraged (with adult support) to set achievable personal targets. </a:t>
            </a:r>
            <a:endParaRPr lang="en-GB" dirty="0" smtClean="0"/>
          </a:p>
          <a:p>
            <a:r>
              <a:rPr lang="en-GB" dirty="0" smtClean="0"/>
              <a:t> </a:t>
            </a:r>
            <a:r>
              <a:rPr lang="en-GB" dirty="0"/>
              <a:t>Teachers and pupils work together to create a climate of success in the classroom.</a:t>
            </a:r>
          </a:p>
        </p:txBody>
      </p:sp>
    </p:spTree>
    <p:extLst>
      <p:ext uri="{BB962C8B-B14F-4D97-AF65-F5344CB8AC3E}">
        <p14:creationId xmlns:p14="http://schemas.microsoft.com/office/powerpoint/2010/main" val="14154093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 Teachers TV – </a:t>
            </a:r>
            <a:r>
              <a:rPr lang="en-GB" dirty="0" err="1"/>
              <a:t>AfL</a:t>
            </a:r>
            <a:r>
              <a:rPr lang="en-GB" dirty="0"/>
              <a:t> a Whole School Approach. </a:t>
            </a:r>
            <a:endParaRPr lang="en-GB" dirty="0" smtClean="0"/>
          </a:p>
          <a:p>
            <a:r>
              <a:rPr lang="en-GB" dirty="0">
                <a:hlinkClick r:id="rId2"/>
              </a:rPr>
              <a:t>https://</a:t>
            </a:r>
            <a:r>
              <a:rPr lang="en-GB" dirty="0" smtClean="0">
                <a:hlinkClick r:id="rId2"/>
              </a:rPr>
              <a:t>www.youtube.com/watch?v=uCR1hByKOHw</a:t>
            </a:r>
            <a:endParaRPr lang="en-GB" dirty="0" smtClean="0"/>
          </a:p>
          <a:p>
            <a:pPr marL="0" indent="0">
              <a:buNone/>
            </a:pPr>
            <a:endParaRPr lang="en-GB" dirty="0"/>
          </a:p>
          <a:p>
            <a:r>
              <a:rPr lang="en-GB" dirty="0" smtClean="0"/>
              <a:t>What </a:t>
            </a:r>
            <a:r>
              <a:rPr lang="en-GB" dirty="0" err="1"/>
              <a:t>AfL</a:t>
            </a:r>
            <a:r>
              <a:rPr lang="en-GB" dirty="0"/>
              <a:t> strategies can you see? </a:t>
            </a:r>
            <a:endParaRPr lang="en-GB" dirty="0" smtClean="0"/>
          </a:p>
          <a:p>
            <a:r>
              <a:rPr lang="en-GB" dirty="0" smtClean="0"/>
              <a:t> </a:t>
            </a:r>
            <a:r>
              <a:rPr lang="en-GB" dirty="0"/>
              <a:t>What was the point of asking the children what the learning outcomes were? What is the drawback of always telling them? </a:t>
            </a:r>
          </a:p>
          <a:p>
            <a:r>
              <a:rPr lang="en-GB" dirty="0" smtClean="0"/>
              <a:t>What </a:t>
            </a:r>
            <a:r>
              <a:rPr lang="en-GB" dirty="0"/>
              <a:t>are the pros/cons of taking a class into the next year group</a:t>
            </a:r>
            <a:r>
              <a:rPr lang="en-GB" dirty="0" smtClean="0"/>
              <a:t>?</a:t>
            </a:r>
          </a:p>
          <a:p>
            <a:endParaRPr lang="en-GB" dirty="0"/>
          </a:p>
        </p:txBody>
      </p:sp>
    </p:spTree>
    <p:extLst>
      <p:ext uri="{BB962C8B-B14F-4D97-AF65-F5344CB8AC3E}">
        <p14:creationId xmlns:p14="http://schemas.microsoft.com/office/powerpoint/2010/main" val="37718975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Working inside the black box</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In groups look at the two readings and discuss:</a:t>
            </a:r>
          </a:p>
          <a:p>
            <a:pPr marL="0" indent="0">
              <a:buNone/>
            </a:pPr>
            <a:r>
              <a:rPr lang="en-GB" dirty="0" smtClean="0"/>
              <a:t>Why </a:t>
            </a:r>
            <a:r>
              <a:rPr lang="en-GB" dirty="0"/>
              <a:t>are the 4 key features so important? </a:t>
            </a:r>
          </a:p>
          <a:p>
            <a:r>
              <a:rPr lang="en-GB" dirty="0" smtClean="0"/>
              <a:t>What </a:t>
            </a:r>
            <a:r>
              <a:rPr lang="en-GB" dirty="0"/>
              <a:t>are the key points about each of these? </a:t>
            </a:r>
            <a:endParaRPr lang="en-GB" dirty="0" smtClean="0"/>
          </a:p>
          <a:p>
            <a:r>
              <a:rPr lang="en-GB" dirty="0" smtClean="0"/>
              <a:t>Questioning </a:t>
            </a:r>
            <a:r>
              <a:rPr lang="en-GB" dirty="0"/>
              <a:t>Feedback Peer &amp; self assessment Motivation &amp; self esteem Enhancing students’ learning </a:t>
            </a:r>
          </a:p>
          <a:p>
            <a:r>
              <a:rPr lang="en-GB" dirty="0" smtClean="0"/>
              <a:t>What </a:t>
            </a:r>
            <a:r>
              <a:rPr lang="en-GB" dirty="0"/>
              <a:t>changes have teachers found? </a:t>
            </a:r>
            <a:endParaRPr lang="en-GB" dirty="0" smtClean="0"/>
          </a:p>
          <a:p>
            <a:r>
              <a:rPr lang="en-GB" dirty="0" smtClean="0"/>
              <a:t> </a:t>
            </a:r>
            <a:r>
              <a:rPr lang="en-GB" dirty="0"/>
              <a:t>In what ways does the learning environment need to change in order to enhance pupil learning?</a:t>
            </a:r>
          </a:p>
        </p:txBody>
      </p:sp>
    </p:spTree>
    <p:extLst>
      <p:ext uri="{BB962C8B-B14F-4D97-AF65-F5344CB8AC3E}">
        <p14:creationId xmlns:p14="http://schemas.microsoft.com/office/powerpoint/2010/main" val="14067104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Black et al (2004)</a:t>
            </a:r>
            <a:endParaRPr lang="en-GB" dirty="0"/>
          </a:p>
        </p:txBody>
      </p:sp>
      <p:sp>
        <p:nvSpPr>
          <p:cNvPr id="3" name="Content Placeholder 2"/>
          <p:cNvSpPr>
            <a:spLocks noGrp="1"/>
          </p:cNvSpPr>
          <p:nvPr>
            <p:ph idx="1"/>
          </p:nvPr>
        </p:nvSpPr>
        <p:spPr/>
        <p:txBody>
          <a:bodyPr/>
          <a:lstStyle/>
          <a:p>
            <a:r>
              <a:rPr lang="en-GB" dirty="0" smtClean="0"/>
              <a:t>Make </a:t>
            </a:r>
            <a:r>
              <a:rPr lang="en-GB" dirty="0"/>
              <a:t>more time for pupils to think and  answer questions in class. </a:t>
            </a:r>
            <a:endParaRPr lang="en-GB" dirty="0" smtClean="0"/>
          </a:p>
          <a:p>
            <a:r>
              <a:rPr lang="en-GB" dirty="0" smtClean="0"/>
              <a:t> </a:t>
            </a:r>
            <a:r>
              <a:rPr lang="en-GB" dirty="0"/>
              <a:t>Provide constructive comments (rather than marks). </a:t>
            </a:r>
          </a:p>
          <a:p>
            <a:r>
              <a:rPr lang="en-GB" dirty="0" smtClean="0"/>
              <a:t>Encourage </a:t>
            </a:r>
            <a:r>
              <a:rPr lang="en-GB" dirty="0"/>
              <a:t>pupils to peer &amp; self assess. </a:t>
            </a:r>
          </a:p>
          <a:p>
            <a:r>
              <a:rPr lang="en-GB" dirty="0" smtClean="0"/>
              <a:t>Involve </a:t>
            </a:r>
            <a:r>
              <a:rPr lang="en-GB" dirty="0"/>
              <a:t>pupils in the design of assessment and mark schemes.</a:t>
            </a:r>
          </a:p>
        </p:txBody>
      </p:sp>
    </p:spTree>
    <p:extLst>
      <p:ext uri="{BB962C8B-B14F-4D97-AF65-F5344CB8AC3E}">
        <p14:creationId xmlns:p14="http://schemas.microsoft.com/office/powerpoint/2010/main" val="1455042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Four main strategies</a:t>
            </a:r>
            <a:endParaRPr lang="en-GB" dirty="0"/>
          </a:p>
        </p:txBody>
      </p:sp>
      <p:sp>
        <p:nvSpPr>
          <p:cNvPr id="3" name="Content Placeholder 2"/>
          <p:cNvSpPr>
            <a:spLocks noGrp="1"/>
          </p:cNvSpPr>
          <p:nvPr>
            <p:ph idx="1"/>
          </p:nvPr>
        </p:nvSpPr>
        <p:spPr/>
        <p:txBody>
          <a:bodyPr/>
          <a:lstStyle/>
          <a:p>
            <a:r>
              <a:rPr lang="en-GB" dirty="0" smtClean="0"/>
              <a:t>Questioning</a:t>
            </a:r>
          </a:p>
          <a:p>
            <a:r>
              <a:rPr lang="en-GB" dirty="0" smtClean="0"/>
              <a:t>Peer assessment</a:t>
            </a:r>
          </a:p>
          <a:p>
            <a:r>
              <a:rPr lang="en-GB" dirty="0" smtClean="0"/>
              <a:t>Self assessment </a:t>
            </a:r>
          </a:p>
          <a:p>
            <a:r>
              <a:rPr lang="en-GB" dirty="0" smtClean="0"/>
              <a:t>Formative use of summative </a:t>
            </a:r>
            <a:r>
              <a:rPr lang="en-GB" dirty="0" err="1" smtClean="0"/>
              <a:t>assesment</a:t>
            </a:r>
            <a:endParaRPr lang="en-GB" dirty="0"/>
          </a:p>
        </p:txBody>
      </p:sp>
    </p:spTree>
    <p:extLst>
      <p:ext uri="{BB962C8B-B14F-4D97-AF65-F5344CB8AC3E}">
        <p14:creationId xmlns:p14="http://schemas.microsoft.com/office/powerpoint/2010/main" val="41409600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a:t>
            </a:r>
            <a:endParaRPr lang="en-GB" dirty="0"/>
          </a:p>
        </p:txBody>
      </p:sp>
      <p:sp>
        <p:nvSpPr>
          <p:cNvPr id="3" name="Content Placeholder 2"/>
          <p:cNvSpPr>
            <a:spLocks noGrp="1"/>
          </p:cNvSpPr>
          <p:nvPr>
            <p:ph idx="1"/>
          </p:nvPr>
        </p:nvSpPr>
        <p:spPr/>
        <p:txBody>
          <a:bodyPr/>
          <a:lstStyle/>
          <a:p>
            <a:r>
              <a:rPr lang="en-GB" dirty="0" smtClean="0"/>
              <a:t>Look at the AFL toolkit on moodle</a:t>
            </a:r>
          </a:p>
          <a:p>
            <a:r>
              <a:rPr lang="en-GB" dirty="0" smtClean="0"/>
              <a:t>Consider which tool is the:</a:t>
            </a:r>
          </a:p>
          <a:p>
            <a:pPr marL="0" indent="0">
              <a:buNone/>
            </a:pPr>
            <a:r>
              <a:rPr lang="en-GB" dirty="0" smtClean="0"/>
              <a:t>Most effective</a:t>
            </a:r>
          </a:p>
          <a:p>
            <a:pPr marL="0" indent="0">
              <a:buNone/>
            </a:pPr>
            <a:r>
              <a:rPr lang="en-GB" dirty="0" smtClean="0"/>
              <a:t>Least effective </a:t>
            </a:r>
          </a:p>
          <a:p>
            <a:pPr marL="0" indent="0">
              <a:buNone/>
            </a:pPr>
            <a:endParaRPr lang="en-GB" dirty="0"/>
          </a:p>
          <a:p>
            <a:pPr marL="0" indent="0">
              <a:buNone/>
            </a:pPr>
            <a:r>
              <a:rPr lang="en-GB" dirty="0" smtClean="0"/>
              <a:t>Provide reasons for your choice.  </a:t>
            </a:r>
            <a:endParaRPr lang="en-GB" dirty="0"/>
          </a:p>
        </p:txBody>
      </p:sp>
    </p:spTree>
    <p:extLst>
      <p:ext uri="{BB962C8B-B14F-4D97-AF65-F5344CB8AC3E}">
        <p14:creationId xmlns:p14="http://schemas.microsoft.com/office/powerpoint/2010/main" val="139400575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AB398A5BC152143BA287B0CDF73FC2E" ma:contentTypeVersion="13" ma:contentTypeDescription="Create a new document." ma:contentTypeScope="" ma:versionID="ef05bf99b53d5f959f95bd1386887f1e">
  <xsd:schema xmlns:xsd="http://www.w3.org/2001/XMLSchema" xmlns:xs="http://www.w3.org/2001/XMLSchema" xmlns:p="http://schemas.microsoft.com/office/2006/metadata/properties" xmlns:ns3="ad3052a8-585b-41e0-b535-ee52b1be64b9" xmlns:ns4="dcf37dca-2528-4e2b-954d-f96fd4dcba1c" targetNamespace="http://schemas.microsoft.com/office/2006/metadata/properties" ma:root="true" ma:fieldsID="e0177831d02f406aa310e0818fb299cf" ns3:_="" ns4:_="">
    <xsd:import namespace="ad3052a8-585b-41e0-b535-ee52b1be64b9"/>
    <xsd:import namespace="dcf37dca-2528-4e2b-954d-f96fd4dcba1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3052a8-585b-41e0-b535-ee52b1be64b9"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cf37dca-2528-4e2b-954d-f96fd4dcba1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12B9CC5-B8B7-454D-BB61-D11485B28B85}">
  <ds:schemaRefs>
    <ds:schemaRef ds:uri="http://purl.org/dc/terms/"/>
    <ds:schemaRef ds:uri="dcf37dca-2528-4e2b-954d-f96fd4dcba1c"/>
    <ds:schemaRef ds:uri="http://schemas.microsoft.com/office/2006/documentManagement/types"/>
    <ds:schemaRef ds:uri="ad3052a8-585b-41e0-b535-ee52b1be64b9"/>
    <ds:schemaRef ds:uri="http://purl.org/dc/elements/1.1/"/>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60FD4DD3-5D1A-4AE4-A6F0-F759F9BEED01}">
  <ds:schemaRefs>
    <ds:schemaRef ds:uri="http://schemas.microsoft.com/sharepoint/v3/contenttype/forms"/>
  </ds:schemaRefs>
</ds:datastoreItem>
</file>

<file path=customXml/itemProps3.xml><?xml version="1.0" encoding="utf-8"?>
<ds:datastoreItem xmlns:ds="http://schemas.openxmlformats.org/officeDocument/2006/customXml" ds:itemID="{23ABB55F-B949-481F-BE87-4D095E4A22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3052a8-585b-41e0-b535-ee52b1be64b9"/>
    <ds:schemaRef ds:uri="dcf37dca-2528-4e2b-954d-f96fd4dcba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Organic</Template>
  <TotalTime>91</TotalTime>
  <Words>660</Words>
  <Application>Microsoft Office PowerPoint</Application>
  <PresentationFormat>Widescreen</PresentationFormat>
  <Paragraphs>80</Paragraphs>
  <Slides>22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Arial</vt:lpstr>
      <vt:lpstr>Garamond</vt:lpstr>
      <vt:lpstr>Organic</vt:lpstr>
      <vt:lpstr>Assessment and Evaluation </vt:lpstr>
      <vt:lpstr>Think….</vt:lpstr>
      <vt:lpstr>Theory</vt:lpstr>
      <vt:lpstr>Boyle and Charles (2014)</vt:lpstr>
      <vt:lpstr>Boyle and Charlies (2014)</vt:lpstr>
      <vt:lpstr>PowerPoint Presentation</vt:lpstr>
      <vt:lpstr>Types of assessments that happen during a school day</vt:lpstr>
      <vt:lpstr>What types of things do we assess?</vt:lpstr>
      <vt:lpstr>PowerPoint Presentation</vt:lpstr>
      <vt:lpstr>PowerPoint Presentation</vt:lpstr>
      <vt:lpstr>PowerPoint Presentation</vt:lpstr>
      <vt:lpstr>PowerPoint Presentation</vt:lpstr>
      <vt:lpstr>Active involvement in children’s learning is essential </vt:lpstr>
      <vt:lpstr>PowerPoint Presentation</vt:lpstr>
      <vt:lpstr>PowerPoint Presentation</vt:lpstr>
      <vt:lpstr>Formative assessment provides insight into 5 key </vt:lpstr>
      <vt:lpstr>AFL key features</vt:lpstr>
      <vt:lpstr>PowerPoint Presentation</vt:lpstr>
      <vt:lpstr>Working inside the black box</vt:lpstr>
      <vt:lpstr>Black et al (2004)</vt:lpstr>
      <vt:lpstr>Four main strategies</vt:lpstr>
      <vt:lpstr>Task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and Evaluation</dc:title>
  <dc:creator>Laura Hutchings</dc:creator>
  <cp:lastModifiedBy>Laura Hutchings</cp:lastModifiedBy>
  <cp:revision>7</cp:revision>
  <dcterms:created xsi:type="dcterms:W3CDTF">2019-02-06T13:00:24Z</dcterms:created>
  <dcterms:modified xsi:type="dcterms:W3CDTF">2020-01-29T13:20:33Z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0x0101002AB398A5BC152143BA287B0CDF73FC2E</vt:lpwstr>
  </property>
</Properties>
</file>