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2"/>
  </p:notesMasterIdLst>
  <p:sldIdLst>
    <p:sldId id="256" r:id="rId2"/>
    <p:sldId id="257" r:id="rId3"/>
    <p:sldId id="258" r:id="rId4"/>
    <p:sldId id="259" r:id="rId5"/>
    <p:sldId id="260" r:id="rId6"/>
    <p:sldId id="261" r:id="rId7"/>
    <p:sldId id="262" r:id="rId8"/>
    <p:sldId id="265"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DCF7C2-29C5-4E5F-BC36-1D932F367A70}" v="61" dt="2019-12-12T13:38:33.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75" autoAdjust="0"/>
    <p:restoredTop sz="71808" autoAdjust="0"/>
  </p:normalViewPr>
  <p:slideViewPr>
    <p:cSldViewPr snapToGrid="0">
      <p:cViewPr varScale="1">
        <p:scale>
          <a:sx n="76" d="100"/>
          <a:sy n="76" d="100"/>
        </p:scale>
        <p:origin x="89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264B53-E572-406D-8C14-C6D69CCF3DEE}"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76A8F-0164-49C8-9E74-5065939B2950}" type="slidenum">
              <a:rPr lang="en-GB" smtClean="0"/>
              <a:t>‹#›</a:t>
            </a:fld>
            <a:endParaRPr lang="en-GB"/>
          </a:p>
        </p:txBody>
      </p:sp>
    </p:spTree>
    <p:extLst>
      <p:ext uri="{BB962C8B-B14F-4D97-AF65-F5344CB8AC3E}">
        <p14:creationId xmlns:p14="http://schemas.microsoft.com/office/powerpoint/2010/main" val="2857214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this is a presentation on an analysis of Primark’s current strategic direction.</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1</a:t>
            </a:fld>
            <a:endParaRPr lang="en-GB"/>
          </a:p>
        </p:txBody>
      </p:sp>
    </p:spTree>
    <p:extLst>
      <p:ext uri="{BB962C8B-B14F-4D97-AF65-F5344CB8AC3E}">
        <p14:creationId xmlns:p14="http://schemas.microsoft.com/office/powerpoint/2010/main" val="1706557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2- The background of Primark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Primark began in in 1969 in Dublin and today has 37 stores across Ireland and in 1937 Primark opened its first British store in Derby and has since grown to 188 stores in Britain. </a:t>
            </a:r>
          </a:p>
          <a:p>
            <a:r>
              <a:rPr lang="en-GB" sz="1200" kern="1200" dirty="0">
                <a:solidFill>
                  <a:schemeClr val="tx1"/>
                </a:solidFill>
                <a:effectLst/>
                <a:latin typeface="+mn-lt"/>
                <a:ea typeface="+mn-ea"/>
                <a:cs typeface="+mn-cs"/>
              </a:rPr>
              <a:t>This growth has made Primark a very lucrative business with a net worth of 593 million. Primark also generates an annual revenue of 7 billion from sales, this level of capital is possible through Primark having the largest market share within the retail world of over 7% of the UK market. Primark seems set to succeed with year on year growth as the number of locations increase and profits continuing to grow, last year growing at a rate of 6%. </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2</a:t>
            </a:fld>
            <a:endParaRPr lang="en-GB"/>
          </a:p>
        </p:txBody>
      </p:sp>
    </p:spTree>
    <p:extLst>
      <p:ext uri="{BB962C8B-B14F-4D97-AF65-F5344CB8AC3E}">
        <p14:creationId xmlns:p14="http://schemas.microsoft.com/office/powerpoint/2010/main" val="30139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3- theory behind strategic management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Strategic management is the formulation as well as the implementation of goals and initiatives which are taken on by a company that provides a direction towards success and prosperity in the future. </a:t>
            </a:r>
          </a:p>
          <a:p>
            <a:r>
              <a:rPr lang="en-GB" sz="1200" kern="1200" dirty="0">
                <a:solidFill>
                  <a:schemeClr val="tx1"/>
                </a:solidFill>
                <a:effectLst/>
                <a:latin typeface="+mn-lt"/>
                <a:ea typeface="+mn-ea"/>
                <a:cs typeface="+mn-cs"/>
              </a:rPr>
              <a:t>Strategic management is a broad yet essential topic it has been discussed by many theorists one such theorist is Michael Porter, who states that </a:t>
            </a:r>
            <a:r>
              <a:rPr lang="en-GB" sz="1200" b="1" i="1" kern="1200" dirty="0">
                <a:solidFill>
                  <a:schemeClr val="tx1"/>
                </a:solidFill>
                <a:effectLst/>
                <a:latin typeface="+mn-lt"/>
                <a:ea typeface="+mn-ea"/>
                <a:cs typeface="+mn-cs"/>
              </a:rPr>
              <a:t>“about being different” </a:t>
            </a:r>
            <a:r>
              <a:rPr lang="en-GB" sz="1200" i="1" kern="1200" dirty="0">
                <a:solidFill>
                  <a:schemeClr val="tx1"/>
                </a:solidFill>
                <a:effectLst/>
                <a:latin typeface="+mn-lt"/>
                <a:ea typeface="+mn-ea"/>
                <a:cs typeface="+mn-cs"/>
              </a:rPr>
              <a:t>and adds</a:t>
            </a:r>
            <a:r>
              <a:rPr lang="en-GB" sz="1200" b="1" i="1" kern="1200" dirty="0">
                <a:solidFill>
                  <a:schemeClr val="tx1"/>
                </a:solidFill>
                <a:effectLst/>
                <a:latin typeface="+mn-lt"/>
                <a:ea typeface="+mn-ea"/>
                <a:cs typeface="+mn-cs"/>
              </a:rPr>
              <a:t> “it means deliberately choosing a different set of activities to deliver a unique mix of values”.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Whilst looking at another prominent theorist Henry Mintzberg, Mintzberg recognises the range that strategy consumes so states that there are many common uses for strategy including </a:t>
            </a:r>
          </a:p>
          <a:p>
            <a:pPr lvl="0"/>
            <a:r>
              <a:rPr lang="en-GB" sz="1200" b="1" i="1" kern="1200" dirty="0">
                <a:solidFill>
                  <a:schemeClr val="tx1"/>
                </a:solidFill>
                <a:effectLst/>
                <a:latin typeface="+mn-lt"/>
                <a:ea typeface="+mn-ea"/>
                <a:cs typeface="+mn-cs"/>
              </a:rPr>
              <a:t>how for someone to get from somewhere to somewhere else entirely </a:t>
            </a:r>
            <a:r>
              <a:rPr lang="en-GB" sz="1200" i="1" kern="1200" dirty="0">
                <a:solidFill>
                  <a:schemeClr val="tx1"/>
                </a:solidFill>
                <a:effectLst/>
                <a:latin typeface="+mn-lt"/>
                <a:ea typeface="+mn-ea"/>
                <a:cs typeface="+mn-cs"/>
              </a:rPr>
              <a:t>(creating a plan for development to change the current strategic position)</a:t>
            </a:r>
            <a:endParaRPr lang="en-GB"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A pattern of action over time </a:t>
            </a:r>
            <a:r>
              <a:rPr lang="en-GB" sz="1200" i="1" kern="1200" dirty="0">
                <a:solidFill>
                  <a:schemeClr val="tx1"/>
                </a:solidFill>
                <a:effectLst/>
                <a:latin typeface="+mn-lt"/>
                <a:ea typeface="+mn-ea"/>
                <a:cs typeface="+mn-cs"/>
              </a:rPr>
              <a:t>(creating high end products causes a high-end approach)</a:t>
            </a:r>
            <a:endParaRPr lang="en-GB"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Using strategy for position (</a:t>
            </a:r>
            <a:r>
              <a:rPr lang="en-GB" sz="1200" i="1" kern="1200" dirty="0">
                <a:solidFill>
                  <a:schemeClr val="tx1"/>
                </a:solidFill>
                <a:effectLst/>
                <a:latin typeface="+mn-lt"/>
                <a:ea typeface="+mn-ea"/>
                <a:cs typeface="+mn-cs"/>
              </a:rPr>
              <a:t>changing certain aspects of a product or service to create an advantage held over another competitor) </a:t>
            </a:r>
            <a:endParaRPr lang="en-GB"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Changing perspective </a:t>
            </a:r>
            <a:r>
              <a:rPr lang="en-GB" sz="1200" i="1" kern="1200" dirty="0">
                <a:solidFill>
                  <a:schemeClr val="tx1"/>
                </a:solidFill>
                <a:effectLst/>
                <a:latin typeface="+mn-lt"/>
                <a:ea typeface="+mn-ea"/>
                <a:cs typeface="+mn-cs"/>
              </a:rPr>
              <a:t>(allowing for the creation of a future image and then creating a plan to work towards it)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George Steiner notes that strategy gained prevalence through reacting to a competitor’s business more or working towards beating a competitor to their theoretical next move. </a:t>
            </a:r>
          </a:p>
          <a:p>
            <a:r>
              <a:rPr lang="en-GB" sz="1200" kern="1200" dirty="0">
                <a:solidFill>
                  <a:schemeClr val="tx1"/>
                </a:solidFill>
                <a:effectLst/>
                <a:latin typeface="+mn-lt"/>
                <a:ea typeface="+mn-ea"/>
                <a:cs typeface="+mn-cs"/>
              </a:rPr>
              <a:t>From these theorists we can see that both Porter and Mintzberg see strategy as a way of charge to primitively seek an advantage over a competitor whilst Steiner sees strategy as a re-active way of dealing with competition.</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3</a:t>
            </a:fld>
            <a:endParaRPr lang="en-GB"/>
          </a:p>
        </p:txBody>
      </p:sp>
    </p:spTree>
    <p:extLst>
      <p:ext uri="{BB962C8B-B14F-4D97-AF65-F5344CB8AC3E}">
        <p14:creationId xmlns:p14="http://schemas.microsoft.com/office/powerpoint/2010/main" val="3928308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4- a SWOT analysis of Primark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first strategic approach chosen is a SWOT analysis, this analytical tool allows for the identification of each individual Strength and Weakness that they possess as well as their perceived Opportunities and Threats that are in their surrounding environment. </a:t>
            </a:r>
          </a:p>
          <a:p>
            <a:r>
              <a:rPr lang="en-GB" sz="1200" kern="1200" dirty="0">
                <a:solidFill>
                  <a:schemeClr val="tx1"/>
                </a:solidFill>
                <a:effectLst/>
                <a:latin typeface="+mn-lt"/>
                <a:ea typeface="+mn-ea"/>
                <a:cs typeface="+mn-cs"/>
              </a:rPr>
              <a:t>From doing a SWOT analysis of Primark you can see that there are many strengths and in my opinion the main strength being that Primark has over 50,000 employees worldwide, this is because they are integral for Primark to function as well as provide as sources for inspiration that can encourage the identification of issues and how to adapt and overcome any and all issues found.  </a:t>
            </a:r>
          </a:p>
          <a:p>
            <a:r>
              <a:rPr lang="en-GB" sz="1200" kern="1200" dirty="0">
                <a:solidFill>
                  <a:schemeClr val="tx1"/>
                </a:solidFill>
                <a:effectLst/>
                <a:latin typeface="+mn-lt"/>
                <a:ea typeface="+mn-ea"/>
                <a:cs typeface="+mn-cs"/>
              </a:rPr>
              <a:t>Another interesting advantage is that Primark does not advertise itself meaning that there are no advertising costs for the company, this does not appear to limit the company at all as customers advertise the company through word of mouth alone acting more effectively than any advertising campaign. </a:t>
            </a:r>
          </a:p>
          <a:p>
            <a:r>
              <a:rPr lang="en-GB" sz="1200" kern="1200" dirty="0">
                <a:solidFill>
                  <a:schemeClr val="tx1"/>
                </a:solidFill>
                <a:effectLst/>
                <a:latin typeface="+mn-lt"/>
                <a:ea typeface="+mn-ea"/>
                <a:cs typeface="+mn-cs"/>
              </a:rPr>
              <a:t>A weakness of Primark is they are in a highly volatile and competitive market with many competitors all fighting for sales and market dominance. </a:t>
            </a:r>
          </a:p>
          <a:p>
            <a:r>
              <a:rPr lang="en-GB" sz="1200" kern="1200" dirty="0">
                <a:solidFill>
                  <a:schemeClr val="tx1"/>
                </a:solidFill>
                <a:effectLst/>
                <a:latin typeface="+mn-lt"/>
                <a:ea typeface="+mn-ea"/>
                <a:cs typeface="+mn-cs"/>
              </a:rPr>
              <a:t>Another weakness is that Primark does not have an online marketplace for customers to order from. However, Primark did trial an online market in partnership with ASOS however this trial was short lived with Primark withdrawing their products from the site without a reason, this could have been a result from profit margins being too low to generate profit for Primark. </a:t>
            </a:r>
          </a:p>
          <a:p>
            <a:r>
              <a:rPr lang="en-GB" sz="1200" kern="1200" dirty="0">
                <a:solidFill>
                  <a:schemeClr val="tx1"/>
                </a:solidFill>
                <a:effectLst/>
                <a:latin typeface="+mn-lt"/>
                <a:ea typeface="+mn-ea"/>
                <a:cs typeface="+mn-cs"/>
              </a:rPr>
              <a:t>Primark’s wave of success seems unstoppable which is why the opportunity to expand into new and emerging markets may be too irresistible for the company. As long as Primark chooses the right markets to enter then there can be little downside to this future opportunity. </a:t>
            </a:r>
          </a:p>
          <a:p>
            <a:r>
              <a:rPr lang="en-GB" sz="1200" kern="1200" dirty="0">
                <a:solidFill>
                  <a:schemeClr val="tx1"/>
                </a:solidFill>
                <a:effectLst/>
                <a:latin typeface="+mn-lt"/>
                <a:ea typeface="+mn-ea"/>
                <a:cs typeface="+mn-cs"/>
              </a:rPr>
              <a:t>It is also as important to consider the threats to Primark’s future and working to negate them, one such threat can be poor management quality this does not mean all managers and operators are poor however the ones that are who are not capable of managing staff correctly my cause issues if the future for the company. </a:t>
            </a:r>
          </a:p>
          <a:p>
            <a:r>
              <a:rPr lang="en-GB" sz="1200" kern="1200" dirty="0">
                <a:solidFill>
                  <a:schemeClr val="tx1"/>
                </a:solidFill>
                <a:effectLst/>
                <a:latin typeface="+mn-lt"/>
                <a:ea typeface="+mn-ea"/>
                <a:cs typeface="+mn-cs"/>
              </a:rPr>
              <a:t>In all areas of my SWOT analysis of Primark there is an order of importance as I see it.</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4</a:t>
            </a:fld>
            <a:endParaRPr lang="en-GB"/>
          </a:p>
        </p:txBody>
      </p:sp>
    </p:spTree>
    <p:extLst>
      <p:ext uri="{BB962C8B-B14F-4D97-AF65-F5344CB8AC3E}">
        <p14:creationId xmlns:p14="http://schemas.microsoft.com/office/powerpoint/2010/main" val="2404774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5- using porters 5 forces to analyse the surrounding competitive environment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Porters 5 Forces I am able to find the competitive environment that surrounds Primark by looking at-</a:t>
            </a:r>
          </a:p>
          <a:p>
            <a:r>
              <a:rPr lang="en-GB" sz="1200" kern="1200" dirty="0">
                <a:solidFill>
                  <a:schemeClr val="tx1"/>
                </a:solidFill>
                <a:effectLst/>
                <a:latin typeface="+mn-lt"/>
                <a:ea typeface="+mn-ea"/>
                <a:cs typeface="+mn-cs"/>
              </a:rPr>
              <a:t>From this analysis we can see that with the-</a:t>
            </a:r>
          </a:p>
          <a:p>
            <a:r>
              <a:rPr lang="en-GB" sz="1200" b="1" kern="1200" dirty="0">
                <a:solidFill>
                  <a:schemeClr val="tx1"/>
                </a:solidFill>
                <a:effectLst/>
                <a:latin typeface="+mn-lt"/>
                <a:ea typeface="+mn-ea"/>
                <a:cs typeface="+mn-cs"/>
              </a:rPr>
              <a:t>threat of new entry,</a:t>
            </a:r>
            <a:r>
              <a:rPr lang="en-GB" sz="1200" kern="1200" dirty="0">
                <a:solidFill>
                  <a:schemeClr val="tx1"/>
                </a:solidFill>
                <a:effectLst/>
                <a:latin typeface="+mn-lt"/>
                <a:ea typeface="+mn-ea"/>
                <a:cs typeface="+mn-cs"/>
              </a:rPr>
              <a:t> there is a very low level of threat resulting from the high price of entry into the market. </a:t>
            </a:r>
          </a:p>
          <a:p>
            <a:r>
              <a:rPr lang="en-GB" sz="1200" b="1" kern="1200" dirty="0">
                <a:solidFill>
                  <a:schemeClr val="tx1"/>
                </a:solidFill>
                <a:effectLst/>
                <a:latin typeface="+mn-lt"/>
                <a:ea typeface="+mn-ea"/>
                <a:cs typeface="+mn-cs"/>
              </a:rPr>
              <a:t>Supplier power,</a:t>
            </a:r>
            <a:r>
              <a:rPr lang="en-GB" sz="1200" kern="1200" dirty="0">
                <a:solidFill>
                  <a:schemeClr val="tx1"/>
                </a:solidFill>
                <a:effectLst/>
                <a:latin typeface="+mn-lt"/>
                <a:ea typeface="+mn-ea"/>
                <a:cs typeface="+mn-cs"/>
              </a:rPr>
              <a:t> there is no single large supplier which reduces the power of the suppliers to have any large influence over Primark  </a:t>
            </a:r>
          </a:p>
          <a:p>
            <a:r>
              <a:rPr lang="en-GB" sz="1200" b="1" kern="1200" dirty="0">
                <a:solidFill>
                  <a:schemeClr val="tx1"/>
                </a:solidFill>
                <a:effectLst/>
                <a:latin typeface="+mn-lt"/>
                <a:ea typeface="+mn-ea"/>
                <a:cs typeface="+mn-cs"/>
              </a:rPr>
              <a:t>Threat of substitution, </a:t>
            </a:r>
            <a:r>
              <a:rPr lang="en-GB" sz="1200" kern="1200" dirty="0">
                <a:solidFill>
                  <a:schemeClr val="tx1"/>
                </a:solidFill>
                <a:effectLst/>
                <a:latin typeface="+mn-lt"/>
                <a:ea typeface="+mn-ea"/>
                <a:cs typeface="+mn-cs"/>
              </a:rPr>
              <a:t>there are other low-cost retail-stores available within the market so there is a moderate risk of customers substituting in favour of other retailors</a:t>
            </a:r>
          </a:p>
          <a:p>
            <a:r>
              <a:rPr lang="en-GB" sz="1200" b="1" kern="1200" dirty="0">
                <a:solidFill>
                  <a:schemeClr val="tx1"/>
                </a:solidFill>
                <a:effectLst/>
                <a:latin typeface="+mn-lt"/>
                <a:ea typeface="+mn-ea"/>
                <a:cs typeface="+mn-cs"/>
              </a:rPr>
              <a:t>Buyer Power, </a:t>
            </a:r>
            <a:r>
              <a:rPr lang="en-GB" sz="1200" kern="1200" dirty="0">
                <a:solidFill>
                  <a:schemeClr val="tx1"/>
                </a:solidFill>
                <a:effectLst/>
                <a:latin typeface="+mn-lt"/>
                <a:ea typeface="+mn-ea"/>
                <a:cs typeface="+mn-cs"/>
              </a:rPr>
              <a:t>there is a highly competitive market with a vast range of products that differ from those of Primark meaning that buyers know they do have the power to pick and choose as much as they like and when they like.</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Competitive rivalry, </a:t>
            </a:r>
            <a:r>
              <a:rPr lang="en-GB" sz="1200" kern="1200" dirty="0">
                <a:solidFill>
                  <a:schemeClr val="tx1"/>
                </a:solidFill>
                <a:effectLst/>
                <a:latin typeface="+mn-lt"/>
                <a:ea typeface="+mn-ea"/>
                <a:cs typeface="+mn-cs"/>
              </a:rPr>
              <a:t>there are other competitors that offer low price products however no other competitor can match Primark’s low prices as consistently and across as many product ranges. There is competitive rivalry however Primark remains unmatched. </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5</a:t>
            </a:fld>
            <a:endParaRPr lang="en-GB"/>
          </a:p>
        </p:txBody>
      </p:sp>
    </p:spTree>
    <p:extLst>
      <p:ext uri="{BB962C8B-B14F-4D97-AF65-F5344CB8AC3E}">
        <p14:creationId xmlns:p14="http://schemas.microsoft.com/office/powerpoint/2010/main" val="3839012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6- determining Primark’s position on bowman’s strategic clock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bowman’s strategic clock, we can understand the market and Primark’s position within it that in the future we act appropriately. </a:t>
            </a:r>
          </a:p>
          <a:p>
            <a:r>
              <a:rPr lang="en-GB" sz="1200" kern="1200" dirty="0">
                <a:solidFill>
                  <a:schemeClr val="tx1"/>
                </a:solidFill>
                <a:effectLst/>
                <a:latin typeface="+mn-lt"/>
                <a:ea typeface="+mn-ea"/>
                <a:cs typeface="+mn-cs"/>
              </a:rPr>
              <a:t>With Primark’s Place on Bowman’s clock there are aspects of both the no frills rout and the low-price rout. this is due to a large basis of Primark’s customers being highly price sensitive there is also a perceived low benefit to Primark’s products with them being cheaply of low-cost materials, being un-branded. Primark has made a low-cost strategy its foundation and built upon it well turning it into a sustainable business model that allows it to grow whilst other companies fail. </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6</a:t>
            </a:fld>
            <a:endParaRPr lang="en-GB"/>
          </a:p>
        </p:txBody>
      </p:sp>
    </p:spTree>
    <p:extLst>
      <p:ext uri="{BB962C8B-B14F-4D97-AF65-F5344CB8AC3E}">
        <p14:creationId xmlns:p14="http://schemas.microsoft.com/office/powerpoint/2010/main" val="2515356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7- the new direction for Primark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Primark’s level of resistance is high resulting from its competitors not able to match on low price products combined with Primark’s continues expanse and continuous financial prosperity it seems that Primark is able to withstand whatever the future will throw at the company. Primark’s low-cost approach has proven to be incredibly ulcerative for the company and highly beneficial for its customers meaning that the regularly return as there is no cheaper option for clothing products than Primark. </a:t>
            </a:r>
          </a:p>
          <a:p>
            <a:r>
              <a:rPr lang="en-GB" sz="1200" kern="1200" dirty="0">
                <a:solidFill>
                  <a:schemeClr val="tx1"/>
                </a:solidFill>
                <a:effectLst/>
                <a:latin typeface="+mn-lt"/>
                <a:ea typeface="+mn-ea"/>
                <a:cs typeface="+mn-cs"/>
              </a:rPr>
              <a:t>For the future of Primark, I would recommend a future strategic directs that continues on what Primark is currently doing which is expanding across the globe. </a:t>
            </a:r>
          </a:p>
          <a:p>
            <a:r>
              <a:rPr lang="en-GB" sz="1200" kern="1200" dirty="0">
                <a:solidFill>
                  <a:schemeClr val="tx1"/>
                </a:solidFill>
                <a:effectLst/>
                <a:latin typeface="+mn-lt"/>
                <a:ea typeface="+mn-ea"/>
                <a:cs typeface="+mn-cs"/>
              </a:rPr>
              <a:t>This image is from 2015 and since that Primark has continued to expand, by increasing from 1 store in the USA to now have 8. Further expanded stores in Portugal, Germany and Belgium to over 45 to date. Over the last year Primark has expended its international reach by opening 4 stores in Italy and its first location in Slovenia becoming Primark’s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international marketplace and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market in eastern Europe. </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7</a:t>
            </a:fld>
            <a:endParaRPr lang="en-GB"/>
          </a:p>
        </p:txBody>
      </p:sp>
    </p:spTree>
    <p:extLst>
      <p:ext uri="{BB962C8B-B14F-4D97-AF65-F5344CB8AC3E}">
        <p14:creationId xmlns:p14="http://schemas.microsoft.com/office/powerpoint/2010/main" val="2517333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8 and 9 –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future I would recommend that Primark begins by expanding into Dubai then Mumbai followed by Perth and Sydney then into Tokyo and finally expanding into Seoul South Korea. I would recommend opening multiple stores within each country to become established and well known before continuing to the next international marketplace. With these new markets come new trends and products which Primark will be able to sell, increasing the product range with each continues growth. </a:t>
            </a:r>
          </a:p>
          <a:p>
            <a:endParaRPr lang="en-GB" dirty="0"/>
          </a:p>
        </p:txBody>
      </p:sp>
      <p:sp>
        <p:nvSpPr>
          <p:cNvPr id="4" name="Slide Number Placeholder 3"/>
          <p:cNvSpPr>
            <a:spLocks noGrp="1"/>
          </p:cNvSpPr>
          <p:nvPr>
            <p:ph type="sldNum" sz="quarter" idx="5"/>
          </p:nvPr>
        </p:nvSpPr>
        <p:spPr/>
        <p:txBody>
          <a:bodyPr/>
          <a:lstStyle/>
          <a:p>
            <a:fld id="{B0C76A8F-0164-49C8-9E74-5065939B2950}" type="slidenum">
              <a:rPr lang="en-GB" smtClean="0"/>
              <a:t>9</a:t>
            </a:fld>
            <a:endParaRPr lang="en-GB"/>
          </a:p>
        </p:txBody>
      </p:sp>
    </p:spTree>
    <p:extLst>
      <p:ext uri="{BB962C8B-B14F-4D97-AF65-F5344CB8AC3E}">
        <p14:creationId xmlns:p14="http://schemas.microsoft.com/office/powerpoint/2010/main" val="1769693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slide 10- thank you for listening, any questions </a:t>
            </a:r>
            <a:endParaRPr lang="en-GB" sz="1200" kern="1200" dirty="0">
              <a:solidFill>
                <a:schemeClr val="tx1"/>
              </a:solidFill>
              <a:effectLst/>
              <a:latin typeface="+mn-lt"/>
              <a:ea typeface="+mn-ea"/>
              <a:cs typeface="+mn-cs"/>
            </a:endParaRPr>
          </a:p>
          <a:p>
            <a:endParaRPr lang="en-GB" dirty="0"/>
          </a:p>
          <a:p>
            <a:r>
              <a:rPr lang="en-GB" dirty="0"/>
              <a:t>Presentation total word count of 1317 words. </a:t>
            </a:r>
          </a:p>
        </p:txBody>
      </p:sp>
      <p:sp>
        <p:nvSpPr>
          <p:cNvPr id="4" name="Slide Number Placeholder 3"/>
          <p:cNvSpPr>
            <a:spLocks noGrp="1"/>
          </p:cNvSpPr>
          <p:nvPr>
            <p:ph type="sldNum" sz="quarter" idx="5"/>
          </p:nvPr>
        </p:nvSpPr>
        <p:spPr/>
        <p:txBody>
          <a:bodyPr/>
          <a:lstStyle/>
          <a:p>
            <a:fld id="{B0C76A8F-0164-49C8-9E74-5065939B2950}" type="slidenum">
              <a:rPr lang="en-GB" smtClean="0"/>
              <a:t>10</a:t>
            </a:fld>
            <a:endParaRPr lang="en-GB"/>
          </a:p>
        </p:txBody>
      </p:sp>
    </p:spTree>
    <p:extLst>
      <p:ext uri="{BB962C8B-B14F-4D97-AF65-F5344CB8AC3E}">
        <p14:creationId xmlns:p14="http://schemas.microsoft.com/office/powerpoint/2010/main" val="869071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12/12/2019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ft.com/stream/d69cf22f-ac26-344a-9141-2d80728be9a0" TargetMode="External"/><Relationship Id="rId4" Type="http://schemas.openxmlformats.org/officeDocument/2006/relationships/hyperlink" Target="https://www.ft.com/stream/0f7eba24-5fff-3033-a66b-6bc97d2fd3eb"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statista.com/topics/4684/primark/" TargetMode="External"/><Relationship Id="rId3" Type="http://schemas.openxmlformats.org/officeDocument/2006/relationships/hyperlink" Target="https://www.business.qld.gov.au/starting-business/planning/market-customer-research/swot-analysis/benefits-limitations" TargetMode="External"/><Relationship Id="rId7" Type="http://schemas.openxmlformats.org/officeDocument/2006/relationships/hyperlink" Target="https://businessteacher.org.uk/swot/primark.ph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sites.google.com/site/kpmanagementviewscom/stakeholders-of-primark" TargetMode="External"/><Relationship Id="rId5" Type="http://schemas.openxmlformats.org/officeDocument/2006/relationships/hyperlink" Target="https://www.mindtools.com/pages/article/newTMC_08.htm" TargetMode="External"/><Relationship Id="rId4" Type="http://schemas.openxmlformats.org/officeDocument/2006/relationships/hyperlink" Target="https://www.slideshare.net/fahusli/primark-a-porters-cas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2700-B7B2-46AA-BD28-0E03C6E5D7D0}"/>
              </a:ext>
            </a:extLst>
          </p:cNvPr>
          <p:cNvSpPr>
            <a:spLocks noGrp="1"/>
          </p:cNvSpPr>
          <p:nvPr>
            <p:ph type="ctrTitle"/>
          </p:nvPr>
        </p:nvSpPr>
        <p:spPr/>
        <p:txBody>
          <a:bodyPr>
            <a:normAutofit fontScale="90000"/>
          </a:bodyPr>
          <a:lstStyle/>
          <a:p>
            <a:r>
              <a:rPr lang="en-GB" dirty="0"/>
              <a:t>A comprehensive analysis of Primark’s current strategic direction </a:t>
            </a:r>
          </a:p>
        </p:txBody>
      </p:sp>
      <p:sp>
        <p:nvSpPr>
          <p:cNvPr id="3" name="Subtitle 2">
            <a:extLst>
              <a:ext uri="{FF2B5EF4-FFF2-40B4-BE49-F238E27FC236}">
                <a16:creationId xmlns:a16="http://schemas.microsoft.com/office/drawing/2014/main" id="{581E2A4E-2F47-4B47-997D-13F66B9E8D74}"/>
              </a:ext>
            </a:extLst>
          </p:cNvPr>
          <p:cNvSpPr>
            <a:spLocks noGrp="1"/>
          </p:cNvSpPr>
          <p:nvPr>
            <p:ph type="subTitle" idx="1"/>
          </p:nvPr>
        </p:nvSpPr>
        <p:spPr>
          <a:xfrm>
            <a:off x="1069848" y="4645152"/>
            <a:ext cx="7315200" cy="914400"/>
          </a:xfrm>
        </p:spPr>
        <p:txBody>
          <a:bodyPr/>
          <a:lstStyle/>
          <a:p>
            <a:r>
              <a:rPr lang="en-GB" dirty="0"/>
              <a:t>George Parker</a:t>
            </a:r>
          </a:p>
          <a:p>
            <a:endParaRPr lang="en-GB" dirty="0"/>
          </a:p>
        </p:txBody>
      </p:sp>
    </p:spTree>
    <p:extLst>
      <p:ext uri="{BB962C8B-B14F-4D97-AF65-F5344CB8AC3E}">
        <p14:creationId xmlns:p14="http://schemas.microsoft.com/office/powerpoint/2010/main" val="118625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829FA-51BF-4474-A9E9-F74C967AF43B}"/>
              </a:ext>
            </a:extLst>
          </p:cNvPr>
          <p:cNvSpPr>
            <a:spLocks noGrp="1"/>
          </p:cNvSpPr>
          <p:nvPr>
            <p:ph type="title"/>
          </p:nvPr>
        </p:nvSpPr>
        <p:spPr/>
        <p:txBody>
          <a:bodyPr/>
          <a:lstStyle/>
          <a:p>
            <a:r>
              <a:rPr lang="en-GB" dirty="0"/>
              <a:t>The background of Primark </a:t>
            </a:r>
          </a:p>
        </p:txBody>
      </p:sp>
      <p:sp>
        <p:nvSpPr>
          <p:cNvPr id="3" name="Content Placeholder 2">
            <a:extLst>
              <a:ext uri="{FF2B5EF4-FFF2-40B4-BE49-F238E27FC236}">
                <a16:creationId xmlns:a16="http://schemas.microsoft.com/office/drawing/2014/main" id="{887C3831-DAE8-4960-AE38-B365EF828272}"/>
              </a:ext>
            </a:extLst>
          </p:cNvPr>
          <p:cNvSpPr>
            <a:spLocks noGrp="1"/>
          </p:cNvSpPr>
          <p:nvPr>
            <p:ph idx="1"/>
          </p:nvPr>
        </p:nvSpPr>
        <p:spPr>
          <a:xfrm>
            <a:off x="3869268" y="864108"/>
            <a:ext cx="7315200" cy="5120640"/>
          </a:xfrm>
        </p:spPr>
        <p:txBody>
          <a:bodyPr/>
          <a:lstStyle/>
          <a:p>
            <a:r>
              <a:rPr lang="en-GB" dirty="0"/>
              <a:t>Began in 1969 in Dublin, Ireland </a:t>
            </a:r>
          </a:p>
          <a:p>
            <a:endParaRPr lang="en-GB" dirty="0"/>
          </a:p>
          <a:p>
            <a:r>
              <a:rPr lang="en-GB" dirty="0"/>
              <a:t>Currently 225 across the UK and Ireland </a:t>
            </a:r>
          </a:p>
          <a:p>
            <a:endParaRPr lang="en-GB" dirty="0"/>
          </a:p>
          <a:p>
            <a:r>
              <a:rPr lang="en-GB" dirty="0"/>
              <a:t>A net worth of 593m GBP</a:t>
            </a:r>
          </a:p>
          <a:p>
            <a:endParaRPr lang="en-GB" dirty="0"/>
          </a:p>
          <a:p>
            <a:r>
              <a:rPr lang="en-GB" dirty="0"/>
              <a:t>An annual revenue of over 7 bn GBP</a:t>
            </a:r>
          </a:p>
          <a:p>
            <a:endParaRPr lang="en-GB" dirty="0"/>
          </a:p>
          <a:p>
            <a:r>
              <a:rPr lang="en-GB" dirty="0"/>
              <a:t>Has the largest market share of 7.1% </a:t>
            </a:r>
          </a:p>
          <a:p>
            <a:endParaRPr lang="en-GB" dirty="0"/>
          </a:p>
          <a:p>
            <a:r>
              <a:rPr lang="en-GB" dirty="0"/>
              <a:t>Continues growth year on year, last year being 6%</a:t>
            </a:r>
          </a:p>
        </p:txBody>
      </p:sp>
    </p:spTree>
    <p:extLst>
      <p:ext uri="{BB962C8B-B14F-4D97-AF65-F5344CB8AC3E}">
        <p14:creationId xmlns:p14="http://schemas.microsoft.com/office/powerpoint/2010/main" val="2090698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AC6A4-7A4E-4B7F-AE4B-88A18BC5BFCD}"/>
              </a:ext>
            </a:extLst>
          </p:cNvPr>
          <p:cNvSpPr>
            <a:spLocks noGrp="1"/>
          </p:cNvSpPr>
          <p:nvPr>
            <p:ph type="title"/>
          </p:nvPr>
        </p:nvSpPr>
        <p:spPr/>
        <p:txBody>
          <a:bodyPr/>
          <a:lstStyle/>
          <a:p>
            <a:r>
              <a:rPr lang="en-GB" dirty="0"/>
              <a:t>Theory behind strategic management </a:t>
            </a:r>
          </a:p>
        </p:txBody>
      </p:sp>
      <p:sp>
        <p:nvSpPr>
          <p:cNvPr id="3" name="Content Placeholder 2">
            <a:extLst>
              <a:ext uri="{FF2B5EF4-FFF2-40B4-BE49-F238E27FC236}">
                <a16:creationId xmlns:a16="http://schemas.microsoft.com/office/drawing/2014/main" id="{312EBDBC-F39F-4370-A0C6-EAE8F755BA0A}"/>
              </a:ext>
            </a:extLst>
          </p:cNvPr>
          <p:cNvSpPr>
            <a:spLocks noGrp="1"/>
          </p:cNvSpPr>
          <p:nvPr>
            <p:ph idx="1"/>
          </p:nvPr>
        </p:nvSpPr>
        <p:spPr/>
        <p:txBody>
          <a:bodyPr>
            <a:normAutofit lnSpcReduction="10000"/>
          </a:bodyPr>
          <a:lstStyle/>
          <a:p>
            <a:r>
              <a:rPr lang="en-GB" dirty="0"/>
              <a:t>According to </a:t>
            </a:r>
            <a:r>
              <a:rPr lang="en-GB" b="1" dirty="0"/>
              <a:t>Michael Porter </a:t>
            </a:r>
            <a:r>
              <a:rPr lang="en-GB" dirty="0"/>
              <a:t>competitive strategy is “about being different” and adds “it means deliberately choosing a different set of activities to deliver a unique mix of values”. </a:t>
            </a:r>
          </a:p>
          <a:p>
            <a:endParaRPr lang="en-GB" dirty="0"/>
          </a:p>
          <a:p>
            <a:r>
              <a:rPr lang="en-GB" b="1" dirty="0"/>
              <a:t>Henry Mintzberg-</a:t>
            </a:r>
          </a:p>
          <a:p>
            <a:r>
              <a:rPr lang="en-GB" i="1" dirty="0"/>
              <a:t>how for someone to get from somewhere to somewhere else entirely </a:t>
            </a:r>
            <a:endParaRPr lang="en-GB" dirty="0"/>
          </a:p>
          <a:p>
            <a:r>
              <a:rPr lang="en-GB" i="1" dirty="0"/>
              <a:t>A pattern of action over time </a:t>
            </a:r>
            <a:endParaRPr lang="en-GB" dirty="0"/>
          </a:p>
          <a:p>
            <a:r>
              <a:rPr lang="en-GB" i="1" dirty="0"/>
              <a:t>Using strategy for position </a:t>
            </a:r>
            <a:endParaRPr lang="en-GB" dirty="0"/>
          </a:p>
          <a:p>
            <a:r>
              <a:rPr lang="en-GB" i="1" dirty="0"/>
              <a:t>Changing perspective </a:t>
            </a:r>
            <a:endParaRPr lang="en-GB" dirty="0"/>
          </a:p>
          <a:p>
            <a:endParaRPr lang="en-GB" dirty="0"/>
          </a:p>
          <a:p>
            <a:r>
              <a:rPr lang="en-GB" b="1" dirty="0"/>
              <a:t>George Steiner </a:t>
            </a:r>
            <a:r>
              <a:rPr lang="en-GB" dirty="0"/>
              <a:t>does not specifically define strategy however he does note that strategy entered the management literature as a way of referring to what one did to counter a competitor’s actual or predicted moves</a:t>
            </a:r>
          </a:p>
        </p:txBody>
      </p:sp>
    </p:spTree>
    <p:extLst>
      <p:ext uri="{BB962C8B-B14F-4D97-AF65-F5344CB8AC3E}">
        <p14:creationId xmlns:p14="http://schemas.microsoft.com/office/powerpoint/2010/main" val="1570497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9" name="Rectangle 1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1" name="Rectangle 23">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5">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8168B21-466E-454C-9CE0-943A6C5D3B78}"/>
              </a:ext>
            </a:extLst>
          </p:cNvPr>
          <p:cNvSpPr>
            <a:spLocks noGrp="1"/>
          </p:cNvSpPr>
          <p:nvPr>
            <p:ph type="title"/>
          </p:nvPr>
        </p:nvSpPr>
        <p:spPr>
          <a:xfrm>
            <a:off x="691771" y="2290985"/>
            <a:ext cx="3258688" cy="2430780"/>
          </a:xfrm>
        </p:spPr>
        <p:txBody>
          <a:bodyPr vert="horz" lIns="91440" tIns="45720" rIns="91440" bIns="45720" rtlCol="0" anchor="b">
            <a:normAutofit/>
          </a:bodyPr>
          <a:lstStyle/>
          <a:p>
            <a:r>
              <a:rPr lang="en-US" sz="5500" spc="-100" dirty="0"/>
              <a:t>A SWOT analysis of Primark </a:t>
            </a:r>
          </a:p>
        </p:txBody>
      </p:sp>
      <p:pic>
        <p:nvPicPr>
          <p:cNvPr id="4" name="Picture 3">
            <a:extLst>
              <a:ext uri="{FF2B5EF4-FFF2-40B4-BE49-F238E27FC236}">
                <a16:creationId xmlns:a16="http://schemas.microsoft.com/office/drawing/2014/main" id="{021750D2-3923-40FA-9C04-1834F7207814}"/>
              </a:ext>
            </a:extLst>
          </p:cNvPr>
          <p:cNvPicPr>
            <a:picLocks noChangeAspect="1"/>
          </p:cNvPicPr>
          <p:nvPr/>
        </p:nvPicPr>
        <p:blipFill rotWithShape="1">
          <a:blip r:embed="rId3"/>
          <a:srcRect l="30517" t="21302" r="6034" b="9733"/>
          <a:stretch/>
        </p:blipFill>
        <p:spPr>
          <a:xfrm>
            <a:off x="4642229" y="1298448"/>
            <a:ext cx="7222514" cy="4415855"/>
          </a:xfrm>
          <a:prstGeom prst="rect">
            <a:avLst/>
          </a:prstGeom>
        </p:spPr>
      </p:pic>
      <p:sp>
        <p:nvSpPr>
          <p:cNvPr id="28" name="Rectangle 27">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1176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2525FC-1897-4532-8666-3231D08E45EC}"/>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3700" spc="-100"/>
              <a:t>Using Porters 5 Forces to analyse the surrounding competitive environment </a:t>
            </a:r>
          </a:p>
        </p:txBody>
      </p:sp>
      <p:pic>
        <p:nvPicPr>
          <p:cNvPr id="4" name="Picture 3">
            <a:extLst>
              <a:ext uri="{FF2B5EF4-FFF2-40B4-BE49-F238E27FC236}">
                <a16:creationId xmlns:a16="http://schemas.microsoft.com/office/drawing/2014/main" id="{31131A23-8833-4731-9C84-F5DCC65E5839}"/>
              </a:ext>
            </a:extLst>
          </p:cNvPr>
          <p:cNvPicPr>
            <a:picLocks noChangeAspect="1"/>
          </p:cNvPicPr>
          <p:nvPr/>
        </p:nvPicPr>
        <p:blipFill>
          <a:blip r:embed="rId3"/>
          <a:stretch>
            <a:fillRect/>
          </a:stretch>
        </p:blipFill>
        <p:spPr>
          <a:xfrm>
            <a:off x="4681397" y="1346514"/>
            <a:ext cx="7134467" cy="4155827"/>
          </a:xfrm>
          <a:prstGeom prst="rect">
            <a:avLst/>
          </a:prstGeom>
        </p:spPr>
      </p:pic>
      <p:sp>
        <p:nvSpPr>
          <p:cNvPr id="17" name="Rectangle 1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9423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B8F16-198F-4A2E-ABF3-0B6CA7B53A18}"/>
              </a:ext>
            </a:extLst>
          </p:cNvPr>
          <p:cNvSpPr>
            <a:spLocks noGrp="1"/>
          </p:cNvSpPr>
          <p:nvPr>
            <p:ph type="title"/>
          </p:nvPr>
        </p:nvSpPr>
        <p:spPr/>
        <p:txBody>
          <a:bodyPr/>
          <a:lstStyle/>
          <a:p>
            <a:r>
              <a:rPr lang="en-GB" dirty="0"/>
              <a:t>Determining Primark's position on Bowman’s Strategic Clock</a:t>
            </a:r>
          </a:p>
        </p:txBody>
      </p:sp>
      <p:pic>
        <p:nvPicPr>
          <p:cNvPr id="4" name="Picture 3">
            <a:extLst>
              <a:ext uri="{FF2B5EF4-FFF2-40B4-BE49-F238E27FC236}">
                <a16:creationId xmlns:a16="http://schemas.microsoft.com/office/drawing/2014/main" id="{A4024816-7ACC-4676-BDBC-4E441A97B890}"/>
              </a:ext>
            </a:extLst>
          </p:cNvPr>
          <p:cNvPicPr>
            <a:picLocks noChangeAspect="1"/>
          </p:cNvPicPr>
          <p:nvPr/>
        </p:nvPicPr>
        <p:blipFill>
          <a:blip r:embed="rId3"/>
          <a:stretch>
            <a:fillRect/>
          </a:stretch>
        </p:blipFill>
        <p:spPr>
          <a:xfrm>
            <a:off x="3853858" y="686269"/>
            <a:ext cx="7102863" cy="5412974"/>
          </a:xfrm>
          <a:prstGeom prst="rect">
            <a:avLst/>
          </a:prstGeom>
        </p:spPr>
      </p:pic>
    </p:spTree>
    <p:extLst>
      <p:ext uri="{BB962C8B-B14F-4D97-AF65-F5344CB8AC3E}">
        <p14:creationId xmlns:p14="http://schemas.microsoft.com/office/powerpoint/2010/main" val="3921096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17ABC0-6424-4D78-8084-22F63071FC35}"/>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a:t>The new direction for Primark</a:t>
            </a:r>
          </a:p>
        </p:txBody>
      </p:sp>
      <p:pic>
        <p:nvPicPr>
          <p:cNvPr id="6" name="Picture 5">
            <a:extLst>
              <a:ext uri="{FF2B5EF4-FFF2-40B4-BE49-F238E27FC236}">
                <a16:creationId xmlns:a16="http://schemas.microsoft.com/office/drawing/2014/main" id="{68BD2646-B1B7-4D51-AAA4-16AC686BE9F3}"/>
              </a:ext>
            </a:extLst>
          </p:cNvPr>
          <p:cNvPicPr>
            <a:picLocks noChangeAspect="1"/>
          </p:cNvPicPr>
          <p:nvPr/>
        </p:nvPicPr>
        <p:blipFill>
          <a:blip r:embed="rId3"/>
          <a:stretch>
            <a:fillRect/>
          </a:stretch>
        </p:blipFill>
        <p:spPr>
          <a:xfrm>
            <a:off x="1069848" y="484632"/>
            <a:ext cx="10210862" cy="3556755"/>
          </a:xfrm>
          <a:prstGeom prst="rect">
            <a:avLst/>
          </a:prstGeom>
        </p:spPr>
      </p:pic>
      <p:sp>
        <p:nvSpPr>
          <p:cNvPr id="7" name="TextBox 6">
            <a:extLst>
              <a:ext uri="{FF2B5EF4-FFF2-40B4-BE49-F238E27FC236}">
                <a16:creationId xmlns:a16="http://schemas.microsoft.com/office/drawing/2014/main" id="{AACF84B2-771A-4C37-A060-9F28BF9B81E1}"/>
              </a:ext>
            </a:extLst>
          </p:cNvPr>
          <p:cNvSpPr txBox="1"/>
          <p:nvPr/>
        </p:nvSpPr>
        <p:spPr>
          <a:xfrm>
            <a:off x="5284990" y="6100615"/>
            <a:ext cx="6908800" cy="923330"/>
          </a:xfrm>
          <a:prstGeom prst="rect">
            <a:avLst/>
          </a:prstGeom>
          <a:noFill/>
        </p:spPr>
        <p:txBody>
          <a:bodyPr wrap="square" rtlCol="0">
            <a:spAutoFit/>
          </a:bodyPr>
          <a:lstStyle/>
          <a:p>
            <a:endParaRPr lang="en-GB" dirty="0"/>
          </a:p>
          <a:p>
            <a:r>
              <a:rPr lang="en-GB" b="1" dirty="0">
                <a:hlinkClick r:id="rId4"/>
              </a:rPr>
              <a:t>Andrea </a:t>
            </a:r>
            <a:r>
              <a:rPr lang="en-GB" b="1" dirty="0" err="1">
                <a:hlinkClick r:id="rId4"/>
              </a:rPr>
              <a:t>Felsted</a:t>
            </a:r>
            <a:r>
              <a:rPr lang="en-GB" dirty="0"/>
              <a:t> and </a:t>
            </a:r>
            <a:r>
              <a:rPr lang="en-GB" b="1" dirty="0">
                <a:hlinkClick r:id="rId5"/>
              </a:rPr>
              <a:t>Scheherazade </a:t>
            </a:r>
            <a:r>
              <a:rPr lang="en-GB" b="1" dirty="0" err="1">
                <a:hlinkClick r:id="rId5"/>
              </a:rPr>
              <a:t>Daneshkhu</a:t>
            </a:r>
            <a:r>
              <a:rPr lang="en-GB" dirty="0"/>
              <a:t> SEPTEMBER 9 2015</a:t>
            </a:r>
          </a:p>
          <a:p>
            <a:endParaRPr lang="en-GB" dirty="0"/>
          </a:p>
        </p:txBody>
      </p:sp>
    </p:spTree>
    <p:extLst>
      <p:ext uri="{BB962C8B-B14F-4D97-AF65-F5344CB8AC3E}">
        <p14:creationId xmlns:p14="http://schemas.microsoft.com/office/powerpoint/2010/main" val="2782728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9" name="Rectangle 3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map&#10;&#10;Description automatically generated">
            <a:extLst>
              <a:ext uri="{FF2B5EF4-FFF2-40B4-BE49-F238E27FC236}">
                <a16:creationId xmlns:a16="http://schemas.microsoft.com/office/drawing/2014/main" id="{D85E1A48-8060-4647-A2C0-F193883954A8}"/>
              </a:ext>
            </a:extLst>
          </p:cNvPr>
          <p:cNvPicPr>
            <a:picLocks noChangeAspect="1"/>
          </p:cNvPicPr>
          <p:nvPr/>
        </p:nvPicPr>
        <p:blipFill rotWithShape="1">
          <a:blip r:embed="rId2">
            <a:alphaModFix amt="35000"/>
          </a:blip>
          <a:srcRect t="11340" b="11340"/>
          <a:stretch/>
        </p:blipFill>
        <p:spPr>
          <a:xfrm>
            <a:off x="20" y="10"/>
            <a:ext cx="12191980" cy="6857990"/>
          </a:xfrm>
          <a:prstGeom prst="rect">
            <a:avLst/>
          </a:prstGeom>
        </p:spPr>
      </p:pic>
      <p:sp>
        <p:nvSpPr>
          <p:cNvPr id="2" name="Title 1">
            <a:extLst>
              <a:ext uri="{FF2B5EF4-FFF2-40B4-BE49-F238E27FC236}">
                <a16:creationId xmlns:a16="http://schemas.microsoft.com/office/drawing/2014/main" id="{EC17ABC0-6424-4D78-8084-22F63071FC35}"/>
              </a:ext>
            </a:extLst>
          </p:cNvPr>
          <p:cNvSpPr>
            <a:spLocks noGrp="1"/>
          </p:cNvSpPr>
          <p:nvPr>
            <p:ph type="title"/>
          </p:nvPr>
        </p:nvSpPr>
        <p:spPr>
          <a:xfrm>
            <a:off x="1069848" y="1298448"/>
            <a:ext cx="7315200" cy="3255264"/>
          </a:xfrm>
        </p:spPr>
        <p:txBody>
          <a:bodyPr vert="horz" lIns="91440" tIns="45720" rIns="91440" bIns="45720" rtlCol="0" anchor="b">
            <a:normAutofit/>
          </a:bodyPr>
          <a:lstStyle/>
          <a:p>
            <a:r>
              <a:rPr lang="en-US" sz="5900" spc="-100" dirty="0">
                <a:solidFill>
                  <a:schemeClr val="tx1"/>
                </a:solidFill>
              </a:rPr>
              <a:t>The new direction for Primark, but where? </a:t>
            </a:r>
          </a:p>
        </p:txBody>
      </p:sp>
      <p:sp>
        <p:nvSpPr>
          <p:cNvPr id="7" name="TextBox 6">
            <a:extLst>
              <a:ext uri="{FF2B5EF4-FFF2-40B4-BE49-F238E27FC236}">
                <a16:creationId xmlns:a16="http://schemas.microsoft.com/office/drawing/2014/main" id="{AACF84B2-771A-4C37-A060-9F28BF9B81E1}"/>
              </a:ext>
            </a:extLst>
          </p:cNvPr>
          <p:cNvSpPr txBox="1"/>
          <p:nvPr/>
        </p:nvSpPr>
        <p:spPr>
          <a:xfrm>
            <a:off x="643467" y="4670246"/>
            <a:ext cx="3685070" cy="914400"/>
          </a:xfrm>
          <a:prstGeom prst="rect">
            <a:avLst/>
          </a:prstGeom>
        </p:spPr>
        <p:txBody>
          <a:bodyPr vert="horz" lIns="91440" tIns="45720" rIns="91440" bIns="45720" rtlCol="0" anchor="t">
            <a:normAutofit/>
          </a:bodyPr>
          <a:lstStyle/>
          <a:p>
            <a:pPr defTabSz="914400">
              <a:lnSpc>
                <a:spcPct val="90000"/>
              </a:lnSpc>
              <a:spcBef>
                <a:spcPts val="1200"/>
              </a:spcBef>
              <a:buClr>
                <a:schemeClr val="accent1"/>
              </a:buClr>
            </a:pPr>
            <a:endParaRPr lang="en-US" sz="1500" dirty="0">
              <a:solidFill>
                <a:schemeClr val="accent1">
                  <a:lumMod val="20000"/>
                  <a:lumOff val="80000"/>
                </a:schemeClr>
              </a:solidFill>
            </a:endParaRPr>
          </a:p>
          <a:p>
            <a:pPr defTabSz="914400">
              <a:lnSpc>
                <a:spcPct val="90000"/>
              </a:lnSpc>
              <a:spcBef>
                <a:spcPts val="1200"/>
              </a:spcBef>
              <a:buClr>
                <a:schemeClr val="accent1"/>
              </a:buClr>
            </a:pPr>
            <a:endParaRPr lang="en-US" sz="1500" dirty="0">
              <a:solidFill>
                <a:schemeClr val="accent1">
                  <a:lumMod val="20000"/>
                  <a:lumOff val="80000"/>
                </a:schemeClr>
              </a:solidFill>
            </a:endParaRPr>
          </a:p>
        </p:txBody>
      </p:sp>
    </p:spTree>
    <p:extLst>
      <p:ext uri="{BB962C8B-B14F-4D97-AF65-F5344CB8AC3E}">
        <p14:creationId xmlns:p14="http://schemas.microsoft.com/office/powerpoint/2010/main" val="342804795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E6196D-0D63-464E-B010-F512FF71CAA0}"/>
              </a:ext>
            </a:extLst>
          </p:cNvPr>
          <p:cNvPicPr>
            <a:picLocks noChangeAspect="1"/>
          </p:cNvPicPr>
          <p:nvPr/>
        </p:nvPicPr>
        <p:blipFill rotWithShape="1">
          <a:blip r:embed="rId3"/>
          <a:srcRect l="27083" t="21729" r="15833" b="4444"/>
          <a:stretch/>
        </p:blipFill>
        <p:spPr>
          <a:xfrm>
            <a:off x="0" y="0"/>
            <a:ext cx="12192000" cy="6858000"/>
          </a:xfrm>
          <a:prstGeom prst="rect">
            <a:avLst/>
          </a:prstGeom>
        </p:spPr>
      </p:pic>
      <p:sp>
        <p:nvSpPr>
          <p:cNvPr id="4" name="Flowchart: Connector 3">
            <a:extLst>
              <a:ext uri="{FF2B5EF4-FFF2-40B4-BE49-F238E27FC236}">
                <a16:creationId xmlns:a16="http://schemas.microsoft.com/office/drawing/2014/main" id="{B25D0DDB-3714-4727-A7FF-022F56593B7C}"/>
              </a:ext>
            </a:extLst>
          </p:cNvPr>
          <p:cNvSpPr/>
          <p:nvPr/>
        </p:nvSpPr>
        <p:spPr>
          <a:xfrm>
            <a:off x="983972" y="1699592"/>
            <a:ext cx="546653" cy="318051"/>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23A30AF0-48BB-4869-8B66-2CE8030062B0}"/>
              </a:ext>
            </a:extLst>
          </p:cNvPr>
          <p:cNvSpPr/>
          <p:nvPr/>
        </p:nvSpPr>
        <p:spPr>
          <a:xfrm>
            <a:off x="7003774" y="848135"/>
            <a:ext cx="563218" cy="265046"/>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429704E3-0153-4311-9442-8309C25C31AA}"/>
              </a:ext>
            </a:extLst>
          </p:cNvPr>
          <p:cNvSpPr/>
          <p:nvPr/>
        </p:nvSpPr>
        <p:spPr>
          <a:xfrm>
            <a:off x="8049037" y="879611"/>
            <a:ext cx="705679" cy="344556"/>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C5F3921A-4061-4C3C-B57C-B90BB13C8F4F}"/>
              </a:ext>
            </a:extLst>
          </p:cNvPr>
          <p:cNvSpPr/>
          <p:nvPr/>
        </p:nvSpPr>
        <p:spPr>
          <a:xfrm>
            <a:off x="5996609" y="5133556"/>
            <a:ext cx="540026" cy="376029"/>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866D27E9-4C0F-442B-A630-8E64E2DEE701}"/>
              </a:ext>
            </a:extLst>
          </p:cNvPr>
          <p:cNvSpPr/>
          <p:nvPr/>
        </p:nvSpPr>
        <p:spPr>
          <a:xfrm>
            <a:off x="2613989" y="2226364"/>
            <a:ext cx="586411" cy="283266"/>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ADC71B85-7C33-4682-A942-76CF2745BF00}"/>
              </a:ext>
            </a:extLst>
          </p:cNvPr>
          <p:cNvSpPr/>
          <p:nvPr/>
        </p:nvSpPr>
        <p:spPr>
          <a:xfrm>
            <a:off x="9024731" y="5480601"/>
            <a:ext cx="540025" cy="376029"/>
          </a:xfrm>
          <a:prstGeom prst="flowChartConnector">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Connector: Curved 11">
            <a:extLst>
              <a:ext uri="{FF2B5EF4-FFF2-40B4-BE49-F238E27FC236}">
                <a16:creationId xmlns:a16="http://schemas.microsoft.com/office/drawing/2014/main" id="{4B88632A-AA17-46E8-BAE8-5BD7AF6ABC74}"/>
              </a:ext>
            </a:extLst>
          </p:cNvPr>
          <p:cNvCxnSpPr>
            <a:cxnSpLocks/>
            <a:stCxn id="4" idx="5"/>
          </p:cNvCxnSpPr>
          <p:nvPr/>
        </p:nvCxnSpPr>
        <p:spPr>
          <a:xfrm rot="16200000" flipH="1">
            <a:off x="1833814" y="1587821"/>
            <a:ext cx="396931" cy="1163419"/>
          </a:xfrm>
          <a:prstGeom prst="curvedConnector2">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53192083-A1E6-4F14-B017-BAB83E81FB49}"/>
              </a:ext>
            </a:extLst>
          </p:cNvPr>
          <p:cNvCxnSpPr>
            <a:cxnSpLocks/>
            <a:stCxn id="7" idx="3"/>
            <a:endCxn id="6" idx="5"/>
          </p:cNvCxnSpPr>
          <p:nvPr/>
        </p:nvCxnSpPr>
        <p:spPr>
          <a:xfrm rot="5400000" flipH="1">
            <a:off x="7768775" y="790102"/>
            <a:ext cx="99342" cy="667870"/>
          </a:xfrm>
          <a:prstGeom prst="curvedConnector3">
            <a:avLst>
              <a:gd name="adj1" fmla="val -280907"/>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or: Curved 18">
            <a:extLst>
              <a:ext uri="{FF2B5EF4-FFF2-40B4-BE49-F238E27FC236}">
                <a16:creationId xmlns:a16="http://schemas.microsoft.com/office/drawing/2014/main" id="{FFD34C84-0BA9-4485-9AAE-D44A2AE71B2F}"/>
              </a:ext>
            </a:extLst>
          </p:cNvPr>
          <p:cNvCxnSpPr>
            <a:cxnSpLocks/>
            <a:endCxn id="8" idx="2"/>
          </p:cNvCxnSpPr>
          <p:nvPr/>
        </p:nvCxnSpPr>
        <p:spPr>
          <a:xfrm rot="16200000" flipH="1">
            <a:off x="3121716" y="2446678"/>
            <a:ext cx="2953576" cy="2796209"/>
          </a:xfrm>
          <a:prstGeom prst="curvedConnector2">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E8C409BF-4711-40B4-AA29-35BA924A7512}"/>
              </a:ext>
            </a:extLst>
          </p:cNvPr>
          <p:cNvCxnSpPr>
            <a:cxnSpLocks/>
            <a:stCxn id="8" idx="4"/>
            <a:endCxn id="10" idx="4"/>
          </p:cNvCxnSpPr>
          <p:nvPr/>
        </p:nvCxnSpPr>
        <p:spPr>
          <a:xfrm rot="16200000" flipH="1">
            <a:off x="7607161" y="4169046"/>
            <a:ext cx="347045" cy="3028122"/>
          </a:xfrm>
          <a:prstGeom prst="curvedConnector3">
            <a:avLst>
              <a:gd name="adj1" fmla="val 24606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Connector: Curved 28">
            <a:extLst>
              <a:ext uri="{FF2B5EF4-FFF2-40B4-BE49-F238E27FC236}">
                <a16:creationId xmlns:a16="http://schemas.microsoft.com/office/drawing/2014/main" id="{EC1ADA24-49C1-4CC6-BE04-CBD7B663DD0D}"/>
              </a:ext>
            </a:extLst>
          </p:cNvPr>
          <p:cNvCxnSpPr>
            <a:cxnSpLocks/>
            <a:stCxn id="10" idx="6"/>
            <a:endCxn id="7" idx="6"/>
          </p:cNvCxnSpPr>
          <p:nvPr/>
        </p:nvCxnSpPr>
        <p:spPr>
          <a:xfrm flipH="1" flipV="1">
            <a:off x="8754716" y="1051889"/>
            <a:ext cx="810040" cy="4616727"/>
          </a:xfrm>
          <a:prstGeom prst="curvedConnector3">
            <a:avLst>
              <a:gd name="adj1" fmla="val -111656"/>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86F3D16-F768-40CA-80C9-6D9867A0BC1D}"/>
              </a:ext>
            </a:extLst>
          </p:cNvPr>
          <p:cNvSpPr txBox="1"/>
          <p:nvPr/>
        </p:nvSpPr>
        <p:spPr>
          <a:xfrm>
            <a:off x="484821" y="3255570"/>
            <a:ext cx="1324102" cy="923330"/>
          </a:xfrm>
          <a:prstGeom prst="rect">
            <a:avLst/>
          </a:prstGeom>
          <a:noFill/>
          <a:ln w="28575">
            <a:solidFill>
              <a:srgbClr val="FF0000"/>
            </a:solidFill>
          </a:ln>
        </p:spPr>
        <p:txBody>
          <a:bodyPr wrap="square" rtlCol="0">
            <a:spAutoFit/>
          </a:bodyPr>
          <a:lstStyle/>
          <a:p>
            <a:r>
              <a:rPr lang="en-GB" dirty="0"/>
              <a:t>Dubai, United Arab Emirates  </a:t>
            </a:r>
          </a:p>
        </p:txBody>
      </p:sp>
      <p:sp>
        <p:nvSpPr>
          <p:cNvPr id="34" name="TextBox 33">
            <a:extLst>
              <a:ext uri="{FF2B5EF4-FFF2-40B4-BE49-F238E27FC236}">
                <a16:creationId xmlns:a16="http://schemas.microsoft.com/office/drawing/2014/main" id="{48DB1E57-4482-45AF-9BE1-986AEB438520}"/>
              </a:ext>
            </a:extLst>
          </p:cNvPr>
          <p:cNvSpPr txBox="1"/>
          <p:nvPr/>
        </p:nvSpPr>
        <p:spPr>
          <a:xfrm>
            <a:off x="1684140" y="4735994"/>
            <a:ext cx="1163419" cy="646331"/>
          </a:xfrm>
          <a:prstGeom prst="rect">
            <a:avLst/>
          </a:prstGeom>
          <a:noFill/>
          <a:ln w="28575">
            <a:solidFill>
              <a:srgbClr val="FF0000"/>
            </a:solidFill>
          </a:ln>
        </p:spPr>
        <p:txBody>
          <a:bodyPr wrap="square" rtlCol="0">
            <a:spAutoFit/>
          </a:bodyPr>
          <a:lstStyle/>
          <a:p>
            <a:r>
              <a:rPr lang="en-GB" dirty="0"/>
              <a:t>Mumbai, India </a:t>
            </a:r>
          </a:p>
        </p:txBody>
      </p:sp>
      <p:sp>
        <p:nvSpPr>
          <p:cNvPr id="35" name="TextBox 34">
            <a:extLst>
              <a:ext uri="{FF2B5EF4-FFF2-40B4-BE49-F238E27FC236}">
                <a16:creationId xmlns:a16="http://schemas.microsoft.com/office/drawing/2014/main" id="{46A8419B-B5E1-4963-BD94-29B14EE481E2}"/>
              </a:ext>
            </a:extLst>
          </p:cNvPr>
          <p:cNvSpPr txBox="1"/>
          <p:nvPr/>
        </p:nvSpPr>
        <p:spPr>
          <a:xfrm>
            <a:off x="4528118" y="5766620"/>
            <a:ext cx="1167004" cy="646331"/>
          </a:xfrm>
          <a:prstGeom prst="rect">
            <a:avLst/>
          </a:prstGeom>
          <a:noFill/>
          <a:ln w="28575">
            <a:solidFill>
              <a:srgbClr val="FF0000"/>
            </a:solidFill>
          </a:ln>
        </p:spPr>
        <p:txBody>
          <a:bodyPr wrap="square" rtlCol="0">
            <a:spAutoFit/>
          </a:bodyPr>
          <a:lstStyle/>
          <a:p>
            <a:r>
              <a:rPr lang="en-GB" dirty="0"/>
              <a:t>Perth, Australia </a:t>
            </a:r>
          </a:p>
        </p:txBody>
      </p:sp>
      <p:sp>
        <p:nvSpPr>
          <p:cNvPr id="36" name="TextBox 35">
            <a:extLst>
              <a:ext uri="{FF2B5EF4-FFF2-40B4-BE49-F238E27FC236}">
                <a16:creationId xmlns:a16="http://schemas.microsoft.com/office/drawing/2014/main" id="{A8B855D9-EC58-4B11-ACA2-2F0A8D78E545}"/>
              </a:ext>
            </a:extLst>
          </p:cNvPr>
          <p:cNvSpPr txBox="1"/>
          <p:nvPr/>
        </p:nvSpPr>
        <p:spPr>
          <a:xfrm>
            <a:off x="10270435" y="5311631"/>
            <a:ext cx="1167004" cy="646331"/>
          </a:xfrm>
          <a:prstGeom prst="rect">
            <a:avLst/>
          </a:prstGeom>
          <a:noFill/>
          <a:ln w="28575">
            <a:solidFill>
              <a:srgbClr val="FF0000"/>
            </a:solidFill>
          </a:ln>
        </p:spPr>
        <p:txBody>
          <a:bodyPr wrap="square" rtlCol="0">
            <a:spAutoFit/>
          </a:bodyPr>
          <a:lstStyle/>
          <a:p>
            <a:r>
              <a:rPr lang="en-GB" dirty="0"/>
              <a:t>Sydney, Australia </a:t>
            </a:r>
          </a:p>
        </p:txBody>
      </p:sp>
      <p:sp>
        <p:nvSpPr>
          <p:cNvPr id="37" name="TextBox 36">
            <a:extLst>
              <a:ext uri="{FF2B5EF4-FFF2-40B4-BE49-F238E27FC236}">
                <a16:creationId xmlns:a16="http://schemas.microsoft.com/office/drawing/2014/main" id="{F5FF2F6C-5176-46DA-AE72-B238D02275D5}"/>
              </a:ext>
            </a:extLst>
          </p:cNvPr>
          <p:cNvSpPr txBox="1"/>
          <p:nvPr/>
        </p:nvSpPr>
        <p:spPr>
          <a:xfrm>
            <a:off x="9923135" y="438373"/>
            <a:ext cx="880700" cy="646331"/>
          </a:xfrm>
          <a:prstGeom prst="rect">
            <a:avLst/>
          </a:prstGeom>
          <a:noFill/>
          <a:ln w="28575">
            <a:solidFill>
              <a:srgbClr val="FF0000"/>
            </a:solidFill>
          </a:ln>
        </p:spPr>
        <p:txBody>
          <a:bodyPr wrap="square" rtlCol="0">
            <a:spAutoFit/>
          </a:bodyPr>
          <a:lstStyle/>
          <a:p>
            <a:r>
              <a:rPr lang="en-GB" dirty="0"/>
              <a:t>Tokyo, Japan </a:t>
            </a:r>
          </a:p>
        </p:txBody>
      </p:sp>
      <p:sp>
        <p:nvSpPr>
          <p:cNvPr id="38" name="TextBox 37">
            <a:extLst>
              <a:ext uri="{FF2B5EF4-FFF2-40B4-BE49-F238E27FC236}">
                <a16:creationId xmlns:a16="http://schemas.microsoft.com/office/drawing/2014/main" id="{3046D7A8-5CCB-44D2-9920-F0C08B93A007}"/>
              </a:ext>
            </a:extLst>
          </p:cNvPr>
          <p:cNvSpPr txBox="1"/>
          <p:nvPr/>
        </p:nvSpPr>
        <p:spPr>
          <a:xfrm>
            <a:off x="7601236" y="2225597"/>
            <a:ext cx="1595772" cy="646331"/>
          </a:xfrm>
          <a:prstGeom prst="rect">
            <a:avLst/>
          </a:prstGeom>
          <a:noFill/>
          <a:ln w="28575">
            <a:solidFill>
              <a:srgbClr val="FF0000"/>
            </a:solidFill>
          </a:ln>
        </p:spPr>
        <p:txBody>
          <a:bodyPr wrap="square" rtlCol="0">
            <a:spAutoFit/>
          </a:bodyPr>
          <a:lstStyle/>
          <a:p>
            <a:r>
              <a:rPr lang="en-GB" dirty="0"/>
              <a:t>Seoul, South Korea </a:t>
            </a:r>
          </a:p>
        </p:txBody>
      </p:sp>
      <p:cxnSp>
        <p:nvCxnSpPr>
          <p:cNvPr id="42" name="Straight Arrow Connector 41">
            <a:extLst>
              <a:ext uri="{FF2B5EF4-FFF2-40B4-BE49-F238E27FC236}">
                <a16:creationId xmlns:a16="http://schemas.microsoft.com/office/drawing/2014/main" id="{78046B7A-DCFC-4BFA-9F8D-02B012FE9C6D}"/>
              </a:ext>
            </a:extLst>
          </p:cNvPr>
          <p:cNvCxnSpPr>
            <a:stCxn id="33" idx="0"/>
            <a:endCxn id="4" idx="4"/>
          </p:cNvCxnSpPr>
          <p:nvPr/>
        </p:nvCxnSpPr>
        <p:spPr>
          <a:xfrm flipV="1">
            <a:off x="1146872" y="2017643"/>
            <a:ext cx="110427" cy="123792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D1ACD81-56CC-43E2-BCEE-DFFC2C365BBF}"/>
              </a:ext>
            </a:extLst>
          </p:cNvPr>
          <p:cNvCxnSpPr>
            <a:cxnSpLocks/>
            <a:stCxn id="34" idx="0"/>
            <a:endCxn id="9" idx="4"/>
          </p:cNvCxnSpPr>
          <p:nvPr/>
        </p:nvCxnSpPr>
        <p:spPr>
          <a:xfrm flipV="1">
            <a:off x="2265850" y="2509630"/>
            <a:ext cx="641345" cy="222636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9E0B09B4-149A-465D-97D6-AC9FCC0DFD71}"/>
              </a:ext>
            </a:extLst>
          </p:cNvPr>
          <p:cNvCxnSpPr>
            <a:cxnSpLocks/>
            <a:endCxn id="8" idx="3"/>
          </p:cNvCxnSpPr>
          <p:nvPr/>
        </p:nvCxnSpPr>
        <p:spPr>
          <a:xfrm flipV="1">
            <a:off x="5695122" y="5454517"/>
            <a:ext cx="380572" cy="63526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7D35D9E8-F5AD-48D4-82E2-49D03D5648E7}"/>
              </a:ext>
            </a:extLst>
          </p:cNvPr>
          <p:cNvCxnSpPr>
            <a:cxnSpLocks/>
            <a:endCxn id="10" idx="5"/>
          </p:cNvCxnSpPr>
          <p:nvPr/>
        </p:nvCxnSpPr>
        <p:spPr>
          <a:xfrm flipH="1">
            <a:off x="9485671" y="5683107"/>
            <a:ext cx="784764" cy="11845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7270B69C-AB3B-488C-B1FB-99AED499880A}"/>
              </a:ext>
            </a:extLst>
          </p:cNvPr>
          <p:cNvCxnSpPr>
            <a:cxnSpLocks/>
            <a:stCxn id="37" idx="1"/>
            <a:endCxn id="7" idx="7"/>
          </p:cNvCxnSpPr>
          <p:nvPr/>
        </p:nvCxnSpPr>
        <p:spPr>
          <a:xfrm flipH="1">
            <a:off x="8651372" y="761539"/>
            <a:ext cx="1271763" cy="16853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BBDFAE7B-58BE-48C3-A625-CE5F0C905032}"/>
              </a:ext>
            </a:extLst>
          </p:cNvPr>
          <p:cNvCxnSpPr>
            <a:cxnSpLocks/>
            <a:stCxn id="38" idx="1"/>
            <a:endCxn id="6" idx="4"/>
          </p:cNvCxnSpPr>
          <p:nvPr/>
        </p:nvCxnSpPr>
        <p:spPr>
          <a:xfrm flipH="1" flipV="1">
            <a:off x="7285383" y="1113181"/>
            <a:ext cx="315853" cy="143558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1221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7F181-E128-40FE-B256-5901BC9A6A14}"/>
              </a:ext>
            </a:extLst>
          </p:cNvPr>
          <p:cNvSpPr>
            <a:spLocks noGrp="1"/>
          </p:cNvSpPr>
          <p:nvPr>
            <p:ph type="title"/>
          </p:nvPr>
        </p:nvSpPr>
        <p:spPr/>
        <p:txBody>
          <a:bodyPr/>
          <a:lstStyle/>
          <a:p>
            <a:r>
              <a:rPr lang="en-GB" dirty="0"/>
              <a:t>Thank you for listening </a:t>
            </a:r>
            <a:br>
              <a:rPr lang="en-GB" dirty="0"/>
            </a:br>
            <a:br>
              <a:rPr lang="en-GB" dirty="0"/>
            </a:br>
            <a:r>
              <a:rPr lang="en-GB" dirty="0"/>
              <a:t>Any Questions? </a:t>
            </a:r>
          </a:p>
        </p:txBody>
      </p:sp>
      <p:sp>
        <p:nvSpPr>
          <p:cNvPr id="3" name="Content Placeholder 2">
            <a:extLst>
              <a:ext uri="{FF2B5EF4-FFF2-40B4-BE49-F238E27FC236}">
                <a16:creationId xmlns:a16="http://schemas.microsoft.com/office/drawing/2014/main" id="{8DF54AC4-90CD-41A8-9E11-98D5FBDD5517}"/>
              </a:ext>
            </a:extLst>
          </p:cNvPr>
          <p:cNvSpPr>
            <a:spLocks noGrp="1"/>
          </p:cNvSpPr>
          <p:nvPr>
            <p:ph idx="1"/>
          </p:nvPr>
        </p:nvSpPr>
        <p:spPr>
          <a:xfrm>
            <a:off x="3869268" y="864108"/>
            <a:ext cx="7437164" cy="5120640"/>
          </a:xfrm>
        </p:spPr>
        <p:txBody>
          <a:bodyPr>
            <a:normAutofit fontScale="40000" lnSpcReduction="20000"/>
          </a:bodyPr>
          <a:lstStyle/>
          <a:p>
            <a:r>
              <a:rPr lang="en-GB" sz="2300" dirty="0"/>
              <a:t>Reference list </a:t>
            </a:r>
          </a:p>
          <a:p>
            <a:r>
              <a:rPr lang="en-GB" dirty="0"/>
              <a:t>About Us | Primark UK. (2019). Retrieved 18 November 2019, from https://www.primark.com/en/aboutus</a:t>
            </a:r>
          </a:p>
          <a:p>
            <a:r>
              <a:rPr lang="en-GB" dirty="0" err="1"/>
              <a:t>Amalric</a:t>
            </a:r>
            <a:r>
              <a:rPr lang="en-GB" dirty="0"/>
              <a:t>, F., &amp; Hauser, J. (2005). Economic Drivers of Corporate Responsibility Activities. </a:t>
            </a:r>
            <a:r>
              <a:rPr lang="en-GB" i="1" dirty="0"/>
              <a:t>Journal Of Corporate Citizenship</a:t>
            </a:r>
            <a:r>
              <a:rPr lang="en-GB" dirty="0"/>
              <a:t>, </a:t>
            </a:r>
            <a:r>
              <a:rPr lang="en-GB" i="1" dirty="0"/>
              <a:t>2005</a:t>
            </a:r>
            <a:r>
              <a:rPr lang="en-GB" dirty="0"/>
              <a:t>(20), 27-38. </a:t>
            </a:r>
            <a:r>
              <a:rPr lang="en-GB" dirty="0" err="1"/>
              <a:t>doi</a:t>
            </a:r>
            <a:r>
              <a:rPr lang="en-GB" dirty="0"/>
              <a:t>: 10.9774/gleaf.4700.2005.wi.00006</a:t>
            </a:r>
          </a:p>
          <a:p>
            <a:r>
              <a:rPr lang="en-GB" dirty="0"/>
              <a:t>Barney, J. (1991). Firm Resources and Sustained Competitive Advantage. </a:t>
            </a:r>
            <a:r>
              <a:rPr lang="en-GB" i="1" dirty="0"/>
              <a:t>Journal Of Management</a:t>
            </a:r>
            <a:r>
              <a:rPr lang="en-GB" dirty="0"/>
              <a:t>, </a:t>
            </a:r>
            <a:r>
              <a:rPr lang="en-GB" i="1" dirty="0"/>
              <a:t>17</a:t>
            </a:r>
            <a:r>
              <a:rPr lang="en-GB" dirty="0"/>
              <a:t>(1), 99-120. </a:t>
            </a:r>
            <a:r>
              <a:rPr lang="en-GB" dirty="0" err="1"/>
              <a:t>doi</a:t>
            </a:r>
            <a:r>
              <a:rPr lang="en-GB" dirty="0"/>
              <a:t>: 10.1177/014920639101700108</a:t>
            </a:r>
          </a:p>
          <a:p>
            <a:r>
              <a:rPr lang="en-GB" dirty="0"/>
              <a:t>Benefits and limitations of SWOT analysis | Business Queensland. (2019). Retrieved 18 November 2019, from </a:t>
            </a:r>
            <a:r>
              <a:rPr lang="en-GB" u="sng" dirty="0">
                <a:hlinkClick r:id="rId3">
                  <a:extLst>
                    <a:ext uri="{A12FA001-AC4F-418D-AE19-62706E023703}">
                      <ahyp:hlinkClr xmlns:ahyp="http://schemas.microsoft.com/office/drawing/2018/hyperlinkcolor" val="tx"/>
                    </a:ext>
                  </a:extLst>
                </a:hlinkClick>
              </a:rPr>
              <a:t>https://www.business.qld.gov.au/starting-business/planning/market-customer-research/swot-analysis/benefits-limitations</a:t>
            </a:r>
            <a:endParaRPr lang="en-GB" dirty="0"/>
          </a:p>
          <a:p>
            <a:r>
              <a:rPr lang="en-GB" dirty="0" err="1"/>
              <a:t>Caprarescu</a:t>
            </a:r>
            <a:r>
              <a:rPr lang="en-GB" dirty="0"/>
              <a:t>, G., </a:t>
            </a:r>
            <a:r>
              <a:rPr lang="en-GB" dirty="0" err="1"/>
              <a:t>Stancu</a:t>
            </a:r>
            <a:r>
              <a:rPr lang="en-GB" dirty="0"/>
              <a:t>, D.G. and Aron, G., 2013. The SWOT analysis between myth and reality. </a:t>
            </a:r>
            <a:r>
              <a:rPr lang="en-GB" i="1" dirty="0"/>
              <a:t>Knowledge Horizons. Economics</a:t>
            </a:r>
            <a:r>
              <a:rPr lang="en-GB" dirty="0"/>
              <a:t>, </a:t>
            </a:r>
            <a:r>
              <a:rPr lang="en-GB" i="1" dirty="0"/>
              <a:t>5</a:t>
            </a:r>
            <a:r>
              <a:rPr lang="en-GB" dirty="0"/>
              <a:t>(1), p.38.</a:t>
            </a:r>
          </a:p>
          <a:p>
            <a:r>
              <a:rPr lang="en-GB" dirty="0"/>
              <a:t>FAHY, J., &amp; HOOLEY, G. (2002). Sustainable competitive advantage in electronic business: towards a contingency perspective on the resource-based view. </a:t>
            </a:r>
            <a:r>
              <a:rPr lang="en-GB" i="1" dirty="0"/>
              <a:t>Journal Of Strategic Marketing</a:t>
            </a:r>
            <a:r>
              <a:rPr lang="en-GB" dirty="0"/>
              <a:t>, </a:t>
            </a:r>
            <a:r>
              <a:rPr lang="en-GB" i="1" dirty="0"/>
              <a:t>10</a:t>
            </a:r>
            <a:r>
              <a:rPr lang="en-GB" dirty="0"/>
              <a:t>(4), 241-253. </a:t>
            </a:r>
            <a:r>
              <a:rPr lang="en-GB" dirty="0" err="1"/>
              <a:t>doi</a:t>
            </a:r>
            <a:r>
              <a:rPr lang="en-GB" dirty="0"/>
              <a:t>: 10.1080/0965254022000014532</a:t>
            </a:r>
          </a:p>
          <a:p>
            <a:r>
              <a:rPr lang="en-GB" dirty="0"/>
              <a:t>Friedman, A., &amp; Miles, S. (2006). </a:t>
            </a:r>
            <a:r>
              <a:rPr lang="en-GB" i="1" dirty="0"/>
              <a:t>Stakeholders</a:t>
            </a:r>
            <a:r>
              <a:rPr lang="en-GB" dirty="0"/>
              <a:t>. Oxford: Oxford University Press.</a:t>
            </a:r>
          </a:p>
          <a:p>
            <a:r>
              <a:rPr lang="en-GB" dirty="0"/>
              <a:t>Lee. (2019). Primark - A Porter's Case Study. Retrieved 18 November 2019, from </a:t>
            </a:r>
            <a:r>
              <a:rPr lang="en-GB" u="sng" dirty="0">
                <a:hlinkClick r:id="rId4">
                  <a:extLst>
                    <a:ext uri="{A12FA001-AC4F-418D-AE19-62706E023703}">
                      <ahyp:hlinkClr xmlns:ahyp="http://schemas.microsoft.com/office/drawing/2018/hyperlinkcolor" val="tx"/>
                    </a:ext>
                  </a:extLst>
                </a:hlinkClick>
              </a:rPr>
              <a:t>https://www.slideshare.net/fahusli/primark-a-porters-case-study</a:t>
            </a:r>
            <a:endParaRPr lang="en-GB" dirty="0"/>
          </a:p>
          <a:p>
            <a:r>
              <a:rPr lang="en-GB" dirty="0"/>
              <a:t>Mellor, R. </a:t>
            </a:r>
            <a:r>
              <a:rPr lang="en-GB" i="1" dirty="0"/>
              <a:t>Management for scientists</a:t>
            </a:r>
            <a:r>
              <a:rPr lang="en-GB" dirty="0"/>
              <a:t>.</a:t>
            </a:r>
          </a:p>
          <a:p>
            <a:r>
              <a:rPr lang="en-GB" dirty="0"/>
              <a:t>Michael E. Porter. </a:t>
            </a:r>
            <a:r>
              <a:rPr lang="en-GB" i="1" dirty="0"/>
              <a:t>What is Strategy?</a:t>
            </a:r>
            <a:r>
              <a:rPr lang="en-GB" dirty="0"/>
              <a:t>.</a:t>
            </a:r>
          </a:p>
          <a:p>
            <a:r>
              <a:rPr lang="en-GB" dirty="0"/>
              <a:t>Mintzberg, H. (2014). </a:t>
            </a:r>
            <a:r>
              <a:rPr lang="en-GB" i="1" dirty="0"/>
              <a:t>Rise and fall of strategic planning</a:t>
            </a:r>
            <a:r>
              <a:rPr lang="en-GB" dirty="0"/>
              <a:t>. [Place of publication not identified]: Free Press.</a:t>
            </a:r>
          </a:p>
          <a:p>
            <a:r>
              <a:rPr lang="en-GB" dirty="0"/>
              <a:t>Porter's Five Forces: - Understanding Competitive Forces to Maximize Profitability. (2019). Retrieved 18 November 2019, from </a:t>
            </a:r>
            <a:r>
              <a:rPr lang="en-GB" u="sng" dirty="0">
                <a:hlinkClick r:id="rId5">
                  <a:extLst>
                    <a:ext uri="{A12FA001-AC4F-418D-AE19-62706E023703}">
                      <ahyp:hlinkClr xmlns:ahyp="http://schemas.microsoft.com/office/drawing/2018/hyperlinkcolor" val="tx"/>
                    </a:ext>
                  </a:extLst>
                </a:hlinkClick>
              </a:rPr>
              <a:t>https://www.mindtools.com/pages/article/newTMC_08.htm</a:t>
            </a:r>
            <a:endParaRPr lang="en-GB" dirty="0"/>
          </a:p>
          <a:p>
            <a:r>
              <a:rPr lang="en-GB" dirty="0"/>
              <a:t>Stakeholders of Primark - kpmanagementviews.com. (2019). Retrieved 18 November 2019, from </a:t>
            </a:r>
            <a:r>
              <a:rPr lang="en-GB" u="sng" dirty="0">
                <a:hlinkClick r:id="rId6">
                  <a:extLst>
                    <a:ext uri="{A12FA001-AC4F-418D-AE19-62706E023703}">
                      <ahyp:hlinkClr xmlns:ahyp="http://schemas.microsoft.com/office/drawing/2018/hyperlinkcolor" val="tx"/>
                    </a:ext>
                  </a:extLst>
                </a:hlinkClick>
              </a:rPr>
              <a:t>https://sites.google.com/site/kpmanagementviewscom/stakeholders-of-primark</a:t>
            </a:r>
            <a:endParaRPr lang="en-GB" dirty="0"/>
          </a:p>
          <a:p>
            <a:r>
              <a:rPr lang="en-GB" dirty="0"/>
              <a:t>Steiner, G. (1997). </a:t>
            </a:r>
            <a:r>
              <a:rPr lang="en-GB" i="1" dirty="0"/>
              <a:t>Strategic planning</a:t>
            </a:r>
            <a:r>
              <a:rPr lang="en-GB" dirty="0"/>
              <a:t>. New York: Free Press Paperbacks.</a:t>
            </a:r>
          </a:p>
          <a:p>
            <a:r>
              <a:rPr lang="en-GB" dirty="0"/>
              <a:t>SWOT analysis of Primark | Business Teacher. (2019). Retrieved 18 November 2019, from </a:t>
            </a:r>
            <a:r>
              <a:rPr lang="en-GB" u="sng" dirty="0">
                <a:hlinkClick r:id="rId7">
                  <a:extLst>
                    <a:ext uri="{A12FA001-AC4F-418D-AE19-62706E023703}">
                      <ahyp:hlinkClr xmlns:ahyp="http://schemas.microsoft.com/office/drawing/2018/hyperlinkcolor" val="tx"/>
                    </a:ext>
                  </a:extLst>
                </a:hlinkClick>
              </a:rPr>
              <a:t>https://businessteacher.org.uk/swot/primark.php</a:t>
            </a:r>
            <a:endParaRPr lang="en-GB" dirty="0"/>
          </a:p>
          <a:p>
            <a:r>
              <a:rPr lang="en-GB" dirty="0"/>
              <a:t>Topic: Primark. (2019). Retrieved 18 November 2019, from </a:t>
            </a:r>
            <a:r>
              <a:rPr lang="en-GB" u="sng" dirty="0">
                <a:hlinkClick r:id="rId8">
                  <a:extLst>
                    <a:ext uri="{A12FA001-AC4F-418D-AE19-62706E023703}">
                      <ahyp:hlinkClr xmlns:ahyp="http://schemas.microsoft.com/office/drawing/2018/hyperlinkcolor" val="tx"/>
                    </a:ext>
                  </a:extLst>
                </a:hlinkClick>
              </a:rPr>
              <a:t>https://www.statista.com/topics/4684/primark/</a:t>
            </a:r>
            <a:endParaRPr lang="en-GB" dirty="0"/>
          </a:p>
          <a:p>
            <a:pPr marL="0" indent="0">
              <a:buNone/>
            </a:pPr>
            <a:endParaRPr lang="en-GB" dirty="0"/>
          </a:p>
        </p:txBody>
      </p:sp>
    </p:spTree>
    <p:extLst>
      <p:ext uri="{BB962C8B-B14F-4D97-AF65-F5344CB8AC3E}">
        <p14:creationId xmlns:p14="http://schemas.microsoft.com/office/powerpoint/2010/main" val="149167193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2073</Words>
  <Application>Microsoft Office PowerPoint</Application>
  <PresentationFormat>Widescreen</PresentationFormat>
  <Paragraphs>107</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Corbel</vt:lpstr>
      <vt:lpstr>Wingdings 2</vt:lpstr>
      <vt:lpstr>Frame</vt:lpstr>
      <vt:lpstr>A comprehensive analysis of Primark’s current strategic direction </vt:lpstr>
      <vt:lpstr>The background of Primark </vt:lpstr>
      <vt:lpstr>Theory behind strategic management </vt:lpstr>
      <vt:lpstr>A SWOT analysis of Primark </vt:lpstr>
      <vt:lpstr>Using Porters 5 Forces to analyse the surrounding competitive environment </vt:lpstr>
      <vt:lpstr>Determining Primark's position on Bowman’s Strategic Clock</vt:lpstr>
      <vt:lpstr>The new direction for Primark</vt:lpstr>
      <vt:lpstr>The new direction for Primark, but where? </vt:lpstr>
      <vt:lpstr>PowerPoint Presentation</vt:lpstr>
      <vt:lpstr>Thank you for listening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comprehensive analysis of Primark’s current strategic direction </dc:title>
  <dc:creator>George Parker</dc:creator>
  <cp:lastModifiedBy>George Parker</cp:lastModifiedBy>
  <cp:revision>1</cp:revision>
  <dcterms:created xsi:type="dcterms:W3CDTF">2019-12-12T12:44:23Z</dcterms:created>
  <dcterms:modified xsi:type="dcterms:W3CDTF">2019-12-12T13:39:45Z</dcterms:modified>
</cp:coreProperties>
</file>