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notesMasterIdLst>
    <p:notesMasterId r:id="rId9"/>
  </p:notesMasterIdLst>
  <p:sldIdLst>
    <p:sldId id="256" r:id="rId3"/>
    <p:sldId id="327" r:id="rId4"/>
    <p:sldId id="328" r:id="rId5"/>
    <p:sldId id="329" r:id="rId6"/>
    <p:sldId id="330" r:id="rId7"/>
    <p:sldId id="33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8604" autoAdjust="0"/>
  </p:normalViewPr>
  <p:slideViewPr>
    <p:cSldViewPr snapToGrid="0">
      <p:cViewPr varScale="1">
        <p:scale>
          <a:sx n="45" d="100"/>
          <a:sy n="45" d="100"/>
        </p:scale>
        <p:origin x="1428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E7BCA39-9366-4E9A-AA59-2439DD2BC645}"/>
    <pc:docChg chg="delSld">
      <pc:chgData name="Serif Salem" userId="93371da5-1b6a-4146-a736-4a3b0c81f0c2" providerId="ADAL" clId="{2E7BCA39-9366-4E9A-AA59-2439DD2BC645}" dt="2025-02-05T06:54:54.422" v="0" actId="47"/>
      <pc:docMkLst>
        <pc:docMk/>
      </pc:docMkLst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4223702942" sldId="25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396977720" sldId="25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74555523" sldId="30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5414210" sldId="30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085217863" sldId="31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824565076" sldId="31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567057211" sldId="31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567432928" sldId="31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29814944" sldId="31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456680353" sldId="31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6701095" sldId="317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46409435" sldId="31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096236909" sldId="31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0393927" sldId="32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98870557" sldId="32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240292579" sldId="32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441279208" sldId="32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246645270" sldId="32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835624498" sldId="32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55970062" sldId="32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73114940" sldId="33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62318022" sldId="33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1D27FA87-1539-4EE3-87E1-ABE6CAB9BB13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7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C04E96-123A-421B-ABF4-A426477727F9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4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4D6D5F-93AF-4A50-850B-D7D85BDC2DA7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</p:spTree>
    <p:extLst>
      <p:ext uri="{BB962C8B-B14F-4D97-AF65-F5344CB8AC3E}">
        <p14:creationId xmlns:p14="http://schemas.microsoft.com/office/powerpoint/2010/main" val="261002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D8F7AB-2DE9-4CCC-9201-822C49EC4888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2D3AC-3274-424A-ADDF-5847A982E340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FF8802-606E-4751-BDD5-E363499931BA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48BCAA-BDBA-47C8-BE55-C97F473A82A7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5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1A7277-2BE5-4669-AF85-D8D9513BF1F0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00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908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75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19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14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40621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4726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9009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9833C25-9F08-4002-BCA2-0B57B77E759F}" type="datetime1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0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A7F74-4BAC-43A7-92E3-E779E6B3D430}" type="datetime1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3855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05/02/2025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2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  <p:sldLayoutId id="214748369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Business Understanding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Dr Serif Salem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Individually, prepare a </a:t>
            </a:r>
            <a:r>
              <a:rPr lang="en-GB" b="1" dirty="0"/>
              <a:t>1–2 pages structured report</a:t>
            </a:r>
            <a:r>
              <a:rPr lang="en-GB" dirty="0"/>
              <a:t> detailing your chosen dataset and its relevance to a business problem. This report should include a clear explanation of:</a:t>
            </a:r>
          </a:p>
          <a:p>
            <a:r>
              <a:rPr lang="en-GB" dirty="0"/>
              <a:t>✅ The </a:t>
            </a:r>
            <a:r>
              <a:rPr lang="en-GB" b="1" dirty="0"/>
              <a:t>business context</a:t>
            </a:r>
            <a:r>
              <a:rPr lang="en-GB" dirty="0"/>
              <a:t> and why this dataset is relevant.</a:t>
            </a:r>
          </a:p>
          <a:p>
            <a:r>
              <a:rPr lang="en-GB" dirty="0"/>
              <a:t>✅ A </a:t>
            </a:r>
            <a:r>
              <a:rPr lang="en-GB" b="1" dirty="0"/>
              <a:t>description of dataset attributes</a:t>
            </a:r>
            <a:r>
              <a:rPr lang="en-GB" dirty="0"/>
              <a:t> and structure.</a:t>
            </a:r>
          </a:p>
          <a:p>
            <a:r>
              <a:rPr lang="en-GB" dirty="0"/>
              <a:t>✅ An </a:t>
            </a:r>
            <a:r>
              <a:rPr lang="en-GB" b="1" dirty="0"/>
              <a:t>initial assessment of data challenges</a:t>
            </a:r>
            <a:r>
              <a:rPr lang="en-GB" dirty="0"/>
              <a:t> that may affect analysis.</a:t>
            </a:r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7CD4F-5366-7D85-F026-B693B35B9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5579-209C-4150-FC4C-96E212E6D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F7660-5FB1-437C-E35B-F07D1DBBC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📌 Section 1: Business Context </a:t>
            </a:r>
          </a:p>
          <a:p>
            <a:r>
              <a:rPr lang="en-GB" dirty="0"/>
              <a:t>Describe the </a:t>
            </a:r>
            <a:r>
              <a:rPr lang="en-GB" b="1" dirty="0"/>
              <a:t>industry or domain</a:t>
            </a:r>
            <a:r>
              <a:rPr lang="en-GB" dirty="0"/>
              <a:t> related to the dataset (e.g., Retail, Finance, Healthcare).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a </a:t>
            </a:r>
            <a:r>
              <a:rPr lang="en-GB" b="1" dirty="0"/>
              <a:t>specific business problem</a:t>
            </a:r>
            <a:r>
              <a:rPr lang="en-GB" dirty="0"/>
              <a:t> the dataset can help solve.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 the </a:t>
            </a:r>
            <a:r>
              <a:rPr lang="en-GB" b="1" dirty="0"/>
              <a:t>potential stakeholders</a:t>
            </a:r>
            <a:r>
              <a:rPr lang="en-GB" dirty="0"/>
              <a:t> who would use insights from this data (e.g., marketing managers, financial analysts).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💡 </a:t>
            </a:r>
            <a:r>
              <a:rPr lang="en-GB" b="1" dirty="0"/>
              <a:t>Example for a Retail Dataset:</a:t>
            </a:r>
            <a:br>
              <a:rPr lang="en-GB" dirty="0"/>
            </a:br>
            <a:r>
              <a:rPr lang="en-GB" i="1" dirty="0"/>
              <a:t>"The dataset focuses on online retail transactions, which is crucial for understanding customer purchasing behaviour. The business problem being addressed is customer churn – identifying why certain customers stop purchasing and how to retain them. Key stakeholders include marketing and sales teams responsible for customer retention strategies."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8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5C7ED-EC52-BB81-EEB3-C7AEE430B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BB7C-F18C-7D00-00FB-B33CE9350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21467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📌 Section 2: Dataset Overview</a:t>
            </a:r>
          </a:p>
          <a:p>
            <a:r>
              <a:rPr lang="en-GB" b="1" dirty="0"/>
              <a:t>Dataset Name &amp; Source</a:t>
            </a:r>
            <a:r>
              <a:rPr lang="en-GB" dirty="0"/>
              <a:t> (e.g., Kaggle, UCI, Government Data Portal).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Number of Records &amp; Features</a:t>
            </a:r>
            <a:r>
              <a:rPr lang="en-GB" dirty="0"/>
              <a:t> (e.g., 50,000 transactions, 15 features).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Attributes</a:t>
            </a:r>
            <a:r>
              <a:rPr lang="en-GB" dirty="0"/>
              <a:t> – Provide a brief description of at least </a:t>
            </a:r>
            <a:r>
              <a:rPr lang="en-GB" b="1" dirty="0"/>
              <a:t>5 important features</a:t>
            </a:r>
            <a:r>
              <a:rPr lang="en-GB" dirty="0"/>
              <a:t> in the dataset.</a:t>
            </a:r>
          </a:p>
          <a:p>
            <a:r>
              <a:rPr lang="en-GB" dirty="0"/>
              <a:t>💡 </a:t>
            </a:r>
            <a:r>
              <a:rPr lang="en-GB" b="1" dirty="0"/>
              <a:t>Example Table: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797A4A4-A513-A16B-FB54-7389D6665C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654492"/>
              </p:ext>
            </p:extLst>
          </p:nvPr>
        </p:nvGraphicFramePr>
        <p:xfrm>
          <a:off x="351934" y="3429000"/>
          <a:ext cx="11571288" cy="2194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57096">
                  <a:extLst>
                    <a:ext uri="{9D8B030D-6E8A-4147-A177-3AD203B41FA5}">
                      <a16:colId xmlns:a16="http://schemas.microsoft.com/office/drawing/2014/main" val="2163291217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2759619742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19664860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 Value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405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Customer 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Unique identifier for each customer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12345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64841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Purchase Date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Date of transaction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2023-01-15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58650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Transaction Amount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purchase value in GBP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£75.30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42151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Product 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Type of item purchased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Electronics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258337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Discount Applied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Percentage discount on purchase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096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878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7D4BC-4A79-7D18-B8FA-DC62C0150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78020-3FD7-B0C7-4806-46CCB2ADC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📌 Section 3: Potential Data Challenges </a:t>
            </a:r>
          </a:p>
          <a:p>
            <a:r>
              <a:rPr lang="en-GB" b="1" dirty="0"/>
              <a:t>Identify at least three challenges</a:t>
            </a:r>
            <a:r>
              <a:rPr lang="en-GB" dirty="0"/>
              <a:t> that may arise in later stages (Data Understanding, Modelling).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issues like </a:t>
            </a:r>
            <a:r>
              <a:rPr lang="en-GB" b="1" dirty="0"/>
              <a:t>missing values, data inconsistencies, outliers, or bias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Example Challenges:</a:t>
            </a:r>
            <a:endParaRPr lang="en-GB" dirty="0"/>
          </a:p>
          <a:p>
            <a:pPr lvl="1"/>
            <a:r>
              <a:rPr lang="en-GB" dirty="0"/>
              <a:t>✔ </a:t>
            </a:r>
            <a:r>
              <a:rPr lang="en-GB" b="1" dirty="0"/>
              <a:t>Missing values:</a:t>
            </a:r>
            <a:r>
              <a:rPr lang="en-GB" dirty="0"/>
              <a:t> Some customer records may not have transaction history, affecting churn prediction models.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Duplicate entries:</a:t>
            </a:r>
            <a:r>
              <a:rPr lang="en-GB" dirty="0"/>
              <a:t> Repeated transactions for the same customer could skew total sales calculations.</a:t>
            </a:r>
          </a:p>
          <a:p>
            <a:pPr lvl="1"/>
            <a:r>
              <a:rPr lang="en-GB" dirty="0"/>
              <a:t>✔ </a:t>
            </a:r>
            <a:r>
              <a:rPr lang="en-GB" b="1" dirty="0"/>
              <a:t>Unbalanced data:</a:t>
            </a:r>
            <a:r>
              <a:rPr lang="en-GB" dirty="0"/>
              <a:t> If most customers in the dataset are from a single region, it may not generalise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50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220</TotalTime>
  <Words>419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Calibri</vt:lpstr>
      <vt:lpstr>Calibri Light</vt:lpstr>
      <vt:lpstr>UWTSD Serif 1</vt:lpstr>
      <vt:lpstr>1_UWTSD Serif 1</vt:lpstr>
      <vt:lpstr>Data Mining &amp; Visualisation  Business Understanding</vt:lpstr>
      <vt:lpstr>Activity - Phase 1: Business Understanding</vt:lpstr>
      <vt:lpstr>Activity - Phase 1: Business Understanding</vt:lpstr>
      <vt:lpstr>Activity - Phase 1: Business Understanding</vt:lpstr>
      <vt:lpstr>Activity - Phase 1: Business Understanding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2025-02-05T03:06:25Z</dcterms:created>
  <dcterms:modified xsi:type="dcterms:W3CDTF">2025-02-05T06:55:04Z</dcterms:modified>
</cp:coreProperties>
</file>