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webextensions/webextension1.xml" ContentType="application/vnd.ms-office.webextension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  <p:sldId id="260" r:id="rId7"/>
  </p:sldIdLst>
  <p:sldSz cx="18288000" cy="10287000"/>
  <p:notesSz cx="6858000" cy="9144000"/>
  <p:embeddedFontLst>
    <p:embeddedFont>
      <p:font typeface="Calibri" panose="020F0502020204030204" pitchFamily="34" charset="0"/>
      <p:regular r:id="rId8"/>
      <p:bold r:id="rId9"/>
      <p:italic r:id="rId10"/>
      <p:boldItalic r:id="rId11"/>
    </p:embeddedFont>
    <p:embeddedFont>
      <p:font typeface="Montserrat Classic" panose="020B0604020202020204" charset="0"/>
      <p:regular r:id="rId12"/>
    </p:embeddedFont>
    <p:embeddedFont>
      <p:font typeface="Montserrat Classic Bold" panose="020B0604020202020204" charset="0"/>
      <p:regular r:id="rId13"/>
    </p:embeddedFont>
    <p:embeddedFont>
      <p:font typeface="Montserrat Light" panose="020B0604020202020204" charset="0"/>
      <p:regular r:id="rId1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E25164-A87B-5B16-0037-3E5568B81FED}" v="71" dt="2020-01-24T14:41:14.6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1.fntdata"/><Relationship Id="rId13" Type="http://schemas.openxmlformats.org/officeDocument/2006/relationships/font" Target="fonts/font6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5.fntdata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4.fntdata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font" Target="fonts/font3.fntdata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font" Target="fonts/font2.fntdata"/><Relationship Id="rId14" Type="http://schemas.openxmlformats.org/officeDocument/2006/relationships/font" Target="fonts/font7.fntdata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Ranson" userId="S::p.ranson@uwtsd.ac.uk::bd674e60-c8d2-451e-a4e7-303541e3934a" providerId="AD" clId="Web-{55E25164-A87B-5B16-0037-3E5568B81FED}"/>
    <pc:docChg chg="addSld modSld">
      <pc:chgData name="Paul Ranson" userId="S::p.ranson@uwtsd.ac.uk::bd674e60-c8d2-451e-a4e7-303541e3934a" providerId="AD" clId="Web-{55E25164-A87B-5B16-0037-3E5568B81FED}" dt="2020-01-24T14:42:49.816" v="70" actId="14100"/>
      <pc:docMkLst>
        <pc:docMk/>
      </pc:docMkLst>
      <pc:sldChg chg="addSp modSp">
        <pc:chgData name="Paul Ranson" userId="S::p.ranson@uwtsd.ac.uk::bd674e60-c8d2-451e-a4e7-303541e3934a" providerId="AD" clId="Web-{55E25164-A87B-5B16-0037-3E5568B81FED}" dt="2020-01-24T14:39:07.581" v="9" actId="1076"/>
        <pc:sldMkLst>
          <pc:docMk/>
          <pc:sldMk cId="0" sldId="260"/>
        </pc:sldMkLst>
        <pc:picChg chg="add mod">
          <ac:chgData name="Paul Ranson" userId="S::p.ranson@uwtsd.ac.uk::bd674e60-c8d2-451e-a4e7-303541e3934a" providerId="AD" clId="Web-{55E25164-A87B-5B16-0037-3E5568B81FED}" dt="2020-01-24T14:37:41.847" v="3" actId="1076"/>
          <ac:picMkLst>
            <pc:docMk/>
            <pc:sldMk cId="0" sldId="260"/>
            <ac:picMk id="21" creationId="{36F2B230-783C-4CBD-8923-B9FA40FB73D4}"/>
          </ac:picMkLst>
        </pc:picChg>
        <pc:picChg chg="add mod">
          <ac:chgData name="Paul Ranson" userId="S::p.ranson@uwtsd.ac.uk::bd674e60-c8d2-451e-a4e7-303541e3934a" providerId="AD" clId="Web-{55E25164-A87B-5B16-0037-3E5568B81FED}" dt="2020-01-24T14:38:22.456" v="5" actId="1076"/>
          <ac:picMkLst>
            <pc:docMk/>
            <pc:sldMk cId="0" sldId="260"/>
            <ac:picMk id="23" creationId="{5761DA12-4487-4289-88C6-C0E8541383FC}"/>
          </ac:picMkLst>
        </pc:picChg>
        <pc:picChg chg="add mod">
          <ac:chgData name="Paul Ranson" userId="S::p.ranson@uwtsd.ac.uk::bd674e60-c8d2-451e-a4e7-303541e3934a" providerId="AD" clId="Web-{55E25164-A87B-5B16-0037-3E5568B81FED}" dt="2020-01-24T14:39:07.581" v="9" actId="1076"/>
          <ac:picMkLst>
            <pc:docMk/>
            <pc:sldMk cId="0" sldId="260"/>
            <ac:picMk id="25" creationId="{1B17A014-CD23-4B28-A4CC-E802FD8238A1}"/>
          </ac:picMkLst>
        </pc:picChg>
      </pc:sldChg>
      <pc:sldChg chg="delSp modSp add replId">
        <pc:chgData name="Paul Ranson" userId="S::p.ranson@uwtsd.ac.uk::bd674e60-c8d2-451e-a4e7-303541e3934a" providerId="AD" clId="Web-{55E25164-A87B-5B16-0037-3E5568B81FED}" dt="2020-01-24T14:42:49.816" v="70" actId="14100"/>
        <pc:sldMkLst>
          <pc:docMk/>
          <pc:sldMk cId="66857463" sldId="261"/>
        </pc:sldMkLst>
        <pc:spChg chg="mod">
          <ac:chgData name="Paul Ranson" userId="S::p.ranson@uwtsd.ac.uk::bd674e60-c8d2-451e-a4e7-303541e3934a" providerId="AD" clId="Web-{55E25164-A87B-5B16-0037-3E5568B81FED}" dt="2020-01-24T14:39:35.050" v="39" actId="20577"/>
          <ac:spMkLst>
            <pc:docMk/>
            <pc:sldMk cId="66857463" sldId="261"/>
            <ac:spMk id="7" creationId="{00000000-0000-0000-0000-000000000000}"/>
          </ac:spMkLst>
        </pc:spChg>
        <pc:spChg chg="mod">
          <ac:chgData name="Paul Ranson" userId="S::p.ranson@uwtsd.ac.uk::bd674e60-c8d2-451e-a4e7-303541e3934a" providerId="AD" clId="Web-{55E25164-A87B-5B16-0037-3E5568B81FED}" dt="2020-01-24T14:41:12.676" v="67" actId="20577"/>
          <ac:spMkLst>
            <pc:docMk/>
            <pc:sldMk cId="66857463" sldId="261"/>
            <ac:spMk id="8" creationId="{00000000-0000-0000-0000-000000000000}"/>
          </ac:spMkLst>
        </pc:spChg>
        <pc:graphicFrameChg chg="del mod">
          <ac:chgData name="Paul Ranson" userId="S::p.ranson@uwtsd.ac.uk::bd674e60-c8d2-451e-a4e7-303541e3934a" providerId="AD" clId="Web-{55E25164-A87B-5B16-0037-3E5568B81FED}" dt="2020-01-24T14:41:14.676" v="69"/>
          <ac:graphicFrameMkLst>
            <pc:docMk/>
            <pc:sldMk cId="66857463" sldId="261"/>
            <ac:graphicFrameMk id="11" creationId="{70F944BE-FBF9-40AF-8B11-7D2D717C5590}"/>
          </ac:graphicFrameMkLst>
        </pc:graphicFrameChg>
        <pc:graphicFrameChg chg="mod">
          <ac:chgData name="Paul Ranson" userId="S::p.ranson@uwtsd.ac.uk::bd674e60-c8d2-451e-a4e7-303541e3934a" providerId="AD" clId="Web-{55E25164-A87B-5B16-0037-3E5568B81FED}" dt="2020-01-24T14:42:49.816" v="70" actId="14100"/>
          <ac:graphicFrameMkLst>
            <pc:docMk/>
            <pc:sldMk cId="66857463" sldId="261"/>
            <ac:graphicFrameMk id="12" creationId="{B387F42D-4B56-44E4-ACD5-7119B1C7918B}"/>
          </ac:graphicFrameMkLst>
        </pc:graphicFrameChg>
        <pc:picChg chg="del">
          <ac:chgData name="Paul Ranson" userId="S::p.ranson@uwtsd.ac.uk::bd674e60-c8d2-451e-a4e7-303541e3934a" providerId="AD" clId="Web-{55E25164-A87B-5B16-0037-3E5568B81FED}" dt="2020-01-24T14:39:29.269" v="11"/>
          <ac:picMkLst>
            <pc:docMk/>
            <pc:sldMk cId="66857463" sldId="261"/>
            <ac:picMk id="10" creationId="{00000000-0000-0000-0000-00000000000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microsoft.com/office/2011/relationships/webextension" Target="../webextensions/webextension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rcRect t="6140" b="614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2171700" y="-190500"/>
            <a:ext cx="13944600" cy="10668000"/>
          </a:xfrm>
          <a:prstGeom prst="rect">
            <a:avLst/>
          </a:prstGeom>
          <a:solidFill>
            <a:srgbClr val="252827">
              <a:alpha val="69803"/>
            </a:srgbClr>
          </a:solidFill>
        </p:spPr>
      </p:sp>
      <p:grpSp>
        <p:nvGrpSpPr>
          <p:cNvPr id="3" name="Group 3"/>
          <p:cNvGrpSpPr/>
          <p:nvPr/>
        </p:nvGrpSpPr>
        <p:grpSpPr>
          <a:xfrm>
            <a:off x="3427984" y="2301813"/>
            <a:ext cx="11432032" cy="5683374"/>
            <a:chOff x="0" y="0"/>
            <a:chExt cx="15242709" cy="7577832"/>
          </a:xfrm>
        </p:grpSpPr>
        <p:sp>
          <p:nvSpPr>
            <p:cNvPr id="4" name="TextBox 4"/>
            <p:cNvSpPr txBox="1"/>
            <p:nvPr/>
          </p:nvSpPr>
          <p:spPr>
            <a:xfrm>
              <a:off x="0" y="-47625"/>
              <a:ext cx="15242709" cy="6100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920"/>
                </a:lnSpc>
              </a:pPr>
              <a:r>
                <a:rPr lang="en-US" sz="2800" spc="420">
                  <a:solidFill>
                    <a:srgbClr val="FFFEE6"/>
                  </a:solidFill>
                  <a:latin typeface="Montserrat Light"/>
                </a:rPr>
                <a:t>UNIVERSITY OF WALES TRINITY SAINT DAVID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1356221"/>
              <a:ext cx="15242709" cy="42449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000"/>
                </a:lnSpc>
              </a:pPr>
              <a:r>
                <a:rPr lang="en-US" sz="12000" spc="-120">
                  <a:solidFill>
                    <a:srgbClr val="F8CF2C"/>
                  </a:solidFill>
                  <a:latin typeface="Montserrat Classic Bold"/>
                </a:rPr>
                <a:t>How to use Turnitin</a:t>
              </a:r>
            </a:p>
          </p:txBody>
        </p:sp>
        <p:sp>
          <p:nvSpPr>
            <p:cNvPr id="6" name="AutoShape 6"/>
            <p:cNvSpPr/>
            <p:nvPr/>
          </p:nvSpPr>
          <p:spPr>
            <a:xfrm>
              <a:off x="1354" y="6307832"/>
              <a:ext cx="15240000" cy="1270000"/>
            </a:xfrm>
            <a:prstGeom prst="rect">
              <a:avLst/>
            </a:prstGeom>
            <a:solidFill>
              <a:srgbClr val="F8CF2C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695960" y="6588224"/>
              <a:ext cx="13850789" cy="6195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920"/>
                </a:lnSpc>
              </a:pPr>
              <a:r>
                <a:rPr lang="en-US" sz="2800" spc="28">
                  <a:solidFill>
                    <a:srgbClr val="252827"/>
                  </a:solidFill>
                  <a:latin typeface="Montserrat Classic"/>
                </a:rPr>
                <a:t>A GUIDE TO UPLOADING YOUR WORK</a:t>
              </a: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2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-190500" y="-190500"/>
            <a:ext cx="9334500" cy="10668000"/>
          </a:xfrm>
          <a:prstGeom prst="rect">
            <a:avLst/>
          </a:prstGeom>
          <a:solidFill>
            <a:srgbClr val="F8CF2C"/>
          </a:solidFill>
        </p:spPr>
      </p:sp>
      <p:grpSp>
        <p:nvGrpSpPr>
          <p:cNvPr id="3" name="Group 3"/>
          <p:cNvGrpSpPr/>
          <p:nvPr/>
        </p:nvGrpSpPr>
        <p:grpSpPr>
          <a:xfrm>
            <a:off x="762000" y="9101860"/>
            <a:ext cx="4761992" cy="652135"/>
            <a:chOff x="0" y="0"/>
            <a:chExt cx="6349322" cy="869513"/>
          </a:xfrm>
        </p:grpSpPr>
        <p:sp>
          <p:nvSpPr>
            <p:cNvPr id="4" name="AutoShape 4"/>
            <p:cNvSpPr/>
            <p:nvPr/>
          </p:nvSpPr>
          <p:spPr>
            <a:xfrm>
              <a:off x="0" y="0"/>
              <a:ext cx="2540000" cy="152400"/>
            </a:xfrm>
            <a:prstGeom prst="rect">
              <a:avLst/>
            </a:prstGeom>
            <a:solidFill>
              <a:srgbClr val="252827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416758"/>
              <a:ext cx="6349322" cy="4527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940"/>
                </a:lnSpc>
              </a:pPr>
              <a:r>
                <a:rPr lang="en-US" sz="2100" spc="21">
                  <a:solidFill>
                    <a:srgbClr val="252827"/>
                  </a:solidFill>
                  <a:latin typeface="Montserrat Classic"/>
                </a:rPr>
                <a:t>UWTSD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62000" y="762000"/>
            <a:ext cx="7615976" cy="2522696"/>
            <a:chOff x="0" y="0"/>
            <a:chExt cx="10154634" cy="3363595"/>
          </a:xfrm>
        </p:grpSpPr>
        <p:sp>
          <p:nvSpPr>
            <p:cNvPr id="7" name="TextBox 7"/>
            <p:cNvSpPr txBox="1"/>
            <p:nvPr/>
          </p:nvSpPr>
          <p:spPr>
            <a:xfrm>
              <a:off x="0" y="57150"/>
              <a:ext cx="10154634" cy="272224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7920"/>
                </a:lnSpc>
              </a:pPr>
              <a:r>
                <a:rPr lang="en-US" sz="7200" spc="-72">
                  <a:solidFill>
                    <a:srgbClr val="252827"/>
                  </a:solidFill>
                  <a:latin typeface="Montserrat Classic Bold"/>
                </a:rPr>
                <a:t>BEFORE YOU START</a:t>
              </a:r>
            </a:p>
          </p:txBody>
        </p:sp>
        <p:sp>
          <p:nvSpPr>
            <p:cNvPr id="8" name="AutoShape 8"/>
            <p:cNvSpPr/>
            <p:nvPr/>
          </p:nvSpPr>
          <p:spPr>
            <a:xfrm>
              <a:off x="0" y="3211195"/>
              <a:ext cx="1016000" cy="152400"/>
            </a:xfrm>
            <a:prstGeom prst="rect">
              <a:avLst/>
            </a:prstGeom>
            <a:solidFill>
              <a:srgbClr val="252827"/>
            </a:solidFill>
          </p:spPr>
        </p:sp>
      </p:grpSp>
      <p:grpSp>
        <p:nvGrpSpPr>
          <p:cNvPr id="9" name="Group 9"/>
          <p:cNvGrpSpPr/>
          <p:nvPr/>
        </p:nvGrpSpPr>
        <p:grpSpPr>
          <a:xfrm>
            <a:off x="10104063" y="481032"/>
            <a:ext cx="7242924" cy="9324936"/>
            <a:chOff x="0" y="0"/>
            <a:chExt cx="9657232" cy="12433247"/>
          </a:xfrm>
        </p:grpSpPr>
        <p:sp>
          <p:nvSpPr>
            <p:cNvPr id="10" name="TextBox 10"/>
            <p:cNvSpPr txBox="1"/>
            <p:nvPr/>
          </p:nvSpPr>
          <p:spPr>
            <a:xfrm>
              <a:off x="0" y="282390"/>
              <a:ext cx="9657232" cy="14632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80"/>
                </a:lnSpc>
              </a:pPr>
              <a:r>
                <a:rPr lang="en-US" sz="3200" spc="224">
                  <a:solidFill>
                    <a:srgbClr val="F8CF2C"/>
                  </a:solidFill>
                  <a:latin typeface="Montserrat Classic"/>
                </a:rPr>
                <a:t>HAVE YOU GOT THE LATEST VERSION?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4472967"/>
              <a:ext cx="9657232" cy="14632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80"/>
                </a:lnSpc>
              </a:pPr>
              <a:r>
                <a:rPr lang="en-US" sz="3200" spc="224">
                  <a:solidFill>
                    <a:srgbClr val="F8CF2C"/>
                  </a:solidFill>
                  <a:latin typeface="Montserrat Classic"/>
                </a:rPr>
                <a:t>HAVE YOU ANSWERED THE RIGHT QUESTION?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8663543"/>
              <a:ext cx="9657232" cy="14632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80"/>
                </a:lnSpc>
              </a:pPr>
              <a:r>
                <a:rPr lang="en-US" sz="3200" spc="224">
                  <a:solidFill>
                    <a:srgbClr val="F8CF2C"/>
                  </a:solidFill>
                  <a:latin typeface="Montserrat Classic"/>
                </a:rPr>
                <a:t>HAVE YOU ADDED YOUR NAME AND ID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1847056"/>
              <a:ext cx="9657232" cy="1447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FFFEE6"/>
                  </a:solidFill>
                  <a:latin typeface="Montserrat Light"/>
                </a:rPr>
                <a:t>It can be easy to upload the wrong file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6037633"/>
              <a:ext cx="9657232" cy="1447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FFFEE6"/>
                  </a:solidFill>
                  <a:latin typeface="Montserrat Light"/>
                </a:rPr>
                <a:t>Check the question is answered correctly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10228210"/>
              <a:ext cx="9657232" cy="22050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FFFEE6"/>
                  </a:solidFill>
                  <a:latin typeface="Montserrat Light"/>
                </a:rPr>
                <a:t>Assignments need your name, ID number, module name, lecturer, Assignment title, deadline</a:t>
              </a:r>
            </a:p>
          </p:txBody>
        </p:sp>
        <p:sp>
          <p:nvSpPr>
            <p:cNvPr id="16" name="AutoShape 16"/>
            <p:cNvSpPr/>
            <p:nvPr/>
          </p:nvSpPr>
          <p:spPr>
            <a:xfrm>
              <a:off x="0" y="0"/>
              <a:ext cx="1016000" cy="152400"/>
            </a:xfrm>
            <a:prstGeom prst="rect">
              <a:avLst/>
            </a:prstGeom>
            <a:solidFill>
              <a:srgbClr val="F8CF2C"/>
            </a:solidFill>
          </p:spPr>
        </p:sp>
        <p:sp>
          <p:nvSpPr>
            <p:cNvPr id="17" name="AutoShape 17"/>
            <p:cNvSpPr/>
            <p:nvPr/>
          </p:nvSpPr>
          <p:spPr>
            <a:xfrm>
              <a:off x="0" y="4190577"/>
              <a:ext cx="1016000" cy="152400"/>
            </a:xfrm>
            <a:prstGeom prst="rect">
              <a:avLst/>
            </a:prstGeom>
            <a:solidFill>
              <a:srgbClr val="F8CF2C"/>
            </a:solidFill>
          </p:spPr>
        </p:sp>
        <p:sp>
          <p:nvSpPr>
            <p:cNvPr id="18" name="AutoShape 18"/>
            <p:cNvSpPr/>
            <p:nvPr/>
          </p:nvSpPr>
          <p:spPr>
            <a:xfrm>
              <a:off x="0" y="8381154"/>
              <a:ext cx="1016000" cy="152400"/>
            </a:xfrm>
            <a:prstGeom prst="rect">
              <a:avLst/>
            </a:prstGeom>
            <a:solidFill>
              <a:srgbClr val="F8CF2C"/>
            </a:solidFill>
          </p:spPr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2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4722166" y="-342900"/>
            <a:ext cx="4000500" cy="10629900"/>
          </a:xfrm>
          <a:prstGeom prst="rect">
            <a:avLst/>
          </a:prstGeom>
          <a:solidFill>
            <a:srgbClr val="F8CF2C">
              <a:alpha val="69803"/>
            </a:srgbClr>
          </a:solidFill>
        </p:spPr>
      </p:sp>
      <p:grpSp>
        <p:nvGrpSpPr>
          <p:cNvPr id="3" name="Group 3"/>
          <p:cNvGrpSpPr/>
          <p:nvPr/>
        </p:nvGrpSpPr>
        <p:grpSpPr>
          <a:xfrm>
            <a:off x="762000" y="9101860"/>
            <a:ext cx="4761992" cy="652135"/>
            <a:chOff x="0" y="0"/>
            <a:chExt cx="6349322" cy="869513"/>
          </a:xfrm>
        </p:grpSpPr>
        <p:sp>
          <p:nvSpPr>
            <p:cNvPr id="4" name="AutoShape 4"/>
            <p:cNvSpPr/>
            <p:nvPr/>
          </p:nvSpPr>
          <p:spPr>
            <a:xfrm>
              <a:off x="0" y="0"/>
              <a:ext cx="2540000" cy="152400"/>
            </a:xfrm>
            <a:prstGeom prst="rect">
              <a:avLst/>
            </a:prstGeom>
            <a:solidFill>
              <a:srgbClr val="F8CF2C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416758"/>
              <a:ext cx="6349322" cy="4527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940"/>
                </a:lnSpc>
              </a:pPr>
              <a:r>
                <a:rPr lang="en-US" sz="2100" spc="21">
                  <a:solidFill>
                    <a:srgbClr val="FFFEE6"/>
                  </a:solidFill>
                  <a:latin typeface="Montserrat Classic"/>
                </a:rPr>
                <a:t>UWTSD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62000" y="762000"/>
            <a:ext cx="7619492" cy="1771650"/>
            <a:chOff x="0" y="0"/>
            <a:chExt cx="10159322" cy="2362200"/>
          </a:xfrm>
        </p:grpSpPr>
        <p:sp>
          <p:nvSpPr>
            <p:cNvPr id="7" name="TextBox 7"/>
            <p:cNvSpPr txBox="1"/>
            <p:nvPr/>
          </p:nvSpPr>
          <p:spPr>
            <a:xfrm>
              <a:off x="0" y="0"/>
              <a:ext cx="10159322" cy="8429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5040"/>
                </a:lnSpc>
              </a:pPr>
              <a:r>
                <a:rPr lang="en-US" sz="4200" spc="-42">
                  <a:solidFill>
                    <a:srgbClr val="F8CF2C"/>
                  </a:solidFill>
                  <a:latin typeface="Montserrat Classic Bold"/>
                </a:rPr>
                <a:t>Save your file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1671638"/>
              <a:ext cx="10159322" cy="6905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FFFEE6"/>
                  </a:solidFill>
                  <a:latin typeface="Montserrat Light"/>
                </a:rPr>
                <a:t>To somewhere you know it will be..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0" y="1223963"/>
              <a:ext cx="1016000" cy="152400"/>
            </a:xfrm>
            <a:prstGeom prst="rect">
              <a:avLst/>
            </a:prstGeom>
            <a:solidFill>
              <a:srgbClr val="F8CF2C"/>
            </a:solidFill>
          </p:spPr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333" t="2395" r="22723" b="1437"/>
          <a:stretch>
            <a:fillRect/>
          </a:stretch>
        </p:blipFill>
        <p:spPr>
          <a:xfrm>
            <a:off x="8720376" y="1028700"/>
            <a:ext cx="9338241" cy="8427094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2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4722166" y="-342900"/>
            <a:ext cx="4000500" cy="10629900"/>
          </a:xfrm>
          <a:prstGeom prst="rect">
            <a:avLst/>
          </a:prstGeom>
          <a:solidFill>
            <a:srgbClr val="F8CF2C">
              <a:alpha val="69803"/>
            </a:srgbClr>
          </a:solidFill>
        </p:spPr>
      </p:sp>
      <p:grpSp>
        <p:nvGrpSpPr>
          <p:cNvPr id="3" name="Group 3"/>
          <p:cNvGrpSpPr/>
          <p:nvPr/>
        </p:nvGrpSpPr>
        <p:grpSpPr>
          <a:xfrm>
            <a:off x="762000" y="9101860"/>
            <a:ext cx="4761992" cy="652135"/>
            <a:chOff x="0" y="0"/>
            <a:chExt cx="6349322" cy="869513"/>
          </a:xfrm>
        </p:grpSpPr>
        <p:sp>
          <p:nvSpPr>
            <p:cNvPr id="4" name="AutoShape 4"/>
            <p:cNvSpPr/>
            <p:nvPr/>
          </p:nvSpPr>
          <p:spPr>
            <a:xfrm>
              <a:off x="0" y="0"/>
              <a:ext cx="2540000" cy="152400"/>
            </a:xfrm>
            <a:prstGeom prst="rect">
              <a:avLst/>
            </a:prstGeom>
            <a:solidFill>
              <a:srgbClr val="F8CF2C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416758"/>
              <a:ext cx="6349322" cy="4527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940"/>
                </a:lnSpc>
              </a:pPr>
              <a:r>
                <a:rPr lang="en-US" sz="2100" spc="21">
                  <a:solidFill>
                    <a:srgbClr val="FFFEE6"/>
                  </a:solidFill>
                  <a:latin typeface="Montserrat Classic"/>
                </a:rPr>
                <a:t>UWTSD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62000" y="762000"/>
            <a:ext cx="7619492" cy="2359610"/>
            <a:chOff x="0" y="0"/>
            <a:chExt cx="10159322" cy="3146146"/>
          </a:xfrm>
        </p:grpSpPr>
        <p:sp>
          <p:nvSpPr>
            <p:cNvPr id="7" name="TextBox 7"/>
            <p:cNvSpPr txBox="1"/>
            <p:nvPr/>
          </p:nvSpPr>
          <p:spPr>
            <a:xfrm>
              <a:off x="0" y="0"/>
              <a:ext cx="10159322" cy="8549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5040"/>
                </a:lnSpc>
              </a:pPr>
              <a:r>
                <a:rPr lang="en-US" sz="4200" spc="-42" dirty="0">
                  <a:solidFill>
                    <a:srgbClr val="F8CF2C"/>
                  </a:solidFill>
                  <a:latin typeface="Montserrat Classic Bold"/>
                </a:rPr>
                <a:t>Watch this video </a:t>
              </a:r>
              <a:endParaRPr lang="en-US" dirty="0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1671639"/>
              <a:ext cx="10159322" cy="147450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 dirty="0">
                  <a:solidFill>
                    <a:srgbClr val="FFFEE6"/>
                  </a:solidFill>
                  <a:latin typeface="Montserrat Light"/>
                </a:rPr>
                <a:t>How to upload </a:t>
              </a:r>
              <a:endParaRPr lang="en-US" dirty="0">
                <a:solidFill>
                  <a:srgbClr val="000000"/>
                </a:solidFill>
                <a:latin typeface="Calibri"/>
                <a:cs typeface="Calibri"/>
              </a:endParaRPr>
            </a:p>
            <a:p>
              <a:pPr>
                <a:lnSpc>
                  <a:spcPts val="4500"/>
                </a:lnSpc>
              </a:pPr>
              <a:r>
                <a:rPr lang="en-US" sz="3000" spc="30" dirty="0">
                  <a:solidFill>
                    <a:srgbClr val="FFFEE6"/>
                  </a:solidFill>
                  <a:latin typeface="Montserrat Light"/>
                </a:rPr>
                <a:t>to Turnitin</a:t>
              </a:r>
              <a:endParaRPr lang="en-US" dirty="0">
                <a:cs typeface="Calibri"/>
              </a:endParaRPr>
            </a:p>
          </p:txBody>
        </p:sp>
        <p:sp>
          <p:nvSpPr>
            <p:cNvPr id="9" name="AutoShape 9"/>
            <p:cNvSpPr/>
            <p:nvPr/>
          </p:nvSpPr>
          <p:spPr>
            <a:xfrm>
              <a:off x="0" y="1223963"/>
              <a:ext cx="1016000" cy="152400"/>
            </a:xfrm>
            <a:prstGeom prst="rect">
              <a:avLst/>
            </a:prstGeom>
            <a:solidFill>
              <a:srgbClr val="F8CF2C"/>
            </a:solidFill>
          </p:spPr>
        </p:sp>
      </p:grpSp>
      <mc:AlternateContent xmlns:mc="http://schemas.openxmlformats.org/markup-compatibility/2006">
        <mc:Choice xmlns:we="http://schemas.microsoft.com/office/webextensions/webextension/2010/11" xmlns:pca="http://schemas.microsoft.com/office/powerpoint/2013/contentapp" Requires="we pca">
          <p:graphicFrame>
            <p:nvGraphicFramePr>
              <p:cNvPr id="12" name="Object 11">
                <a:extLst>
                  <a:ext uri="{FF2B5EF4-FFF2-40B4-BE49-F238E27FC236}">
                    <a16:creationId xmlns:a16="http://schemas.microsoft.com/office/drawing/2014/main" id="{B387F42D-4B56-44E4-ACD5-7119B1C7918B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547970056"/>
                  </p:ext>
                </p:extLst>
              </p:nvPr>
            </p:nvGraphicFramePr>
            <p:xfrm>
              <a:off x="4747846" y="1846385"/>
              <a:ext cx="12309230" cy="7253653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>
          <p:pic>
            <p:nvPicPr>
              <p:cNvPr id="12" name="Object 11">
                <a:extLst>
                  <a:ext uri="{FF2B5EF4-FFF2-40B4-BE49-F238E27FC236}">
                    <a16:creationId xmlns:a16="http://schemas.microsoft.com/office/drawing/2014/main" id="{B387F42D-4B56-44E4-ACD5-7119B1C7918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747846" y="1846385"/>
                <a:ext cx="12309230" cy="7253653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668574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2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3677900" y="-171450"/>
            <a:ext cx="3848100" cy="10629900"/>
          </a:xfrm>
          <a:prstGeom prst="rect">
            <a:avLst/>
          </a:prstGeom>
          <a:solidFill>
            <a:srgbClr val="F8CF2C">
              <a:alpha val="49803"/>
            </a:srgbClr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7258" r="7258"/>
          <a:stretch>
            <a:fillRect/>
          </a:stretch>
        </p:blipFill>
        <p:spPr>
          <a:xfrm>
            <a:off x="338581" y="1843156"/>
            <a:ext cx="8517016" cy="660068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9144508" y="2482572"/>
            <a:ext cx="7619492" cy="5321856"/>
            <a:chOff x="0" y="0"/>
            <a:chExt cx="10159322" cy="7095808"/>
          </a:xfrm>
        </p:grpSpPr>
        <p:sp>
          <p:nvSpPr>
            <p:cNvPr id="5" name="TextBox 5"/>
            <p:cNvSpPr txBox="1"/>
            <p:nvPr/>
          </p:nvSpPr>
          <p:spPr>
            <a:xfrm>
              <a:off x="0" y="1704658"/>
              <a:ext cx="10159322" cy="8429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5040"/>
                </a:lnSpc>
              </a:pPr>
              <a:r>
                <a:rPr lang="en-US" sz="4200" spc="-42">
                  <a:solidFill>
                    <a:srgbClr val="F8CF2C"/>
                  </a:solidFill>
                  <a:latin typeface="Montserrat Classic Bold"/>
                </a:rPr>
                <a:t>If you have problems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3385820"/>
              <a:ext cx="10159322" cy="37099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4499"/>
                </a:lnSpc>
              </a:pPr>
              <a:r>
                <a:rPr lang="en-US" sz="3000" spc="30">
                  <a:solidFill>
                    <a:srgbClr val="FFFEE6"/>
                  </a:solidFill>
                  <a:latin typeface="Montserrat Light"/>
                </a:rPr>
                <a:t>Ask for IT support </a:t>
              </a:r>
            </a:p>
            <a:p>
              <a:pPr algn="r">
                <a:lnSpc>
                  <a:spcPts val="4499"/>
                </a:lnSpc>
              </a:pPr>
              <a:endParaRPr lang="en-US" sz="3000" spc="30">
                <a:solidFill>
                  <a:srgbClr val="FFFEE6"/>
                </a:solidFill>
                <a:latin typeface="Montserrat Light"/>
              </a:endParaRPr>
            </a:p>
            <a:p>
              <a:pPr algn="r">
                <a:lnSpc>
                  <a:spcPts val="4499"/>
                </a:lnSpc>
              </a:pPr>
              <a:r>
                <a:rPr lang="en-US" sz="3000" spc="30">
                  <a:solidFill>
                    <a:srgbClr val="FFFEE6"/>
                  </a:solidFill>
                  <a:latin typeface="Montserrat Light"/>
                </a:rPr>
                <a:t>email</a:t>
              </a:r>
            </a:p>
            <a:p>
              <a:pPr algn="r">
                <a:lnSpc>
                  <a:spcPts val="4499"/>
                </a:lnSpc>
              </a:pPr>
              <a:endParaRPr lang="en-US" sz="3000" spc="30">
                <a:solidFill>
                  <a:srgbClr val="FFFEE6"/>
                </a:solidFill>
                <a:latin typeface="Montserrat Light"/>
              </a:endParaRPr>
            </a:p>
            <a:p>
              <a:pPr algn="r">
                <a:lnSpc>
                  <a:spcPts val="4500"/>
                </a:lnSpc>
              </a:pPr>
              <a:r>
                <a:rPr lang="en-US" sz="3000" spc="30">
                  <a:solidFill>
                    <a:srgbClr val="FFFEE6"/>
                  </a:solidFill>
                  <a:latin typeface="Montserrat Light"/>
                </a:rPr>
                <a:t>birminghamassessments@uwtsd.ac.uk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9143322" y="2928620"/>
              <a:ext cx="1016000" cy="152400"/>
            </a:xfrm>
            <a:prstGeom prst="rect">
              <a:avLst/>
            </a:prstGeom>
            <a:solidFill>
              <a:srgbClr val="F8CF2C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57150"/>
              <a:ext cx="10159322" cy="13935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7920"/>
                </a:lnSpc>
              </a:pPr>
              <a:r>
                <a:rPr lang="en-US" sz="7200" spc="-72">
                  <a:solidFill>
                    <a:srgbClr val="FFFEE6"/>
                  </a:solidFill>
                  <a:latin typeface="Montserrat Classic Bold"/>
                </a:rPr>
                <a:t>PROBLEMS?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-190500" y="-190500"/>
            <a:ext cx="7429500" cy="10668000"/>
          </a:xfrm>
          <a:prstGeom prst="rect">
            <a:avLst/>
          </a:prstGeom>
          <a:solidFill>
            <a:srgbClr val="F8CF2C">
              <a:alpha val="89803"/>
            </a:srgbClr>
          </a:solidFill>
        </p:spPr>
      </p:sp>
      <p:grpSp>
        <p:nvGrpSpPr>
          <p:cNvPr id="3" name="Group 3"/>
          <p:cNvGrpSpPr/>
          <p:nvPr/>
        </p:nvGrpSpPr>
        <p:grpSpPr>
          <a:xfrm>
            <a:off x="762000" y="9101860"/>
            <a:ext cx="4761992" cy="652135"/>
            <a:chOff x="0" y="0"/>
            <a:chExt cx="6349322" cy="869513"/>
          </a:xfrm>
        </p:grpSpPr>
        <p:sp>
          <p:nvSpPr>
            <p:cNvPr id="4" name="AutoShape 4"/>
            <p:cNvSpPr/>
            <p:nvPr/>
          </p:nvSpPr>
          <p:spPr>
            <a:xfrm>
              <a:off x="0" y="0"/>
              <a:ext cx="2540000" cy="152400"/>
            </a:xfrm>
            <a:prstGeom prst="rect">
              <a:avLst/>
            </a:prstGeom>
            <a:solidFill>
              <a:srgbClr val="252827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416758"/>
              <a:ext cx="6349322" cy="4527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940"/>
                </a:lnSpc>
              </a:pPr>
              <a:r>
                <a:rPr lang="en-US" sz="2100" spc="21">
                  <a:solidFill>
                    <a:srgbClr val="252827"/>
                  </a:solidFill>
                  <a:latin typeface="Montserrat Classic"/>
                </a:rPr>
                <a:t>UWTSD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62000" y="762000"/>
            <a:ext cx="5710976" cy="2358985"/>
            <a:chOff x="0" y="0"/>
            <a:chExt cx="7614634" cy="3145314"/>
          </a:xfrm>
        </p:grpSpPr>
        <p:sp>
          <p:nvSpPr>
            <p:cNvPr id="7" name="TextBox 7"/>
            <p:cNvSpPr txBox="1"/>
            <p:nvPr/>
          </p:nvSpPr>
          <p:spPr>
            <a:xfrm>
              <a:off x="0" y="57150"/>
              <a:ext cx="7614634" cy="24229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7039"/>
                </a:lnSpc>
              </a:pPr>
              <a:r>
                <a:rPr lang="en-US" sz="6399" spc="319">
                  <a:solidFill>
                    <a:srgbClr val="252827"/>
                  </a:solidFill>
                  <a:latin typeface="Montserrat Classic"/>
                </a:rPr>
                <a:t>DON'T FORGET</a:t>
              </a:r>
            </a:p>
          </p:txBody>
        </p:sp>
        <p:sp>
          <p:nvSpPr>
            <p:cNvPr id="8" name="AutoShape 8"/>
            <p:cNvSpPr/>
            <p:nvPr/>
          </p:nvSpPr>
          <p:spPr>
            <a:xfrm>
              <a:off x="0" y="2992914"/>
              <a:ext cx="1016000" cy="152400"/>
            </a:xfrm>
            <a:prstGeom prst="rect">
              <a:avLst/>
            </a:prstGeom>
            <a:solidFill>
              <a:srgbClr val="252827"/>
            </a:solidFill>
          </p:spPr>
        </p:sp>
      </p:grpSp>
      <p:sp>
        <p:nvSpPr>
          <p:cNvPr id="9" name="AutoShape 9"/>
          <p:cNvSpPr/>
          <p:nvPr/>
        </p:nvSpPr>
        <p:spPr>
          <a:xfrm>
            <a:off x="9414105" y="4192564"/>
            <a:ext cx="1901873" cy="1901873"/>
          </a:xfrm>
          <a:prstGeom prst="rect">
            <a:avLst/>
          </a:prstGeom>
          <a:solidFill>
            <a:srgbClr val="F8CF2C"/>
          </a:solidFill>
        </p:spPr>
      </p:sp>
      <p:sp>
        <p:nvSpPr>
          <p:cNvPr id="10" name="AutoShape 10"/>
          <p:cNvSpPr/>
          <p:nvPr/>
        </p:nvSpPr>
        <p:spPr>
          <a:xfrm>
            <a:off x="9414105" y="1524000"/>
            <a:ext cx="1901873" cy="1901873"/>
          </a:xfrm>
          <a:prstGeom prst="rect">
            <a:avLst/>
          </a:prstGeom>
          <a:solidFill>
            <a:srgbClr val="F8CF2C"/>
          </a:solidFill>
        </p:spPr>
      </p:sp>
      <p:sp>
        <p:nvSpPr>
          <p:cNvPr id="11" name="AutoShape 11"/>
          <p:cNvSpPr/>
          <p:nvPr/>
        </p:nvSpPr>
        <p:spPr>
          <a:xfrm>
            <a:off x="9414105" y="6861127"/>
            <a:ext cx="1901873" cy="1901873"/>
          </a:xfrm>
          <a:prstGeom prst="rect">
            <a:avLst/>
          </a:prstGeom>
          <a:solidFill>
            <a:srgbClr val="F8CF2C"/>
          </a:solidFill>
        </p:spPr>
      </p:sp>
      <p:grpSp>
        <p:nvGrpSpPr>
          <p:cNvPr id="12" name="Group 12"/>
          <p:cNvGrpSpPr/>
          <p:nvPr/>
        </p:nvGrpSpPr>
        <p:grpSpPr>
          <a:xfrm>
            <a:off x="11887478" y="1763776"/>
            <a:ext cx="4225417" cy="1422321"/>
            <a:chOff x="0" y="0"/>
            <a:chExt cx="5633889" cy="1896428"/>
          </a:xfrm>
        </p:grpSpPr>
        <p:sp>
          <p:nvSpPr>
            <p:cNvPr id="13" name="TextBox 13"/>
            <p:cNvSpPr txBox="1"/>
            <p:nvPr/>
          </p:nvSpPr>
          <p:spPr>
            <a:xfrm>
              <a:off x="0" y="-57150"/>
              <a:ext cx="5633889" cy="70601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79"/>
                </a:lnSpc>
              </a:pPr>
              <a:r>
                <a:rPr lang="en-US" sz="3199" spc="223">
                  <a:solidFill>
                    <a:srgbClr val="F8CF2C"/>
                  </a:solidFill>
                  <a:latin typeface="Montserrat Classic"/>
                </a:rPr>
                <a:t>TIME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751523"/>
              <a:ext cx="5633889" cy="11449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00"/>
                </a:lnSpc>
              </a:pPr>
              <a:r>
                <a:rPr lang="en-US" sz="2400" spc="24">
                  <a:solidFill>
                    <a:srgbClr val="FFFEE6"/>
                  </a:solidFill>
                  <a:latin typeface="Montserrat Light"/>
                </a:rPr>
                <a:t>Upload by 15:00 on the due date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1887478" y="4432340"/>
            <a:ext cx="4225417" cy="1422321"/>
            <a:chOff x="0" y="0"/>
            <a:chExt cx="5633889" cy="1896428"/>
          </a:xfrm>
        </p:grpSpPr>
        <p:sp>
          <p:nvSpPr>
            <p:cNvPr id="16" name="TextBox 16"/>
            <p:cNvSpPr txBox="1"/>
            <p:nvPr/>
          </p:nvSpPr>
          <p:spPr>
            <a:xfrm>
              <a:off x="0" y="-57150"/>
              <a:ext cx="5633889" cy="70601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79"/>
                </a:lnSpc>
              </a:pPr>
              <a:r>
                <a:rPr lang="en-US" sz="3199" spc="223">
                  <a:solidFill>
                    <a:srgbClr val="F8CF2C"/>
                  </a:solidFill>
                  <a:latin typeface="Montserrat Classic"/>
                </a:rPr>
                <a:t>LATE UPLOAD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751523"/>
              <a:ext cx="5633889" cy="11449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00"/>
                </a:lnSpc>
              </a:pPr>
              <a:r>
                <a:rPr lang="en-US" sz="2400" spc="24">
                  <a:solidFill>
                    <a:srgbClr val="FFFEE6"/>
                  </a:solidFill>
                  <a:latin typeface="Montserrat Light"/>
                </a:rPr>
                <a:t>Late means marks capped at 40%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1887478" y="7098224"/>
            <a:ext cx="4225417" cy="1422321"/>
            <a:chOff x="0" y="0"/>
            <a:chExt cx="5633889" cy="1896428"/>
          </a:xfrm>
        </p:grpSpPr>
        <p:sp>
          <p:nvSpPr>
            <p:cNvPr id="19" name="TextBox 19"/>
            <p:cNvSpPr txBox="1"/>
            <p:nvPr/>
          </p:nvSpPr>
          <p:spPr>
            <a:xfrm>
              <a:off x="0" y="-57150"/>
              <a:ext cx="5633889" cy="70601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79"/>
                </a:lnSpc>
              </a:pPr>
              <a:r>
                <a:rPr lang="en-US" sz="3199" spc="223">
                  <a:solidFill>
                    <a:srgbClr val="F8CF2C"/>
                  </a:solidFill>
                  <a:latin typeface="Montserrat Classic"/>
                </a:rPr>
                <a:t>IT ISSUES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751523"/>
              <a:ext cx="5633889" cy="11449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600"/>
                </a:lnSpc>
              </a:pPr>
              <a:r>
                <a:rPr lang="en-US" sz="2400" spc="24">
                  <a:solidFill>
                    <a:srgbClr val="FFFEE6"/>
                  </a:solidFill>
                  <a:latin typeface="Montserrat Light"/>
                </a:rPr>
                <a:t>Are not an excuse for late delivery</a:t>
              </a:r>
            </a:p>
          </p:txBody>
        </p:sp>
      </p:grpSp>
      <p:pic>
        <p:nvPicPr>
          <p:cNvPr id="21" name="Graphic 21" descr="Stopwatch">
            <a:extLst>
              <a:ext uri="{FF2B5EF4-FFF2-40B4-BE49-F238E27FC236}">
                <a16:creationId xmlns:a16="http://schemas.microsoft.com/office/drawing/2014/main" id="{36F2B230-783C-4CBD-8923-B9FA40FB73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668607" y="1784839"/>
            <a:ext cx="1397976" cy="1397976"/>
          </a:xfrm>
          <a:prstGeom prst="rect">
            <a:avLst/>
          </a:prstGeom>
        </p:spPr>
      </p:pic>
      <p:pic>
        <p:nvPicPr>
          <p:cNvPr id="23" name="Graphic 23" descr="Exclamation mark">
            <a:extLst>
              <a:ext uri="{FF2B5EF4-FFF2-40B4-BE49-F238E27FC236}">
                <a16:creationId xmlns:a16="http://schemas.microsoft.com/office/drawing/2014/main" id="{5761DA12-4487-4289-88C6-C0E8541383F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17723" y="4686300"/>
            <a:ext cx="914400" cy="914400"/>
          </a:xfrm>
          <a:prstGeom prst="rect">
            <a:avLst/>
          </a:prstGeom>
        </p:spPr>
      </p:pic>
      <p:pic>
        <p:nvPicPr>
          <p:cNvPr id="25" name="Graphic 25" descr="Information">
            <a:extLst>
              <a:ext uri="{FF2B5EF4-FFF2-40B4-BE49-F238E27FC236}">
                <a16:creationId xmlns:a16="http://schemas.microsoft.com/office/drawing/2014/main" id="{1B17A014-CD23-4B28-A4CC-E802FD8238A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683262" y="7133492"/>
            <a:ext cx="1383323" cy="1368669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webextensions/_rels/webextension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webextensions/webextension1.xml><?xml version="1.0" encoding="utf-8"?>
<we:webextension xmlns:we="http://schemas.microsoft.com/office/webextensions/webextension/2010/11" id="{0BF2FDD3-0048-4A87-852E-CD27D927D789}">
  <we:reference id="WA104373175" version="1.0.0.0" store="en-GB" storeType="omex"/>
  <we:alternateReferences>
    <we:reference id="WA104373175" version="1.0.0.0" store="omex" storeType="omex"/>
  </we:alternateReferences>
  <we:properties>
    <we:property name="savedSettings" value="{&quot;htmlCode&quot;:&quot;&lt;iframe frameborder=\&quot;0\&quot; allowfullscreen webkitallowfullscreen mozallowfullscreen width=\&quot;640\&quot; height=\&quot;360\&quot; src=\&quot;https://online.clickview.co.uk/share/embed?shareCode=7a02a46b&amp;a=false\&quot; allow=\&quot;autoplay\&quot;&gt;&lt;/iframe&gt;&quot;,&quot;jsCode&quot;:&quot;&quot;,&quot;date&quot;:&quot;Fri, 24 Jan 2020 14:42:36 GMT&quot;,&quot;appVersion&quot;:&quot;1.133.5717.17042, 27-08-2015 09:28:04&quot;}"/>
  </we:properties>
  <we:bindings/>
  <we:snapshot xmlns:r="http://schemas.openxmlformats.org/officeDocument/2006/relationships" r:embed="rId1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Custom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Streetwear Creative Wide Presentation</dc:title>
  <cp:revision>33</cp:revision>
  <dcterms:created xsi:type="dcterms:W3CDTF">2006-08-16T00:00:00Z</dcterms:created>
  <dcterms:modified xsi:type="dcterms:W3CDTF">2020-01-24T14:42:56Z</dcterms:modified>
  <dc:identifier>DADx1in8Ed8</dc:identifier>
</cp:coreProperties>
</file>