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notesMasterIdLst>
    <p:notesMasterId r:id="rId14"/>
  </p:notesMasterIdLst>
  <p:sldIdLst>
    <p:sldId id="256" r:id="rId2"/>
    <p:sldId id="260" r:id="rId3"/>
    <p:sldId id="261" r:id="rId4"/>
    <p:sldId id="259" r:id="rId5"/>
    <p:sldId id="265" r:id="rId6"/>
    <p:sldId id="257" r:id="rId7"/>
    <p:sldId id="258" r:id="rId8"/>
    <p:sldId id="263" r:id="rId9"/>
    <p:sldId id="266" r:id="rId10"/>
    <p:sldId id="262" r:id="rId11"/>
    <p:sldId id="264"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D8C4D6-514C-412E-ACE1-A5A93C2EB6CC}" v="49" dt="2026-02-09T09:41:05.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6" d="100"/>
          <a:sy n="76" d="100"/>
        </p:scale>
        <p:origin x="6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nela Covasneanu" userId="27b0ced8aeae403b" providerId="LiveId" clId="{314A5DB4-1047-4409-8AD7-0685AD05A194}"/>
    <pc:docChg chg="undo redo custSel addSld modSld sldOrd">
      <pc:chgData name="Marinela Covasneanu" userId="27b0ced8aeae403b" providerId="LiveId" clId="{314A5DB4-1047-4409-8AD7-0685AD05A194}" dt="2026-02-09T09:42:14.783" v="1284" actId="26606"/>
      <pc:docMkLst>
        <pc:docMk/>
      </pc:docMkLst>
      <pc:sldChg chg="modSp mod">
        <pc:chgData name="Marinela Covasneanu" userId="27b0ced8aeae403b" providerId="LiveId" clId="{314A5DB4-1047-4409-8AD7-0685AD05A194}" dt="2026-02-06T16:58:08.138" v="83" actId="1076"/>
        <pc:sldMkLst>
          <pc:docMk/>
          <pc:sldMk cId="4065832128" sldId="256"/>
        </pc:sldMkLst>
        <pc:spChg chg="mod">
          <ac:chgData name="Marinela Covasneanu" userId="27b0ced8aeae403b" providerId="LiveId" clId="{314A5DB4-1047-4409-8AD7-0685AD05A194}" dt="2026-02-06T16:58:08.138" v="83" actId="1076"/>
          <ac:spMkLst>
            <pc:docMk/>
            <pc:sldMk cId="4065832128" sldId="256"/>
            <ac:spMk id="2" creationId="{52C22FAD-EE20-6663-F07E-0FAEEE4C25CD}"/>
          </ac:spMkLst>
        </pc:spChg>
        <pc:spChg chg="mod">
          <ac:chgData name="Marinela Covasneanu" userId="27b0ced8aeae403b" providerId="LiveId" clId="{314A5DB4-1047-4409-8AD7-0685AD05A194}" dt="2026-02-06T16:57:11.024" v="77" actId="207"/>
          <ac:spMkLst>
            <pc:docMk/>
            <pc:sldMk cId="4065832128" sldId="256"/>
            <ac:spMk id="3" creationId="{DA0FF950-0457-94BB-9A55-BC22EECA04FE}"/>
          </ac:spMkLst>
        </pc:spChg>
        <pc:spChg chg="mod">
          <ac:chgData name="Marinela Covasneanu" userId="27b0ced8aeae403b" providerId="LiveId" clId="{314A5DB4-1047-4409-8AD7-0685AD05A194}" dt="2026-02-06T16:58:02.288" v="82" actId="1076"/>
          <ac:spMkLst>
            <pc:docMk/>
            <pc:sldMk cId="4065832128" sldId="256"/>
            <ac:spMk id="5" creationId="{BBEABBA9-4D37-F7C5-2A9D-86BAD10CA135}"/>
          </ac:spMkLst>
        </pc:spChg>
      </pc:sldChg>
      <pc:sldChg chg="delSp modSp mod">
        <pc:chgData name="Marinela Covasneanu" userId="27b0ced8aeae403b" providerId="LiveId" clId="{314A5DB4-1047-4409-8AD7-0685AD05A194}" dt="2026-02-06T19:50:34.133" v="987" actId="2711"/>
        <pc:sldMkLst>
          <pc:docMk/>
          <pc:sldMk cId="2558650177" sldId="257"/>
        </pc:sldMkLst>
      </pc:sldChg>
      <pc:sldChg chg="delSp modSp mod">
        <pc:chgData name="Marinela Covasneanu" userId="27b0ced8aeae403b" providerId="LiveId" clId="{314A5DB4-1047-4409-8AD7-0685AD05A194}" dt="2026-02-06T19:51:14.681" v="992" actId="2711"/>
        <pc:sldMkLst>
          <pc:docMk/>
          <pc:sldMk cId="1914228165" sldId="258"/>
        </pc:sldMkLst>
      </pc:sldChg>
      <pc:sldChg chg="addSp delSp modSp mod ord">
        <pc:chgData name="Marinela Covasneanu" userId="27b0ced8aeae403b" providerId="LiveId" clId="{314A5DB4-1047-4409-8AD7-0685AD05A194}" dt="2026-02-06T19:50:01.565" v="985" actId="2711"/>
        <pc:sldMkLst>
          <pc:docMk/>
          <pc:sldMk cId="3749800513" sldId="259"/>
        </pc:sldMkLst>
        <pc:spChg chg="mod ord">
          <ac:chgData name="Marinela Covasneanu" userId="27b0ced8aeae403b" providerId="LiveId" clId="{314A5DB4-1047-4409-8AD7-0685AD05A194}" dt="2026-02-06T18:32:27.637" v="803" actId="26606"/>
          <ac:spMkLst>
            <pc:docMk/>
            <pc:sldMk cId="3749800513" sldId="259"/>
            <ac:spMk id="2" creationId="{E4B3478C-9A9F-B267-A18D-278748CF5FA9}"/>
          </ac:spMkLst>
        </pc:spChg>
        <pc:spChg chg="mod ord">
          <ac:chgData name="Marinela Covasneanu" userId="27b0ced8aeae403b" providerId="LiveId" clId="{314A5DB4-1047-4409-8AD7-0685AD05A194}" dt="2026-02-06T19:50:01.565" v="985" actId="2711"/>
          <ac:spMkLst>
            <pc:docMk/>
            <pc:sldMk cId="3749800513" sldId="259"/>
            <ac:spMk id="5" creationId="{E851E9FB-4410-0551-551D-5E79644FB6E1}"/>
          </ac:spMkLst>
        </pc:spChg>
        <pc:spChg chg="add del">
          <ac:chgData name="Marinela Covasneanu" userId="27b0ced8aeae403b" providerId="LiveId" clId="{314A5DB4-1047-4409-8AD7-0685AD05A194}" dt="2026-02-06T18:32:27.637" v="803" actId="26606"/>
          <ac:spMkLst>
            <pc:docMk/>
            <pc:sldMk cId="3749800513" sldId="259"/>
            <ac:spMk id="64" creationId="{5D2CA358-2EA6-49C2-AAEF-0C79C1F76265}"/>
          </ac:spMkLst>
        </pc:spChg>
        <pc:picChg chg="add mod ord">
          <ac:chgData name="Marinela Covasneanu" userId="27b0ced8aeae403b" providerId="LiveId" clId="{314A5DB4-1047-4409-8AD7-0685AD05A194}" dt="2026-02-06T18:32:27.637" v="803" actId="26606"/>
          <ac:picMkLst>
            <pc:docMk/>
            <pc:sldMk cId="3749800513" sldId="259"/>
            <ac:picMk id="6" creationId="{0187FDE9-8584-33B7-9C59-76C559645D80}"/>
          </ac:picMkLst>
        </pc:picChg>
        <pc:picChg chg="add del">
          <ac:chgData name="Marinela Covasneanu" userId="27b0ced8aeae403b" providerId="LiveId" clId="{314A5DB4-1047-4409-8AD7-0685AD05A194}" dt="2026-02-06T18:32:21.437" v="802" actId="26606"/>
          <ac:picMkLst>
            <pc:docMk/>
            <pc:sldMk cId="3749800513" sldId="259"/>
            <ac:picMk id="62" creationId="{E1408BAF-1350-4BC5-9C72-82A08BB07B46}"/>
          </ac:picMkLst>
        </pc:picChg>
        <pc:picChg chg="add del">
          <ac:chgData name="Marinela Covasneanu" userId="27b0ced8aeae403b" providerId="LiveId" clId="{314A5DB4-1047-4409-8AD7-0685AD05A194}" dt="2026-02-06T18:32:27.637" v="803" actId="26606"/>
          <ac:picMkLst>
            <pc:docMk/>
            <pc:sldMk cId="3749800513" sldId="259"/>
            <ac:picMk id="63" creationId="{44E843C5-E258-463E-B6A7-03E24286BC8B}"/>
          </ac:picMkLst>
        </pc:picChg>
      </pc:sldChg>
      <pc:sldChg chg="addSp delSp modSp new mod setBg setClrOvrMap">
        <pc:chgData name="Marinela Covasneanu" userId="27b0ced8aeae403b" providerId="LiveId" clId="{314A5DB4-1047-4409-8AD7-0685AD05A194}" dt="2026-02-06T19:49:36.709" v="984" actId="113"/>
        <pc:sldMkLst>
          <pc:docMk/>
          <pc:sldMk cId="1497158984" sldId="260"/>
        </pc:sldMkLst>
        <pc:spChg chg="add mod">
          <ac:chgData name="Marinela Covasneanu" userId="27b0ced8aeae403b" providerId="LiveId" clId="{314A5DB4-1047-4409-8AD7-0685AD05A194}" dt="2026-02-06T18:19:15.754" v="766" actId="255"/>
          <ac:spMkLst>
            <pc:docMk/>
            <pc:sldMk cId="1497158984" sldId="260"/>
            <ac:spMk id="2" creationId="{C26532A6-A06C-95B3-FE52-2DB42E9F429B}"/>
          </ac:spMkLst>
        </pc:spChg>
        <pc:spChg chg="add mod">
          <ac:chgData name="Marinela Covasneanu" userId="27b0ced8aeae403b" providerId="LiveId" clId="{314A5DB4-1047-4409-8AD7-0685AD05A194}" dt="2026-02-06T19:49:36.709" v="984" actId="113"/>
          <ac:spMkLst>
            <pc:docMk/>
            <pc:sldMk cId="1497158984" sldId="260"/>
            <ac:spMk id="3" creationId="{0FF2FB2C-92FE-38F8-2364-07897BAA9A41}"/>
          </ac:spMkLst>
        </pc:spChg>
        <pc:spChg chg="add">
          <ac:chgData name="Marinela Covasneanu" userId="27b0ced8aeae403b" providerId="LiveId" clId="{314A5DB4-1047-4409-8AD7-0685AD05A194}" dt="2026-02-06T18:18:37.377" v="760" actId="26606"/>
          <ac:spMkLst>
            <pc:docMk/>
            <pc:sldMk cId="1497158984" sldId="260"/>
            <ac:spMk id="50" creationId="{48FE65CB-EFD8-497D-A30A-093E20EACB05}"/>
          </ac:spMkLst>
        </pc:spChg>
        <pc:picChg chg="add mod ord">
          <ac:chgData name="Marinela Covasneanu" userId="27b0ced8aeae403b" providerId="LiveId" clId="{314A5DB4-1047-4409-8AD7-0685AD05A194}" dt="2026-02-06T18:18:44.045" v="761" actId="1076"/>
          <ac:picMkLst>
            <pc:docMk/>
            <pc:sldMk cId="1497158984" sldId="260"/>
            <ac:picMk id="5" creationId="{146FF003-9798-5BDD-458A-78034B46EB0F}"/>
          </ac:picMkLst>
        </pc:picChg>
        <pc:picChg chg="add">
          <ac:chgData name="Marinela Covasneanu" userId="27b0ced8aeae403b" providerId="LiveId" clId="{314A5DB4-1047-4409-8AD7-0685AD05A194}" dt="2026-02-06T18:18:37.377" v="760" actId="26606"/>
          <ac:picMkLst>
            <pc:docMk/>
            <pc:sldMk cId="1497158984" sldId="260"/>
            <ac:picMk id="49" creationId="{765E2D7E-B7BD-404F-9F71-D6620D37B909}"/>
          </ac:picMkLst>
        </pc:picChg>
      </pc:sldChg>
      <pc:sldChg chg="addSp delSp modSp new mod ord setBg">
        <pc:chgData name="Marinela Covasneanu" userId="27b0ced8aeae403b" providerId="LiveId" clId="{314A5DB4-1047-4409-8AD7-0685AD05A194}" dt="2026-02-06T20:09:51.112" v="1204" actId="1076"/>
        <pc:sldMkLst>
          <pc:docMk/>
          <pc:sldMk cId="136888738" sldId="261"/>
        </pc:sldMkLst>
        <pc:spChg chg="add mod ord">
          <ac:chgData name="Marinela Covasneanu" userId="27b0ced8aeae403b" providerId="LiveId" clId="{314A5DB4-1047-4409-8AD7-0685AD05A194}" dt="2026-02-06T20:08:50.218" v="1193" actId="26606"/>
          <ac:spMkLst>
            <pc:docMk/>
            <pc:sldMk cId="136888738" sldId="261"/>
            <ac:spMk id="2" creationId="{9FAD4103-670A-3FCA-0F80-18C0E74E2975}"/>
          </ac:spMkLst>
        </pc:spChg>
        <pc:spChg chg="add mod ord">
          <ac:chgData name="Marinela Covasneanu" userId="27b0ced8aeae403b" providerId="LiveId" clId="{314A5DB4-1047-4409-8AD7-0685AD05A194}" dt="2026-02-06T20:09:51.112" v="1204" actId="1076"/>
          <ac:spMkLst>
            <pc:docMk/>
            <pc:sldMk cId="136888738" sldId="261"/>
            <ac:spMk id="4" creationId="{284268C5-843C-1750-88D4-CA3C5499AA58}"/>
          </ac:spMkLst>
        </pc:spChg>
        <pc:picChg chg="add mod ord">
          <ac:chgData name="Marinela Covasneanu" userId="27b0ced8aeae403b" providerId="LiveId" clId="{314A5DB4-1047-4409-8AD7-0685AD05A194}" dt="2026-02-06T20:08:50.218" v="1193" actId="26606"/>
          <ac:picMkLst>
            <pc:docMk/>
            <pc:sldMk cId="136888738" sldId="261"/>
            <ac:picMk id="10" creationId="{9285ECA4-7769-9B6A-C816-0399AB8A7243}"/>
          </ac:picMkLst>
        </pc:picChg>
        <pc:picChg chg="add mod ord">
          <ac:chgData name="Marinela Covasneanu" userId="27b0ced8aeae403b" providerId="LiveId" clId="{314A5DB4-1047-4409-8AD7-0685AD05A194}" dt="2026-02-06T20:09:34.593" v="1198" actId="1076"/>
          <ac:picMkLst>
            <pc:docMk/>
            <pc:sldMk cId="136888738" sldId="261"/>
            <ac:picMk id="1026" creationId="{7659A554-9FFC-5D9F-5B60-69E6DF38A19A}"/>
          </ac:picMkLst>
        </pc:picChg>
      </pc:sldChg>
      <pc:sldChg chg="addSp modSp new mod">
        <pc:chgData name="Marinela Covasneanu" userId="27b0ced8aeae403b" providerId="LiveId" clId="{314A5DB4-1047-4409-8AD7-0685AD05A194}" dt="2026-02-06T20:06:30.495" v="1168" actId="20577"/>
        <pc:sldMkLst>
          <pc:docMk/>
          <pc:sldMk cId="543604494" sldId="262"/>
        </pc:sldMkLst>
        <pc:spChg chg="add mod">
          <ac:chgData name="Marinela Covasneanu" userId="27b0ced8aeae403b" providerId="LiveId" clId="{314A5DB4-1047-4409-8AD7-0685AD05A194}" dt="2026-02-06T18:05:09.096" v="604" actId="255"/>
          <ac:spMkLst>
            <pc:docMk/>
            <pc:sldMk cId="543604494" sldId="262"/>
            <ac:spMk id="2" creationId="{A0972005-1EC0-A3B2-DA74-815B4C10F0FA}"/>
          </ac:spMkLst>
        </pc:spChg>
        <pc:spChg chg="add mod">
          <ac:chgData name="Marinela Covasneanu" userId="27b0ced8aeae403b" providerId="LiveId" clId="{314A5DB4-1047-4409-8AD7-0685AD05A194}" dt="2026-02-06T20:06:30.495" v="1168" actId="20577"/>
          <ac:spMkLst>
            <pc:docMk/>
            <pc:sldMk cId="543604494" sldId="262"/>
            <ac:spMk id="3" creationId="{B25D4B87-5958-4642-F562-DF6C763F2CFF}"/>
          </ac:spMkLst>
        </pc:spChg>
      </pc:sldChg>
      <pc:sldChg chg="addSp modSp new">
        <pc:chgData name="Marinela Covasneanu" userId="27b0ced8aeae403b" providerId="LiveId" clId="{314A5DB4-1047-4409-8AD7-0685AD05A194}" dt="2026-02-06T19:39:31.957" v="916"/>
        <pc:sldMkLst>
          <pc:docMk/>
          <pc:sldMk cId="1940147909" sldId="263"/>
        </pc:sldMkLst>
      </pc:sldChg>
      <pc:sldChg chg="addSp delSp modSp new mod">
        <pc:chgData name="Marinela Covasneanu" userId="27b0ced8aeae403b" providerId="LiveId" clId="{314A5DB4-1047-4409-8AD7-0685AD05A194}" dt="2026-02-06T20:01:49.536" v="1080" actId="478"/>
        <pc:sldMkLst>
          <pc:docMk/>
          <pc:sldMk cId="2840576950" sldId="264"/>
        </pc:sldMkLst>
      </pc:sldChg>
      <pc:sldChg chg="modSp mod">
        <pc:chgData name="Marinela Covasneanu" userId="27b0ced8aeae403b" providerId="LiveId" clId="{314A5DB4-1047-4409-8AD7-0685AD05A194}" dt="2026-02-07T16:28:34.922" v="1207" actId="20577"/>
        <pc:sldMkLst>
          <pc:docMk/>
          <pc:sldMk cId="4243157089" sldId="265"/>
        </pc:sldMkLst>
        <pc:spChg chg="mod">
          <ac:chgData name="Marinela Covasneanu" userId="27b0ced8aeae403b" providerId="LiveId" clId="{314A5DB4-1047-4409-8AD7-0685AD05A194}" dt="2026-02-07T16:28:34.922" v="1207" actId="20577"/>
          <ac:spMkLst>
            <pc:docMk/>
            <pc:sldMk cId="4243157089" sldId="265"/>
            <ac:spMk id="6" creationId="{FC5A9A23-B0EE-3429-0431-5664A110EE99}"/>
          </ac:spMkLst>
        </pc:spChg>
      </pc:sldChg>
      <pc:sldChg chg="modSp mod">
        <pc:chgData name="Marinela Covasneanu" userId="27b0ced8aeae403b" providerId="LiveId" clId="{314A5DB4-1047-4409-8AD7-0685AD05A194}" dt="2026-02-09T09:31:25.395" v="1215" actId="20577"/>
        <pc:sldMkLst>
          <pc:docMk/>
          <pc:sldMk cId="2331132405" sldId="266"/>
        </pc:sldMkLst>
        <pc:spChg chg="mod">
          <ac:chgData name="Marinela Covasneanu" userId="27b0ced8aeae403b" providerId="LiveId" clId="{314A5DB4-1047-4409-8AD7-0685AD05A194}" dt="2026-02-09T09:31:25.395" v="1215" actId="20577"/>
          <ac:spMkLst>
            <pc:docMk/>
            <pc:sldMk cId="2331132405" sldId="266"/>
            <ac:spMk id="12" creationId="{6E92630D-A0FF-9807-DD1C-25098E2CF3E8}"/>
          </ac:spMkLst>
        </pc:spChg>
      </pc:sldChg>
      <pc:sldChg chg="addSp delSp modSp mod">
        <pc:chgData name="Marinela Covasneanu" userId="27b0ced8aeae403b" providerId="LiveId" clId="{314A5DB4-1047-4409-8AD7-0685AD05A194}" dt="2026-02-09T09:42:14.783" v="1284" actId="26606"/>
        <pc:sldMkLst>
          <pc:docMk/>
          <pc:sldMk cId="1368857546" sldId="267"/>
        </pc:sldMkLst>
        <pc:spChg chg="add del mod ord">
          <ac:chgData name="Marinela Covasneanu" userId="27b0ced8aeae403b" providerId="LiveId" clId="{314A5DB4-1047-4409-8AD7-0685AD05A194}" dt="2026-02-09T09:41:35.142" v="1279" actId="478"/>
          <ac:spMkLst>
            <pc:docMk/>
            <pc:sldMk cId="1368857546" sldId="267"/>
            <ac:spMk id="2" creationId="{7A26FE2B-AF10-85E3-3694-506217E51897}"/>
          </ac:spMkLst>
        </pc:spChg>
        <pc:spChg chg="add del mod">
          <ac:chgData name="Marinela Covasneanu" userId="27b0ced8aeae403b" providerId="LiveId" clId="{314A5DB4-1047-4409-8AD7-0685AD05A194}" dt="2026-02-09T09:41:49.751" v="1281" actId="478"/>
          <ac:spMkLst>
            <pc:docMk/>
            <pc:sldMk cId="1368857546" sldId="267"/>
            <ac:spMk id="6" creationId="{001202E4-A7D2-A343-7791-0289B189E6D1}"/>
          </ac:spMkLst>
        </pc:spChg>
        <pc:spChg chg="del">
          <ac:chgData name="Marinela Covasneanu" userId="27b0ced8aeae403b" providerId="LiveId" clId="{314A5DB4-1047-4409-8AD7-0685AD05A194}" dt="2026-02-09T09:41:29.423" v="1278" actId="26606"/>
          <ac:spMkLst>
            <pc:docMk/>
            <pc:sldMk cId="1368857546" sldId="267"/>
            <ac:spMk id="8" creationId="{5BECDBB2-914C-44DE-B171-6F7946196F54}"/>
          </ac:spMkLst>
        </pc:spChg>
        <pc:spChg chg="add del">
          <ac:chgData name="Marinela Covasneanu" userId="27b0ced8aeae403b" providerId="LiveId" clId="{314A5DB4-1047-4409-8AD7-0685AD05A194}" dt="2026-02-09T09:41:43.951" v="1280" actId="26606"/>
          <ac:spMkLst>
            <pc:docMk/>
            <pc:sldMk cId="1368857546" sldId="267"/>
            <ac:spMk id="21" creationId="{8C35C972-32F5-4997-A58E-4602336B179E}"/>
          </ac:spMkLst>
        </pc:spChg>
        <pc:spChg chg="add del">
          <ac:chgData name="Marinela Covasneanu" userId="27b0ced8aeae403b" providerId="LiveId" clId="{314A5DB4-1047-4409-8AD7-0685AD05A194}" dt="2026-02-09T09:41:43.951" v="1280" actId="26606"/>
          <ac:spMkLst>
            <pc:docMk/>
            <pc:sldMk cId="1368857546" sldId="267"/>
            <ac:spMk id="25" creationId="{7DBA7D21-D854-408A-BB51-05AA3AB42B7F}"/>
          </ac:spMkLst>
        </pc:spChg>
        <pc:spChg chg="add del">
          <ac:chgData name="Marinela Covasneanu" userId="27b0ced8aeae403b" providerId="LiveId" clId="{314A5DB4-1047-4409-8AD7-0685AD05A194}" dt="2026-02-09T09:42:14.783" v="1284" actId="26606"/>
          <ac:spMkLst>
            <pc:docMk/>
            <pc:sldMk cId="1368857546" sldId="267"/>
            <ac:spMk id="34" creationId="{8B0948AC-0331-4502-9E8B-805F0675075D}"/>
          </ac:spMkLst>
        </pc:spChg>
        <pc:spChg chg="add del">
          <ac:chgData name="Marinela Covasneanu" userId="27b0ced8aeae403b" providerId="LiveId" clId="{314A5DB4-1047-4409-8AD7-0685AD05A194}" dt="2026-02-09T09:42:14.783" v="1284" actId="26606"/>
          <ac:spMkLst>
            <pc:docMk/>
            <pc:sldMk cId="1368857546" sldId="267"/>
            <ac:spMk id="38" creationId="{8F345FFF-5F0F-450A-AFDE-5EE25F24D98F}"/>
          </ac:spMkLst>
        </pc:spChg>
        <pc:spChg chg="add del">
          <ac:chgData name="Marinela Covasneanu" userId="27b0ced8aeae403b" providerId="LiveId" clId="{314A5DB4-1047-4409-8AD7-0685AD05A194}" dt="2026-02-09T09:42:14.756" v="1283" actId="26606"/>
          <ac:spMkLst>
            <pc:docMk/>
            <pc:sldMk cId="1368857546" sldId="267"/>
            <ac:spMk id="45" creationId="{3DACB4BF-B663-4E4E-97D0-48B50D603A25}"/>
          </ac:spMkLst>
        </pc:spChg>
        <pc:spChg chg="add">
          <ac:chgData name="Marinela Covasneanu" userId="27b0ced8aeae403b" providerId="LiveId" clId="{314A5DB4-1047-4409-8AD7-0685AD05A194}" dt="2026-02-09T09:42:14.783" v="1284" actId="26606"/>
          <ac:spMkLst>
            <pc:docMk/>
            <pc:sldMk cId="1368857546" sldId="267"/>
            <ac:spMk id="52" creationId="{CE14AE92-8479-4004-BAD5-49502E3EA3FC}"/>
          </ac:spMkLst>
        </pc:spChg>
        <pc:spChg chg="add">
          <ac:chgData name="Marinela Covasneanu" userId="27b0ced8aeae403b" providerId="LiveId" clId="{314A5DB4-1047-4409-8AD7-0685AD05A194}" dt="2026-02-09T09:42:14.783" v="1284" actId="26606"/>
          <ac:spMkLst>
            <pc:docMk/>
            <pc:sldMk cId="1368857546" sldId="267"/>
            <ac:spMk id="54" creationId="{4E1727D7-C4C0-42F3-94D0-69379A21EBA3}"/>
          </ac:spMkLst>
        </pc:spChg>
        <pc:picChg chg="mod ord">
          <ac:chgData name="Marinela Covasneanu" userId="27b0ced8aeae403b" providerId="LiveId" clId="{314A5DB4-1047-4409-8AD7-0685AD05A194}" dt="2026-02-09T09:42:14.783" v="1284" actId="26606"/>
          <ac:picMkLst>
            <pc:docMk/>
            <pc:sldMk cId="1368857546" sldId="267"/>
            <ac:picMk id="3" creationId="{5DDFB579-6DBE-905C-0797-5ED7646EB939}"/>
          </ac:picMkLst>
        </pc:picChg>
        <pc:picChg chg="add mod ord">
          <ac:chgData name="Marinela Covasneanu" userId="27b0ced8aeae403b" providerId="LiveId" clId="{314A5DB4-1047-4409-8AD7-0685AD05A194}" dt="2026-02-09T09:42:14.783" v="1284" actId="26606"/>
          <ac:picMkLst>
            <pc:docMk/>
            <pc:sldMk cId="1368857546" sldId="267"/>
            <ac:picMk id="5" creationId="{07FD2995-5DE6-28F2-6B2E-1BDABDC03D3C}"/>
          </ac:picMkLst>
        </pc:picChg>
        <pc:picChg chg="del">
          <ac:chgData name="Marinela Covasneanu" userId="27b0ced8aeae403b" providerId="LiveId" clId="{314A5DB4-1047-4409-8AD7-0685AD05A194}" dt="2026-02-09T09:41:29.423" v="1278" actId="26606"/>
          <ac:picMkLst>
            <pc:docMk/>
            <pc:sldMk cId="1368857546" sldId="267"/>
            <ac:picMk id="10" creationId="{1D5C6008-3DE6-42B7-AED2-68544F325BC6}"/>
          </ac:picMkLst>
        </pc:picChg>
        <pc:picChg chg="del">
          <ac:chgData name="Marinela Covasneanu" userId="27b0ced8aeae403b" providerId="LiveId" clId="{314A5DB4-1047-4409-8AD7-0685AD05A194}" dt="2026-02-09T09:41:29.423" v="1278" actId="26606"/>
          <ac:picMkLst>
            <pc:docMk/>
            <pc:sldMk cId="1368857546" sldId="267"/>
            <ac:picMk id="12" creationId="{5D09915C-7FC3-45EF-BDD0-6393ACE446E7}"/>
          </ac:picMkLst>
        </pc:picChg>
        <pc:picChg chg="add del">
          <ac:chgData name="Marinela Covasneanu" userId="27b0ced8aeae403b" providerId="LiveId" clId="{314A5DB4-1047-4409-8AD7-0685AD05A194}" dt="2026-02-09T09:41:43.951" v="1280" actId="26606"/>
          <ac:picMkLst>
            <pc:docMk/>
            <pc:sldMk cId="1368857546" sldId="267"/>
            <ac:picMk id="17" creationId="{55185833-50A1-4075-9C90-F6E7B153AEE3}"/>
          </ac:picMkLst>
        </pc:picChg>
        <pc:picChg chg="add del">
          <ac:chgData name="Marinela Covasneanu" userId="27b0ced8aeae403b" providerId="LiveId" clId="{314A5DB4-1047-4409-8AD7-0685AD05A194}" dt="2026-02-09T09:41:43.951" v="1280" actId="26606"/>
          <ac:picMkLst>
            <pc:docMk/>
            <pc:sldMk cId="1368857546" sldId="267"/>
            <ac:picMk id="19" creationId="{D48F57D9-4797-4D7F-B4C3-17628994F26F}"/>
          </ac:picMkLst>
        </pc:picChg>
        <pc:picChg chg="del">
          <ac:chgData name="Marinela Covasneanu" userId="27b0ced8aeae403b" providerId="LiveId" clId="{314A5DB4-1047-4409-8AD7-0685AD05A194}" dt="2026-02-09T09:41:43.951" v="1280" actId="26606"/>
          <ac:picMkLst>
            <pc:docMk/>
            <pc:sldMk cId="1368857546" sldId="267"/>
            <ac:picMk id="23" creationId="{BD3B4A96-4B85-43E7-B816-CBDF9F0F197B}"/>
          </ac:picMkLst>
        </pc:picChg>
        <pc:picChg chg="add del">
          <ac:chgData name="Marinela Covasneanu" userId="27b0ced8aeae403b" providerId="LiveId" clId="{314A5DB4-1047-4409-8AD7-0685AD05A194}" dt="2026-02-09T09:42:14.783" v="1284" actId="26606"/>
          <ac:picMkLst>
            <pc:docMk/>
            <pc:sldMk cId="1368857546" sldId="267"/>
            <ac:picMk id="36" creationId="{0C45998A-3009-418B-A277-DB016705CA03}"/>
          </ac:picMkLst>
        </pc:picChg>
        <pc:picChg chg="add del">
          <ac:chgData name="Marinela Covasneanu" userId="27b0ced8aeae403b" providerId="LiveId" clId="{314A5DB4-1047-4409-8AD7-0685AD05A194}" dt="2026-02-09T09:42:14.783" v="1284" actId="26606"/>
          <ac:picMkLst>
            <pc:docMk/>
            <pc:sldMk cId="1368857546" sldId="267"/>
            <ac:picMk id="40" creationId="{FA67AADF-A737-4B5E-AE0E-9731126BA610}"/>
          </ac:picMkLst>
        </pc:picChg>
        <pc:picChg chg="add del">
          <ac:chgData name="Marinela Covasneanu" userId="27b0ced8aeae403b" providerId="LiveId" clId="{314A5DB4-1047-4409-8AD7-0685AD05A194}" dt="2026-02-09T09:42:14.756" v="1283" actId="26606"/>
          <ac:picMkLst>
            <pc:docMk/>
            <pc:sldMk cId="1368857546" sldId="267"/>
            <ac:picMk id="47" creationId="{D0A5348A-9533-464E-9D6D-2961C456678E}"/>
          </ac:picMkLst>
        </pc:picChg>
        <pc:picChg chg="add del">
          <ac:chgData name="Marinela Covasneanu" userId="27b0ced8aeae403b" providerId="LiveId" clId="{314A5DB4-1047-4409-8AD7-0685AD05A194}" dt="2026-02-09T09:42:14.756" v="1283" actId="26606"/>
          <ac:picMkLst>
            <pc:docMk/>
            <pc:sldMk cId="1368857546" sldId="267"/>
            <ac:picMk id="49" creationId="{3FD1517F-255B-4B7F-BF5F-8B12F3DD62D0}"/>
          </ac:picMkLst>
        </pc:picChg>
        <pc:picChg chg="add">
          <ac:chgData name="Marinela Covasneanu" userId="27b0ced8aeae403b" providerId="LiveId" clId="{314A5DB4-1047-4409-8AD7-0685AD05A194}" dt="2026-02-09T09:42:14.783" v="1284" actId="26606"/>
          <ac:picMkLst>
            <pc:docMk/>
            <pc:sldMk cId="1368857546" sldId="267"/>
            <ac:picMk id="51" creationId="{D0B5DF69-9834-4AA8-A8AB-B8A1E08F0EC6}"/>
          </ac:picMkLst>
        </pc:picChg>
        <pc:picChg chg="add">
          <ac:chgData name="Marinela Covasneanu" userId="27b0ced8aeae403b" providerId="LiveId" clId="{314A5DB4-1047-4409-8AD7-0685AD05A194}" dt="2026-02-09T09:42:14.783" v="1284" actId="26606"/>
          <ac:picMkLst>
            <pc:docMk/>
            <pc:sldMk cId="1368857546" sldId="267"/>
            <ac:picMk id="53" creationId="{0FE9F282-3FA1-484E-AF39-0C8C10F74A6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19EB1C-3E8D-4CC4-BA7F-69AA9AF2CB64}" type="datetimeFigureOut">
              <a:rPr lang="en-GB" smtClean="0"/>
              <a:t>09/02/2026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878412-E61E-4692-B6A9-A0E3666DD6F2}" type="slidenum">
              <a:rPr lang="en-GB" smtClean="0"/>
              <a:t>‹#›</a:t>
            </a:fld>
            <a:endParaRPr lang="en-GB"/>
          </a:p>
        </p:txBody>
      </p:sp>
    </p:spTree>
    <p:extLst>
      <p:ext uri="{BB962C8B-B14F-4D97-AF65-F5344CB8AC3E}">
        <p14:creationId xmlns:p14="http://schemas.microsoft.com/office/powerpoint/2010/main" val="3673164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878412-E61E-4692-B6A9-A0E3666DD6F2}" type="slidenum">
              <a:rPr lang="en-GB" smtClean="0"/>
              <a:t>6</a:t>
            </a:fld>
            <a:endParaRPr lang="en-GB"/>
          </a:p>
        </p:txBody>
      </p:sp>
    </p:spTree>
    <p:extLst>
      <p:ext uri="{BB962C8B-B14F-4D97-AF65-F5344CB8AC3E}">
        <p14:creationId xmlns:p14="http://schemas.microsoft.com/office/powerpoint/2010/main" val="3126662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1878412-E61E-4692-B6A9-A0E3666DD6F2}" type="slidenum">
              <a:rPr lang="en-GB" smtClean="0"/>
              <a:t>12</a:t>
            </a:fld>
            <a:endParaRPr lang="en-GB"/>
          </a:p>
        </p:txBody>
      </p:sp>
    </p:spTree>
    <p:extLst>
      <p:ext uri="{BB962C8B-B14F-4D97-AF65-F5344CB8AC3E}">
        <p14:creationId xmlns:p14="http://schemas.microsoft.com/office/powerpoint/2010/main" val="25603559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259464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356725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E351CED-465B-40B5-ADCE-957C918F227B}"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790691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114872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E351CED-465B-40B5-ADCE-957C918F227B}"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147505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E351CED-465B-40B5-ADCE-957C918F227B}"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007715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E351CED-465B-40B5-ADCE-957C918F227B}"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974681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196543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869138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1553860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116487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41213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E351CED-465B-40B5-ADCE-957C918F227B}"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529740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1E351CED-465B-40B5-ADCE-957C918F227B}"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1532050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1E351CED-465B-40B5-ADCE-957C918F227B}"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3599705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0061161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E351CED-465B-40B5-ADCE-957C918F227B}"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33CB2A-1702-4C1D-9CC4-8D472D39F19E}" type="slidenum">
              <a:rPr lang="en-US" smtClean="0"/>
              <a:t>‹#›</a:t>
            </a:fld>
            <a:endParaRPr lang="en-US"/>
          </a:p>
        </p:txBody>
      </p:sp>
    </p:spTree>
    <p:extLst>
      <p:ext uri="{BB962C8B-B14F-4D97-AF65-F5344CB8AC3E}">
        <p14:creationId xmlns:p14="http://schemas.microsoft.com/office/powerpoint/2010/main" val="204285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E351CED-465B-40B5-ADCE-957C918F227B}" type="datetimeFigureOut">
              <a:rPr lang="en-US" smtClean="0"/>
              <a:t>2/9/2026</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A33CB2A-1702-4C1D-9CC4-8D472D39F19E}" type="slidenum">
              <a:rPr lang="en-US" smtClean="0"/>
              <a:t>‹#›</a:t>
            </a:fld>
            <a:endParaRPr lang="en-US"/>
          </a:p>
        </p:txBody>
      </p:sp>
    </p:spTree>
    <p:extLst>
      <p:ext uri="{BB962C8B-B14F-4D97-AF65-F5344CB8AC3E}">
        <p14:creationId xmlns:p14="http://schemas.microsoft.com/office/powerpoint/2010/main" val="101433641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 id="2147483784"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www.rawpixel.com/image/411234/free-illustration-image-brain-anatomy-alzheimer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1"/><Relationship Id="rId5" Type="http://schemas.openxmlformats.org/officeDocument/2006/relationships/hyperlink" Target="https://railuk.com/mental-health/rssb-leading-mental-health-awareness/" TargetMode="Externa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rawpixel.com/image/478374/free-illustration-vector-mental-health-brain-brain-damage" TargetMode="External"/><Relationship Id="rId5" Type="http://schemas.openxmlformats.org/officeDocument/2006/relationships/image" Target="../media/image10.1"/><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newgenadv.com/2026/02/where-the-stress-is-forming-in-hospitality-performance-debt-timing-and-market-selection/" TargetMode="External"/><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hyperlink" Target="https://www.lexdis.org.uk/guides/disability-technology/pain-fatigue-and-stress/" TargetMode="External"/><Relationship Id="rId3" Type="http://schemas.openxmlformats.org/officeDocument/2006/relationships/hyperlink" Target="https://groupcoaching.blogspot.com/2012/08/what-are-your-strengths-as-coach.html" TargetMode="External"/><Relationship Id="rId7" Type="http://schemas.openxmlformats.org/officeDocument/2006/relationships/image" Target="../media/image17.png"/><Relationship Id="rId2" Type="http://schemas.openxmlformats.org/officeDocument/2006/relationships/image" Target="../media/image14.JPG"/><Relationship Id="rId1" Type="http://schemas.openxmlformats.org/officeDocument/2006/relationships/slideLayout" Target="../slideLayouts/slideLayout7.xml"/><Relationship Id="rId6" Type="http://schemas.openxmlformats.org/officeDocument/2006/relationships/hyperlink" Target="https://svgsilh.com/image/1454330.html" TargetMode="External"/><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franklinmatters.org/2024/12/mental-health-rion-james-video.html"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hyperlink" Target="https://www.rawpixel.com/search/psychology" TargetMode="External"/><Relationship Id="rId4" Type="http://schemas.openxmlformats.org/officeDocument/2006/relationships/image" Target="../media/image18.1"/></Relationships>
</file>

<file path=ppt/slides/_rels/slide9.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3.png"/><Relationship Id="rId7" Type="http://schemas.openxmlformats.org/officeDocument/2006/relationships/hyperlink" Target="https://pix4free.org/photo/13308/mental-health-treatment.html"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hyperlink" Target="https://blog.roboforex.com/blog/2020/08/07/goal-setting-in-trading-how-to-set-process-goals/" TargetMode="External"/><Relationship Id="rId4" Type="http://schemas.openxmlformats.org/officeDocument/2006/relationships/image" Target="../media/image20.jpg"/><Relationship Id="rId9" Type="http://schemas.openxmlformats.org/officeDocument/2006/relationships/hyperlink" Target="https://www.sciforschenonline.org/journals/psychiatry-mental-health/aim-scope.php"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doi.org/10.34623/pt6j-td67" TargetMode="External"/><Relationship Id="rId3" Type="http://schemas.openxmlformats.org/officeDocument/2006/relationships/hyperlink" Target="https://doi.org/10.1111/apps.12382" TargetMode="External"/><Relationship Id="rId7" Type="http://schemas.openxmlformats.org/officeDocument/2006/relationships/hyperlink" Target="https://www.proquest.com/docview/2862719691?accountid=130472&amp;parentSessionId" TargetMode="External"/><Relationship Id="rId2" Type="http://schemas.openxmlformats.org/officeDocument/2006/relationships/hyperlink" Target="https://doi.org/10.30892/gtg.58131-1416" TargetMode="External"/><Relationship Id="rId1" Type="http://schemas.openxmlformats.org/officeDocument/2006/relationships/slideLayout" Target="../slideLayouts/slideLayout7.xml"/><Relationship Id="rId6" Type="http://schemas.openxmlformats.org/officeDocument/2006/relationships/hyperlink" Target="https://doi.org/10.1016/j.tourman.2013.08.001" TargetMode="External"/><Relationship Id="rId5" Type="http://schemas.openxmlformats.org/officeDocument/2006/relationships/hyperlink" Target="https://doi.org/10.1080/1528008X.2023.2293140" TargetMode="External"/><Relationship Id="rId4" Type="http://schemas.openxmlformats.org/officeDocument/2006/relationships/hyperlink" Target="https://doi.org/10.1108/IJCHM-11-2021-1373"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3390/ijerph18105377" TargetMode="External"/><Relationship Id="rId2" Type="http://schemas.openxmlformats.org/officeDocument/2006/relationships/hyperlink" Target="https://doi.org/10.1016/j.ijhm.2021.102869" TargetMode="External"/><Relationship Id="rId1" Type="http://schemas.openxmlformats.org/officeDocument/2006/relationships/slideLayout" Target="../slideLayouts/slideLayout7.xml"/><Relationship Id="rId6" Type="http://schemas.openxmlformats.org/officeDocument/2006/relationships/hyperlink" Target="https://doi.org/10.3390/su151713116" TargetMode="External"/><Relationship Id="rId5" Type="http://schemas.openxmlformats.org/officeDocument/2006/relationships/hyperlink" Target="https://doi.org/10.1016/j.tmp.2023.101087" TargetMode="External"/><Relationship Id="rId4" Type="http://schemas.openxmlformats.org/officeDocument/2006/relationships/hyperlink" Target="https://doi.org/10.3390/bs14050413"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hyperlink" Target="https://formacioncontinua.ufm.edu/taller/taller-preguntas-fantasticas-y-donde-encontrarlas/"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hyperlink" Target="https://pixabay.com/en/hand-leave-pen-paper-thank-you-226358/" TargetMode="External"/><Relationship Id="rId4" Type="http://schemas.openxmlformats.org/officeDocument/2006/relationships/image" Target="../media/image2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descr="School desk with books and pencils with chalkboard in background">
            <a:extLst>
              <a:ext uri="{FF2B5EF4-FFF2-40B4-BE49-F238E27FC236}">
                <a16:creationId xmlns:a16="http://schemas.microsoft.com/office/drawing/2014/main" id="{CD8D4DAF-493E-62B2-E0AF-58523748CA49}"/>
              </a:ext>
            </a:extLst>
          </p:cNvPr>
          <p:cNvPicPr>
            <a:picLocks noChangeAspect="1"/>
          </p:cNvPicPr>
          <p:nvPr/>
        </p:nvPicPr>
        <p:blipFill>
          <a:blip r:embed="rId2"/>
          <a:srcRect t="15730"/>
          <a:stretch>
            <a:fillRect/>
          </a:stretch>
        </p:blipFill>
        <p:spPr>
          <a:xfrm>
            <a:off x="20" y="10"/>
            <a:ext cx="12191979" cy="6857989"/>
          </a:xfrm>
          <a:prstGeom prst="rect">
            <a:avLst/>
          </a:prstGeom>
        </p:spPr>
      </p:pic>
      <p:sp>
        <p:nvSpPr>
          <p:cNvPr id="2" name="Title 1">
            <a:extLst>
              <a:ext uri="{FF2B5EF4-FFF2-40B4-BE49-F238E27FC236}">
                <a16:creationId xmlns:a16="http://schemas.microsoft.com/office/drawing/2014/main" id="{52C22FAD-EE20-6663-F07E-0FAEEE4C25CD}"/>
              </a:ext>
            </a:extLst>
          </p:cNvPr>
          <p:cNvSpPr>
            <a:spLocks noGrp="1"/>
          </p:cNvSpPr>
          <p:nvPr>
            <p:ph type="ctrTitle"/>
          </p:nvPr>
        </p:nvSpPr>
        <p:spPr>
          <a:xfrm>
            <a:off x="566661" y="2080856"/>
            <a:ext cx="4679325" cy="1558341"/>
          </a:xfrm>
        </p:spPr>
        <p:txBody>
          <a:bodyPr anchor="b">
            <a:normAutofit fontScale="90000"/>
          </a:bodyPr>
          <a:lstStyle/>
          <a:p>
            <a:pPr algn="r"/>
            <a:r>
              <a:rPr lang="en-GB" sz="3100" dirty="0">
                <a:solidFill>
                  <a:srgbClr val="FFC000"/>
                </a:solidFill>
              </a:rPr>
              <a:t>Conference Presentation</a:t>
            </a:r>
            <a:r>
              <a:rPr lang="en-GB" sz="3100" dirty="0">
                <a:solidFill>
                  <a:schemeClr val="bg1"/>
                </a:solidFill>
              </a:rPr>
              <a:t>-</a:t>
            </a:r>
            <a:r>
              <a:rPr lang="en-GB" sz="2700" dirty="0">
                <a:solidFill>
                  <a:schemeClr val="bg1"/>
                </a:solidFill>
              </a:rPr>
              <a:t>The deepening mental health crisis in the hospitality industry  </a:t>
            </a:r>
          </a:p>
        </p:txBody>
      </p:sp>
      <p:sp>
        <p:nvSpPr>
          <p:cNvPr id="3" name="Subtitle 2">
            <a:extLst>
              <a:ext uri="{FF2B5EF4-FFF2-40B4-BE49-F238E27FC236}">
                <a16:creationId xmlns:a16="http://schemas.microsoft.com/office/drawing/2014/main" id="{DA0FF950-0457-94BB-9A55-BC22EECA04FE}"/>
              </a:ext>
            </a:extLst>
          </p:cNvPr>
          <p:cNvSpPr>
            <a:spLocks noGrp="1"/>
          </p:cNvSpPr>
          <p:nvPr>
            <p:ph type="subTitle" idx="1"/>
          </p:nvPr>
        </p:nvSpPr>
        <p:spPr>
          <a:xfrm>
            <a:off x="1266958" y="295036"/>
            <a:ext cx="3633117" cy="1327424"/>
          </a:xfrm>
        </p:spPr>
        <p:txBody>
          <a:bodyPr anchor="b">
            <a:noAutofit/>
          </a:bodyPr>
          <a:lstStyle/>
          <a:p>
            <a:pPr algn="r">
              <a:lnSpc>
                <a:spcPct val="100000"/>
              </a:lnSpc>
            </a:pPr>
            <a:r>
              <a:rPr lang="en-GB" sz="1600" b="1" dirty="0">
                <a:solidFill>
                  <a:schemeClr val="bg1"/>
                </a:solidFill>
                <a:latin typeface="Arial" panose="020B0604020202020204" pitchFamily="34" charset="0"/>
                <a:cs typeface="Arial" panose="020B0604020202020204" pitchFamily="34" charset="0"/>
              </a:rPr>
              <a:t>       </a:t>
            </a:r>
            <a:r>
              <a:rPr lang="en-GB" sz="1600" b="1" dirty="0">
                <a:solidFill>
                  <a:srgbClr val="92D050"/>
                </a:solidFill>
                <a:latin typeface="Arial" panose="020B0604020202020204" pitchFamily="34" charset="0"/>
                <a:cs typeface="Arial" panose="020B0604020202020204" pitchFamily="34" charset="0"/>
              </a:rPr>
              <a:t>Module</a:t>
            </a:r>
            <a:r>
              <a:rPr lang="en-GB" sz="1600" b="1" dirty="0">
                <a:solidFill>
                  <a:schemeClr val="bg1"/>
                </a:solidFill>
                <a:latin typeface="Arial" panose="020B0604020202020204" pitchFamily="34" charset="0"/>
                <a:cs typeface="Arial" panose="020B0604020202020204" pitchFamily="34" charset="0"/>
              </a:rPr>
              <a:t>: Contemporary Themes in the Hotel and Hospitality Sector</a:t>
            </a:r>
          </a:p>
          <a:p>
            <a:pPr algn="r">
              <a:lnSpc>
                <a:spcPct val="100000"/>
              </a:lnSpc>
            </a:pPr>
            <a:r>
              <a:rPr lang="en-GB" sz="1600" b="1" dirty="0">
                <a:solidFill>
                  <a:srgbClr val="92D050"/>
                </a:solidFill>
                <a:latin typeface="Arial" panose="020B0604020202020204" pitchFamily="34" charset="0"/>
                <a:cs typeface="Arial" panose="020B0604020202020204" pitchFamily="34" charset="0"/>
              </a:rPr>
              <a:t>Module code</a:t>
            </a:r>
            <a:r>
              <a:rPr lang="en-GB" sz="1600" b="1" dirty="0">
                <a:solidFill>
                  <a:schemeClr val="bg1"/>
                </a:solidFill>
                <a:latin typeface="Arial" panose="020B0604020202020204" pitchFamily="34" charset="0"/>
                <a:cs typeface="Arial" panose="020B0604020202020204" pitchFamily="34" charset="0"/>
              </a:rPr>
              <a:t>: BMIH6001</a:t>
            </a:r>
          </a:p>
        </p:txBody>
      </p:sp>
      <p:sp>
        <p:nvSpPr>
          <p:cNvPr id="5" name="TextBox 4">
            <a:extLst>
              <a:ext uri="{FF2B5EF4-FFF2-40B4-BE49-F238E27FC236}">
                <a16:creationId xmlns:a16="http://schemas.microsoft.com/office/drawing/2014/main" id="{BBEABBA9-4D37-F7C5-2A9D-86BAD10CA135}"/>
              </a:ext>
            </a:extLst>
          </p:cNvPr>
          <p:cNvSpPr txBox="1"/>
          <p:nvPr/>
        </p:nvSpPr>
        <p:spPr>
          <a:xfrm>
            <a:off x="566661" y="4097594"/>
            <a:ext cx="5529339" cy="1015663"/>
          </a:xfrm>
          <a:prstGeom prst="rect">
            <a:avLst/>
          </a:prstGeom>
          <a:noFill/>
        </p:spPr>
        <p:txBody>
          <a:bodyPr wrap="square" rtlCol="0">
            <a:spAutoFit/>
          </a:bodyPr>
          <a:lstStyle/>
          <a:p>
            <a:r>
              <a:rPr lang="en-GB" sz="2000" b="1" dirty="0">
                <a:solidFill>
                  <a:srgbClr val="92D050"/>
                </a:solidFill>
              </a:rPr>
              <a:t>Lecturer</a:t>
            </a:r>
            <a:r>
              <a:rPr lang="en-GB" sz="2000" b="1" dirty="0">
                <a:solidFill>
                  <a:schemeClr val="bg1"/>
                </a:solidFill>
              </a:rPr>
              <a:t>: Dr Ernest </a:t>
            </a:r>
            <a:r>
              <a:rPr lang="en-GB" sz="2000" b="1" dirty="0" err="1">
                <a:solidFill>
                  <a:schemeClr val="bg1"/>
                </a:solidFill>
              </a:rPr>
              <a:t>Balutie</a:t>
            </a:r>
            <a:r>
              <a:rPr lang="en-GB" sz="2000" b="1" dirty="0">
                <a:solidFill>
                  <a:schemeClr val="bg1"/>
                </a:solidFill>
              </a:rPr>
              <a:t> </a:t>
            </a:r>
            <a:r>
              <a:rPr lang="en-GB" sz="2000" b="1" dirty="0" err="1">
                <a:solidFill>
                  <a:schemeClr val="bg1"/>
                </a:solidFill>
              </a:rPr>
              <a:t>Wavei</a:t>
            </a:r>
            <a:endParaRPr lang="en-GB" sz="2000" b="1" dirty="0">
              <a:solidFill>
                <a:schemeClr val="bg1"/>
              </a:solidFill>
            </a:endParaRPr>
          </a:p>
          <a:p>
            <a:r>
              <a:rPr lang="en-GB" sz="2000" b="1" dirty="0">
                <a:solidFill>
                  <a:srgbClr val="92D050"/>
                </a:solidFill>
              </a:rPr>
              <a:t>Author</a:t>
            </a:r>
            <a:r>
              <a:rPr lang="en-GB" sz="2000" b="1" dirty="0">
                <a:solidFill>
                  <a:schemeClr val="bg1"/>
                </a:solidFill>
              </a:rPr>
              <a:t>: Marinela Covasneanu</a:t>
            </a:r>
          </a:p>
          <a:p>
            <a:r>
              <a:rPr lang="en-GB" sz="2000" b="1" dirty="0">
                <a:solidFill>
                  <a:srgbClr val="92D050"/>
                </a:solidFill>
              </a:rPr>
              <a:t>Student number</a:t>
            </a:r>
            <a:r>
              <a:rPr lang="en-GB" sz="2000" b="1" dirty="0">
                <a:solidFill>
                  <a:schemeClr val="bg1"/>
                </a:solidFill>
              </a:rPr>
              <a:t>: 1920078</a:t>
            </a:r>
          </a:p>
        </p:txBody>
      </p:sp>
    </p:spTree>
    <p:extLst>
      <p:ext uri="{BB962C8B-B14F-4D97-AF65-F5344CB8AC3E}">
        <p14:creationId xmlns:p14="http://schemas.microsoft.com/office/powerpoint/2010/main" val="4065832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48" name="Picture 2">
            <a:extLst>
              <a:ext uri="{FF2B5EF4-FFF2-40B4-BE49-F238E27FC236}">
                <a16:creationId xmlns:a16="http://schemas.microsoft.com/office/drawing/2014/main" id="{25496B42-CC46-4183-B481-887CD3E8C7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extLst>
              <a:ext uri="{FF2B5EF4-FFF2-40B4-BE49-F238E27FC236}">
                <a16:creationId xmlns:a16="http://schemas.microsoft.com/office/drawing/2014/main" id="{765E2D7E-B7BD-404F-9F71-D6620D37B9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50" name="Rectangle 49">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aper cut out of a head with a heart and a flower&#10;&#10;AI-generated content may be incorrect.">
            <a:extLst>
              <a:ext uri="{FF2B5EF4-FFF2-40B4-BE49-F238E27FC236}">
                <a16:creationId xmlns:a16="http://schemas.microsoft.com/office/drawing/2014/main" id="{146FF003-9798-5BDD-458A-78034B46EB0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2103" r="12102"/>
          <a:stretch>
            <a:fillRect/>
          </a:stretch>
        </p:blipFill>
        <p:spPr>
          <a:xfrm>
            <a:off x="164139" y="809435"/>
            <a:ext cx="6139813" cy="5629884"/>
          </a:xfrm>
          <a:prstGeom prst="roundRect">
            <a:avLst>
              <a:gd name="adj" fmla="val 298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51" name="Picture 50">
            <a:extLst>
              <a:ext uri="{FF2B5EF4-FFF2-40B4-BE49-F238E27FC236}">
                <a16:creationId xmlns:a16="http://schemas.microsoft.com/office/drawing/2014/main" id="{E3265C2A-0A58-43AD-A406-8F4478E287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C26532A6-A06C-95B3-FE52-2DB42E9F429B}"/>
              </a:ext>
            </a:extLst>
          </p:cNvPr>
          <p:cNvSpPr txBox="1"/>
          <p:nvPr/>
        </p:nvSpPr>
        <p:spPr>
          <a:xfrm>
            <a:off x="4627888" y="-445095"/>
            <a:ext cx="3352128" cy="1573863"/>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2800" b="1" cap="all" dirty="0">
                <a:solidFill>
                  <a:srgbClr val="C00000"/>
                </a:solidFill>
                <a:latin typeface="+mj-lt"/>
                <a:ea typeface="+mj-ea"/>
                <a:cs typeface="+mj-cs"/>
              </a:rPr>
              <a:t>INTRODUCTION</a:t>
            </a:r>
          </a:p>
        </p:txBody>
      </p:sp>
      <p:sp>
        <p:nvSpPr>
          <p:cNvPr id="3" name="TextBox 2">
            <a:extLst>
              <a:ext uri="{FF2B5EF4-FFF2-40B4-BE49-F238E27FC236}">
                <a16:creationId xmlns:a16="http://schemas.microsoft.com/office/drawing/2014/main" id="{0FF2FB2C-92FE-38F8-2364-07897BAA9A41}"/>
              </a:ext>
            </a:extLst>
          </p:cNvPr>
          <p:cNvSpPr txBox="1"/>
          <p:nvPr/>
        </p:nvSpPr>
        <p:spPr>
          <a:xfrm>
            <a:off x="6468091" y="809435"/>
            <a:ext cx="5559770" cy="5438967"/>
          </a:xfrm>
          <a:prstGeom prst="rect">
            <a:avLst/>
          </a:prstGeom>
        </p:spPr>
        <p:txBody>
          <a:bodyPr vert="horz" lIns="91440" tIns="45720" rIns="91440" bIns="45720" rtlCol="0">
            <a:normAutofit/>
          </a:bodyPr>
          <a:lstStyle/>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Epicenter of deepening mental health crisis</a:t>
            </a:r>
          </a:p>
          <a:p>
            <a:pPr marL="285750" indent="-228600" defTabSz="914400">
              <a:lnSpc>
                <a:spcPct val="110000"/>
              </a:lnSpc>
              <a:spcAft>
                <a:spcPts val="600"/>
              </a:spcAft>
              <a:buClr>
                <a:schemeClr val="tx1"/>
              </a:buClr>
              <a:buFont typeface="Arial" panose="020B0604020202020204" pitchFamily="34" charset="0"/>
              <a:buChar char="•"/>
            </a:pPr>
            <a:endParaRPr lang="en-US" sz="1400" b="1"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Threat to </a:t>
            </a:r>
            <a:r>
              <a:rPr lang="en-US" sz="1400" b="1" cap="all" dirty="0" err="1">
                <a:latin typeface="Arial" panose="020B0604020202020204" pitchFamily="34" charset="0"/>
                <a:cs typeface="Arial" panose="020B0604020202020204" pitchFamily="34" charset="0"/>
              </a:rPr>
              <a:t>organisational</a:t>
            </a:r>
            <a:r>
              <a:rPr lang="en-US" sz="1400" b="1" cap="all" dirty="0">
                <a:latin typeface="Arial" panose="020B0604020202020204" pitchFamily="34" charset="0"/>
                <a:cs typeface="Arial" panose="020B0604020202020204" pitchFamily="34" charset="0"/>
              </a:rPr>
              <a:t> sustainability, service quality and workforce stability</a:t>
            </a:r>
          </a:p>
          <a:p>
            <a:pPr marL="285750" indent="-228600" defTabSz="914400">
              <a:lnSpc>
                <a:spcPct val="110000"/>
              </a:lnSpc>
              <a:spcAft>
                <a:spcPts val="600"/>
              </a:spcAft>
              <a:buClr>
                <a:schemeClr val="tx1"/>
              </a:buClr>
              <a:buFont typeface="Arial" panose="020B0604020202020204" pitchFamily="34" charset="0"/>
              <a:buChar char="•"/>
            </a:pPr>
            <a:endParaRPr lang="en-US" sz="1400" b="1"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High emotional </a:t>
            </a:r>
            <a:r>
              <a:rPr lang="en-US" sz="1400" b="1" cap="all" dirty="0" err="1">
                <a:latin typeface="Arial" panose="020B0604020202020204" pitchFamily="34" charset="0"/>
                <a:cs typeface="Arial" panose="020B0604020202020204" pitchFamily="34" charset="0"/>
              </a:rPr>
              <a:t>labour</a:t>
            </a:r>
            <a:r>
              <a:rPr lang="en-US" sz="1400" b="1" cap="all" dirty="0">
                <a:latin typeface="Arial" panose="020B0604020202020204" pitchFamily="34" charset="0"/>
                <a:cs typeface="Arial" panose="020B0604020202020204" pitchFamily="34" charset="0"/>
              </a:rPr>
              <a:t> demand</a:t>
            </a:r>
          </a:p>
          <a:p>
            <a:pPr marL="285750" indent="-228600" defTabSz="914400">
              <a:lnSpc>
                <a:spcPct val="110000"/>
              </a:lnSpc>
              <a:spcAft>
                <a:spcPts val="600"/>
              </a:spcAft>
              <a:buClr>
                <a:schemeClr val="tx1"/>
              </a:buClr>
              <a:buFont typeface="Arial" panose="020B0604020202020204" pitchFamily="34" charset="0"/>
              <a:buChar char="•"/>
            </a:pPr>
            <a:endParaRPr lang="en-US" sz="1400" b="1"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Chronic understaffing </a:t>
            </a:r>
          </a:p>
          <a:p>
            <a:pPr marL="285750" indent="-228600" defTabSz="914400">
              <a:lnSpc>
                <a:spcPct val="110000"/>
              </a:lnSpc>
              <a:spcAft>
                <a:spcPts val="600"/>
              </a:spcAft>
              <a:buClr>
                <a:schemeClr val="tx1"/>
              </a:buClr>
              <a:buFont typeface="Arial" panose="020B0604020202020204" pitchFamily="34" charset="0"/>
              <a:buChar char="•"/>
            </a:pPr>
            <a:endParaRPr lang="en-US" sz="1400" b="1"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Ground for burnout, anxiety and psychological strain</a:t>
            </a:r>
          </a:p>
          <a:p>
            <a:pPr marL="285750" indent="-228600" defTabSz="914400">
              <a:lnSpc>
                <a:spcPct val="110000"/>
              </a:lnSpc>
              <a:spcAft>
                <a:spcPts val="600"/>
              </a:spcAft>
              <a:buClr>
                <a:schemeClr val="tx1"/>
              </a:buClr>
              <a:buFont typeface="Arial" panose="020B0604020202020204" pitchFamily="34" charset="0"/>
              <a:buChar char="•"/>
            </a:pPr>
            <a:endParaRPr lang="en-US" sz="1400" b="1"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Emerging from not only a human concern to a strategic imperative for </a:t>
            </a:r>
            <a:r>
              <a:rPr lang="en-US" sz="1400" b="1" cap="all" dirty="0" err="1">
                <a:latin typeface="Arial" panose="020B0604020202020204" pitchFamily="34" charset="0"/>
                <a:cs typeface="Arial" panose="020B0604020202020204" pitchFamily="34" charset="0"/>
              </a:rPr>
              <a:t>organisations</a:t>
            </a:r>
            <a:r>
              <a:rPr lang="en-US" sz="1400" b="1" cap="all" dirty="0">
                <a:latin typeface="Arial" panose="020B0604020202020204" pitchFamily="34" charset="0"/>
                <a:cs typeface="Arial" panose="020B0604020202020204" pitchFamily="34" charset="0"/>
              </a:rPr>
              <a:t> </a:t>
            </a:r>
          </a:p>
          <a:p>
            <a:pPr marL="285750" indent="-228600" defTabSz="914400">
              <a:lnSpc>
                <a:spcPct val="110000"/>
              </a:lnSpc>
              <a:spcAft>
                <a:spcPts val="600"/>
              </a:spcAft>
              <a:buClr>
                <a:schemeClr val="tx1"/>
              </a:buClr>
              <a:buFont typeface="Arial" panose="020B0604020202020204" pitchFamily="34" charset="0"/>
              <a:buChar char="•"/>
            </a:pPr>
            <a:endParaRPr lang="en-US" sz="1400" b="1"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r>
              <a:rPr lang="en-US" sz="1400" b="1" cap="all" dirty="0">
                <a:latin typeface="Arial" panose="020B0604020202020204" pitchFamily="34" charset="0"/>
                <a:cs typeface="Arial" panose="020B0604020202020204" pitchFamily="34" charset="0"/>
              </a:rPr>
              <a:t>Mental health directly influences productivity, turnover intentions, service performance, and the overall guest experience</a:t>
            </a:r>
          </a:p>
          <a:p>
            <a:pPr indent="-228600" defTabSz="914400">
              <a:lnSpc>
                <a:spcPct val="110000"/>
              </a:lnSpc>
              <a:spcAft>
                <a:spcPts val="600"/>
              </a:spcAft>
              <a:buClr>
                <a:schemeClr val="tx1"/>
              </a:buClr>
              <a:buFont typeface="Arial" panose="020B0604020202020204" pitchFamily="34" charset="0"/>
              <a:buChar char="•"/>
            </a:pPr>
            <a:endParaRPr lang="en-US" sz="1400" cap="all" dirty="0">
              <a:latin typeface="Arial" panose="020B0604020202020204" pitchFamily="34" charset="0"/>
              <a:cs typeface="Arial" panose="020B0604020202020204" pitchFamily="34" charset="0"/>
            </a:endParaRPr>
          </a:p>
          <a:p>
            <a:pPr marL="285750" indent="-228600" defTabSz="914400">
              <a:lnSpc>
                <a:spcPct val="110000"/>
              </a:lnSpc>
              <a:spcAft>
                <a:spcPts val="600"/>
              </a:spcAft>
              <a:buClr>
                <a:schemeClr val="tx1"/>
              </a:buClr>
              <a:buFont typeface="Arial" panose="020B0604020202020204" pitchFamily="34" charset="0"/>
              <a:buChar char="•"/>
            </a:pPr>
            <a:endParaRPr lang="en-US" sz="1100" cap="all" dirty="0"/>
          </a:p>
        </p:txBody>
      </p:sp>
      <p:pic>
        <p:nvPicPr>
          <p:cNvPr id="6" name="Picture 5" descr="A brain and cross with text above it&#10;&#10;AI-generated content may be incorrect.">
            <a:extLst>
              <a:ext uri="{FF2B5EF4-FFF2-40B4-BE49-F238E27FC236}">
                <a16:creationId xmlns:a16="http://schemas.microsoft.com/office/drawing/2014/main" id="{BED1A239-5664-4E8C-856C-DAAC1B31664D}"/>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04800" y="1939331"/>
            <a:ext cx="3181978" cy="3577213"/>
          </a:xfrm>
          <a:prstGeom prst="rect">
            <a:avLst/>
          </a:prstGeom>
        </p:spPr>
      </p:pic>
    </p:spTree>
    <p:extLst>
      <p:ext uri="{BB962C8B-B14F-4D97-AF65-F5344CB8AC3E}">
        <p14:creationId xmlns:p14="http://schemas.microsoft.com/office/powerpoint/2010/main" val="1497158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AD4103-670A-3FCA-0F80-18C0E74E2975}"/>
              </a:ext>
            </a:extLst>
          </p:cNvPr>
          <p:cNvSpPr txBox="1"/>
          <p:nvPr/>
        </p:nvSpPr>
        <p:spPr>
          <a:xfrm>
            <a:off x="3435132" y="0"/>
            <a:ext cx="4925961" cy="461665"/>
          </a:xfrm>
          <a:prstGeom prst="rect">
            <a:avLst/>
          </a:prstGeom>
          <a:noFill/>
        </p:spPr>
        <p:txBody>
          <a:bodyPr wrap="square" rtlCol="0">
            <a:spAutoFit/>
          </a:bodyPr>
          <a:lstStyle/>
          <a:p>
            <a:r>
              <a:rPr lang="en-GB" sz="2400" b="1">
                <a:solidFill>
                  <a:srgbClr val="C00000"/>
                </a:solidFill>
              </a:rPr>
              <a:t>LITERATURE REWIEW </a:t>
            </a:r>
            <a:endParaRPr lang="en-GB" sz="2400" b="1" dirty="0">
              <a:solidFill>
                <a:srgbClr val="C00000"/>
              </a:solidFill>
            </a:endParaRPr>
          </a:p>
        </p:txBody>
      </p:sp>
      <p:sp>
        <p:nvSpPr>
          <p:cNvPr id="4" name="TextBox 3">
            <a:extLst>
              <a:ext uri="{FF2B5EF4-FFF2-40B4-BE49-F238E27FC236}">
                <a16:creationId xmlns:a16="http://schemas.microsoft.com/office/drawing/2014/main" id="{284268C5-843C-1750-88D4-CA3C5499AA58}"/>
              </a:ext>
            </a:extLst>
          </p:cNvPr>
          <p:cNvSpPr txBox="1"/>
          <p:nvPr/>
        </p:nvSpPr>
        <p:spPr>
          <a:xfrm>
            <a:off x="2910672" y="773164"/>
            <a:ext cx="6567948" cy="3016210"/>
          </a:xfrm>
          <a:prstGeom prst="rect">
            <a:avLst/>
          </a:prstGeom>
          <a:noFill/>
        </p:spPr>
        <p:txBody>
          <a:bodyPr wrap="square" rtlCol="0">
            <a:spAutoFit/>
          </a:bodyPr>
          <a:lstStyle/>
          <a:p>
            <a:pPr marL="285750" indent="-285750">
              <a:buFont typeface="Wingdings" panose="05000000000000000000" pitchFamily="2" charset="2"/>
              <a:buChar char="§"/>
            </a:pPr>
            <a:r>
              <a:rPr lang="en-GB" b="1" dirty="0">
                <a:latin typeface="Arial" panose="020B0604020202020204" pitchFamily="34" charset="0"/>
                <a:cs typeface="Arial" panose="020B0604020202020204" pitchFamily="34" charset="0"/>
              </a:rPr>
              <a:t>5 Why’s theory </a:t>
            </a:r>
            <a:r>
              <a:rPr lang="en-GB" sz="1400" dirty="0">
                <a:latin typeface="Arial" panose="020B0604020202020204" pitchFamily="34" charset="0"/>
                <a:cs typeface="Arial" panose="020B0604020202020204" pitchFamily="34" charset="0"/>
              </a:rPr>
              <a:t>(Laasch, 2024)</a:t>
            </a:r>
          </a:p>
          <a:p>
            <a:pPr marL="285750" indent="-285750">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b="1" dirty="0">
                <a:latin typeface="Arial" panose="020B0604020202020204" pitchFamily="34" charset="0"/>
                <a:cs typeface="Arial" panose="020B0604020202020204" pitchFamily="34" charset="0"/>
              </a:rPr>
              <a:t>Emotional labour theory and psychological strain </a:t>
            </a:r>
            <a:r>
              <a:rPr lang="en-GB" sz="1400" dirty="0">
                <a:effectLst/>
                <a:latin typeface="Arial" panose="020B0604020202020204" pitchFamily="34" charset="0"/>
                <a:ea typeface="Aptos" panose="020B0004020202020204" pitchFamily="34" charset="0"/>
                <a:cs typeface="Times New Roman" panose="02020603050405020304" pitchFamily="18" charset="0"/>
              </a:rPr>
              <a:t>(</a:t>
            </a:r>
            <a:r>
              <a:rPr lang="en-GB" sz="1400" dirty="0">
                <a:solidFill>
                  <a:srgbClr val="000000"/>
                </a:solidFill>
                <a:effectLst/>
                <a:latin typeface="Arial" panose="020B0604020202020204" pitchFamily="34" charset="0"/>
                <a:ea typeface="Aptos" panose="020B0004020202020204" pitchFamily="34" charset="0"/>
              </a:rPr>
              <a:t>Hochschild,1993)</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-Surface acting vs deep acting </a:t>
            </a:r>
            <a:r>
              <a:rPr lang="en-GB" sz="1400" dirty="0">
                <a:latin typeface="Arial" panose="020B0604020202020204" pitchFamily="34" charset="0"/>
                <a:cs typeface="Arial" panose="020B0604020202020204" pitchFamily="34" charset="0"/>
              </a:rPr>
              <a:t>(Tang &amp; Gu, 2024)</a:t>
            </a:r>
          </a:p>
          <a:p>
            <a:endParaRPr lang="en-GB" sz="14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-Display rules and authenticity conflict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-Customer incivility and abuse </a:t>
            </a:r>
            <a:r>
              <a:rPr lang="en-GB" sz="1400" dirty="0">
                <a:latin typeface="Arial" panose="020B0604020202020204" pitchFamily="34" charset="0"/>
                <a:cs typeface="Arial" panose="020B0604020202020204" pitchFamily="34" charset="0"/>
              </a:rPr>
              <a:t>(Shin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2021)</a:t>
            </a:r>
          </a:p>
          <a:p>
            <a:r>
              <a:rPr lang="en-GB" dirty="0">
                <a:latin typeface="Arial" panose="020B0604020202020204" pitchFamily="34" charset="0"/>
                <a:cs typeface="Arial" panose="020B0604020202020204" pitchFamily="34" charset="0"/>
              </a:rPr>
              <a:t>          </a:t>
            </a:r>
          </a:p>
        </p:txBody>
      </p:sp>
      <p:pic>
        <p:nvPicPr>
          <p:cNvPr id="1026" name="Picture 2" descr="How Does Emotional Labor Impact Employees’ Perceptions of Well-Being ...">
            <a:extLst>
              <a:ext uri="{FF2B5EF4-FFF2-40B4-BE49-F238E27FC236}">
                <a16:creationId xmlns:a16="http://schemas.microsoft.com/office/drawing/2014/main" id="{7659A554-9FFC-5D9F-5B60-69E6DF38A1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2596"/>
            <a:ext cx="5821345" cy="325540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screenshot of a white grid&#10;&#10;AI-generated content may be incorrect.">
            <a:extLst>
              <a:ext uri="{FF2B5EF4-FFF2-40B4-BE49-F238E27FC236}">
                <a16:creationId xmlns:a16="http://schemas.microsoft.com/office/drawing/2014/main" id="{9285ECA4-7769-9B6A-C816-0399AB8A7243}"/>
              </a:ext>
            </a:extLst>
          </p:cNvPr>
          <p:cNvPicPr>
            <a:picLocks noChangeAspect="1"/>
          </p:cNvPicPr>
          <p:nvPr/>
        </p:nvPicPr>
        <p:blipFill>
          <a:blip r:embed="rId3"/>
          <a:stretch>
            <a:fillRect/>
          </a:stretch>
        </p:blipFill>
        <p:spPr>
          <a:xfrm>
            <a:off x="9460302" y="0"/>
            <a:ext cx="2731698" cy="6858000"/>
          </a:xfrm>
          <a:prstGeom prst="rect">
            <a:avLst/>
          </a:prstGeom>
        </p:spPr>
      </p:pic>
    </p:spTree>
    <p:extLst>
      <p:ext uri="{BB962C8B-B14F-4D97-AF65-F5344CB8AC3E}">
        <p14:creationId xmlns:p14="http://schemas.microsoft.com/office/powerpoint/2010/main" val="136888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62" name="Picture 2">
            <a:extLst>
              <a:ext uri="{FF2B5EF4-FFF2-40B4-BE49-F238E27FC236}">
                <a16:creationId xmlns:a16="http://schemas.microsoft.com/office/drawing/2014/main" id="{E1408BAF-1350-4BC5-9C72-82A08BB07B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44E843C5-E258-463E-B6A7-03E24286BC8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64" name="Rectangle 63">
            <a:extLst>
              <a:ext uri="{FF2B5EF4-FFF2-40B4-BE49-F238E27FC236}">
                <a16:creationId xmlns:a16="http://schemas.microsoft.com/office/drawing/2014/main" id="{5D2CA358-2EA6-49C2-AAEF-0C79C1F76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5" name="Picture 2">
            <a:extLst>
              <a:ext uri="{FF2B5EF4-FFF2-40B4-BE49-F238E27FC236}">
                <a16:creationId xmlns:a16="http://schemas.microsoft.com/office/drawing/2014/main" id="{AAD74829-8970-4A28-B5F6-387E0E313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4B3478C-9A9F-B267-A18D-278748CF5FA9}"/>
              </a:ext>
            </a:extLst>
          </p:cNvPr>
          <p:cNvSpPr txBox="1"/>
          <p:nvPr/>
        </p:nvSpPr>
        <p:spPr>
          <a:xfrm>
            <a:off x="5164533" y="127453"/>
            <a:ext cx="5855416" cy="1596177"/>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2400" b="1" cap="all">
                <a:solidFill>
                  <a:srgbClr val="C00000"/>
                </a:solidFill>
                <a:latin typeface="+mj-lt"/>
                <a:ea typeface="+mj-ea"/>
                <a:cs typeface="+mj-cs"/>
              </a:rPr>
              <a:t>LITERATURE REVIEW</a:t>
            </a:r>
            <a:endParaRPr lang="en-US" sz="2400" b="1" cap="all" dirty="0">
              <a:solidFill>
                <a:srgbClr val="C00000"/>
              </a:solidFill>
              <a:latin typeface="+mj-lt"/>
              <a:ea typeface="+mj-ea"/>
              <a:cs typeface="+mj-cs"/>
            </a:endParaRPr>
          </a:p>
        </p:txBody>
      </p:sp>
      <p:sp>
        <p:nvSpPr>
          <p:cNvPr id="5" name="TextBox 4">
            <a:extLst>
              <a:ext uri="{FF2B5EF4-FFF2-40B4-BE49-F238E27FC236}">
                <a16:creationId xmlns:a16="http://schemas.microsoft.com/office/drawing/2014/main" id="{E851E9FB-4410-0551-551D-5E79644FB6E1}"/>
              </a:ext>
            </a:extLst>
          </p:cNvPr>
          <p:cNvSpPr txBox="1"/>
          <p:nvPr/>
        </p:nvSpPr>
        <p:spPr>
          <a:xfrm>
            <a:off x="5044273" y="1286927"/>
            <a:ext cx="7053941" cy="3847444"/>
          </a:xfrm>
          <a:prstGeom prst="rect">
            <a:avLst/>
          </a:prstGeom>
        </p:spPr>
        <p:txBody>
          <a:bodyPr vert="horz" lIns="91440" tIns="45720" rIns="91440" bIns="45720" rtlCol="0">
            <a:noAutofit/>
          </a:bodyPr>
          <a:lstStyle/>
          <a:p>
            <a:pPr defTabSz="914400">
              <a:lnSpc>
                <a:spcPct val="120000"/>
              </a:lnSpc>
              <a:spcAft>
                <a:spcPts val="600"/>
              </a:spcAft>
              <a:buClr>
                <a:schemeClr val="tx1"/>
              </a:buClr>
            </a:pPr>
            <a:r>
              <a:rPr lang="en-US" b="1" cap="all">
                <a:latin typeface="Arial" panose="020B0604020202020204" pitchFamily="34" charset="0"/>
                <a:cs typeface="Arial" panose="020B0604020202020204" pitchFamily="34" charset="0"/>
              </a:rPr>
              <a:t>Conservation of Resources Theory </a:t>
            </a:r>
            <a:r>
              <a:rPr lang="en-US" sz="1400" cap="all">
                <a:latin typeface="Arial" panose="020B0604020202020204" pitchFamily="34" charset="0"/>
                <a:cs typeface="Arial" panose="020B0604020202020204" pitchFamily="34" charset="0"/>
              </a:rPr>
              <a:t>(Abdou </a:t>
            </a:r>
            <a:r>
              <a:rPr lang="en-US" sz="1400" i="1" cap="all">
                <a:latin typeface="Arial" panose="020B0604020202020204" pitchFamily="34" charset="0"/>
                <a:cs typeface="Arial" panose="020B0604020202020204" pitchFamily="34" charset="0"/>
              </a:rPr>
              <a:t>et al</a:t>
            </a:r>
            <a:r>
              <a:rPr lang="en-US" sz="1400" cap="all">
                <a:latin typeface="Arial" panose="020B0604020202020204" pitchFamily="34" charset="0"/>
                <a:cs typeface="Arial" panose="020B0604020202020204" pitchFamily="34" charset="0"/>
              </a:rPr>
              <a:t>, 2025)</a:t>
            </a:r>
          </a:p>
          <a:p>
            <a:pPr defTabSz="914400">
              <a:lnSpc>
                <a:spcPct val="120000"/>
              </a:lnSpc>
              <a:spcAft>
                <a:spcPts val="600"/>
              </a:spcAft>
              <a:buClr>
                <a:schemeClr val="tx1"/>
              </a:buClr>
            </a:pPr>
            <a:endParaRPr lang="en-US" sz="1400" cap="all">
              <a:latin typeface="Arial" panose="020B0604020202020204" pitchFamily="34" charset="0"/>
              <a:cs typeface="Arial" panose="020B0604020202020204" pitchFamily="34" charset="0"/>
            </a:endParaRPr>
          </a:p>
          <a:p>
            <a:pPr marL="285750" indent="-228600" defTabSz="914400">
              <a:lnSpc>
                <a:spcPct val="120000"/>
              </a:lnSpc>
              <a:spcAft>
                <a:spcPts val="600"/>
              </a:spcAft>
              <a:buClr>
                <a:schemeClr val="tx1"/>
              </a:buClr>
              <a:buFont typeface="Arial" panose="020B0604020202020204" pitchFamily="34" charset="0"/>
              <a:buChar char="•"/>
            </a:pPr>
            <a:r>
              <a:rPr lang="en-US" cap="all">
                <a:latin typeface="Arial" panose="020B0604020202020204" pitchFamily="34" charset="0"/>
                <a:cs typeface="Arial" panose="020B0604020202020204" pitchFamily="34" charset="0"/>
              </a:rPr>
              <a:t> Resource loss and chronic job demands. </a:t>
            </a:r>
            <a:r>
              <a:rPr lang="en-US" sz="1400" cap="all">
                <a:latin typeface="Arial" panose="020B0604020202020204" pitchFamily="34" charset="0"/>
                <a:cs typeface="Arial" panose="020B0604020202020204" pitchFamily="34" charset="0"/>
              </a:rPr>
              <a:t>(Bakker </a:t>
            </a:r>
            <a:r>
              <a:rPr lang="en-US" sz="1400" i="1" cap="all">
                <a:latin typeface="Arial" panose="020B0604020202020204" pitchFamily="34" charset="0"/>
                <a:cs typeface="Arial" panose="020B0604020202020204" pitchFamily="34" charset="0"/>
              </a:rPr>
              <a:t>et al</a:t>
            </a:r>
            <a:r>
              <a:rPr lang="en-US" sz="1400" cap="all">
                <a:latin typeface="Arial" panose="020B0604020202020204" pitchFamily="34" charset="0"/>
                <a:cs typeface="Arial" panose="020B0604020202020204" pitchFamily="34" charset="0"/>
              </a:rPr>
              <a:t>, 2023)</a:t>
            </a:r>
          </a:p>
          <a:p>
            <a:pPr marL="57150" defTabSz="914400">
              <a:lnSpc>
                <a:spcPct val="120000"/>
              </a:lnSpc>
              <a:spcAft>
                <a:spcPts val="600"/>
              </a:spcAft>
              <a:buClr>
                <a:schemeClr val="tx1"/>
              </a:buClr>
            </a:pPr>
            <a:endParaRPr lang="en-US" sz="1400" cap="all">
              <a:latin typeface="Arial" panose="020B0604020202020204" pitchFamily="34" charset="0"/>
              <a:cs typeface="Arial" panose="020B0604020202020204" pitchFamily="34" charset="0"/>
            </a:endParaRPr>
          </a:p>
          <a:p>
            <a:pPr marL="285750" indent="-228600" defTabSz="914400">
              <a:lnSpc>
                <a:spcPct val="120000"/>
              </a:lnSpc>
              <a:spcAft>
                <a:spcPts val="600"/>
              </a:spcAft>
              <a:buClr>
                <a:schemeClr val="tx1"/>
              </a:buClr>
              <a:buFont typeface="Arial" panose="020B0604020202020204" pitchFamily="34" charset="0"/>
              <a:buChar char="•"/>
            </a:pPr>
            <a:r>
              <a:rPr lang="en-US" cap="all">
                <a:latin typeface="Arial" panose="020B0604020202020204" pitchFamily="34" charset="0"/>
                <a:cs typeface="Arial" panose="020B0604020202020204" pitchFamily="34" charset="0"/>
              </a:rPr>
              <a:t>burnout. </a:t>
            </a:r>
            <a:r>
              <a:rPr lang="en-US" sz="1400" cap="all">
                <a:latin typeface="Arial" panose="020B0604020202020204" pitchFamily="34" charset="0"/>
                <a:cs typeface="Arial" panose="020B0604020202020204" pitchFamily="34" charset="0"/>
              </a:rPr>
              <a:t>(Cheng </a:t>
            </a:r>
            <a:r>
              <a:rPr lang="en-US" sz="1400" i="1" cap="all">
                <a:latin typeface="Arial" panose="020B0604020202020204" pitchFamily="34" charset="0"/>
                <a:cs typeface="Arial" panose="020B0604020202020204" pitchFamily="34" charset="0"/>
              </a:rPr>
              <a:t>et al,</a:t>
            </a:r>
            <a:r>
              <a:rPr lang="en-US" sz="1400" cap="all">
                <a:latin typeface="Arial" panose="020B0604020202020204" pitchFamily="34" charset="0"/>
                <a:cs typeface="Arial" panose="020B0604020202020204" pitchFamily="34" charset="0"/>
              </a:rPr>
              <a:t> 2023)</a:t>
            </a:r>
          </a:p>
          <a:p>
            <a:pPr marL="285750" indent="-228600" defTabSz="914400">
              <a:lnSpc>
                <a:spcPct val="120000"/>
              </a:lnSpc>
              <a:spcAft>
                <a:spcPts val="600"/>
              </a:spcAft>
              <a:buClr>
                <a:schemeClr val="tx1"/>
              </a:buClr>
              <a:buFont typeface="Arial" panose="020B0604020202020204" pitchFamily="34" charset="0"/>
              <a:buChar char="•"/>
            </a:pPr>
            <a:endParaRPr lang="en-US" cap="all">
              <a:latin typeface="Arial" panose="020B0604020202020204" pitchFamily="34" charset="0"/>
              <a:cs typeface="Arial" panose="020B0604020202020204" pitchFamily="34" charset="0"/>
            </a:endParaRPr>
          </a:p>
          <a:p>
            <a:pPr marL="285750" indent="-228600" defTabSz="914400">
              <a:lnSpc>
                <a:spcPct val="120000"/>
              </a:lnSpc>
              <a:spcAft>
                <a:spcPts val="600"/>
              </a:spcAft>
              <a:buClr>
                <a:schemeClr val="tx1"/>
              </a:buClr>
              <a:buFont typeface="Arial" panose="020B0604020202020204" pitchFamily="34" charset="0"/>
              <a:buChar char="•"/>
            </a:pPr>
            <a:r>
              <a:rPr lang="en-US" cap="all">
                <a:latin typeface="Arial" panose="020B0604020202020204" pitchFamily="34" charset="0"/>
                <a:cs typeface="Arial" panose="020B0604020202020204" pitchFamily="34" charset="0"/>
              </a:rPr>
              <a:t>Limited resource gain opportunities.</a:t>
            </a:r>
          </a:p>
          <a:p>
            <a:pPr marL="285750" indent="-228600" defTabSz="914400">
              <a:lnSpc>
                <a:spcPct val="120000"/>
              </a:lnSpc>
              <a:spcAft>
                <a:spcPts val="600"/>
              </a:spcAft>
              <a:buClr>
                <a:schemeClr val="tx1"/>
              </a:buClr>
              <a:buFont typeface="Arial" panose="020B0604020202020204" pitchFamily="34" charset="0"/>
              <a:buChar char="•"/>
            </a:pPr>
            <a:endParaRPr lang="en-US" cap="all">
              <a:latin typeface="Arial" panose="020B0604020202020204" pitchFamily="34" charset="0"/>
              <a:cs typeface="Arial" panose="020B0604020202020204" pitchFamily="34" charset="0"/>
            </a:endParaRPr>
          </a:p>
          <a:p>
            <a:pPr marL="285750" indent="-228600" defTabSz="914400">
              <a:lnSpc>
                <a:spcPct val="120000"/>
              </a:lnSpc>
              <a:spcAft>
                <a:spcPts val="600"/>
              </a:spcAft>
              <a:buClr>
                <a:schemeClr val="tx1"/>
              </a:buClr>
              <a:buFont typeface="Arial" panose="020B0604020202020204" pitchFamily="34" charset="0"/>
              <a:buChar char="•"/>
            </a:pPr>
            <a:r>
              <a:rPr lang="en-US" cap="all">
                <a:latin typeface="Arial" panose="020B0604020202020204" pitchFamily="34" charset="0"/>
                <a:cs typeface="Arial" panose="020B0604020202020204" pitchFamily="34" charset="0"/>
              </a:rPr>
              <a:t>Organizational implications</a:t>
            </a:r>
            <a:r>
              <a:rPr lang="en-US" sz="1400" cap="all">
                <a:latin typeface="Arial" panose="020B0604020202020204" pitchFamily="34" charset="0"/>
                <a:cs typeface="Arial" panose="020B0604020202020204" pitchFamily="34" charset="0"/>
              </a:rPr>
              <a:t>. (Rees &amp; French, 2023)</a:t>
            </a:r>
            <a:endParaRPr lang="en-US" sz="1400" cap="all" dirty="0">
              <a:latin typeface="Arial" panose="020B0604020202020204" pitchFamily="34" charset="0"/>
              <a:cs typeface="Arial" panose="020B0604020202020204" pitchFamily="34" charset="0"/>
            </a:endParaRPr>
          </a:p>
        </p:txBody>
      </p:sp>
      <p:pic>
        <p:nvPicPr>
          <p:cNvPr id="66" name="Picture 65">
            <a:extLst>
              <a:ext uri="{FF2B5EF4-FFF2-40B4-BE49-F238E27FC236}">
                <a16:creationId xmlns:a16="http://schemas.microsoft.com/office/drawing/2014/main" id="{D976ACB9-C2D4-45C2-924A-2CF7CFF5112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2"/>
            <a:ext cx="12192000" cy="6858000"/>
          </a:xfrm>
          <a:prstGeom prst="rect">
            <a:avLst/>
          </a:prstGeom>
        </p:spPr>
      </p:pic>
      <p:pic>
        <p:nvPicPr>
          <p:cNvPr id="6" name="Picture 5" descr="A diagram of a company&#10;&#10;AI-generated content may be incorrect.">
            <a:extLst>
              <a:ext uri="{FF2B5EF4-FFF2-40B4-BE49-F238E27FC236}">
                <a16:creationId xmlns:a16="http://schemas.microsoft.com/office/drawing/2014/main" id="{0187FDE9-8584-33B7-9C59-76C559645D80}"/>
              </a:ext>
            </a:extLst>
          </p:cNvPr>
          <p:cNvPicPr>
            <a:picLocks noChangeAspect="1"/>
          </p:cNvPicPr>
          <p:nvPr/>
        </p:nvPicPr>
        <p:blipFill>
          <a:blip r:embed="rId4"/>
          <a:stretch>
            <a:fillRect/>
          </a:stretch>
        </p:blipFill>
        <p:spPr>
          <a:xfrm>
            <a:off x="0" y="-3"/>
            <a:ext cx="4688003" cy="3287062"/>
          </a:xfrm>
          <a:prstGeom prst="rect">
            <a:avLst/>
          </a:prstGeom>
        </p:spPr>
      </p:pic>
      <p:pic>
        <p:nvPicPr>
          <p:cNvPr id="4" name="Picture 3" descr="A group of people holding objects&#10;&#10;AI-generated content may be incorrect.">
            <a:extLst>
              <a:ext uri="{FF2B5EF4-FFF2-40B4-BE49-F238E27FC236}">
                <a16:creationId xmlns:a16="http://schemas.microsoft.com/office/drawing/2014/main" id="{DC9DC218-5048-BF68-BCC3-871796833B1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 y="3287058"/>
            <a:ext cx="4688006" cy="3570939"/>
          </a:xfrm>
          <a:prstGeom prst="rect">
            <a:avLst/>
          </a:prstGeom>
        </p:spPr>
      </p:pic>
    </p:spTree>
    <p:extLst>
      <p:ext uri="{BB962C8B-B14F-4D97-AF65-F5344CB8AC3E}">
        <p14:creationId xmlns:p14="http://schemas.microsoft.com/office/powerpoint/2010/main" val="3749800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22C9B9-9204-9445-7885-1E8F390445F8}"/>
              </a:ext>
            </a:extLst>
          </p:cNvPr>
          <p:cNvSpPr txBox="1"/>
          <p:nvPr/>
        </p:nvSpPr>
        <p:spPr>
          <a:xfrm>
            <a:off x="5063613" y="193431"/>
            <a:ext cx="5909187" cy="369332"/>
          </a:xfrm>
          <a:prstGeom prst="rect">
            <a:avLst/>
          </a:prstGeom>
          <a:noFill/>
        </p:spPr>
        <p:txBody>
          <a:bodyPr wrap="square" rtlCol="0">
            <a:spAutoFit/>
          </a:bodyPr>
          <a:lstStyle/>
          <a:p>
            <a:r>
              <a:rPr lang="en-GB" b="1" dirty="0">
                <a:solidFill>
                  <a:srgbClr val="C00000"/>
                </a:solidFill>
              </a:rPr>
              <a:t>LITERATURE REVIEW</a:t>
            </a:r>
          </a:p>
        </p:txBody>
      </p:sp>
      <p:pic>
        <p:nvPicPr>
          <p:cNvPr id="4" name="Picture 3" descr="A person sitting at a desk with his hands on his head&#10;&#10;AI-generated content may be incorrect.">
            <a:extLst>
              <a:ext uri="{FF2B5EF4-FFF2-40B4-BE49-F238E27FC236}">
                <a16:creationId xmlns:a16="http://schemas.microsoft.com/office/drawing/2014/main" id="{A448373F-223B-D478-53AE-481EC2F5850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24448" y="874206"/>
            <a:ext cx="4501661" cy="2723104"/>
          </a:xfrm>
          <a:prstGeom prst="rect">
            <a:avLst/>
          </a:prstGeom>
        </p:spPr>
      </p:pic>
      <p:pic>
        <p:nvPicPr>
          <p:cNvPr id="1030" name="Picture 6" descr="Managing Stress with a Stress at Work Policy | Arinite">
            <a:extLst>
              <a:ext uri="{FF2B5EF4-FFF2-40B4-BE49-F238E27FC236}">
                <a16:creationId xmlns:a16="http://schemas.microsoft.com/office/drawing/2014/main" id="{A42CA86E-6696-62DF-D2A7-9007D799A4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448" y="3597310"/>
            <a:ext cx="4501661" cy="288259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5A9A23-B0EE-3429-0431-5664A110EE99}"/>
              </a:ext>
            </a:extLst>
          </p:cNvPr>
          <p:cNvSpPr txBox="1"/>
          <p:nvPr/>
        </p:nvSpPr>
        <p:spPr>
          <a:xfrm>
            <a:off x="6573351" y="2021148"/>
            <a:ext cx="4983982" cy="3108543"/>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Hospitality Stress Matrix </a:t>
            </a:r>
            <a:r>
              <a:rPr lang="en-GB" sz="1400" dirty="0">
                <a:latin typeface="Arial" panose="020B0604020202020204" pitchFamily="34" charset="0"/>
                <a:cs typeface="Arial" panose="020B0604020202020204" pitchFamily="34" charset="0"/>
              </a:rPr>
              <a:t>(Dong, 2023)</a:t>
            </a:r>
          </a:p>
          <a:p>
            <a:endParaRPr lang="en-GB"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rPr>
              <a:t>Organisational and structural </a:t>
            </a:r>
            <a:r>
              <a:rPr lang="en-GB" sz="1400" dirty="0">
                <a:latin typeface="Arial" panose="020B0604020202020204" pitchFamily="34" charset="0"/>
                <a:cs typeface="Arial" panose="020B0604020202020204" pitchFamily="34" charset="0"/>
              </a:rPr>
              <a:t>(Choirisa, 2025)</a:t>
            </a:r>
          </a:p>
          <a:p>
            <a:pPr marL="285750" indent="-285750">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rPr>
              <a:t>Operational stressors </a:t>
            </a:r>
            <a:r>
              <a:rPr lang="en-GB" sz="1400" dirty="0">
                <a:latin typeface="Arial" panose="020B0604020202020204" pitchFamily="34" charset="0"/>
                <a:cs typeface="Arial" panose="020B0604020202020204" pitchFamily="34" charset="0"/>
              </a:rPr>
              <a:t>(Xie et al, 2023)</a:t>
            </a:r>
          </a:p>
          <a:p>
            <a:pPr marL="285750" indent="-285750">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rPr>
              <a:t>Interpersonal stressors </a:t>
            </a:r>
            <a:r>
              <a:rPr lang="en-GB" sz="1400" dirty="0">
                <a:latin typeface="Arial" panose="020B0604020202020204" pitchFamily="34" charset="0"/>
                <a:cs typeface="Arial" panose="020B0604020202020204" pitchFamily="34" charset="0"/>
              </a:rPr>
              <a:t>(</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Marília Durão </a:t>
            </a:r>
            <a:r>
              <a:rPr kumimoji="0" lang="en-GB"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et al</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2024) </a:t>
            </a:r>
            <a:endParaRPr lang="en-GB"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endParaRPr lang="en-GB" sz="14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dirty="0">
                <a:latin typeface="Arial" panose="020B0604020202020204" pitchFamily="34" charset="0"/>
                <a:cs typeface="Arial" panose="020B0604020202020204" pitchFamily="34" charset="0"/>
              </a:rPr>
              <a:t>Personal characteristics and surrounding </a:t>
            </a:r>
            <a:r>
              <a:rPr lang="en-GB">
                <a:latin typeface="Arial" panose="020B0604020202020204" pitchFamily="34" charset="0"/>
                <a:cs typeface="Arial" panose="020B0604020202020204" pitchFamily="34" charset="0"/>
              </a:rPr>
              <a:t>conditions </a:t>
            </a:r>
            <a:r>
              <a:rPr lang="en-GB" sz="1400">
                <a:latin typeface="Arial" panose="020B0604020202020204" pitchFamily="34" charset="0"/>
                <a:cs typeface="Arial" panose="020B0604020202020204" pitchFamily="34" charset="0"/>
              </a:rPr>
              <a:t>(</a:t>
            </a:r>
            <a:r>
              <a:rPr lang="en-GB" sz="1400" dirty="0">
                <a:latin typeface="Arial" panose="020B0604020202020204" pitchFamily="34" charset="0"/>
                <a:cs typeface="Arial" panose="020B0604020202020204" pitchFamily="34" charset="0"/>
              </a:rPr>
              <a:t>Chou, 2014)</a:t>
            </a:r>
          </a:p>
          <a:p>
            <a:endParaRPr lang="en-GB" dirty="0"/>
          </a:p>
        </p:txBody>
      </p:sp>
      <p:sp>
        <p:nvSpPr>
          <p:cNvPr id="8" name="TextBox 7">
            <a:extLst>
              <a:ext uri="{FF2B5EF4-FFF2-40B4-BE49-F238E27FC236}">
                <a16:creationId xmlns:a16="http://schemas.microsoft.com/office/drawing/2014/main" id="{08895A0B-FD8A-DE49-3CFF-2FF11ED1E594}"/>
              </a:ext>
            </a:extLst>
          </p:cNvPr>
          <p:cNvSpPr txBox="1"/>
          <p:nvPr/>
        </p:nvSpPr>
        <p:spPr>
          <a:xfrm>
            <a:off x="3696929" y="6479903"/>
            <a:ext cx="2054942" cy="369332"/>
          </a:xfrm>
          <a:prstGeom prst="rect">
            <a:avLst/>
          </a:prstGeom>
          <a:noFill/>
        </p:spPr>
        <p:txBody>
          <a:bodyPr wrap="square" rtlCol="0">
            <a:spAutoFit/>
          </a:bodyPr>
          <a:lstStyle/>
          <a:p>
            <a:r>
              <a:rPr lang="en-GB" dirty="0"/>
              <a:t>(Yoo, 2023)</a:t>
            </a:r>
          </a:p>
        </p:txBody>
      </p:sp>
    </p:spTree>
    <p:extLst>
      <p:ext uri="{BB962C8B-B14F-4D97-AF65-F5344CB8AC3E}">
        <p14:creationId xmlns:p14="http://schemas.microsoft.com/office/powerpoint/2010/main" val="4243157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7" name="Freeform: Shape 9">
            <a:extLst>
              <a:ext uri="{FF2B5EF4-FFF2-40B4-BE49-F238E27FC236}">
                <a16:creationId xmlns:a16="http://schemas.microsoft.com/office/drawing/2014/main" id="{DDDE267B-E820-4910-868D-BA40CFB93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6800" y="-9523"/>
            <a:ext cx="10058400" cy="6867522"/>
          </a:xfrm>
          <a:custGeom>
            <a:avLst/>
            <a:gdLst>
              <a:gd name="connsiteX0" fmla="*/ 1263465 w 10058400"/>
              <a:gd name="connsiteY0" fmla="*/ 0 h 6867522"/>
              <a:gd name="connsiteX1" fmla="*/ 8794935 w 10058400"/>
              <a:gd name="connsiteY1" fmla="*/ 0 h 6867522"/>
              <a:gd name="connsiteX2" fmla="*/ 8909975 w 10058400"/>
              <a:gd name="connsiteY2" fmla="*/ 132807 h 6867522"/>
              <a:gd name="connsiteX3" fmla="*/ 10058400 w 10058400"/>
              <a:gd name="connsiteY3" fmla="*/ 3331845 h 6867522"/>
              <a:gd name="connsiteX4" fmla="*/ 8751905 w 10058400"/>
              <a:gd name="connsiteY4" fmla="*/ 6713366 h 6867522"/>
              <a:gd name="connsiteX5" fmla="*/ 8604930 w 10058400"/>
              <a:gd name="connsiteY5" fmla="*/ 6867522 h 6867522"/>
              <a:gd name="connsiteX6" fmla="*/ 1453470 w 10058400"/>
              <a:gd name="connsiteY6" fmla="*/ 6867522 h 6867522"/>
              <a:gd name="connsiteX7" fmla="*/ 1306495 w 10058400"/>
              <a:gd name="connsiteY7" fmla="*/ 6713366 h 6867522"/>
              <a:gd name="connsiteX8" fmla="*/ 0 w 10058400"/>
              <a:gd name="connsiteY8" fmla="*/ 3331845 h 6867522"/>
              <a:gd name="connsiteX9" fmla="*/ 1148425 w 10058400"/>
              <a:gd name="connsiteY9" fmla="*/ 132807 h 686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58400" h="6867522">
                <a:moveTo>
                  <a:pt x="1263465" y="0"/>
                </a:moveTo>
                <a:lnTo>
                  <a:pt x="8794935" y="0"/>
                </a:lnTo>
                <a:lnTo>
                  <a:pt x="8909975" y="132807"/>
                </a:lnTo>
                <a:cubicBezTo>
                  <a:pt x="9627420" y="1002149"/>
                  <a:pt x="10058400" y="2116667"/>
                  <a:pt x="10058400" y="3331845"/>
                </a:cubicBezTo>
                <a:cubicBezTo>
                  <a:pt x="10058400" y="4633822"/>
                  <a:pt x="9563653" y="5820244"/>
                  <a:pt x="8751905" y="6713366"/>
                </a:cubicBezTo>
                <a:lnTo>
                  <a:pt x="8604930" y="6867522"/>
                </a:lnTo>
                <a:lnTo>
                  <a:pt x="1453470" y="6867522"/>
                </a:lnTo>
                <a:lnTo>
                  <a:pt x="1306495" y="6713366"/>
                </a:lnTo>
                <a:cubicBezTo>
                  <a:pt x="494747" y="5820244"/>
                  <a:pt x="0" y="4633822"/>
                  <a:pt x="0" y="3331845"/>
                </a:cubicBezTo>
                <a:cubicBezTo>
                  <a:pt x="0" y="2116667"/>
                  <a:pt x="430980" y="1002149"/>
                  <a:pt x="1148425" y="132807"/>
                </a:cubicBezTo>
                <a:close/>
              </a:path>
            </a:pathLst>
          </a:custGeom>
          <a:solidFill>
            <a:srgbClr val="FFFFFF"/>
          </a:solidFill>
          <a:ln>
            <a:noFill/>
          </a:ln>
          <a:scene3d>
            <a:camera prst="orthographicFront"/>
            <a:lightRig rig="threePt" dir="t">
              <a:rot lat="0" lon="0" rev="2700000"/>
            </a:lightRig>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8" name="Picture 7">
            <a:extLst>
              <a:ext uri="{FF2B5EF4-FFF2-40B4-BE49-F238E27FC236}">
                <a16:creationId xmlns:a16="http://schemas.microsoft.com/office/drawing/2014/main" id="{FF3E25D7-C2F8-445D-AA42-C1163028DA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descr="A white page with black text&#10;&#10;AI-generated content may be incorrect.">
            <a:extLst>
              <a:ext uri="{FF2B5EF4-FFF2-40B4-BE49-F238E27FC236}">
                <a16:creationId xmlns:a16="http://schemas.microsoft.com/office/drawing/2014/main" id="{9C49366B-D40A-AA66-1640-2A9400567025}"/>
              </a:ext>
            </a:extLst>
          </p:cNvPr>
          <p:cNvPicPr>
            <a:picLocks noChangeAspect="1"/>
          </p:cNvPicPr>
          <p:nvPr/>
        </p:nvPicPr>
        <p:blipFill>
          <a:blip r:embed="rId4"/>
          <a:stretch>
            <a:fillRect/>
          </a:stretch>
        </p:blipFill>
        <p:spPr>
          <a:xfrm>
            <a:off x="1646903" y="914414"/>
            <a:ext cx="9148916" cy="5525729"/>
          </a:xfrm>
          <a:prstGeom prst="rect">
            <a:avLst/>
          </a:prstGeom>
        </p:spPr>
      </p:pic>
      <p:sp>
        <p:nvSpPr>
          <p:cNvPr id="5" name="TextBox 4">
            <a:extLst>
              <a:ext uri="{FF2B5EF4-FFF2-40B4-BE49-F238E27FC236}">
                <a16:creationId xmlns:a16="http://schemas.microsoft.com/office/drawing/2014/main" id="{A8379478-7C93-D57F-2A9C-7E8949D381DE}"/>
              </a:ext>
            </a:extLst>
          </p:cNvPr>
          <p:cNvSpPr txBox="1"/>
          <p:nvPr/>
        </p:nvSpPr>
        <p:spPr>
          <a:xfrm>
            <a:off x="5154048" y="217155"/>
            <a:ext cx="3245618" cy="461665"/>
          </a:xfrm>
          <a:prstGeom prst="rect">
            <a:avLst/>
          </a:prstGeom>
          <a:noFill/>
        </p:spPr>
        <p:txBody>
          <a:bodyPr wrap="square" rtlCol="0">
            <a:spAutoFit/>
          </a:bodyPr>
          <a:lstStyle/>
          <a:p>
            <a:r>
              <a:rPr lang="en-GB" sz="2400" b="1" dirty="0">
                <a:solidFill>
                  <a:srgbClr val="C00000"/>
                </a:solidFill>
              </a:rPr>
              <a:t>METHOD</a:t>
            </a:r>
          </a:p>
        </p:txBody>
      </p:sp>
    </p:spTree>
    <p:extLst>
      <p:ext uri="{BB962C8B-B14F-4D97-AF65-F5344CB8AC3E}">
        <p14:creationId xmlns:p14="http://schemas.microsoft.com/office/powerpoint/2010/main" val="2558650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247C46-9FD2-85E1-D45E-867F484365A8}"/>
              </a:ext>
            </a:extLst>
          </p:cNvPr>
          <p:cNvSpPr txBox="1"/>
          <p:nvPr/>
        </p:nvSpPr>
        <p:spPr>
          <a:xfrm>
            <a:off x="1161979" y="2454696"/>
            <a:ext cx="9704439" cy="397031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Strengths: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Growing recognition of mental health as a strategic priority.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Increased training, policy development, and wellbeing initiatives.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Technological tools offering new ways to monitor and support staff.</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Sustainability initiatives can improve organisational culture and employee pride.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Limitations: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Cost‑cutting often targets labour, worsening stress and emotional exhaustion.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Most responses remain reactive, not preventative.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Structural drivers—understaffing, emotional labour, workload intensity—remain largely unchanged.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Economic pressures and labour shortages limit the feasibility of deep organisational reform.</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Many interventions focus on individual resilience rather than systemic redesign.</a:t>
            </a:r>
          </a:p>
        </p:txBody>
      </p:sp>
      <p:pic>
        <p:nvPicPr>
          <p:cNvPr id="5" name="Picture 4" descr="A word cloud of words&#10;&#10;AI-generated content may be incorrect.">
            <a:extLst>
              <a:ext uri="{FF2B5EF4-FFF2-40B4-BE49-F238E27FC236}">
                <a16:creationId xmlns:a16="http://schemas.microsoft.com/office/drawing/2014/main" id="{94B0D13A-EC96-29B0-55CE-76FCF33007A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007337" y="107398"/>
            <a:ext cx="4177327" cy="2347298"/>
          </a:xfrm>
          <a:prstGeom prst="rect">
            <a:avLst/>
          </a:prstGeom>
        </p:spPr>
      </p:pic>
      <p:pic>
        <p:nvPicPr>
          <p:cNvPr id="8" name="Graphic 7">
            <a:extLst>
              <a:ext uri="{FF2B5EF4-FFF2-40B4-BE49-F238E27FC236}">
                <a16:creationId xmlns:a16="http://schemas.microsoft.com/office/drawing/2014/main" id="{7D48B951-0AD8-5BBA-0F03-797204C5DD0E}"/>
              </a:ext>
            </a:extLst>
          </p:cNvPr>
          <p:cNvPicPr>
            <a:picLocks noChangeAspect="1"/>
          </p:cNvPicPr>
          <p:nvPr/>
        </p:nvPicPr>
        <p:blipFill>
          <a:blip r:embed="rId4">
            <a:extLst>
              <a:ext uri="{96DAC541-7B7A-43D3-8B79-37D633B846F1}">
                <asvg:svgBlip xmlns:asvg="http://schemas.microsoft.com/office/drawing/2016/SVG/main" r:embed="rId5"/>
              </a:ext>
              <a:ext uri="{837473B0-CC2E-450A-ABE3-18F120FF3D39}">
                <a1611:picAttrSrcUrl xmlns:a1611="http://schemas.microsoft.com/office/drawing/2016/11/main" r:id="rId6"/>
              </a:ext>
            </a:extLst>
          </a:blip>
          <a:stretch>
            <a:fillRect/>
          </a:stretch>
        </p:blipFill>
        <p:spPr>
          <a:xfrm>
            <a:off x="73103" y="-50846"/>
            <a:ext cx="3775589" cy="2347298"/>
          </a:xfrm>
          <a:prstGeom prst="rect">
            <a:avLst/>
          </a:prstGeom>
        </p:spPr>
      </p:pic>
      <p:pic>
        <p:nvPicPr>
          <p:cNvPr id="10" name="Picture 9" descr="A black background with words&#10;&#10;AI-generated content may be incorrect.">
            <a:extLst>
              <a:ext uri="{FF2B5EF4-FFF2-40B4-BE49-F238E27FC236}">
                <a16:creationId xmlns:a16="http://schemas.microsoft.com/office/drawing/2014/main" id="{FC984E62-ED61-543A-01D7-AD6407120223}"/>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343309" y="0"/>
            <a:ext cx="3635454" cy="2454696"/>
          </a:xfrm>
          <a:prstGeom prst="rect">
            <a:avLst/>
          </a:prstGeom>
        </p:spPr>
      </p:pic>
    </p:spTree>
    <p:extLst>
      <p:ext uri="{BB962C8B-B14F-4D97-AF65-F5344CB8AC3E}">
        <p14:creationId xmlns:p14="http://schemas.microsoft.com/office/powerpoint/2010/main" val="1914228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12" name="Picture 2">
            <a:extLst>
              <a:ext uri="{FF2B5EF4-FFF2-40B4-BE49-F238E27FC236}">
                <a16:creationId xmlns:a16="http://schemas.microsoft.com/office/drawing/2014/main" id="{E1408BAF-1350-4BC5-9C72-82A08BB07B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60E67B53-E530-4CC6-B1E7-4CCC1FD632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6" name="Rectangle 15">
            <a:extLst>
              <a:ext uri="{FF2B5EF4-FFF2-40B4-BE49-F238E27FC236}">
                <a16:creationId xmlns:a16="http://schemas.microsoft.com/office/drawing/2014/main" id="{E82A23A2-5B71-4BD8-AA73-4DF0E8DB88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a:extLst>
              <a:ext uri="{FF2B5EF4-FFF2-40B4-BE49-F238E27FC236}">
                <a16:creationId xmlns:a16="http://schemas.microsoft.com/office/drawing/2014/main" id="{31A3ECE7-2621-453A-A86F-0DA53EA367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0" name="Rounded Rectangle 10">
            <a:extLst>
              <a:ext uri="{FF2B5EF4-FFF2-40B4-BE49-F238E27FC236}">
                <a16:creationId xmlns:a16="http://schemas.microsoft.com/office/drawing/2014/main" id="{6CDC3EFB-2BB3-4281-B30D-ECCC05AC68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1991" y="957486"/>
            <a:ext cx="4252121" cy="4940394"/>
          </a:xfrm>
          <a:prstGeom prst="roundRect">
            <a:avLst>
              <a:gd name="adj" fmla="val 4448"/>
            </a:avLst>
          </a:prstGeom>
          <a:solidFill>
            <a:srgbClr val="FFFFFF"/>
          </a:solid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vert="horz" lIns="91440" tIns="45720" rIns="91440" bIns="45720" rtlCol="0" anchor="t">
            <a:normAutofit/>
          </a:bodyPr>
          <a:lstStyle/>
          <a:p>
            <a:pPr algn="ctr">
              <a:lnSpc>
                <a:spcPct val="120000"/>
              </a:lnSpc>
              <a:spcBef>
                <a:spcPts val="1000"/>
              </a:spcBef>
              <a:buClr>
                <a:schemeClr val="tx1"/>
              </a:buClr>
              <a:buFont typeface="Arial" panose="020B0604020202020204" pitchFamily="34" charset="0"/>
              <a:buNone/>
            </a:pPr>
            <a:endParaRPr lang="en-US" sz="3200" cap="all">
              <a:solidFill>
                <a:schemeClr val="bg1">
                  <a:lumMod val="50000"/>
                </a:schemeClr>
              </a:solidFill>
            </a:endParaRPr>
          </a:p>
        </p:txBody>
      </p:sp>
      <p:pic>
        <p:nvPicPr>
          <p:cNvPr id="5" name="Picture 4" descr="A few icons of a health care system&#10;&#10;AI-generated content may be incorrect.">
            <a:extLst>
              <a:ext uri="{FF2B5EF4-FFF2-40B4-BE49-F238E27FC236}">
                <a16:creationId xmlns:a16="http://schemas.microsoft.com/office/drawing/2014/main" id="{334007D8-2373-67DE-4D3A-A7A4027CA39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817955" y="1312567"/>
            <a:ext cx="3258211" cy="1954927"/>
          </a:xfrm>
          <a:prstGeom prst="rect">
            <a:avLst/>
          </a:prstGeom>
        </p:spPr>
      </p:pic>
      <p:pic>
        <p:nvPicPr>
          <p:cNvPr id="7" name="Picture 6" descr="A head made of words&#10;&#10;AI-generated content may be incorrect.">
            <a:extLst>
              <a:ext uri="{FF2B5EF4-FFF2-40B4-BE49-F238E27FC236}">
                <a16:creationId xmlns:a16="http://schemas.microsoft.com/office/drawing/2014/main" id="{22615EA5-53B7-C761-A967-658F0CB89247}"/>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739930" y="3622575"/>
            <a:ext cx="3336236" cy="1709820"/>
          </a:xfrm>
          <a:prstGeom prst="rect">
            <a:avLst/>
          </a:prstGeom>
        </p:spPr>
      </p:pic>
      <p:pic>
        <p:nvPicPr>
          <p:cNvPr id="22" name="Picture 21">
            <a:extLst>
              <a:ext uri="{FF2B5EF4-FFF2-40B4-BE49-F238E27FC236}">
                <a16:creationId xmlns:a16="http://schemas.microsoft.com/office/drawing/2014/main" id="{73BA71B8-1B4D-44DE-84BF-3C693DEAF13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607" y="0"/>
            <a:ext cx="12192000" cy="6858000"/>
          </a:xfrm>
          <a:prstGeom prst="rect">
            <a:avLst/>
          </a:prstGeom>
        </p:spPr>
      </p:pic>
      <p:sp>
        <p:nvSpPr>
          <p:cNvPr id="3" name="TextBox 2">
            <a:extLst>
              <a:ext uri="{FF2B5EF4-FFF2-40B4-BE49-F238E27FC236}">
                <a16:creationId xmlns:a16="http://schemas.microsoft.com/office/drawing/2014/main" id="{AB94EE3E-62D2-5D24-D384-34445BC300AA}"/>
              </a:ext>
            </a:extLst>
          </p:cNvPr>
          <p:cNvSpPr txBox="1"/>
          <p:nvPr/>
        </p:nvSpPr>
        <p:spPr>
          <a:xfrm>
            <a:off x="745100" y="1243169"/>
            <a:ext cx="5614603" cy="466824"/>
          </a:xfrm>
          <a:prstGeom prst="rect">
            <a:avLst/>
          </a:prstGeom>
        </p:spPr>
        <p:txBody>
          <a:bodyPr vert="horz" lIns="91440" tIns="45720" rIns="91440" bIns="45720" rtlCol="0" anchor="b">
            <a:normAutofit/>
          </a:bodyPr>
          <a:lstStyle/>
          <a:p>
            <a:pPr algn="ctr" defTabSz="914400">
              <a:lnSpc>
                <a:spcPct val="90000"/>
              </a:lnSpc>
              <a:spcBef>
                <a:spcPct val="0"/>
              </a:spcBef>
              <a:spcAft>
                <a:spcPts val="600"/>
              </a:spcAft>
            </a:pPr>
            <a:r>
              <a:rPr lang="en-US" sz="2400" b="1" cap="all" dirty="0">
                <a:solidFill>
                  <a:srgbClr val="C00000"/>
                </a:solidFill>
                <a:latin typeface="+mj-lt"/>
                <a:ea typeface="+mj-ea"/>
                <a:cs typeface="+mj-cs"/>
              </a:rPr>
              <a:t>CONCLUSION</a:t>
            </a:r>
          </a:p>
        </p:txBody>
      </p:sp>
      <p:sp>
        <p:nvSpPr>
          <p:cNvPr id="9" name="TextBox 8">
            <a:extLst>
              <a:ext uri="{FF2B5EF4-FFF2-40B4-BE49-F238E27FC236}">
                <a16:creationId xmlns:a16="http://schemas.microsoft.com/office/drawing/2014/main" id="{38E21E70-B902-112F-147F-4FDF2256B54A}"/>
              </a:ext>
            </a:extLst>
          </p:cNvPr>
          <p:cNvSpPr txBox="1"/>
          <p:nvPr/>
        </p:nvSpPr>
        <p:spPr>
          <a:xfrm>
            <a:off x="261640" y="1856269"/>
            <a:ext cx="6847083" cy="3607206"/>
          </a:xfrm>
          <a:prstGeom prst="rect">
            <a:avLst/>
          </a:prstGeom>
          <a:noFill/>
        </p:spPr>
        <p:txBody>
          <a:bodyPr wrap="square" rtlCol="0">
            <a:spAutoFit/>
          </a:bodyPr>
          <a:lstStyle/>
          <a:p>
            <a:pPr algn="just">
              <a:lnSpc>
                <a:spcPct val="150000"/>
              </a:lnSpc>
            </a:pPr>
            <a:r>
              <a:rPr lang="en-GB" sz="1400" dirty="0">
                <a:latin typeface="Arial" panose="020B0604020202020204" pitchFamily="34" charset="0"/>
                <a:cs typeface="Arial" panose="020B0604020202020204" pitchFamily="34" charset="0"/>
              </a:rPr>
              <a:t>By looking at the mental‑health crisis in hotels through these three ideas—how people lose and gain personal resources (COR theory), how staff must manage their emotions at work (emotional labour theory), and the specific pressures of hospitality jobs (the hospitality stress matrix)—you can show that poor mental health is not just the employee’s mental health fault. It is also  a natural result of how the industry is organised and run. This approach also helps you explain why real change needs to happen at an organisational level, not just an individual one.</a:t>
            </a:r>
          </a:p>
          <a:p>
            <a:pPr algn="just">
              <a:lnSpc>
                <a:spcPct val="150000"/>
              </a:lnSpc>
            </a:pPr>
            <a:endParaRPr lang="en-GB" sz="1400" dirty="0">
              <a:latin typeface="Arial" panose="020B0604020202020204" pitchFamily="34" charset="0"/>
              <a:cs typeface="Arial" panose="020B0604020202020204" pitchFamily="34" charset="0"/>
            </a:endParaRPr>
          </a:p>
          <a:p>
            <a:pPr algn="just">
              <a:lnSpc>
                <a:spcPct val="150000"/>
              </a:lnSpc>
            </a:pPr>
            <a:r>
              <a:rPr lang="en-GB" sz="1400" dirty="0">
                <a:latin typeface="Arial" panose="020B0604020202020204" pitchFamily="34" charset="0"/>
                <a:cs typeface="Arial" panose="020B0604020202020204" pitchFamily="34" charset="0"/>
              </a:rPr>
              <a:t>To deal with this crisis properly, we need to understand the unique pressures hospitality workers face and design solutions that genuinely support their wellbeing while also helping hotels operate more effectively.</a:t>
            </a:r>
          </a:p>
        </p:txBody>
      </p:sp>
    </p:spTree>
    <p:extLst>
      <p:ext uri="{BB962C8B-B14F-4D97-AF65-F5344CB8AC3E}">
        <p14:creationId xmlns:p14="http://schemas.microsoft.com/office/powerpoint/2010/main" val="1940147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9" name="Picture 2">
            <a:extLst>
              <a:ext uri="{FF2B5EF4-FFF2-40B4-BE49-F238E27FC236}">
                <a16:creationId xmlns:a16="http://schemas.microsoft.com/office/drawing/2014/main" id="{E1408BAF-1350-4BC5-9C72-82A08BB07B4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a:extLst>
              <a:ext uri="{FF2B5EF4-FFF2-40B4-BE49-F238E27FC236}">
                <a16:creationId xmlns:a16="http://schemas.microsoft.com/office/drawing/2014/main" id="{44E843C5-E258-463E-B6A7-03E24286BC8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33" name="Rectangle 32">
            <a:extLst>
              <a:ext uri="{FF2B5EF4-FFF2-40B4-BE49-F238E27FC236}">
                <a16:creationId xmlns:a16="http://schemas.microsoft.com/office/drawing/2014/main" id="{5D2CA358-2EA6-49C2-AAEF-0C79C1F76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2">
            <a:extLst>
              <a:ext uri="{FF2B5EF4-FFF2-40B4-BE49-F238E27FC236}">
                <a16:creationId xmlns:a16="http://schemas.microsoft.com/office/drawing/2014/main" id="{AAD74829-8970-4A28-B5F6-387E0E313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3"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C71DCEE-871E-714D-0160-F5EA36C75529}"/>
              </a:ext>
            </a:extLst>
          </p:cNvPr>
          <p:cNvSpPr txBox="1"/>
          <p:nvPr/>
        </p:nvSpPr>
        <p:spPr>
          <a:xfrm>
            <a:off x="796594" y="883696"/>
            <a:ext cx="5855415" cy="3847444"/>
          </a:xfrm>
          <a:prstGeom prst="rect">
            <a:avLst/>
          </a:prstGeom>
        </p:spPr>
        <p:txBody>
          <a:bodyPr vert="horz" lIns="91440" tIns="45720" rIns="91440" bIns="45720" rtlCol="0">
            <a:normAutofit/>
          </a:bodyPr>
          <a:lstStyle/>
          <a:p>
            <a:pPr marL="114300" defTabSz="914400">
              <a:lnSpc>
                <a:spcPct val="110000"/>
              </a:lnSpc>
              <a:spcAft>
                <a:spcPts val="600"/>
              </a:spcAft>
              <a:buClr>
                <a:schemeClr val="tx1"/>
              </a:buClr>
            </a:pPr>
            <a:r>
              <a:rPr lang="en-US" sz="1700" b="1" cap="all" dirty="0"/>
              <a:t>1.Redesign Workloads and Staffing Models to Reduce Chronic Resource Depletion</a:t>
            </a:r>
          </a:p>
          <a:p>
            <a:pPr indent="-228600" defTabSz="914400">
              <a:lnSpc>
                <a:spcPct val="110000"/>
              </a:lnSpc>
              <a:spcAft>
                <a:spcPts val="600"/>
              </a:spcAft>
              <a:buClr>
                <a:schemeClr val="tx1"/>
              </a:buClr>
              <a:buFont typeface="Arial" panose="020B0604020202020204" pitchFamily="34" charset="0"/>
              <a:buChar char="•"/>
            </a:pPr>
            <a:endParaRPr lang="en-US" sz="1700" b="1" cap="all" dirty="0"/>
          </a:p>
          <a:p>
            <a:pPr defTabSz="914400">
              <a:lnSpc>
                <a:spcPct val="110000"/>
              </a:lnSpc>
              <a:spcAft>
                <a:spcPts val="600"/>
              </a:spcAft>
              <a:buClr>
                <a:schemeClr val="tx1"/>
              </a:buClr>
            </a:pPr>
            <a:r>
              <a:rPr lang="en-US" sz="1700" b="1" cap="all" dirty="0"/>
              <a:t>  2.  Embed Emotional </a:t>
            </a:r>
            <a:r>
              <a:rPr lang="en-US" sz="1700" b="1" cap="all" dirty="0" err="1"/>
              <a:t>Labour</a:t>
            </a:r>
            <a:r>
              <a:rPr lang="en-US" sz="1700" b="1" cap="all" dirty="0"/>
              <a:t> Support into Training, Leadership, and Service Standards</a:t>
            </a:r>
          </a:p>
          <a:p>
            <a:pPr indent="-228600" defTabSz="914400">
              <a:lnSpc>
                <a:spcPct val="110000"/>
              </a:lnSpc>
              <a:spcAft>
                <a:spcPts val="600"/>
              </a:spcAft>
              <a:buClr>
                <a:schemeClr val="tx1"/>
              </a:buClr>
              <a:buFont typeface="Arial" panose="020B0604020202020204" pitchFamily="34" charset="0"/>
              <a:buChar char="•"/>
            </a:pPr>
            <a:endParaRPr lang="en-US" sz="1700" b="1" cap="all" dirty="0"/>
          </a:p>
          <a:p>
            <a:pPr defTabSz="914400">
              <a:lnSpc>
                <a:spcPct val="110000"/>
              </a:lnSpc>
              <a:spcAft>
                <a:spcPts val="600"/>
              </a:spcAft>
              <a:buClr>
                <a:schemeClr val="tx1"/>
              </a:buClr>
            </a:pPr>
            <a:r>
              <a:rPr lang="en-US" sz="1700" b="1" cap="all" dirty="0"/>
              <a:t>  3.  Strengthen </a:t>
            </a:r>
            <a:r>
              <a:rPr lang="en-US" sz="1700" b="1" cap="all" dirty="0" err="1"/>
              <a:t>Organisational</a:t>
            </a:r>
            <a:r>
              <a:rPr lang="en-US" sz="1700" b="1" cap="all" dirty="0"/>
              <a:t> Culture Through Supportive Leadership and Psychological Safety</a:t>
            </a:r>
          </a:p>
          <a:p>
            <a:pPr defTabSz="914400">
              <a:lnSpc>
                <a:spcPct val="110000"/>
              </a:lnSpc>
              <a:spcAft>
                <a:spcPts val="600"/>
              </a:spcAft>
              <a:buClr>
                <a:schemeClr val="tx1"/>
              </a:buClr>
            </a:pPr>
            <a:endParaRPr lang="en-US" sz="1700" b="1" cap="all" dirty="0"/>
          </a:p>
          <a:p>
            <a:pPr defTabSz="914400">
              <a:lnSpc>
                <a:spcPct val="110000"/>
              </a:lnSpc>
              <a:spcAft>
                <a:spcPts val="600"/>
              </a:spcAft>
              <a:buClr>
                <a:schemeClr val="tx1"/>
              </a:buClr>
            </a:pPr>
            <a:r>
              <a:rPr lang="en-US" sz="1700" b="1" cap="all" dirty="0"/>
              <a:t>   4.  Implement Evidence Based Wellbeing Strategies That Address Both Prevention and Recovery</a:t>
            </a:r>
          </a:p>
          <a:p>
            <a:pPr marL="342900" indent="-228600" defTabSz="914400">
              <a:lnSpc>
                <a:spcPct val="110000"/>
              </a:lnSpc>
              <a:spcAft>
                <a:spcPts val="600"/>
              </a:spcAft>
              <a:buClr>
                <a:schemeClr val="tx1"/>
              </a:buClr>
              <a:buFont typeface="Arial" panose="020B0604020202020204" pitchFamily="34" charset="0"/>
              <a:buChar char="•"/>
            </a:pPr>
            <a:endParaRPr lang="en-US" sz="1700" b="1" cap="all" dirty="0"/>
          </a:p>
        </p:txBody>
      </p:sp>
      <p:pic>
        <p:nvPicPr>
          <p:cNvPr id="9" name="Picture 8" descr="Close-up of several gears&#10;&#10;AI-generated content may be incorrect.">
            <a:extLst>
              <a:ext uri="{FF2B5EF4-FFF2-40B4-BE49-F238E27FC236}">
                <a16:creationId xmlns:a16="http://schemas.microsoft.com/office/drawing/2014/main" id="{629FDA20-33A3-43DC-E6EF-B1EFB1B6CB9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955744" y="2487351"/>
            <a:ext cx="4236256" cy="2661862"/>
          </a:xfrm>
          <a:prstGeom prst="rect">
            <a:avLst/>
          </a:prstGeom>
        </p:spPr>
      </p:pic>
      <p:pic>
        <p:nvPicPr>
          <p:cNvPr id="37" name="Picture 36">
            <a:extLst>
              <a:ext uri="{FF2B5EF4-FFF2-40B4-BE49-F238E27FC236}">
                <a16:creationId xmlns:a16="http://schemas.microsoft.com/office/drawing/2014/main" id="{D976ACB9-C2D4-45C2-924A-2CF7CFF5112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2"/>
            <a:ext cx="12192000" cy="6858000"/>
          </a:xfrm>
          <a:prstGeom prst="rect">
            <a:avLst/>
          </a:prstGeom>
        </p:spPr>
      </p:pic>
      <p:sp>
        <p:nvSpPr>
          <p:cNvPr id="12" name="TextBox 11">
            <a:extLst>
              <a:ext uri="{FF2B5EF4-FFF2-40B4-BE49-F238E27FC236}">
                <a16:creationId xmlns:a16="http://schemas.microsoft.com/office/drawing/2014/main" id="{6E92630D-A0FF-9807-DD1C-25098E2CF3E8}"/>
              </a:ext>
            </a:extLst>
          </p:cNvPr>
          <p:cNvSpPr txBox="1"/>
          <p:nvPr/>
        </p:nvSpPr>
        <p:spPr>
          <a:xfrm>
            <a:off x="3205424" y="422031"/>
            <a:ext cx="3446585" cy="461665"/>
          </a:xfrm>
          <a:prstGeom prst="rect">
            <a:avLst/>
          </a:prstGeom>
          <a:noFill/>
        </p:spPr>
        <p:txBody>
          <a:bodyPr wrap="square" rtlCol="0">
            <a:spAutoFit/>
          </a:bodyPr>
          <a:lstStyle/>
          <a:p>
            <a:r>
              <a:rPr lang="en-GB" sz="2400" b="1" dirty="0">
                <a:solidFill>
                  <a:srgbClr val="C00000"/>
                </a:solidFill>
              </a:rPr>
              <a:t>RECOMMENDATIONS</a:t>
            </a:r>
          </a:p>
        </p:txBody>
      </p:sp>
      <p:pic>
        <p:nvPicPr>
          <p:cNvPr id="15" name="Picture 14" descr="A notebook with glasses and pen on it&#10;&#10;AI-generated content may be incorrect.">
            <a:extLst>
              <a:ext uri="{FF2B5EF4-FFF2-40B4-BE49-F238E27FC236}">
                <a16:creationId xmlns:a16="http://schemas.microsoft.com/office/drawing/2014/main" id="{53F5C90E-FA6C-C732-2BBC-9D98685BD5F7}"/>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955741" y="389907"/>
            <a:ext cx="4236257" cy="2097444"/>
          </a:xfrm>
          <a:prstGeom prst="rect">
            <a:avLst/>
          </a:prstGeom>
        </p:spPr>
      </p:pic>
      <p:pic>
        <p:nvPicPr>
          <p:cNvPr id="21" name="Picture 20" descr="A blue background with white text&#10;&#10;AI-generated content may be incorrect.">
            <a:extLst>
              <a:ext uri="{FF2B5EF4-FFF2-40B4-BE49-F238E27FC236}">
                <a16:creationId xmlns:a16="http://schemas.microsoft.com/office/drawing/2014/main" id="{71373481-9D87-3A4D-0ACD-06BE7E37409D}"/>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0" y="5149213"/>
            <a:ext cx="12192000" cy="1708787"/>
          </a:xfrm>
          <a:prstGeom prst="rect">
            <a:avLst/>
          </a:prstGeom>
        </p:spPr>
      </p:pic>
    </p:spTree>
    <p:extLst>
      <p:ext uri="{BB962C8B-B14F-4D97-AF65-F5344CB8AC3E}">
        <p14:creationId xmlns:p14="http://schemas.microsoft.com/office/powerpoint/2010/main" val="2331132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972005-1EC0-A3B2-DA74-815B4C10F0FA}"/>
              </a:ext>
            </a:extLst>
          </p:cNvPr>
          <p:cNvSpPr txBox="1"/>
          <p:nvPr/>
        </p:nvSpPr>
        <p:spPr>
          <a:xfrm>
            <a:off x="3593432" y="304800"/>
            <a:ext cx="4957010" cy="461665"/>
          </a:xfrm>
          <a:prstGeom prst="rect">
            <a:avLst/>
          </a:prstGeom>
          <a:noFill/>
        </p:spPr>
        <p:txBody>
          <a:bodyPr wrap="square" rtlCol="0">
            <a:spAutoFit/>
          </a:bodyPr>
          <a:lstStyle/>
          <a:p>
            <a:r>
              <a:rPr lang="en-GB" sz="2400" b="1" dirty="0"/>
              <a:t>REFERENCES </a:t>
            </a:r>
          </a:p>
        </p:txBody>
      </p:sp>
      <p:sp>
        <p:nvSpPr>
          <p:cNvPr id="3" name="TextBox 2">
            <a:extLst>
              <a:ext uri="{FF2B5EF4-FFF2-40B4-BE49-F238E27FC236}">
                <a16:creationId xmlns:a16="http://schemas.microsoft.com/office/drawing/2014/main" id="{B25D4B87-5958-4642-F562-DF6C763F2CFF}"/>
              </a:ext>
            </a:extLst>
          </p:cNvPr>
          <p:cNvSpPr txBox="1"/>
          <p:nvPr/>
        </p:nvSpPr>
        <p:spPr>
          <a:xfrm>
            <a:off x="1111045" y="887490"/>
            <a:ext cx="10234863" cy="6863417"/>
          </a:xfrm>
          <a:prstGeom prst="rect">
            <a:avLst/>
          </a:prstGeom>
          <a:noFill/>
        </p:spPr>
        <p:txBody>
          <a:bodyPr wrap="square" rtlCol="0">
            <a:spAutoFit/>
          </a:bodyPr>
          <a:lstStyle/>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ABDOU, A.H.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(2025) “THE SYNERGY OF PSYCHOLOGICAL CAPITAL AND JOB EMBEDDEDNESS: EXTENDING THE CONSERVATION OF RESOURCES THEORY IN HOSPITALITY EMPLOYEE RETENTION,” </a:t>
            </a:r>
            <a:r>
              <a:rPr lang="en-GB" sz="1400" i="1" dirty="0">
                <a:latin typeface="Arial" panose="020B0604020202020204" pitchFamily="34" charset="0"/>
                <a:cs typeface="Arial" panose="020B0604020202020204" pitchFamily="34" charset="0"/>
              </a:rPr>
              <a:t>Geo Journal of tourism and geo sites</a:t>
            </a:r>
            <a:r>
              <a:rPr lang="en-GB" sz="1400" dirty="0">
                <a:latin typeface="Arial" panose="020B0604020202020204" pitchFamily="34" charset="0"/>
                <a:cs typeface="Arial" panose="020B0604020202020204" pitchFamily="34" charset="0"/>
              </a:rPr>
              <a:t>, 58(2), pp. 344–353. Available at: </a:t>
            </a:r>
            <a:r>
              <a:rPr lang="en-GB" sz="1400" u="sng" dirty="0">
                <a:latin typeface="Arial" panose="020B0604020202020204" pitchFamily="34" charset="0"/>
                <a:cs typeface="Arial" panose="020B0604020202020204" pitchFamily="34" charset="0"/>
                <a:hlinkClick r:id="rId2"/>
              </a:rPr>
              <a:t>https://doi.org/10.30892/gtg.58131-1416</a:t>
            </a:r>
            <a:r>
              <a:rPr lang="en-GB" sz="1400" dirty="0">
                <a:latin typeface="Arial" panose="020B0604020202020204" pitchFamily="34" charset="0"/>
                <a:cs typeface="Arial" panose="020B0604020202020204" pitchFamily="34" charset="0"/>
              </a:rPr>
              <a:t>. [Accessed  04 February 2026]. </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Bakker, A.B., Xanthopoulou, D. and Demerouti, E. (2023) “How does chronic burnout affect dealing with weekly job demands? A test of central propositions in JD‐R and COR‐theories,” </a:t>
            </a:r>
            <a:r>
              <a:rPr lang="en-GB" sz="1400" i="1" dirty="0">
                <a:latin typeface="Arial" panose="020B0604020202020204" pitchFamily="34" charset="0"/>
                <a:cs typeface="Arial" panose="020B0604020202020204" pitchFamily="34" charset="0"/>
              </a:rPr>
              <a:t>Applied psychology</a:t>
            </a:r>
            <a:r>
              <a:rPr lang="en-GB" sz="1400" dirty="0">
                <a:latin typeface="Arial" panose="020B0604020202020204" pitchFamily="34" charset="0"/>
                <a:cs typeface="Arial" panose="020B0604020202020204" pitchFamily="34" charset="0"/>
              </a:rPr>
              <a:t>, 72(1), pp. 389–410. Available at: </a:t>
            </a:r>
            <a:r>
              <a:rPr lang="en-GB" sz="1400" dirty="0">
                <a:latin typeface="Arial" panose="020B0604020202020204" pitchFamily="34" charset="0"/>
                <a:cs typeface="Arial" panose="020B0604020202020204" pitchFamily="34" charset="0"/>
                <a:hlinkClick r:id="rId3"/>
              </a:rPr>
              <a:t>https://doi.org/10.1111/apps.12382</a:t>
            </a:r>
            <a:r>
              <a:rPr lang="en-GB" sz="1400" dirty="0">
                <a:latin typeface="Arial" panose="020B0604020202020204" pitchFamily="34" charset="0"/>
                <a:cs typeface="Arial" panose="020B0604020202020204" pitchFamily="34" charset="0"/>
              </a:rPr>
              <a:t>. [Accessed 04 February 2026].</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Cheng, X.-M., Lyu, Y. and Ye, Y. (2023) “Linking organizational exploitation to extra-role behaviours: a conservation of resources perspective,” </a:t>
            </a:r>
            <a:r>
              <a:rPr lang="en-GB" sz="1400" i="1" dirty="0">
                <a:latin typeface="Arial" panose="020B0604020202020204" pitchFamily="34" charset="0"/>
                <a:cs typeface="Arial" panose="020B0604020202020204" pitchFamily="34" charset="0"/>
              </a:rPr>
              <a:t>International journal of contemporary hospitality management, 35(3)</a:t>
            </a:r>
            <a:r>
              <a:rPr lang="en-GB" sz="1400" dirty="0">
                <a:latin typeface="Arial" panose="020B0604020202020204" pitchFamily="34" charset="0"/>
                <a:cs typeface="Arial" panose="020B0604020202020204" pitchFamily="34" charset="0"/>
              </a:rPr>
              <a:t>, pp. 1109–1124. Available at: </a:t>
            </a:r>
            <a:r>
              <a:rPr lang="en-GB" sz="1400" u="sng" dirty="0">
                <a:latin typeface="Arial" panose="020B0604020202020204" pitchFamily="34" charset="0"/>
                <a:cs typeface="Arial" panose="020B0604020202020204" pitchFamily="34" charset="0"/>
                <a:hlinkClick r:id="rId4"/>
              </a:rPr>
              <a:t>https://doi.org/10.1108/IJCHM-11-2021-1373</a:t>
            </a:r>
            <a:r>
              <a:rPr lang="en-GB" sz="1400" dirty="0">
                <a:latin typeface="Arial" panose="020B0604020202020204" pitchFamily="34" charset="0"/>
                <a:cs typeface="Arial" panose="020B0604020202020204" pitchFamily="34" charset="0"/>
              </a:rPr>
              <a:t>. [Accessed 04 February 2026].</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Choirisa, S.F. (2025) “Examining Organizational Commitment Between Multidimensional Work Stressors and Employees Behaviour in Indonesia Through the Conservation of Resources Theory</a:t>
            </a:r>
            <a:r>
              <a:rPr lang="en-GB" sz="1400" i="1" dirty="0">
                <a:latin typeface="Arial" panose="020B0604020202020204" pitchFamily="34" charset="0"/>
                <a:cs typeface="Arial" panose="020B0604020202020204" pitchFamily="34" charset="0"/>
              </a:rPr>
              <a:t>,” Journal of quality assurance in hospitality &amp; tourism,</a:t>
            </a:r>
            <a:r>
              <a:rPr lang="en-GB" sz="1400" dirty="0">
                <a:latin typeface="Arial" panose="020B0604020202020204" pitchFamily="34" charset="0"/>
                <a:cs typeface="Arial" panose="020B0604020202020204" pitchFamily="34" charset="0"/>
              </a:rPr>
              <a:t> 26(6), pp. 1319–1345. Available at: </a:t>
            </a:r>
            <a:r>
              <a:rPr lang="en-GB" sz="1400" dirty="0">
                <a:latin typeface="Arial" panose="020B0604020202020204" pitchFamily="34" charset="0"/>
                <a:cs typeface="Arial" panose="020B0604020202020204" pitchFamily="34" charset="0"/>
                <a:hlinkClick r:id="rId5"/>
              </a:rPr>
              <a:t>https://doi.org/10.1080/1528008X.2023.2293140</a:t>
            </a:r>
            <a:r>
              <a:rPr lang="en-GB" sz="1400" dirty="0">
                <a:latin typeface="Arial" panose="020B0604020202020204" pitchFamily="34" charset="0"/>
                <a:cs typeface="Arial" panose="020B0604020202020204" pitchFamily="34" charset="0"/>
              </a:rPr>
              <a:t>. [Accessed 05 February 2026]</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Chou, C.-J. (2014) “Hotels’ environmental policies and employee personal environmental beliefs: Interactions and outcomes</a:t>
            </a:r>
            <a:r>
              <a:rPr lang="en-GB" sz="1400" i="1" dirty="0">
                <a:latin typeface="Arial" panose="020B0604020202020204" pitchFamily="34" charset="0"/>
                <a:cs typeface="Arial" panose="020B0604020202020204" pitchFamily="34" charset="0"/>
              </a:rPr>
              <a:t>,” Tourism management </a:t>
            </a:r>
            <a:r>
              <a:rPr lang="en-GB" sz="1400" dirty="0">
                <a:latin typeface="Arial" panose="020B0604020202020204" pitchFamily="34" charset="0"/>
                <a:cs typeface="Arial" panose="020B0604020202020204" pitchFamily="34" charset="0"/>
              </a:rPr>
              <a:t>(1982), 40, pp. 436–446. Available at: </a:t>
            </a:r>
            <a:r>
              <a:rPr lang="en-GB" sz="1400" dirty="0">
                <a:latin typeface="Arial" panose="020B0604020202020204" pitchFamily="34" charset="0"/>
                <a:cs typeface="Arial" panose="020B0604020202020204" pitchFamily="34" charset="0"/>
                <a:hlinkClick r:id="rId6"/>
              </a:rPr>
              <a:t>https://doi.org/10.1016/j.tourman.2013.08.001</a:t>
            </a:r>
            <a:r>
              <a:rPr lang="en-GB" sz="1400" dirty="0">
                <a:latin typeface="Arial" panose="020B0604020202020204" pitchFamily="34" charset="0"/>
                <a:cs typeface="Arial" panose="020B0604020202020204" pitchFamily="34" charset="0"/>
              </a:rPr>
              <a:t>. [Accessed 05 February 2026]. </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DONG, Y.Y., 2023. The Hospitality Stress Matrix: Exploring Job Stressors and Their Effects on Psychological Well-Being.</a:t>
            </a:r>
            <a:r>
              <a:rPr lang="en-GB" sz="1400" i="1" dirty="0">
                <a:latin typeface="Arial" panose="020B0604020202020204" pitchFamily="34" charset="0"/>
                <a:cs typeface="Arial" panose="020B0604020202020204" pitchFamily="34" charset="0"/>
              </a:rPr>
              <a:t> Sustainability</a:t>
            </a:r>
            <a:r>
              <a:rPr lang="en-GB" sz="1400" dirty="0">
                <a:latin typeface="Arial" panose="020B0604020202020204" pitchFamily="34" charset="0"/>
                <a:cs typeface="Arial" panose="020B0604020202020204" pitchFamily="34" charset="0"/>
              </a:rPr>
              <a:t>, 15(17), pp. 13116. ProQuest. Available at: </a:t>
            </a:r>
            <a:r>
              <a:rPr lang="en-GB" sz="1400" dirty="0">
                <a:latin typeface="Arial" panose="020B0604020202020204" pitchFamily="34" charset="0"/>
                <a:cs typeface="Arial" panose="020B0604020202020204" pitchFamily="34" charset="0"/>
                <a:hlinkClick r:id="rId7"/>
              </a:rPr>
              <a:t>https://www.proquest.com/docview/2862719691?accountid=130472&amp;parentSessionId</a:t>
            </a:r>
            <a:r>
              <a:rPr lang="en-GB" sz="1400" dirty="0">
                <a:latin typeface="Arial" panose="020B0604020202020204" pitchFamily="34" charset="0"/>
                <a:cs typeface="Arial" panose="020B0604020202020204" pitchFamily="34" charset="0"/>
              </a:rPr>
              <a:t>,  [Accessed 05 February 2026]. </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Hochschild, A.R. (1993) The managed heart: The commercialization of human feeling</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Laasch, O. (2024) Principles of business &amp; management : practicing ethics, responsibility, sustainability. 3rd edition. London, England: SAGE</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Marília Durão et al. (2024) “Perceptions of Quality of Work Life in Hospitality Jobs: The Role of Interpersonal and Supportive Relations at Work,” </a:t>
            </a:r>
            <a:r>
              <a:rPr lang="en-GB" sz="1400" i="1" dirty="0">
                <a:latin typeface="Arial" panose="020B0604020202020204" pitchFamily="34" charset="0"/>
                <a:cs typeface="Arial" panose="020B0604020202020204" pitchFamily="34" charset="0"/>
              </a:rPr>
              <a:t>Journal of Tourism, Sustainability and Well-being</a:t>
            </a:r>
            <a:r>
              <a:rPr lang="en-GB" sz="1400" dirty="0">
                <a:latin typeface="Arial" panose="020B0604020202020204" pitchFamily="34" charset="0"/>
                <a:cs typeface="Arial" panose="020B0604020202020204" pitchFamily="34" charset="0"/>
              </a:rPr>
              <a:t>, 12(2), pp. 146–166. Available at: </a:t>
            </a:r>
            <a:r>
              <a:rPr lang="en-GB" sz="1400" dirty="0">
                <a:latin typeface="Arial" panose="020B0604020202020204" pitchFamily="34" charset="0"/>
                <a:cs typeface="Arial" panose="020B0604020202020204" pitchFamily="34" charset="0"/>
                <a:hlinkClick r:id="rId8"/>
              </a:rPr>
              <a:t>https://doi.org/10.34623/pt6j-td67</a:t>
            </a:r>
            <a:r>
              <a:rPr lang="en-GB" sz="1400" dirty="0">
                <a:latin typeface="Arial" panose="020B0604020202020204" pitchFamily="34" charset="0"/>
                <a:cs typeface="Arial" panose="020B0604020202020204" pitchFamily="34" charset="0"/>
              </a:rPr>
              <a:t>. [Accessed 05 February 2026]. </a:t>
            </a:r>
          </a:p>
          <a:p>
            <a:pPr marL="285750" indent="-285750">
              <a:buFont typeface="Wingdings" panose="05000000000000000000" pitchFamily="2" charset="2"/>
              <a:buChar char="§"/>
            </a:pPr>
            <a:endParaRPr lang="en-GB" sz="1400"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a:p>
            <a:pPr marL="285750" indent="-285750">
              <a:buFont typeface="Wingdings" panose="05000000000000000000" pitchFamily="2" charset="2"/>
              <a:buChar char="§"/>
            </a:pPr>
            <a:endParaRPr lang="en-GB" dirty="0"/>
          </a:p>
        </p:txBody>
      </p:sp>
    </p:spTree>
    <p:extLst>
      <p:ext uri="{BB962C8B-B14F-4D97-AF65-F5344CB8AC3E}">
        <p14:creationId xmlns:p14="http://schemas.microsoft.com/office/powerpoint/2010/main" val="543604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67946F-6DE7-6E6D-337E-A68EEC61FCC6}"/>
              </a:ext>
            </a:extLst>
          </p:cNvPr>
          <p:cNvSpPr txBox="1"/>
          <p:nvPr/>
        </p:nvSpPr>
        <p:spPr>
          <a:xfrm>
            <a:off x="1219200" y="835742"/>
            <a:ext cx="10343535" cy="3508653"/>
          </a:xfrm>
          <a:prstGeom prst="rect">
            <a:avLst/>
          </a:prstGeom>
          <a:noFill/>
        </p:spPr>
        <p:txBody>
          <a:bodyPr wrap="square" rtlCol="0">
            <a:spAutoFit/>
          </a:bodyPr>
          <a:lstStyle/>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Pillai, S.G.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(2021) “COVID-19 and hospitality 5.0: Redefining hospitality operations,” </a:t>
            </a:r>
            <a:r>
              <a:rPr lang="en-GB" sz="1400" i="1" dirty="0">
                <a:latin typeface="Arial" panose="020B0604020202020204" pitchFamily="34" charset="0"/>
                <a:cs typeface="Arial" panose="020B0604020202020204" pitchFamily="34" charset="0"/>
              </a:rPr>
              <a:t>International journal of hospitality management</a:t>
            </a:r>
            <a:r>
              <a:rPr lang="en-GB" sz="1400" dirty="0">
                <a:latin typeface="Arial" panose="020B0604020202020204" pitchFamily="34" charset="0"/>
                <a:cs typeface="Arial" panose="020B0604020202020204" pitchFamily="34" charset="0"/>
              </a:rPr>
              <a:t>, 94. Available at: </a:t>
            </a:r>
            <a:r>
              <a:rPr lang="en-GB" sz="1400" u="sng" dirty="0">
                <a:latin typeface="Arial" panose="020B0604020202020204" pitchFamily="34" charset="0"/>
                <a:cs typeface="Arial" panose="020B0604020202020204" pitchFamily="34" charset="0"/>
                <a:hlinkClick r:id="rId2"/>
              </a:rPr>
              <a:t>https://doi.org/10.1016/j.ijhm.2021.102869</a:t>
            </a:r>
            <a:r>
              <a:rPr lang="en-GB" sz="1400" dirty="0">
                <a:latin typeface="Arial" panose="020B0604020202020204" pitchFamily="34" charset="0"/>
                <a:cs typeface="Arial" panose="020B0604020202020204" pitchFamily="34" charset="0"/>
              </a:rPr>
              <a:t>. [Accessed 04 February 2026].</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Rees, G. and French, R. (eds.) (2023) Strategic people management and development: theory and practice. Sixth edition. London: Kogan Page</a:t>
            </a:r>
            <a:r>
              <a:rPr lang="en-GB" sz="1400" i="1" dirty="0">
                <a:latin typeface="Arial" panose="020B0604020202020204" pitchFamily="34" charset="0"/>
                <a:cs typeface="Arial" panose="020B0604020202020204" pitchFamily="34" charset="0"/>
              </a:rPr>
              <a:t>.</a:t>
            </a:r>
          </a:p>
          <a:p>
            <a:pPr marL="285750" indent="-285750">
              <a:buFont typeface="Wingdings" panose="05000000000000000000" pitchFamily="2" charset="2"/>
              <a:buChar char="§"/>
            </a:pPr>
            <a:r>
              <a:rPr lang="en-GB" sz="1400" dirty="0">
                <a:latin typeface="Arial" panose="020B0604020202020204" pitchFamily="34" charset="0"/>
                <a:cs typeface="Arial" panose="020B0604020202020204" pitchFamily="34" charset="0"/>
              </a:rPr>
              <a:t>Shin, Y., Hur, W.-M. and Kang, S. (2021) “Mistreatment from Multiple Sources: Interaction Effects of Abusive Supervision, Coworker Incivility, and Customer Incivility on Work Outcomes,” </a:t>
            </a:r>
            <a:r>
              <a:rPr lang="en-GB" sz="1400" i="1" dirty="0">
                <a:latin typeface="Arial" panose="020B0604020202020204" pitchFamily="34" charset="0"/>
                <a:cs typeface="Arial" panose="020B0604020202020204" pitchFamily="34" charset="0"/>
              </a:rPr>
              <a:t>International journal of environmental research and public health</a:t>
            </a:r>
            <a:r>
              <a:rPr lang="en-GB" sz="1400" dirty="0">
                <a:latin typeface="Arial" panose="020B0604020202020204" pitchFamily="34" charset="0"/>
                <a:cs typeface="Arial" panose="020B0604020202020204" pitchFamily="34" charset="0"/>
              </a:rPr>
              <a:t>, 18(10), p. 5377. Available at: </a:t>
            </a:r>
            <a:r>
              <a:rPr lang="en-GB" sz="1400" dirty="0">
                <a:latin typeface="Arial" panose="020B0604020202020204" pitchFamily="34" charset="0"/>
                <a:cs typeface="Arial" panose="020B0604020202020204" pitchFamily="34" charset="0"/>
                <a:hlinkClick r:id="rId3"/>
              </a:rPr>
              <a:t>https://doi.org/10.3390/ijerph18105377</a:t>
            </a:r>
            <a:r>
              <a:rPr lang="en-GB" sz="1400" dirty="0">
                <a:latin typeface="Arial" panose="020B0604020202020204" pitchFamily="34" charset="0"/>
                <a:cs typeface="Arial" panose="020B0604020202020204" pitchFamily="34" charset="0"/>
              </a:rPr>
              <a:t>. [Accessed 04 February 2026].</a:t>
            </a:r>
            <a:endParaRPr kumimoji="0" lang="en-GB"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Tang, X. and Gu, Y. (2024) “Influence of Leaders’ Emotional Labor and Its Perceived Appropriateness on Employees’ Emotional Labor,” </a:t>
            </a:r>
            <a:r>
              <a:rPr kumimoji="0" lang="en-GB"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Behavioural sciences, 14(5), </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 413. Available at: </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https://doi.org/10.3390/bs14050413</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04 February 2026]. </a:t>
            </a: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Xie, C. et al. (2023) “The effect of hotel employee resilience during COVID-19: The moderation role of perceived risk and challenge stressors,” </a:t>
            </a:r>
            <a:r>
              <a:rPr kumimoji="0" lang="en-GB" sz="1400" b="0" i="1"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Tourism management perspectives</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46. Available at: </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https://doi.org/10.1016/j.tmp.2023.101087</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[Accessed 05 February 2026].</a:t>
            </a:r>
            <a:endParaRPr kumimoji="0" lang="en-GB" sz="1400" b="0" i="0" u="none" strike="noStrike" kern="1200" cap="none" spc="0" normalizeH="0" baseline="0" noProof="0" dirty="0">
              <a:ln>
                <a:noFill/>
              </a:ln>
              <a:solidFill>
                <a:srgbClr val="222222"/>
              </a:solidFill>
              <a:effectLst/>
              <a:uLnTx/>
              <a:uFillTx/>
              <a:latin typeface="Helvetica Neue"/>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400" b="0" i="0" u="none" strike="noStrike" kern="1200" cap="none" spc="0" normalizeH="0" baseline="0" noProof="0" dirty="0">
                <a:ln>
                  <a:noFill/>
                </a:ln>
                <a:solidFill>
                  <a:srgbClr val="222222"/>
                </a:solidFill>
                <a:effectLst/>
                <a:uLnTx/>
                <a:uFillTx/>
                <a:latin typeface="Helvetica Neue"/>
                <a:ea typeface="+mn-ea"/>
                <a:cs typeface="+mn-cs"/>
              </a:rPr>
              <a:t>Yoo, D. Y. (2023). The Hospitality Stress Matrix: Exploring Job Stressors and Their Effects on Psychological Well-Being. </a:t>
            </a:r>
            <a:r>
              <a:rPr kumimoji="0" lang="en-GB" sz="1400" b="0" i="1" u="none" strike="noStrike" kern="1200" cap="none" spc="0" normalizeH="0" baseline="0" noProof="0" dirty="0">
                <a:ln>
                  <a:noFill/>
                </a:ln>
                <a:solidFill>
                  <a:srgbClr val="222222"/>
                </a:solidFill>
                <a:effectLst/>
                <a:uLnTx/>
                <a:uFillTx/>
                <a:latin typeface="Helvetica Neue"/>
                <a:ea typeface="+mn-ea"/>
                <a:cs typeface="+mn-cs"/>
              </a:rPr>
              <a:t>Sustainability</a:t>
            </a:r>
            <a:r>
              <a:rPr kumimoji="0" lang="en-GB" sz="1400" b="0" i="0" u="none" strike="noStrike" kern="1200" cap="none" spc="0" normalizeH="0" baseline="0" noProof="0" dirty="0">
                <a:ln>
                  <a:noFill/>
                </a:ln>
                <a:solidFill>
                  <a:srgbClr val="222222"/>
                </a:solidFill>
                <a:effectLst/>
                <a:uLnTx/>
                <a:uFillTx/>
                <a:latin typeface="Helvetica Neue"/>
                <a:ea typeface="+mn-ea"/>
                <a:cs typeface="+mn-cs"/>
              </a:rPr>
              <a:t>, </a:t>
            </a:r>
            <a:r>
              <a:rPr kumimoji="0" lang="en-GB" sz="1400" b="0" i="1" u="none" strike="noStrike" kern="1200" cap="none" spc="0" normalizeH="0" baseline="0" noProof="0" dirty="0">
                <a:ln>
                  <a:noFill/>
                </a:ln>
                <a:solidFill>
                  <a:srgbClr val="222222"/>
                </a:solidFill>
                <a:effectLst/>
                <a:uLnTx/>
                <a:uFillTx/>
                <a:latin typeface="Helvetica Neue"/>
                <a:ea typeface="+mn-ea"/>
                <a:cs typeface="+mn-cs"/>
              </a:rPr>
              <a:t>15</a:t>
            </a:r>
            <a:r>
              <a:rPr kumimoji="0" lang="en-GB" sz="1400" b="0" i="0" u="none" strike="noStrike" kern="1200" cap="none" spc="0" normalizeH="0" baseline="0" noProof="0" dirty="0">
                <a:ln>
                  <a:noFill/>
                </a:ln>
                <a:solidFill>
                  <a:srgbClr val="222222"/>
                </a:solidFill>
                <a:effectLst/>
                <a:uLnTx/>
                <a:uFillTx/>
                <a:latin typeface="Helvetica Neue"/>
                <a:ea typeface="+mn-ea"/>
                <a:cs typeface="+mn-cs"/>
              </a:rPr>
              <a:t>(17), 13116. Available at: </a:t>
            </a:r>
            <a:r>
              <a:rPr kumimoji="0" lang="en-GB" sz="1400" b="0" i="0" u="none" strike="noStrike" kern="1200" cap="none" spc="0" normalizeH="0" baseline="0" noProof="0" dirty="0">
                <a:ln>
                  <a:noFill/>
                </a:ln>
                <a:solidFill>
                  <a:srgbClr val="222222"/>
                </a:solidFill>
                <a:effectLst/>
                <a:uLnTx/>
                <a:uFillTx/>
                <a:latin typeface="Helvetica Neue"/>
                <a:ea typeface="+mn-ea"/>
                <a:cs typeface="+mn-cs"/>
                <a:hlinkClick r:id="rId6"/>
              </a:rPr>
              <a:t>https://doi.org/10.3390/su151713116</a:t>
            </a:r>
            <a:r>
              <a:rPr kumimoji="0" lang="en-GB" sz="1400" b="0" i="0" u="none" strike="noStrike" kern="1200" cap="none" spc="0" normalizeH="0" baseline="0" noProof="0" dirty="0">
                <a:ln>
                  <a:noFill/>
                </a:ln>
                <a:solidFill>
                  <a:srgbClr val="222222"/>
                </a:solidFill>
                <a:effectLst/>
                <a:uLnTx/>
                <a:uFillTx/>
                <a:latin typeface="Helvetica Neue"/>
                <a:ea typeface="+mn-ea"/>
                <a:cs typeface="+mn-cs"/>
              </a:rPr>
              <a:t>, [Accessed 05 February 2026].</a:t>
            </a: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0576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CE14AE92-8479-4004-BAD5-49502E3EA3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2">
            <a:extLst>
              <a:ext uri="{FF2B5EF4-FFF2-40B4-BE49-F238E27FC236}">
                <a16:creationId xmlns:a16="http://schemas.microsoft.com/office/drawing/2014/main" id="{0FE9F282-3FA1-484E-AF39-0C8C10F74A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54" name="Rounded Rectangle 12">
            <a:extLst>
              <a:ext uri="{FF2B5EF4-FFF2-40B4-BE49-F238E27FC236}">
                <a16:creationId xmlns:a16="http://schemas.microsoft.com/office/drawing/2014/main" id="{4E1727D7-C4C0-42F3-94D0-69379A21E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4597" y="643467"/>
            <a:ext cx="10742806" cy="5564129"/>
          </a:xfrm>
          <a:prstGeom prst="roundRect">
            <a:avLst>
              <a:gd name="adj" fmla="val 4448"/>
            </a:avLst>
          </a:prstGeom>
          <a:solidFill>
            <a:srgbClr val="FFFFFF"/>
          </a:solid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vert="horz" lIns="91440" tIns="45720" rIns="91440" bIns="45720" rtlCol="0" anchor="t">
            <a:normAutofit/>
          </a:bodyPr>
          <a:lstStyle/>
          <a:p>
            <a:pPr algn="ctr">
              <a:lnSpc>
                <a:spcPct val="120000"/>
              </a:lnSpc>
              <a:spcBef>
                <a:spcPts val="1000"/>
              </a:spcBef>
              <a:buClr>
                <a:schemeClr val="tx1"/>
              </a:buClr>
              <a:buFont typeface="Arial" panose="020B0604020202020204" pitchFamily="34" charset="0"/>
              <a:buNone/>
            </a:pPr>
            <a:endParaRPr lang="en-US" sz="3200" cap="all">
              <a:solidFill>
                <a:schemeClr val="bg1">
                  <a:lumMod val="50000"/>
                </a:schemeClr>
              </a:solidFill>
            </a:endParaRPr>
          </a:p>
        </p:txBody>
      </p:sp>
      <p:pic>
        <p:nvPicPr>
          <p:cNvPr id="3" name="Picture 2" descr="A hand writing thank you on a white paper&#10;&#10;AI-generated content may be incorrect.">
            <a:extLst>
              <a:ext uri="{FF2B5EF4-FFF2-40B4-BE49-F238E27FC236}">
                <a16:creationId xmlns:a16="http://schemas.microsoft.com/office/drawing/2014/main" id="{5DDFB579-6DBE-905C-0797-5ED7646EB93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r="25101" b="-3"/>
          <a:stretch>
            <a:fillRect/>
          </a:stretch>
        </p:blipFill>
        <p:spPr>
          <a:xfrm>
            <a:off x="1115365" y="1054249"/>
            <a:ext cx="4898687" cy="4676520"/>
          </a:xfrm>
          <a:prstGeom prst="rect">
            <a:avLst/>
          </a:prstGeom>
        </p:spPr>
      </p:pic>
      <p:pic>
        <p:nvPicPr>
          <p:cNvPr id="5" name="Picture 4" descr="A hand writing with a black marker on a transparent board&#10;&#10;AI-generated content may be incorrect.">
            <a:extLst>
              <a:ext uri="{FF2B5EF4-FFF2-40B4-BE49-F238E27FC236}">
                <a16:creationId xmlns:a16="http://schemas.microsoft.com/office/drawing/2014/main" id="{07FD2995-5DE6-28F2-6B2E-1BDABDC03D3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10695" r="10692" b="-3"/>
          <a:stretch>
            <a:fillRect/>
          </a:stretch>
        </p:blipFill>
        <p:spPr>
          <a:xfrm>
            <a:off x="6176433" y="1055667"/>
            <a:ext cx="4898684" cy="4673683"/>
          </a:xfrm>
          <a:prstGeom prst="rect">
            <a:avLst/>
          </a:prstGeom>
        </p:spPr>
      </p:pic>
      <p:pic>
        <p:nvPicPr>
          <p:cNvPr id="51" name="Picture 50">
            <a:extLst>
              <a:ext uri="{FF2B5EF4-FFF2-40B4-BE49-F238E27FC236}">
                <a16:creationId xmlns:a16="http://schemas.microsoft.com/office/drawing/2014/main" id="{D0B5DF69-9834-4AA8-A8AB-B8A1E08F0E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8">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885754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TM04033925[[fn=Droplet]]</Template>
  <TotalTime>628</TotalTime>
  <Words>1402</Words>
  <Application>Microsoft Office PowerPoint</Application>
  <PresentationFormat>Widescreen</PresentationFormat>
  <Paragraphs>99</Paragraphs>
  <Slides>12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Arial</vt:lpstr>
      <vt:lpstr>Helvetica Neue</vt:lpstr>
      <vt:lpstr>Tw Cen MT</vt:lpstr>
      <vt:lpstr>Wingdings</vt:lpstr>
      <vt:lpstr>Droplet</vt:lpstr>
      <vt:lpstr>Conference Presentation-The deepening mental health crisis in the hospitality industry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Marinela Covasneanu</dc:creator>
  <cp:lastModifiedBy>Marinela Covasneanu</cp:lastModifiedBy>
  <cp:revision>2</cp:revision>
  <dcterms:created xsi:type="dcterms:W3CDTF">2026-02-01T16:01:13Z</dcterms:created>
  <dcterms:modified xsi:type="dcterms:W3CDTF">2026-02-09T09:42:22Z</dcterms:modified>
</cp:coreProperties>
</file>