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304" r:id="rId2"/>
    <p:sldId id="431" r:id="rId3"/>
    <p:sldId id="454" r:id="rId4"/>
    <p:sldId id="459" r:id="rId5"/>
    <p:sldId id="450" r:id="rId6"/>
    <p:sldId id="452" r:id="rId7"/>
    <p:sldId id="513" r:id="rId8"/>
    <p:sldId id="472" r:id="rId9"/>
    <p:sldId id="473" r:id="rId10"/>
    <p:sldId id="514" r:id="rId11"/>
    <p:sldId id="421" r:id="rId12"/>
    <p:sldId id="439" r:id="rId13"/>
    <p:sldId id="458" r:id="rId14"/>
    <p:sldId id="441" r:id="rId15"/>
    <p:sldId id="442" r:id="rId16"/>
    <p:sldId id="443" r:id="rId17"/>
    <p:sldId id="515" r:id="rId18"/>
    <p:sldId id="516" r:id="rId19"/>
    <p:sldId id="517" r:id="rId20"/>
    <p:sldId id="477" r:id="rId21"/>
    <p:sldId id="334" r:id="rId22"/>
    <p:sldId id="371" r:id="rId23"/>
    <p:sldId id="397" r:id="rId24"/>
    <p:sldId id="372" r:id="rId25"/>
    <p:sldId id="356" r:id="rId26"/>
    <p:sldId id="385" r:id="rId27"/>
    <p:sldId id="377" r:id="rId28"/>
    <p:sldId id="518" r:id="rId29"/>
    <p:sldId id="494" r:id="rId30"/>
    <p:sldId id="379" r:id="rId31"/>
    <p:sldId id="381" r:id="rId32"/>
    <p:sldId id="380" r:id="rId33"/>
    <p:sldId id="382" r:id="rId34"/>
    <p:sldId id="383" r:id="rId35"/>
    <p:sldId id="340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86" d="100"/>
          <a:sy n="86" d="100"/>
        </p:scale>
        <p:origin x="142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02/08/2023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5080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4966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077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04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3136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EEE0D841-6CDA-F74D-B12A-81A94E171C5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DC961BF4-B2A4-E544-98D0-3447CA3770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EAA68425-8F5C-4C48-96DE-4FC551E829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22AFDAC-3CB2-6349-9147-AB40C31D8650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987650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8D9B5F95-589E-A24D-83FC-C880D4F76D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A0B5BD1-5F52-D34A-AB7C-46639024DA01}" type="slidenum">
              <a:rPr lang="en-US" altLang="en-US" sz="1200"/>
              <a:pPr/>
              <a:t>22</a:t>
            </a:fld>
            <a:endParaRPr lang="en-US" altLang="en-US" sz="1200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1389155E-CE37-864D-A01F-4EB77102F5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1F8ACFF2-1C38-E546-A82E-67B9915EF3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50708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C81930F8-E944-9B43-967D-B06457CF94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3E1C1AF-EF2A-A24C-A12E-20C389BEF80C}" type="slidenum">
              <a:rPr lang="en-US" altLang="en-US" sz="1200"/>
              <a:pPr/>
              <a:t>23</a:t>
            </a:fld>
            <a:endParaRPr lang="en-US" altLang="en-US" sz="120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7EEB5EB7-1294-4242-A30B-9169625ADF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19BCC7AF-8E58-6841-8305-77225712AF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394302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A45143E3-68BB-4148-B021-842E51B4AE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A52FCCC-DDBB-6C4B-8053-F95719A3547C}" type="slidenum">
              <a:rPr lang="en-US" altLang="en-US" sz="1200"/>
              <a:pPr/>
              <a:t>24</a:t>
            </a:fld>
            <a:endParaRPr lang="en-US" altLang="en-US" sz="1200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7B59AE40-6987-F342-B7F5-C57D15BFA84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B1233121-5B0C-3D48-84DC-FDF2E033AF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78367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D2645DCC-CC2E-244C-B7B5-6AC1D616A63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D6587029-23E2-184F-9508-E3216217F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DE3E866E-D54F-8E4C-94F3-9876FA63BD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D830A95-5FD7-D34B-8372-CE6BADB9C4CD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4851238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BA1893D1-20F8-B041-B952-FD27B46783B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636881E0-9F63-6A48-BB92-5086B19A50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BE0C2022-03CE-D54C-B3D1-0C5DEB4540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86A041F-E5F3-B746-9101-3F565B5DA464}" type="slidenum">
              <a:rPr lang="en-US" altLang="en-US" sz="1200"/>
              <a:pPr/>
              <a:t>26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7391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50F1E086-6A4A-9C4D-B298-B6A5074B622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6C2BB4D9-5387-A24C-A12D-9A355AFA0C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1F958F3D-D9F4-7F4D-B1CD-48B84AA86B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AC0D67D-AC1B-1A46-AC59-AF3143F00897}" type="slidenum">
              <a:rPr lang="en-US" altLang="en-US" sz="120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562543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6CC9D063-7ED6-6D4E-96AE-8D62B3EBD7E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66063E71-A43D-DC49-9C6E-877331AE72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1E2E94C9-C704-8344-9CA6-48451FF35E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6907A36-C87A-E544-821F-04DA77626154}" type="slidenum">
              <a:rPr lang="en-US" altLang="en-US" sz="1200"/>
              <a:pPr/>
              <a:t>29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296412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5E4EEBC3-DD3F-BF4A-93FC-9BA00F3ECF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0E1F77EB-F882-C649-AC34-3351ADD95E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CF845C73-AEEE-0841-A523-976A9C5EA7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92BC3ED-0E53-C541-BCAC-1597816901C4}" type="slidenum">
              <a:rPr lang="en-US" altLang="en-US" sz="120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205112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AFDF1E5F-A70B-D44A-BDDD-4C8931D438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6C16A299-6E3B-D043-ADFB-5B01F6D06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4CC45FC8-EDC6-1B45-811C-7C43561ED7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8370E54-FB6B-DD4F-A28C-C6207CE9D226}" type="slidenum">
              <a:rPr lang="en-US" altLang="en-US" sz="1200"/>
              <a:pPr/>
              <a:t>31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8165734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9ED4959B-F812-744E-8D9D-6E2A81477D6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C05C80B1-4BC6-2B42-9585-BDA0E9B236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18EA3A96-CC04-B841-BD19-2EB6CFB2D4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0FCC6A8-94C0-3F47-BF0F-907DB4FD085E}" type="slidenum">
              <a:rPr lang="en-US" altLang="en-US" sz="120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469008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9449DF8A-1968-844D-86AC-6242705D4BB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9E339650-ADD0-704A-874E-5E7BF20F3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E406AA6F-921A-4F4F-BA57-317CD4ACD8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96A5FB7-33C9-564F-8A56-E4979245FDAB}" type="slidenum">
              <a:rPr lang="en-US" altLang="en-US" sz="1200"/>
              <a:pPr/>
              <a:t>33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404618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FFBCE3F0-32F4-F74B-BF11-C0433008E1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12426241-EF20-4A4F-AD91-CDA83FCFC2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CFB4F228-4916-3A4E-82E9-7BB64F0A89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4970626-5A80-754F-B57D-C28124099E15}" type="slidenum">
              <a:rPr lang="en-US" altLang="en-US" sz="1200"/>
              <a:pPr/>
              <a:t>34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046388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>
            <a:extLst>
              <a:ext uri="{FF2B5EF4-FFF2-40B4-BE49-F238E27FC236}">
                <a16:creationId xmlns:a16="http://schemas.microsoft.com/office/drawing/2014/main" id="{0E3D9F7F-5FBD-1940-B184-34E0940A2B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8400202-0E75-DB4E-A558-C4A170947CAD}" type="slidenum">
              <a:rPr lang="en-US" altLang="en-US" sz="1200"/>
              <a:pPr/>
              <a:t>35</a:t>
            </a:fld>
            <a:endParaRPr lang="en-US" altLang="en-US" sz="1200"/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6A6A835B-BF43-4F44-A4D0-D5E38F75AD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>
            <a:extLst>
              <a:ext uri="{FF2B5EF4-FFF2-40B4-BE49-F238E27FC236}">
                <a16:creationId xmlns:a16="http://schemas.microsoft.com/office/drawing/2014/main" id="{B12801D0-B904-384C-A179-0AEC8F72E5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b="1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20528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Master of Business Administration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Human Capital Management 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Human resource planning and strategy</a:t>
            </a: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Introduce the concept of strategy</a:t>
            </a:r>
          </a:p>
          <a:p>
            <a:r>
              <a:rPr lang="en-GB" dirty="0"/>
              <a:t>Discuss factors which influence HR planning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Differentiating operational from strategic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Operational activity – day by day activity</a:t>
            </a:r>
          </a:p>
          <a:p>
            <a:endParaRPr lang="en-GB" dirty="0"/>
          </a:p>
          <a:p>
            <a:r>
              <a:rPr lang="en-GB" dirty="0"/>
              <a:t>Strategic activity – planning for the future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Human Resource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Planning– a set of techniques, an approach and a mindset, all of which relate to achieving specific objectives.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967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83FD52-7198-4901-B4B9-A3780E78B796}" type="slidenum">
              <a:rPr lang="en-GB"/>
              <a:pPr>
                <a:defRPr/>
              </a:pPr>
              <a:t>5</a:t>
            </a:fld>
            <a:endParaRPr lang="en-GB"/>
          </a:p>
        </p:txBody>
      </p:sp>
      <p:sp>
        <p:nvSpPr>
          <p:cNvPr id="8195" name="Text Box 4"/>
          <p:cNvSpPr txBox="1">
            <a:spLocks noChangeArrowheads="1"/>
          </p:cNvSpPr>
          <p:nvPr/>
        </p:nvSpPr>
        <p:spPr bwMode="auto">
          <a:xfrm>
            <a:off x="539750" y="548680"/>
            <a:ext cx="8147050" cy="4708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Arial" charset="0"/>
              </a:rPr>
              <a:t>According to Foot &amp; Hook (2005) strategy is defined </a:t>
            </a:r>
          </a:p>
          <a:p>
            <a:endParaRPr lang="en-GB" sz="2800" b="1" dirty="0">
              <a:latin typeface="Arial" charset="0"/>
            </a:endParaRPr>
          </a:p>
          <a:p>
            <a:pPr algn="just"/>
            <a:r>
              <a:rPr lang="en-GB" sz="2800" dirty="0">
                <a:latin typeface="Arial" charset="0"/>
              </a:rPr>
              <a:t>“as a plan of action for the future, answering</a:t>
            </a:r>
          </a:p>
          <a:p>
            <a:pPr algn="just"/>
            <a:r>
              <a:rPr lang="en-GB" sz="2800" dirty="0">
                <a:latin typeface="Arial" charset="0"/>
              </a:rPr>
              <a:t>the questions, first of </a:t>
            </a:r>
            <a:r>
              <a:rPr lang="en-GB" sz="2800" dirty="0">
                <a:solidFill>
                  <a:srgbClr val="FF0000"/>
                </a:solidFill>
                <a:latin typeface="Arial" charset="0"/>
              </a:rPr>
              <a:t>what to do</a:t>
            </a:r>
            <a:r>
              <a:rPr lang="en-GB" sz="2800" dirty="0">
                <a:latin typeface="Arial" charset="0"/>
              </a:rPr>
              <a:t>, then of </a:t>
            </a:r>
            <a:r>
              <a:rPr lang="en-GB" sz="2800" dirty="0">
                <a:solidFill>
                  <a:srgbClr val="FF0000"/>
                </a:solidFill>
                <a:latin typeface="Arial" charset="0"/>
              </a:rPr>
              <a:t>how </a:t>
            </a:r>
          </a:p>
          <a:p>
            <a:pPr algn="just"/>
            <a:r>
              <a:rPr lang="en-GB" sz="2800" dirty="0">
                <a:solidFill>
                  <a:srgbClr val="FF0000"/>
                </a:solidFill>
                <a:latin typeface="Arial" charset="0"/>
              </a:rPr>
              <a:t>to do it</a:t>
            </a:r>
            <a:r>
              <a:rPr lang="en-GB" sz="2800" dirty="0">
                <a:latin typeface="Arial" charset="0"/>
              </a:rPr>
              <a:t>.  A strategic plan should have a long </a:t>
            </a:r>
          </a:p>
          <a:p>
            <a:pPr algn="just"/>
            <a:r>
              <a:rPr lang="en-GB" sz="2800" dirty="0">
                <a:latin typeface="Arial" charset="0"/>
              </a:rPr>
              <a:t>term focus”.</a:t>
            </a:r>
          </a:p>
          <a:p>
            <a:endParaRPr lang="en-GB" sz="2800" dirty="0">
              <a:latin typeface="Arial" charset="0"/>
            </a:endParaRPr>
          </a:p>
          <a:p>
            <a:endParaRPr lang="en-GB" sz="2800" dirty="0">
              <a:latin typeface="Arial" charset="0"/>
            </a:endParaRPr>
          </a:p>
          <a:p>
            <a:endParaRPr lang="en-GB" sz="2400" dirty="0">
              <a:latin typeface="Arial" charset="0"/>
            </a:endParaRPr>
          </a:p>
          <a:p>
            <a:endParaRPr lang="en-GB" sz="2400" dirty="0">
              <a:latin typeface="Arial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Strategy – levels within the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6347048" cy="3052935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sz="3400" dirty="0"/>
              <a:t>Strategy can exist at varying levels</a:t>
            </a:r>
          </a:p>
          <a:p>
            <a:r>
              <a:rPr lang="en-GB" sz="3400" b="1" dirty="0"/>
              <a:t>Corporate</a:t>
            </a:r>
            <a:r>
              <a:rPr lang="en-GB" sz="3400" dirty="0"/>
              <a:t> – company wide</a:t>
            </a:r>
          </a:p>
          <a:p>
            <a:r>
              <a:rPr lang="en-GB" sz="3400" b="1" dirty="0"/>
              <a:t>Functional</a:t>
            </a:r>
            <a:r>
              <a:rPr lang="en-GB" sz="3400" dirty="0"/>
              <a:t> – for a certain company 	function e.g. IT support, marketing, sales, HRM, etc.</a:t>
            </a:r>
          </a:p>
          <a:p>
            <a:r>
              <a:rPr lang="en-GB" sz="3400" b="1" dirty="0"/>
              <a:t>Department</a:t>
            </a:r>
            <a:r>
              <a:rPr lang="en-GB" sz="3400" dirty="0"/>
              <a:t> – a specific </a:t>
            </a:r>
          </a:p>
          <a:p>
            <a:pPr marL="0" indent="0">
              <a:buNone/>
            </a:pPr>
            <a:r>
              <a:rPr lang="en-GB" sz="3400" dirty="0"/>
              <a:t>	department’s activities </a:t>
            </a:r>
          </a:p>
          <a:p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37112" y="3284984"/>
            <a:ext cx="3306888" cy="2574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AA3E5-39A4-4C4F-B7BA-EB30C620A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718"/>
            <a:ext cx="72390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>
                <a:solidFill>
                  <a:srgbClr val="0070C0"/>
                </a:solidFill>
              </a:rPr>
              <a:t>Strategy-linked HRP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F08A18F2-A61B-BB48-BD04-DE8917ED2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525963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HRP is not the responsibility of HR managers only</a:t>
            </a:r>
          </a:p>
          <a:p>
            <a:pPr algn="just" eaLnBrk="1" hangingPunct="1"/>
            <a:r>
              <a:rPr lang="en-US" altLang="en-US" dirty="0"/>
              <a:t>Has to be do done together with operating managers</a:t>
            </a:r>
          </a:p>
          <a:p>
            <a:pPr algn="just" eaLnBrk="1" hangingPunct="1">
              <a:buFont typeface="Wingdings 2" pitchFamily="2" charset="2"/>
              <a:buNone/>
            </a:pPr>
            <a:r>
              <a:rPr lang="en-US" altLang="en-US" dirty="0"/>
              <a:t>			-a close working relationship</a:t>
            </a:r>
          </a:p>
          <a:p>
            <a:pPr algn="just" eaLnBrk="1" hangingPunct="1"/>
            <a:r>
              <a:rPr lang="en-US" altLang="en-US" dirty="0"/>
              <a:t>HR managers provide with the structure and support</a:t>
            </a:r>
          </a:p>
          <a:p>
            <a:pPr algn="just" eaLnBrk="1" hangingPunct="1"/>
            <a:r>
              <a:rPr lang="en-US" altLang="en-US" dirty="0"/>
              <a:t>Top Management support should be there</a:t>
            </a:r>
          </a:p>
        </p:txBody>
      </p:sp>
    </p:spTree>
    <p:extLst>
      <p:ext uri="{BB962C8B-B14F-4D97-AF65-F5344CB8AC3E}">
        <p14:creationId xmlns:p14="http://schemas.microsoft.com/office/powerpoint/2010/main" val="1633058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What can we know about the future?</a:t>
            </a:r>
            <a:endParaRPr lang="en-US" dirty="0"/>
          </a:p>
        </p:txBody>
      </p:sp>
      <p:sp>
        <p:nvSpPr>
          <p:cNvPr id="18" name="Rectangle 17"/>
          <p:cNvSpPr/>
          <p:nvPr/>
        </p:nvSpPr>
        <p:spPr>
          <a:xfrm>
            <a:off x="457200" y="1524000"/>
            <a:ext cx="1584960" cy="822960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Technological change</a:t>
            </a:r>
          </a:p>
        </p:txBody>
      </p:sp>
      <p:sp>
        <p:nvSpPr>
          <p:cNvPr id="19" name="Rectangle 18"/>
          <p:cNvSpPr/>
          <p:nvPr/>
        </p:nvSpPr>
        <p:spPr>
          <a:xfrm>
            <a:off x="2286000" y="1524000"/>
            <a:ext cx="1127760" cy="1051560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Vision and strategy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733800" y="1524000"/>
            <a:ext cx="1280160" cy="975360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Financial resources available</a:t>
            </a:r>
          </a:p>
        </p:txBody>
      </p:sp>
      <p:sp>
        <p:nvSpPr>
          <p:cNvPr id="21" name="Rectangle 20"/>
          <p:cNvSpPr/>
          <p:nvPr/>
        </p:nvSpPr>
        <p:spPr>
          <a:xfrm>
            <a:off x="5257800" y="1828800"/>
            <a:ext cx="1447800" cy="685800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Demographic change</a:t>
            </a:r>
          </a:p>
        </p:txBody>
      </p:sp>
      <p:sp>
        <p:nvSpPr>
          <p:cNvPr id="22" name="Rectangle 21"/>
          <p:cNvSpPr/>
          <p:nvPr/>
        </p:nvSpPr>
        <p:spPr>
          <a:xfrm>
            <a:off x="6934200" y="1371600"/>
            <a:ext cx="1981200" cy="1051560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Stakeholder expectation, legal demands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447800" y="3124200"/>
            <a:ext cx="6324599" cy="760018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/>
            <a:r>
              <a:rPr lang="en-US" sz="2000" dirty="0" err="1">
                <a:solidFill>
                  <a:srgbClr val="0000FF"/>
                </a:solidFill>
              </a:rPr>
              <a:t>Organisation</a:t>
            </a:r>
            <a:r>
              <a:rPr lang="en-US" sz="2000" dirty="0">
                <a:solidFill>
                  <a:srgbClr val="0000FF"/>
                </a:solidFill>
              </a:rPr>
              <a:t>, numbers and capabilities needed</a:t>
            </a:r>
          </a:p>
        </p:txBody>
      </p:sp>
      <p:sp>
        <p:nvSpPr>
          <p:cNvPr id="24" name="Rectangle 23"/>
          <p:cNvSpPr/>
          <p:nvPr/>
        </p:nvSpPr>
        <p:spPr>
          <a:xfrm>
            <a:off x="685800" y="4562413"/>
            <a:ext cx="1524000" cy="771587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Job flows</a:t>
            </a:r>
          </a:p>
        </p:txBody>
      </p:sp>
      <p:sp>
        <p:nvSpPr>
          <p:cNvPr id="25" name="Rectangle 24"/>
          <p:cNvSpPr/>
          <p:nvPr/>
        </p:nvSpPr>
        <p:spPr>
          <a:xfrm>
            <a:off x="6710180" y="4335638"/>
            <a:ext cx="1671820" cy="998362"/>
          </a:xfrm>
          <a:prstGeom prst="rec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rgbClr val="0000FF"/>
                </a:solidFill>
              </a:rPr>
              <a:t>People: potential to grow</a:t>
            </a:r>
          </a:p>
        </p:txBody>
      </p:sp>
      <p:sp>
        <p:nvSpPr>
          <p:cNvPr id="26" name="Cloud Callout 25"/>
          <p:cNvSpPr/>
          <p:nvPr/>
        </p:nvSpPr>
        <p:spPr>
          <a:xfrm>
            <a:off x="3200400" y="4572000"/>
            <a:ext cx="2438400" cy="990600"/>
          </a:xfrm>
          <a:prstGeom prst="cloudCallout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b="1" dirty="0">
                <a:solidFill>
                  <a:srgbClr val="0000FF"/>
                </a:solidFill>
              </a:rPr>
              <a:t>RESOURCNG PLAN</a:t>
            </a:r>
          </a:p>
        </p:txBody>
      </p:sp>
      <p:sp>
        <p:nvSpPr>
          <p:cNvPr id="27" name="Down Arrow 26"/>
          <p:cNvSpPr/>
          <p:nvPr/>
        </p:nvSpPr>
        <p:spPr>
          <a:xfrm>
            <a:off x="1371600" y="2362200"/>
            <a:ext cx="381000" cy="685799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" name="Down Arrow 27"/>
          <p:cNvSpPr/>
          <p:nvPr/>
        </p:nvSpPr>
        <p:spPr>
          <a:xfrm>
            <a:off x="2514600" y="2590800"/>
            <a:ext cx="361615" cy="572510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Down Arrow 28"/>
          <p:cNvSpPr/>
          <p:nvPr/>
        </p:nvSpPr>
        <p:spPr>
          <a:xfrm>
            <a:off x="4267200" y="2514600"/>
            <a:ext cx="357866" cy="587019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Down Arrow 29"/>
          <p:cNvSpPr/>
          <p:nvPr/>
        </p:nvSpPr>
        <p:spPr>
          <a:xfrm>
            <a:off x="5867400" y="2514600"/>
            <a:ext cx="381000" cy="609600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Down Arrow 30"/>
          <p:cNvSpPr/>
          <p:nvPr/>
        </p:nvSpPr>
        <p:spPr>
          <a:xfrm>
            <a:off x="7467600" y="2438400"/>
            <a:ext cx="350967" cy="617256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Down Arrow 31"/>
          <p:cNvSpPr/>
          <p:nvPr/>
        </p:nvSpPr>
        <p:spPr>
          <a:xfrm>
            <a:off x="4191000" y="3962400"/>
            <a:ext cx="797552" cy="446798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Right Arrow 32"/>
          <p:cNvSpPr/>
          <p:nvPr/>
        </p:nvSpPr>
        <p:spPr>
          <a:xfrm>
            <a:off x="2438400" y="4648200"/>
            <a:ext cx="339312" cy="664542"/>
          </a:xfrm>
          <a:prstGeom prst="right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4" name="Left Arrow 33"/>
          <p:cNvSpPr/>
          <p:nvPr/>
        </p:nvSpPr>
        <p:spPr>
          <a:xfrm>
            <a:off x="6248400" y="4572000"/>
            <a:ext cx="347282" cy="693561"/>
          </a:xfrm>
          <a:prstGeom prst="left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211281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8229600" cy="563562"/>
          </a:xfrm>
        </p:spPr>
        <p:txBody>
          <a:bodyPr>
            <a:noAutofit/>
          </a:bodyPr>
          <a:lstStyle/>
          <a:p>
            <a:pPr algn="l"/>
            <a:br>
              <a:rPr lang="en-GB" sz="3200" dirty="0"/>
            </a:br>
            <a:r>
              <a:rPr lang="en-GB" sz="3200" b="1" dirty="0">
                <a:solidFill>
                  <a:srgbClr val="0070C0"/>
                </a:solidFill>
              </a:rPr>
              <a:t>What can we know about the future?</a:t>
            </a:r>
            <a:br>
              <a:rPr lang="en-GB" sz="3200" b="1" dirty="0">
                <a:solidFill>
                  <a:srgbClr val="0070C0"/>
                </a:solidFill>
              </a:rPr>
            </a:b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56615"/>
            <a:ext cx="8229600" cy="5059363"/>
          </a:xfrm>
        </p:spPr>
        <p:txBody>
          <a:bodyPr>
            <a:normAutofit fontScale="92500"/>
          </a:bodyPr>
          <a:lstStyle/>
          <a:p>
            <a:pPr algn="just"/>
            <a:r>
              <a:rPr lang="en-GB" b="1" dirty="0">
                <a:solidFill>
                  <a:srgbClr val="0070C0"/>
                </a:solidFill>
              </a:rPr>
              <a:t>Vision and strategy</a:t>
            </a:r>
            <a:r>
              <a:rPr lang="en-GB" dirty="0">
                <a:solidFill>
                  <a:srgbClr val="0070C0"/>
                </a:solidFill>
              </a:rPr>
              <a:t>: </a:t>
            </a:r>
            <a:r>
              <a:rPr lang="en-GB" dirty="0"/>
              <a:t>Where is the organisation heading? Is it on a strong growth path? Expanding? Restructuring? Outsourcing?</a:t>
            </a:r>
          </a:p>
          <a:p>
            <a:pPr algn="just"/>
            <a:r>
              <a:rPr lang="en-GB" sz="3226" b="1" dirty="0">
                <a:solidFill>
                  <a:srgbClr val="0070C0"/>
                </a:solidFill>
              </a:rPr>
              <a:t>People policies</a:t>
            </a:r>
            <a:r>
              <a:rPr lang="en-GB" dirty="0">
                <a:solidFill>
                  <a:srgbClr val="0070C0"/>
                </a:solidFill>
              </a:rPr>
              <a:t>: </a:t>
            </a:r>
            <a:r>
              <a:rPr lang="en-GB" dirty="0"/>
              <a:t>Diversity goals? Career progression?</a:t>
            </a:r>
          </a:p>
          <a:p>
            <a:pPr algn="just"/>
            <a:r>
              <a:rPr lang="en-GB" sz="3226" b="1" dirty="0">
                <a:solidFill>
                  <a:srgbClr val="0070C0"/>
                </a:solidFill>
              </a:rPr>
              <a:t>Technology</a:t>
            </a:r>
            <a:r>
              <a:rPr lang="en-GB" dirty="0">
                <a:solidFill>
                  <a:srgbClr val="0070C0"/>
                </a:solidFill>
              </a:rPr>
              <a:t>:</a:t>
            </a:r>
            <a:r>
              <a:rPr lang="en-GB" dirty="0"/>
              <a:t> new skills needed? Old ones redundant? Re-training?</a:t>
            </a:r>
          </a:p>
          <a:p>
            <a:pPr algn="just"/>
            <a:r>
              <a:rPr lang="en-GB" sz="3226" b="1" dirty="0">
                <a:solidFill>
                  <a:srgbClr val="0070C0"/>
                </a:solidFill>
              </a:rPr>
              <a:t>Financial resources</a:t>
            </a:r>
            <a:r>
              <a:rPr lang="en-GB" dirty="0">
                <a:solidFill>
                  <a:srgbClr val="0070C0"/>
                </a:solidFill>
              </a:rPr>
              <a:t>: </a:t>
            </a:r>
            <a:r>
              <a:rPr lang="en-GB" dirty="0"/>
              <a:t>Budget cuts?</a:t>
            </a:r>
          </a:p>
          <a:p>
            <a:pPr algn="just"/>
            <a:r>
              <a:rPr lang="en-GB" sz="3226" b="1" dirty="0">
                <a:solidFill>
                  <a:srgbClr val="0070C0"/>
                </a:solidFill>
              </a:rPr>
              <a:t>Stakeholder expectations and legal demands</a:t>
            </a:r>
            <a:r>
              <a:rPr lang="en-GB" dirty="0">
                <a:solidFill>
                  <a:srgbClr val="0070C0"/>
                </a:solidFill>
              </a:rPr>
              <a:t>: </a:t>
            </a:r>
            <a:r>
              <a:rPr lang="en-GB" dirty="0"/>
              <a:t>legal changes? Customer demands?</a:t>
            </a:r>
          </a:p>
          <a:p>
            <a:pPr algn="just"/>
            <a:r>
              <a:rPr lang="en-GB" sz="3226" b="1" dirty="0">
                <a:solidFill>
                  <a:srgbClr val="0070C0"/>
                </a:solidFill>
              </a:rPr>
              <a:t>People and potential</a:t>
            </a:r>
            <a:r>
              <a:rPr lang="en-GB" dirty="0">
                <a:solidFill>
                  <a:srgbClr val="0070C0"/>
                </a:solidFill>
              </a:rPr>
              <a:t>: </a:t>
            </a:r>
            <a:r>
              <a:rPr lang="en-GB" dirty="0"/>
              <a:t>what potential do our current people have to grow and do different jobs in the future?</a:t>
            </a:r>
          </a:p>
        </p:txBody>
      </p:sp>
    </p:spTree>
    <p:extLst>
      <p:ext uri="{BB962C8B-B14F-4D97-AF65-F5344CB8AC3E}">
        <p14:creationId xmlns:p14="http://schemas.microsoft.com/office/powerpoint/2010/main" val="4279882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2B2B07-CA1B-4E93-8009-08ACCBC2DCD7}" type="slidenum">
              <a:rPr lang="en-GB"/>
              <a:pPr>
                <a:defRPr/>
              </a:pPr>
              <a:t>10</a:t>
            </a:fld>
            <a:endParaRPr lang="en-GB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sz="4000" b="1" dirty="0">
                <a:solidFill>
                  <a:srgbClr val="0070C0"/>
                </a:solidFill>
              </a:rPr>
              <a:t>Aims of HRP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 algn="just" eaLnBrk="1" hangingPunct="1">
              <a:lnSpc>
                <a:spcPct val="80000"/>
              </a:lnSpc>
              <a:defRPr/>
            </a:pPr>
            <a:r>
              <a:rPr lang="en-GB" sz="2800" dirty="0"/>
              <a:t>Obtain and retain the number of people it needs with the skills, expertise &amp; competencies required</a:t>
            </a:r>
          </a:p>
          <a:p>
            <a:pPr marL="0" indent="0" algn="just" eaLnBrk="1" hangingPunct="1">
              <a:lnSpc>
                <a:spcPct val="80000"/>
              </a:lnSpc>
              <a:buNone/>
              <a:defRPr/>
            </a:pPr>
            <a:endParaRPr lang="en-GB" sz="2800" dirty="0"/>
          </a:p>
          <a:p>
            <a:pPr algn="just" eaLnBrk="1" hangingPunct="1">
              <a:lnSpc>
                <a:spcPct val="80000"/>
              </a:lnSpc>
              <a:defRPr/>
            </a:pPr>
            <a:r>
              <a:rPr lang="en-GB" sz="2800" dirty="0"/>
              <a:t>Make best use of its human resources</a:t>
            </a:r>
          </a:p>
          <a:p>
            <a:pPr marL="0" indent="0" algn="just" eaLnBrk="1" hangingPunct="1">
              <a:lnSpc>
                <a:spcPct val="80000"/>
              </a:lnSpc>
              <a:buNone/>
              <a:defRPr/>
            </a:pPr>
            <a:endParaRPr lang="en-GB" sz="2800" dirty="0"/>
          </a:p>
          <a:p>
            <a:pPr algn="just" eaLnBrk="1" hangingPunct="1">
              <a:lnSpc>
                <a:spcPct val="80000"/>
              </a:lnSpc>
              <a:defRPr/>
            </a:pPr>
            <a:r>
              <a:rPr lang="en-GB" sz="2800" dirty="0"/>
              <a:t>Anticipate problems of potential surplus or deficits</a:t>
            </a:r>
          </a:p>
          <a:p>
            <a:pPr marL="0" indent="0" algn="just" eaLnBrk="1" hangingPunct="1">
              <a:lnSpc>
                <a:spcPct val="80000"/>
              </a:lnSpc>
              <a:buNone/>
              <a:defRPr/>
            </a:pPr>
            <a:endParaRPr lang="en-GB" sz="2800" dirty="0"/>
          </a:p>
          <a:p>
            <a:pPr algn="just" eaLnBrk="1" hangingPunct="1">
              <a:lnSpc>
                <a:spcPct val="80000"/>
              </a:lnSpc>
              <a:defRPr/>
            </a:pPr>
            <a:r>
              <a:rPr lang="en-GB" sz="2800" dirty="0"/>
              <a:t>Develop a well trained &amp; flexible workforce</a:t>
            </a:r>
          </a:p>
          <a:p>
            <a:pPr marL="0" indent="0" algn="just" eaLnBrk="1" hangingPunct="1">
              <a:lnSpc>
                <a:spcPct val="80000"/>
              </a:lnSpc>
              <a:buNone/>
              <a:defRPr/>
            </a:pPr>
            <a:endParaRPr lang="en-GB" sz="2800" dirty="0"/>
          </a:p>
          <a:p>
            <a:pPr algn="just" eaLnBrk="1" hangingPunct="1">
              <a:lnSpc>
                <a:spcPct val="80000"/>
              </a:lnSpc>
              <a:defRPr/>
            </a:pPr>
            <a:r>
              <a:rPr lang="en-GB" sz="2800" dirty="0"/>
              <a:t>Reduce dependence on external sources when key skills are in short supply</a:t>
            </a:r>
          </a:p>
          <a:p>
            <a:pPr algn="just" eaLnBrk="1" hangingPunct="1">
              <a:lnSpc>
                <a:spcPct val="80000"/>
              </a:lnSpc>
              <a:buFontTx/>
              <a:buNone/>
              <a:defRPr/>
            </a:pPr>
            <a:r>
              <a:rPr lang="en-GB" sz="2800" i="1" dirty="0"/>
              <a:t>					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Slide Number Placeholder 5">
            <a:extLst>
              <a:ext uri="{FF2B5EF4-FFF2-40B4-BE49-F238E27FC236}">
                <a16:creationId xmlns:a16="http://schemas.microsoft.com/office/drawing/2014/main" id="{BFABD9CC-C99D-7840-A8B3-E26285131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84306F0-B9DE-7D49-A8D0-9BD190DF8C59}" type="slidenum">
              <a:rPr lang="en-US" altLang="en-US" sz="1400"/>
              <a:pPr/>
              <a:t>11</a:t>
            </a:fld>
            <a:endParaRPr lang="en-US" altLang="en-US" sz="1400"/>
          </a:p>
        </p:txBody>
      </p:sp>
      <p:sp>
        <p:nvSpPr>
          <p:cNvPr id="8196" name="Rectangle 2">
            <a:extLst>
              <a:ext uri="{FF2B5EF4-FFF2-40B4-BE49-F238E27FC236}">
                <a16:creationId xmlns:a16="http://schemas.microsoft.com/office/drawing/2014/main" id="{13ECAB37-7F63-B64B-ADA0-4FF1FB68F0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b="1" dirty="0">
                <a:solidFill>
                  <a:srgbClr val="0070C0"/>
                </a:solidFill>
              </a:rPr>
              <a:t>Benefits of HR Planning</a:t>
            </a:r>
            <a:endParaRPr lang="en-GB" altLang="en-US" sz="3600" b="1" dirty="0">
              <a:solidFill>
                <a:srgbClr val="0070C0"/>
              </a:solidFill>
            </a:endParaRPr>
          </a:p>
        </p:txBody>
      </p:sp>
      <p:sp>
        <p:nvSpPr>
          <p:cNvPr id="8197" name="Rectangle 3">
            <a:extLst>
              <a:ext uri="{FF2B5EF4-FFF2-40B4-BE49-F238E27FC236}">
                <a16:creationId xmlns:a16="http://schemas.microsoft.com/office/drawing/2014/main" id="{631D29C9-AA88-EE46-BAE7-A3D9DA2D15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17638"/>
            <a:ext cx="8229600" cy="4525963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US" altLang="en-US" dirty="0"/>
              <a:t>Reduced costs</a:t>
            </a:r>
          </a:p>
          <a:p>
            <a:pPr marL="609600" indent="-609600">
              <a:buFontTx/>
              <a:buAutoNum type="arabicPeriod"/>
            </a:pPr>
            <a:r>
              <a:rPr lang="en-US" altLang="en-US" dirty="0"/>
              <a:t>Improved planning of employee development</a:t>
            </a:r>
          </a:p>
          <a:p>
            <a:pPr marL="609600" indent="-609600">
              <a:buFontTx/>
              <a:buAutoNum type="arabicPeriod"/>
            </a:pPr>
            <a:r>
              <a:rPr lang="en-US" altLang="en-US" dirty="0"/>
              <a:t>Improved business planning</a:t>
            </a:r>
          </a:p>
          <a:p>
            <a:pPr marL="609600" indent="-609600">
              <a:buFontTx/>
              <a:buAutoNum type="arabicPeriod"/>
            </a:pPr>
            <a:r>
              <a:rPr lang="en-US" altLang="en-US" dirty="0"/>
              <a:t>Equality improvements</a:t>
            </a:r>
          </a:p>
        </p:txBody>
      </p:sp>
    </p:spTree>
    <p:extLst>
      <p:ext uri="{BB962C8B-B14F-4D97-AF65-F5344CB8AC3E}">
        <p14:creationId xmlns:p14="http://schemas.microsoft.com/office/powerpoint/2010/main" val="226448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4EDF9A-CCBC-4961-A1E9-DF284A0BE16B}" type="slidenum">
              <a:rPr lang="en-GB"/>
              <a:pPr>
                <a:defRPr/>
              </a:pPr>
              <a:t>12</a:t>
            </a:fld>
            <a:endParaRPr lang="en-GB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260350"/>
            <a:ext cx="8229600" cy="1384300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sz="4000" b="1" dirty="0">
                <a:solidFill>
                  <a:srgbClr val="0070C0"/>
                </a:solidFill>
              </a:rPr>
              <a:t>Process of HRP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800" dirty="0"/>
              <a:t>The above activities centre on:-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800" dirty="0"/>
              <a:t>Estimating the demand for human resources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800" dirty="0"/>
              <a:t>Estimating the internal supply of human resources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800" dirty="0"/>
              <a:t>Assessing the external supply of human resources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800" dirty="0"/>
              <a:t>Comparing demand and supply forecasts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algn="l"/>
            <a:br>
              <a:rPr lang="en-GB" dirty="0"/>
            </a:br>
            <a:r>
              <a:rPr lang="en-GB" sz="3600" b="1" dirty="0">
                <a:solidFill>
                  <a:srgbClr val="0070C0"/>
                </a:solidFill>
              </a:rPr>
              <a:t>Estimating the demand for human resources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Needs to link to Company strategy</a:t>
            </a:r>
          </a:p>
          <a:p>
            <a:r>
              <a:rPr lang="en-GB" dirty="0"/>
              <a:t>Needs to be receptive to company changes i.e. company growth</a:t>
            </a:r>
          </a:p>
          <a:p>
            <a:r>
              <a:rPr lang="en-GB" dirty="0"/>
              <a:t>Aware of future labour markets </a:t>
            </a:r>
          </a:p>
          <a:p>
            <a:r>
              <a:rPr lang="en-GB" dirty="0"/>
              <a:t>Aware of future skills sets the </a:t>
            </a:r>
          </a:p>
          <a:p>
            <a:pPr marL="0" indent="0">
              <a:buNone/>
            </a:pPr>
            <a:r>
              <a:rPr lang="en-GB" dirty="0"/>
              <a:t>    company needs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708920"/>
            <a:ext cx="3059832" cy="3059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DB58977-AE7D-4E67-B60A-357BE9FC1AFF}" type="slidenum">
              <a:rPr lang="en-GB"/>
              <a:pPr>
                <a:defRPr/>
              </a:pPr>
              <a:t>14</a:t>
            </a:fld>
            <a:endParaRPr lang="en-GB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 eaLnBrk="1" hangingPunct="1">
              <a:defRPr/>
            </a:pPr>
            <a:r>
              <a:rPr lang="en-GB" sz="3000" b="1" dirty="0">
                <a:solidFill>
                  <a:srgbClr val="0070C0"/>
                </a:solidFill>
              </a:rPr>
              <a:t>Estimating the internal supply of human resource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Turnover (wastage)</a:t>
            </a:r>
          </a:p>
          <a:p>
            <a:pPr eaLnBrk="1" hangingPunct="1">
              <a:defRPr/>
            </a:pPr>
            <a:r>
              <a:rPr lang="en-GB" dirty="0"/>
              <a:t>Absenteeism</a:t>
            </a:r>
          </a:p>
          <a:p>
            <a:pPr eaLnBrk="1" hangingPunct="1">
              <a:defRPr/>
            </a:pPr>
            <a:r>
              <a:rPr lang="en-GB" dirty="0"/>
              <a:t>Maternity leave</a:t>
            </a:r>
          </a:p>
          <a:p>
            <a:pPr eaLnBrk="1" hangingPunct="1">
              <a:defRPr/>
            </a:pPr>
            <a:r>
              <a:rPr lang="en-GB" dirty="0"/>
              <a:t>Long term sick leave</a:t>
            </a:r>
          </a:p>
          <a:p>
            <a:pPr eaLnBrk="1" hangingPunct="1">
              <a:defRPr/>
            </a:pPr>
            <a:r>
              <a:rPr lang="en-GB" dirty="0"/>
              <a:t>Retirement</a:t>
            </a:r>
          </a:p>
          <a:p>
            <a:pPr eaLnBrk="1" hangingPunct="1">
              <a:defRPr/>
            </a:pPr>
            <a:r>
              <a:rPr lang="en-GB" dirty="0"/>
              <a:t>Skill sets of your employees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C8BC9F-3F8C-46EC-A541-C8EA762B2F76}" type="slidenum">
              <a:rPr lang="en-GB"/>
              <a:pPr>
                <a:defRPr/>
              </a:pPr>
              <a:t>15</a:t>
            </a:fld>
            <a:endParaRPr lang="en-GB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pPr marL="838200" indent="-838200" algn="l" eaLnBrk="1" hangingPunct="1">
              <a:defRPr/>
            </a:pPr>
            <a:br>
              <a:rPr lang="en-GB" sz="3600" b="1" dirty="0">
                <a:solidFill>
                  <a:srgbClr val="0070C0"/>
                </a:solidFill>
              </a:rPr>
            </a:br>
            <a:r>
              <a:rPr lang="en-GB" sz="3600" b="1" dirty="0">
                <a:solidFill>
                  <a:srgbClr val="0070C0"/>
                </a:solidFill>
              </a:rPr>
              <a:t>Assessing the external supply of human resources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Labour force availability</a:t>
            </a:r>
          </a:p>
          <a:p>
            <a:pPr eaLnBrk="1" hangingPunct="1">
              <a:defRPr/>
            </a:pPr>
            <a:r>
              <a:rPr lang="en-GB" dirty="0"/>
              <a:t>Skill availability</a:t>
            </a:r>
          </a:p>
          <a:p>
            <a:pPr eaLnBrk="1" hangingPunct="1">
              <a:defRPr/>
            </a:pPr>
            <a:r>
              <a:rPr lang="en-GB" dirty="0"/>
              <a:t>Competition</a:t>
            </a:r>
          </a:p>
          <a:p>
            <a:pPr eaLnBrk="1" hangingPunct="1">
              <a:defRPr/>
            </a:pPr>
            <a:r>
              <a:rPr lang="en-GB" dirty="0"/>
              <a:t>Education &amp; Training</a:t>
            </a:r>
          </a:p>
          <a:p>
            <a:pPr eaLnBrk="1" hangingPunct="1">
              <a:defRPr/>
            </a:pPr>
            <a:r>
              <a:rPr lang="en-GB" dirty="0"/>
              <a:t>Geographical implications</a:t>
            </a:r>
          </a:p>
          <a:p>
            <a:pPr eaLnBrk="1" hangingPunct="1">
              <a:defRPr/>
            </a:pPr>
            <a:r>
              <a:rPr lang="en-GB" dirty="0"/>
              <a:t>Unemployment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420193-14C0-48EA-A37F-4CFB22F58B9F}" type="slidenum">
              <a:rPr lang="en-GB"/>
              <a:pPr>
                <a:defRPr/>
              </a:pPr>
              <a:t>16</a:t>
            </a:fld>
            <a:endParaRPr lang="en-GB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838200" indent="-838200" algn="l" eaLnBrk="1" hangingPunct="1">
              <a:defRPr/>
            </a:pPr>
            <a:br>
              <a:rPr lang="en-GB" dirty="0"/>
            </a:br>
            <a:r>
              <a:rPr lang="en-GB" sz="3600" b="1" dirty="0">
                <a:solidFill>
                  <a:srgbClr val="0070C0"/>
                </a:solidFill>
              </a:rPr>
              <a:t>Comparing demand and supply forecasts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7638"/>
            <a:ext cx="8229600" cy="4246562"/>
          </a:xfrm>
        </p:spPr>
        <p:txBody>
          <a:bodyPr/>
          <a:lstStyle/>
          <a:p>
            <a:pPr algn="just" eaLnBrk="1" hangingPunct="1">
              <a:lnSpc>
                <a:spcPct val="80000"/>
              </a:lnSpc>
              <a:defRPr/>
            </a:pPr>
            <a:r>
              <a:rPr lang="en-GB" sz="2800" dirty="0"/>
              <a:t>Compare demand for human resources with available internal and external supply </a:t>
            </a:r>
          </a:p>
          <a:p>
            <a:pPr algn="just" eaLnBrk="1" hangingPunct="1">
              <a:lnSpc>
                <a:spcPct val="80000"/>
              </a:lnSpc>
              <a:defRPr/>
            </a:pPr>
            <a:endParaRPr lang="en-GB" sz="2800" dirty="0"/>
          </a:p>
          <a:p>
            <a:pPr algn="just" eaLnBrk="1" hangingPunct="1">
              <a:lnSpc>
                <a:spcPct val="80000"/>
              </a:lnSpc>
              <a:defRPr/>
            </a:pPr>
            <a:r>
              <a:rPr lang="en-GB" sz="2800" dirty="0"/>
              <a:t>Organisations may have to review their future business objectives if supply is unlikely to meet demand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sz="2800" b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10169-269E-5542-8639-1BB604B4A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>
                <a:solidFill>
                  <a:srgbClr val="0070C0"/>
                </a:solidFill>
              </a:rPr>
              <a:t>Time frame of HRP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B68CD016-51DB-6E4F-991F-5F86D4FD4B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Short term : (0-2) years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Intermediate : (2-5) years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Long term :  (beyond 5 years)</a:t>
            </a:r>
          </a:p>
        </p:txBody>
      </p:sp>
    </p:spTree>
    <p:extLst>
      <p:ext uri="{BB962C8B-B14F-4D97-AF65-F5344CB8AC3E}">
        <p14:creationId xmlns:p14="http://schemas.microsoft.com/office/powerpoint/2010/main" val="14353604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F61D8-2DBE-684A-B677-C91917075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2860"/>
            <a:ext cx="72390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>
                <a:solidFill>
                  <a:srgbClr val="0070C0"/>
                </a:solidFill>
              </a:rPr>
              <a:t>Short term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BE9515F0-5742-9D49-9DB8-C493EE1D7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01561"/>
            <a:ext cx="8229600" cy="45259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dirty="0">
                <a:solidFill>
                  <a:srgbClr val="0070C0"/>
                </a:solidFill>
              </a:rPr>
              <a:t>Demand:</a:t>
            </a:r>
          </a:p>
          <a:p>
            <a:pPr marL="857250" lvl="2" indent="0">
              <a:buNone/>
            </a:pPr>
            <a:r>
              <a:rPr lang="en-US" altLang="en-US" dirty="0"/>
              <a:t>Individuals on leave</a:t>
            </a:r>
          </a:p>
          <a:p>
            <a:pPr marL="857250" lvl="2" indent="0">
              <a:buNone/>
            </a:pPr>
            <a:r>
              <a:rPr lang="en-US" altLang="en-US" dirty="0"/>
              <a:t>Lay-offs</a:t>
            </a:r>
          </a:p>
          <a:p>
            <a:pPr marL="857250" lvl="2" indent="0">
              <a:buNone/>
            </a:pPr>
            <a:r>
              <a:rPr lang="en-US" altLang="en-US" dirty="0"/>
              <a:t>New regulations</a:t>
            </a:r>
          </a:p>
          <a:p>
            <a:pPr eaLnBrk="1" hangingPunct="1"/>
            <a:r>
              <a:rPr lang="en-US" altLang="en-US" b="1" dirty="0">
                <a:solidFill>
                  <a:srgbClr val="0070C0"/>
                </a:solidFill>
              </a:rPr>
              <a:t>Supply:</a:t>
            </a:r>
          </a:p>
          <a:p>
            <a:pPr marL="857250" lvl="2" indent="0">
              <a:buNone/>
            </a:pPr>
            <a:r>
              <a:rPr lang="en-US" altLang="en-US" dirty="0"/>
              <a:t>Departmental</a:t>
            </a:r>
          </a:p>
          <a:p>
            <a:pPr marL="857250" lvl="2" indent="0">
              <a:buNone/>
            </a:pPr>
            <a:r>
              <a:rPr lang="en-US" altLang="en-US" dirty="0"/>
              <a:t>Expected Promotions</a:t>
            </a:r>
          </a:p>
          <a:p>
            <a:pPr eaLnBrk="1" hangingPunct="1">
              <a:buFont typeface="Wingdings 2" pitchFamily="2" charset="2"/>
              <a:buNone/>
            </a:pPr>
            <a:endParaRPr lang="en-US" altLang="en-US" dirty="0"/>
          </a:p>
          <a:p>
            <a:pPr eaLnBrk="1" hangingPunct="1"/>
            <a:endParaRPr lang="en-US" alt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2D45D18-E01F-3040-8D0C-BE0846AD78B1}"/>
              </a:ext>
            </a:extLst>
          </p:cNvPr>
          <p:cNvCxnSpPr>
            <a:cxnSpLocks/>
          </p:cNvCxnSpPr>
          <p:nvPr/>
        </p:nvCxnSpPr>
        <p:spPr>
          <a:xfrm>
            <a:off x="4716016" y="1225860"/>
            <a:ext cx="0" cy="37153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1" name="TextBox 5">
            <a:extLst>
              <a:ext uri="{FF2B5EF4-FFF2-40B4-BE49-F238E27FC236}">
                <a16:creationId xmlns:a16="http://schemas.microsoft.com/office/drawing/2014/main" id="{A858B4FE-D10D-6345-B532-B4C239C5AF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13796" y="1993739"/>
            <a:ext cx="23622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Number and types of employees needed</a:t>
            </a:r>
          </a:p>
        </p:txBody>
      </p:sp>
    </p:spTree>
    <p:extLst>
      <p:ext uri="{BB962C8B-B14F-4D97-AF65-F5344CB8AC3E}">
        <p14:creationId xmlns:p14="http://schemas.microsoft.com/office/powerpoint/2010/main" val="1375836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CED59-3C33-6349-B58A-4911C919C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391" y="53752"/>
            <a:ext cx="72390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>
                <a:solidFill>
                  <a:srgbClr val="0070C0"/>
                </a:solidFill>
              </a:rPr>
              <a:t>Long term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B060FB10-4F36-864C-92F9-04A0B112AF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525963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More focus on long term environmental changes (technology or culture)</a:t>
            </a:r>
          </a:p>
          <a:p>
            <a:pPr algn="just" eaLnBrk="1" hangingPunct="1">
              <a:buFont typeface="Wingdings 2" pitchFamily="2" charset="2"/>
              <a:buNone/>
            </a:pPr>
            <a:endParaRPr lang="en-US" altLang="en-US" dirty="0"/>
          </a:p>
          <a:p>
            <a:pPr algn="just" eaLnBrk="1" hangingPunct="1"/>
            <a:r>
              <a:rPr lang="en-US" altLang="en-US" dirty="0"/>
              <a:t>Management expectations of changing characteristics of employees and future available human resources</a:t>
            </a:r>
          </a:p>
        </p:txBody>
      </p:sp>
    </p:spTree>
    <p:extLst>
      <p:ext uri="{BB962C8B-B14F-4D97-AF65-F5344CB8AC3E}">
        <p14:creationId xmlns:p14="http://schemas.microsoft.com/office/powerpoint/2010/main" val="26762805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F136A8-618B-4172-9519-C63C1B3C65AA}" type="slidenum">
              <a:rPr lang="en-GB"/>
              <a:pPr>
                <a:defRPr/>
              </a:pPr>
              <a:t>20</a:t>
            </a:fld>
            <a:endParaRPr lang="en-GB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92100"/>
            <a:ext cx="8229600" cy="1120775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sz="3600" b="1" dirty="0">
                <a:solidFill>
                  <a:srgbClr val="0070C0"/>
                </a:solidFill>
              </a:rPr>
              <a:t>References and further reading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5329237"/>
          </a:xfrm>
        </p:spPr>
        <p:txBody>
          <a:bodyPr>
            <a:normAutofit/>
          </a:bodyPr>
          <a:lstStyle/>
          <a:p>
            <a:pPr marL="0" indent="0" algn="just" eaLnBrk="1" hangingPunct="1">
              <a:lnSpc>
                <a:spcPct val="90000"/>
              </a:lnSpc>
              <a:buNone/>
              <a:defRPr/>
            </a:pPr>
            <a:r>
              <a:rPr lang="en-GB" sz="2800" dirty="0"/>
              <a:t>Muller-</a:t>
            </a:r>
            <a:r>
              <a:rPr lang="en-GB" sz="2800" dirty="0" err="1"/>
              <a:t>Camen</a:t>
            </a:r>
            <a:r>
              <a:rPr lang="en-GB" sz="2800" dirty="0"/>
              <a:t>, M., Croucher, R., Leigh, S. (2008) </a:t>
            </a:r>
            <a:r>
              <a:rPr lang="en-GB" sz="2800" i="1" dirty="0"/>
              <a:t>Human Resource Management A Case Study Approach.</a:t>
            </a:r>
            <a:r>
              <a:rPr lang="en-GB" sz="2800" dirty="0"/>
              <a:t> CIPD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Content Placeholder 2">
            <a:extLst>
              <a:ext uri="{FF2B5EF4-FFF2-40B4-BE49-F238E27FC236}">
                <a16:creationId xmlns:a16="http://schemas.microsoft.com/office/drawing/2014/main" id="{83698BEA-66D2-0C4B-A07C-A8AB69102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549275"/>
            <a:ext cx="7772400" cy="4611688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sz="3600" b="1" dirty="0">
                <a:solidFill>
                  <a:srgbClr val="0070C0"/>
                </a:solidFill>
              </a:rPr>
              <a:t>Planning for the Individual</a:t>
            </a:r>
          </a:p>
          <a:p>
            <a:pPr>
              <a:buFontTx/>
              <a:buNone/>
            </a:pPr>
            <a:r>
              <a:rPr lang="en-GB" altLang="en-US" sz="2600" dirty="0"/>
              <a:t>The potential for people to grow</a:t>
            </a:r>
          </a:p>
          <a:p>
            <a:pPr>
              <a:buFontTx/>
              <a:buNone/>
            </a:pPr>
            <a:endParaRPr lang="en-GB" altLang="en-US" sz="2400" b="1" dirty="0"/>
          </a:p>
          <a:p>
            <a:pPr>
              <a:buFontTx/>
              <a:buNone/>
            </a:pPr>
            <a:endParaRPr lang="en-GB" altLang="en-US" sz="2400" b="1" dirty="0"/>
          </a:p>
        </p:txBody>
      </p:sp>
      <p:sp>
        <p:nvSpPr>
          <p:cNvPr id="4099" name="TextBox 1">
            <a:extLst>
              <a:ext uri="{FF2B5EF4-FFF2-40B4-BE49-F238E27FC236}">
                <a16:creationId xmlns:a16="http://schemas.microsoft.com/office/drawing/2014/main" id="{B5ACFA09-666E-C145-A7B1-6EEF247A45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87450" y="2060575"/>
            <a:ext cx="7053263" cy="461963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GB" altLang="en-US"/>
              <a:t>Organisation, Numbers and Capabilities needed</a:t>
            </a:r>
          </a:p>
        </p:txBody>
      </p:sp>
      <p:sp>
        <p:nvSpPr>
          <p:cNvPr id="4100" name="Down Arrow 2">
            <a:extLst>
              <a:ext uri="{FF2B5EF4-FFF2-40B4-BE49-F238E27FC236}">
                <a16:creationId xmlns:a16="http://schemas.microsoft.com/office/drawing/2014/main" id="{E434C441-F5BF-C148-BF28-5B093B9E00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7975" y="2633663"/>
            <a:ext cx="576263" cy="863600"/>
          </a:xfrm>
          <a:prstGeom prst="downArrow">
            <a:avLst>
              <a:gd name="adj1" fmla="val 50000"/>
              <a:gd name="adj2" fmla="val 4995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4101" name="TextBox 3">
            <a:extLst>
              <a:ext uri="{FF2B5EF4-FFF2-40B4-BE49-F238E27FC236}">
                <a16:creationId xmlns:a16="http://schemas.microsoft.com/office/drawing/2014/main" id="{CBA3399D-CD9B-7048-9C89-BE8C769723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32113" y="3509963"/>
            <a:ext cx="2808287" cy="1265237"/>
          </a:xfrm>
          <a:prstGeom prst="cloudCallout">
            <a:avLst>
              <a:gd name="adj1" fmla="val -20833"/>
              <a:gd name="adj2" fmla="val 62500"/>
            </a:avLst>
          </a:prstGeom>
          <a:noFill/>
          <a:ln w="9525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/>
              <a:t>Resource Planning</a:t>
            </a:r>
          </a:p>
        </p:txBody>
      </p:sp>
      <p:sp>
        <p:nvSpPr>
          <p:cNvPr id="4102" name="Right Arrow 4">
            <a:extLst>
              <a:ext uri="{FF2B5EF4-FFF2-40B4-BE49-F238E27FC236}">
                <a16:creationId xmlns:a16="http://schemas.microsoft.com/office/drawing/2014/main" id="{353440D6-B066-4546-8289-C2651FAB77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39938" y="3984625"/>
            <a:ext cx="792162" cy="215900"/>
          </a:xfrm>
          <a:prstGeom prst="rightArrow">
            <a:avLst>
              <a:gd name="adj1" fmla="val 50000"/>
              <a:gd name="adj2" fmla="val 50026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4103" name="TextBox 5">
            <a:extLst>
              <a:ext uri="{FF2B5EF4-FFF2-40B4-BE49-F238E27FC236}">
                <a16:creationId xmlns:a16="http://schemas.microsoft.com/office/drawing/2014/main" id="{E74DB1C1-FA2C-EA4B-8347-4F6EA2FFCB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4950" y="3706813"/>
            <a:ext cx="1727200" cy="76993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200"/>
              <a:t>Manpower flows</a:t>
            </a:r>
          </a:p>
        </p:txBody>
      </p:sp>
      <p:sp>
        <p:nvSpPr>
          <p:cNvPr id="4104" name="TextBox 6">
            <a:extLst>
              <a:ext uri="{FF2B5EF4-FFF2-40B4-BE49-F238E27FC236}">
                <a16:creationId xmlns:a16="http://schemas.microsoft.com/office/drawing/2014/main" id="{0977D8BE-0252-9C49-BEE3-A262C72CD1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8938" y="3713163"/>
            <a:ext cx="2317750" cy="76993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200"/>
              <a:t>People: Potential to grow</a:t>
            </a:r>
          </a:p>
        </p:txBody>
      </p:sp>
      <p:sp>
        <p:nvSpPr>
          <p:cNvPr id="4105" name="Left Arrow 7">
            <a:extLst>
              <a:ext uri="{FF2B5EF4-FFF2-40B4-BE49-F238E27FC236}">
                <a16:creationId xmlns:a16="http://schemas.microsoft.com/office/drawing/2014/main" id="{A4219702-9648-8047-B2C2-6DDE08C8B0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40413" y="4033838"/>
            <a:ext cx="720725" cy="215900"/>
          </a:xfrm>
          <a:prstGeom prst="leftArrow">
            <a:avLst>
              <a:gd name="adj1" fmla="val 50000"/>
              <a:gd name="adj2" fmla="val 5007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4106" name="TextBox 9">
            <a:extLst>
              <a:ext uri="{FF2B5EF4-FFF2-40B4-BE49-F238E27FC236}">
                <a16:creationId xmlns:a16="http://schemas.microsoft.com/office/drawing/2014/main" id="{E90C0E8A-E35B-F544-9BC7-A43051F8E5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938837"/>
            <a:ext cx="25209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(Muller-Camen et al., 2008)</a:t>
            </a:r>
          </a:p>
        </p:txBody>
      </p:sp>
    </p:spTree>
    <p:extLst>
      <p:ext uri="{BB962C8B-B14F-4D97-AF65-F5344CB8AC3E}">
        <p14:creationId xmlns:p14="http://schemas.microsoft.com/office/powerpoint/2010/main" val="17213162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5">
            <a:extLst>
              <a:ext uri="{FF2B5EF4-FFF2-40B4-BE49-F238E27FC236}">
                <a16:creationId xmlns:a16="http://schemas.microsoft.com/office/drawing/2014/main" id="{346E54AE-F3E7-9B48-8032-345277E2F0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4213" y="620713"/>
            <a:ext cx="7772400" cy="41148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3600" b="1" dirty="0">
                <a:solidFill>
                  <a:srgbClr val="0070C0"/>
                </a:solidFill>
              </a:rPr>
              <a:t>The three dimensions of potential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cxnSp>
        <p:nvCxnSpPr>
          <p:cNvPr id="5123" name="Straight Arrow Connector 3">
            <a:extLst>
              <a:ext uri="{FF2B5EF4-FFF2-40B4-BE49-F238E27FC236}">
                <a16:creationId xmlns:a16="http://schemas.microsoft.com/office/drawing/2014/main" id="{493393C1-3FED-5240-9F86-5E08257AA518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4608513" y="2535238"/>
            <a:ext cx="0" cy="7921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5124" name="Straight Arrow Connector 5">
            <a:extLst>
              <a:ext uri="{FF2B5EF4-FFF2-40B4-BE49-F238E27FC236}">
                <a16:creationId xmlns:a16="http://schemas.microsoft.com/office/drawing/2014/main" id="{5E163457-2B8C-0D4F-93B1-5737D498529B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5649913" y="3652838"/>
            <a:ext cx="1008062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5125" name="Straight Arrow Connector 10">
            <a:extLst>
              <a:ext uri="{FF2B5EF4-FFF2-40B4-BE49-F238E27FC236}">
                <a16:creationId xmlns:a16="http://schemas.microsoft.com/office/drawing/2014/main" id="{F0522EB3-3BC8-9D41-B891-DA893F0D5900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608513" y="4311650"/>
            <a:ext cx="0" cy="7731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3E1B44F9-1181-8443-B96E-D387D071D20F}"/>
              </a:ext>
            </a:extLst>
          </p:cNvPr>
          <p:cNvSpPr txBox="1"/>
          <p:nvPr/>
        </p:nvSpPr>
        <p:spPr>
          <a:xfrm>
            <a:off x="4035425" y="5111750"/>
            <a:ext cx="1328738" cy="511175"/>
          </a:xfrm>
          <a:prstGeom prst="round2DiagRect">
            <a:avLst/>
          </a:prstGeom>
          <a:noFill/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Depth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E6E6B98-608B-224D-8AC6-EBF980FB2F7B}"/>
              </a:ext>
            </a:extLst>
          </p:cNvPr>
          <p:cNvSpPr txBox="1"/>
          <p:nvPr/>
        </p:nvSpPr>
        <p:spPr>
          <a:xfrm>
            <a:off x="6675438" y="3422650"/>
            <a:ext cx="1335087" cy="511175"/>
          </a:xfrm>
          <a:prstGeom prst="round2DiagRect">
            <a:avLst/>
          </a:prstGeom>
          <a:noFill/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Breadth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B44A442-D161-8440-B63E-F775861AC40A}"/>
              </a:ext>
            </a:extLst>
          </p:cNvPr>
          <p:cNvSpPr txBox="1"/>
          <p:nvPr/>
        </p:nvSpPr>
        <p:spPr>
          <a:xfrm>
            <a:off x="4035425" y="2009775"/>
            <a:ext cx="1511300" cy="511175"/>
          </a:xfrm>
          <a:prstGeom prst="round2DiagRect">
            <a:avLst/>
          </a:prstGeom>
          <a:noFill/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Height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321F8DA-A692-4748-AAA6-44B04A31F00F}"/>
              </a:ext>
            </a:extLst>
          </p:cNvPr>
          <p:cNvSpPr txBox="1"/>
          <p:nvPr/>
        </p:nvSpPr>
        <p:spPr>
          <a:xfrm>
            <a:off x="3692525" y="3327400"/>
            <a:ext cx="1944688" cy="919163"/>
          </a:xfrm>
          <a:prstGeom prst="round2DiagRect">
            <a:avLst/>
          </a:prstGeom>
          <a:noFill/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Employee Potential</a:t>
            </a:r>
          </a:p>
        </p:txBody>
      </p:sp>
      <p:sp>
        <p:nvSpPr>
          <p:cNvPr id="5130" name="TextBox 22">
            <a:extLst>
              <a:ext uri="{FF2B5EF4-FFF2-40B4-BE49-F238E27FC236}">
                <a16:creationId xmlns:a16="http://schemas.microsoft.com/office/drawing/2014/main" id="{F8B32F0A-2CD9-5446-945F-1CFC8DA160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3050" y="6400800"/>
            <a:ext cx="25209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(Muller-Camen et al., 2008)</a:t>
            </a:r>
          </a:p>
        </p:txBody>
      </p:sp>
    </p:spTree>
    <p:extLst>
      <p:ext uri="{BB962C8B-B14F-4D97-AF65-F5344CB8AC3E}">
        <p14:creationId xmlns:p14="http://schemas.microsoft.com/office/powerpoint/2010/main" val="28216797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5">
            <a:extLst>
              <a:ext uri="{FF2B5EF4-FFF2-40B4-BE49-F238E27FC236}">
                <a16:creationId xmlns:a16="http://schemas.microsoft.com/office/drawing/2014/main" id="{1A045B4A-44F9-F349-8B43-C99485267B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4213" y="620713"/>
            <a:ext cx="7772400" cy="41148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3600" b="1" dirty="0">
                <a:solidFill>
                  <a:srgbClr val="0070C0"/>
                </a:solidFill>
              </a:rPr>
              <a:t>The three dimensions of potential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6147" name="TextBox 22">
            <a:extLst>
              <a:ext uri="{FF2B5EF4-FFF2-40B4-BE49-F238E27FC236}">
                <a16:creationId xmlns:a16="http://schemas.microsoft.com/office/drawing/2014/main" id="{B06F447F-0BAB-2844-8BA1-9F1C8E63DC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41" y="5881687"/>
            <a:ext cx="25209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(Muller-Camen et al., 2008)</a:t>
            </a:r>
          </a:p>
        </p:txBody>
      </p:sp>
      <p:sp>
        <p:nvSpPr>
          <p:cNvPr id="6148" name="Rectangle 10">
            <a:extLst>
              <a:ext uri="{FF2B5EF4-FFF2-40B4-BE49-F238E27FC236}">
                <a16:creationId xmlns:a16="http://schemas.microsoft.com/office/drawing/2014/main" id="{5B22A297-7276-8E47-A08A-A8D09047FF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650" y="1412875"/>
            <a:ext cx="7704138" cy="3830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457200" indent="-457200" algn="just" eaLnBrk="1" hangingPunct="1">
              <a:buFont typeface="Arial" panose="020B0604020202020204" pitchFamily="34" charset="0"/>
              <a:buChar char="•"/>
            </a:pPr>
            <a:r>
              <a:rPr lang="en-GB" altLang="en-US" sz="2700" dirty="0"/>
              <a:t>Height: the traditional high flyers, people rising up through the management ranks.</a:t>
            </a:r>
          </a:p>
          <a:p>
            <a:pPr marL="457200" indent="-457200" algn="just" eaLnBrk="1" hangingPunct="1">
              <a:buFont typeface="Arial" panose="020B0604020202020204" pitchFamily="34" charset="0"/>
              <a:buChar char="•"/>
            </a:pPr>
            <a:r>
              <a:rPr lang="en-GB" altLang="en-US" sz="2700" dirty="0"/>
              <a:t>Depth: creating world-class expertise in core competencies, the potential to deepen knowledge and eventually provide technical leadership. </a:t>
            </a:r>
          </a:p>
          <a:p>
            <a:pPr marL="457200" indent="-457200" algn="just" eaLnBrk="1" hangingPunct="1">
              <a:buFont typeface="Arial" panose="020B0604020202020204" pitchFamily="34" charset="0"/>
              <a:buChar char="•"/>
            </a:pPr>
            <a:r>
              <a:rPr lang="en-GB" altLang="en-US" sz="2700" dirty="0"/>
              <a:t>Breadth: recognises the value that comes from individuals who can turn their hands to different kinds of jobs, lateral potential.</a:t>
            </a:r>
          </a:p>
        </p:txBody>
      </p:sp>
    </p:spTree>
    <p:extLst>
      <p:ext uri="{BB962C8B-B14F-4D97-AF65-F5344CB8AC3E}">
        <p14:creationId xmlns:p14="http://schemas.microsoft.com/office/powerpoint/2010/main" val="20224756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AF38184F-7668-574C-8D9C-0F5DEB4C34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87824" y="5524256"/>
            <a:ext cx="7772400" cy="990600"/>
          </a:xfrm>
        </p:spPr>
        <p:txBody>
          <a:bodyPr/>
          <a:lstStyle/>
          <a:p>
            <a:pPr algn="l" eaLnBrk="1" hangingPunct="1"/>
            <a:r>
              <a:rPr lang="en-GB" altLang="en-US" sz="2800" dirty="0">
                <a:solidFill>
                  <a:schemeClr val="bg1"/>
                </a:solidFill>
                <a:latin typeface="Helvetica" pitchFamily="2" charset="0"/>
              </a:rPr>
              <a:t>Coventry Business School</a:t>
            </a:r>
          </a:p>
        </p:txBody>
      </p:sp>
      <p:sp>
        <p:nvSpPr>
          <p:cNvPr id="7171" name="Rectangle 6">
            <a:extLst>
              <a:ext uri="{FF2B5EF4-FFF2-40B4-BE49-F238E27FC236}">
                <a16:creationId xmlns:a16="http://schemas.microsoft.com/office/drawing/2014/main" id="{85ABD69B-362D-E448-A95E-8687C55BD5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692150"/>
            <a:ext cx="7772400" cy="3322638"/>
          </a:xfrm>
        </p:spPr>
        <p:txBody>
          <a:bodyPr>
            <a:normAutofit fontScale="85000" lnSpcReduction="20000"/>
          </a:bodyPr>
          <a:lstStyle/>
          <a:p>
            <a:pPr algn="ctr" eaLnBrk="1" hangingPunct="1">
              <a:buFontTx/>
              <a:buNone/>
            </a:pPr>
            <a:r>
              <a:rPr lang="en-GB" altLang="en-US" sz="3900" b="1" dirty="0">
                <a:solidFill>
                  <a:srgbClr val="0070C0"/>
                </a:solidFill>
                <a:latin typeface="+mj-lt"/>
              </a:rPr>
              <a:t>Sample of Classification </a:t>
            </a:r>
          </a:p>
          <a:p>
            <a:pPr algn="just" eaLnBrk="1" hangingPunct="1">
              <a:buFontTx/>
              <a:buNone/>
            </a:pPr>
            <a:r>
              <a:rPr lang="en-GB" altLang="en-US" sz="2700" dirty="0"/>
              <a:t>M1= Able to progress to senior management position within 3 years</a:t>
            </a:r>
          </a:p>
          <a:p>
            <a:pPr algn="just" eaLnBrk="1" hangingPunct="1">
              <a:buFontTx/>
              <a:buNone/>
            </a:pPr>
            <a:r>
              <a:rPr lang="en-GB" altLang="en-US" sz="2700" dirty="0"/>
              <a:t>M2= Able to progress to take management responsibility</a:t>
            </a:r>
          </a:p>
          <a:p>
            <a:pPr algn="just" eaLnBrk="1" hangingPunct="1">
              <a:buFontTx/>
              <a:buNone/>
            </a:pPr>
            <a:r>
              <a:rPr lang="en-GB" altLang="en-US" sz="2700" dirty="0"/>
              <a:t>L= Able to progress laterally and learn new skills outside of his/her current job</a:t>
            </a:r>
          </a:p>
          <a:p>
            <a:pPr algn="just" eaLnBrk="1" hangingPunct="1">
              <a:buFontTx/>
              <a:buNone/>
            </a:pPr>
            <a:r>
              <a:rPr lang="en-GB" altLang="en-US" sz="2700" dirty="0"/>
              <a:t>O= Likely to stay in present job at present level, and develop with the job</a:t>
            </a:r>
          </a:p>
          <a:p>
            <a:pPr algn="just" eaLnBrk="1" hangingPunct="1">
              <a:buFontTx/>
              <a:buNone/>
            </a:pPr>
            <a:r>
              <a:rPr lang="en-GB" altLang="en-US" sz="2700" dirty="0"/>
              <a:t>E= Ability not suited to the current position and level</a:t>
            </a:r>
          </a:p>
        </p:txBody>
      </p:sp>
      <p:sp>
        <p:nvSpPr>
          <p:cNvPr id="7172" name="TextBox 1">
            <a:extLst>
              <a:ext uri="{FF2B5EF4-FFF2-40B4-BE49-F238E27FC236}">
                <a16:creationId xmlns:a16="http://schemas.microsoft.com/office/drawing/2014/main" id="{03D8F590-680A-5747-BCD2-92D9F0F6DA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6514856"/>
            <a:ext cx="25209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 dirty="0"/>
              <a:t>(Muller-</a:t>
            </a:r>
            <a:r>
              <a:rPr lang="en-GB" altLang="en-US" sz="1400" dirty="0" err="1"/>
              <a:t>Camen</a:t>
            </a:r>
            <a:r>
              <a:rPr lang="en-GB" altLang="en-US" sz="1400" dirty="0"/>
              <a:t> et al., 2008)</a:t>
            </a:r>
          </a:p>
        </p:txBody>
      </p:sp>
    </p:spTree>
    <p:extLst>
      <p:ext uri="{BB962C8B-B14F-4D97-AF65-F5344CB8AC3E}">
        <p14:creationId xmlns:p14="http://schemas.microsoft.com/office/powerpoint/2010/main" val="38548981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F9A26223-F156-6142-ACF8-C37E90A5C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549275"/>
            <a:ext cx="7772400" cy="4611688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en-GB" altLang="en-US" sz="3600" b="1" dirty="0">
                <a:solidFill>
                  <a:srgbClr val="0070C0"/>
                </a:solidFill>
              </a:rPr>
              <a:t>Assessing Potential</a:t>
            </a:r>
          </a:p>
          <a:p>
            <a:pPr>
              <a:defRPr/>
            </a:pPr>
            <a:endParaRPr lang="en-GB" altLang="en-US" sz="2400" dirty="0"/>
          </a:p>
          <a:p>
            <a:pPr>
              <a:defRPr/>
            </a:pPr>
            <a:endParaRPr lang="en-GB" altLang="en-US" sz="2400" dirty="0"/>
          </a:p>
          <a:p>
            <a:pPr marL="0" indent="0">
              <a:buFontTx/>
              <a:buNone/>
              <a:defRPr/>
            </a:pPr>
            <a:endParaRPr lang="en-GB" altLang="en-US" sz="2400" dirty="0"/>
          </a:p>
          <a:p>
            <a:pPr marL="0" indent="0">
              <a:buFontTx/>
              <a:buNone/>
              <a:defRPr/>
            </a:pPr>
            <a:endParaRPr lang="en-GB" alt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EA54FC2-4ECE-FC4A-86A2-F0BBE8ECA2D8}"/>
              </a:ext>
            </a:extLst>
          </p:cNvPr>
          <p:cNvGraphicFramePr>
            <a:graphicFrameLocks noGrp="1"/>
          </p:cNvGraphicFramePr>
          <p:nvPr/>
        </p:nvGraphicFramePr>
        <p:xfrm>
          <a:off x="1410516" y="1948657"/>
          <a:ext cx="6408738" cy="28114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43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43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05731">
                <a:tc>
                  <a:txBody>
                    <a:bodyPr/>
                    <a:lstStyle/>
                    <a:p>
                      <a:r>
                        <a:rPr lang="en-GB" sz="1800" dirty="0"/>
                        <a:t>Acting</a:t>
                      </a:r>
                      <a:r>
                        <a:rPr lang="en-GB" sz="1800" baseline="0" dirty="0"/>
                        <a:t> roles/secondments</a:t>
                      </a:r>
                    </a:p>
                    <a:p>
                      <a:r>
                        <a:rPr lang="en-GB" sz="1800" baseline="0" dirty="0"/>
                        <a:t>Peer consensus</a:t>
                      </a:r>
                    </a:p>
                    <a:p>
                      <a:r>
                        <a:rPr lang="en-GB" sz="1800" baseline="0" dirty="0"/>
                        <a:t>360-degree assessment</a:t>
                      </a:r>
                      <a:endParaRPr lang="en-GB" sz="1800" dirty="0"/>
                    </a:p>
                  </a:txBody>
                  <a:tcPr marT="45710" marB="4571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Manager’s judgement</a:t>
                      </a:r>
                    </a:p>
                    <a:p>
                      <a:r>
                        <a:rPr lang="en-GB" sz="1800" dirty="0"/>
                        <a:t>Self-assessment</a:t>
                      </a:r>
                    </a:p>
                  </a:txBody>
                  <a:tcPr marT="45710" marB="4571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05731">
                <a:tc>
                  <a:txBody>
                    <a:bodyPr/>
                    <a:lstStyle/>
                    <a:p>
                      <a:r>
                        <a:rPr lang="en-GB" sz="1800" dirty="0"/>
                        <a:t>Formal interviews</a:t>
                      </a:r>
                    </a:p>
                    <a:p>
                      <a:r>
                        <a:rPr lang="en-GB" sz="1800" dirty="0"/>
                        <a:t>Development</a:t>
                      </a:r>
                      <a:r>
                        <a:rPr lang="en-GB" sz="1800" baseline="0" dirty="0"/>
                        <a:t> centres</a:t>
                      </a:r>
                    </a:p>
                    <a:p>
                      <a:r>
                        <a:rPr lang="en-GB" sz="1800" baseline="0" dirty="0"/>
                        <a:t>Case-based interviews</a:t>
                      </a:r>
                      <a:endParaRPr lang="en-GB" sz="1800" dirty="0"/>
                    </a:p>
                  </a:txBody>
                  <a:tcPr marT="45710" marB="4571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Structured interview</a:t>
                      </a:r>
                    </a:p>
                    <a:p>
                      <a:r>
                        <a:rPr lang="en-GB" sz="1800" dirty="0"/>
                        <a:t>Questionnaires and their interpretation</a:t>
                      </a:r>
                    </a:p>
                  </a:txBody>
                  <a:tcPr marT="45710" marB="4571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9230" name="TextBox 2">
            <a:extLst>
              <a:ext uri="{FF2B5EF4-FFF2-40B4-BE49-F238E27FC236}">
                <a16:creationId xmlns:a16="http://schemas.microsoft.com/office/drawing/2014/main" id="{48DA3D12-EA1A-264F-8BF6-C42BB163BC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09937" y="4826000"/>
            <a:ext cx="30956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000" dirty="0"/>
              <a:t>At a point in time</a:t>
            </a:r>
          </a:p>
        </p:txBody>
      </p:sp>
      <p:sp>
        <p:nvSpPr>
          <p:cNvPr id="9231" name="TextBox 3">
            <a:extLst>
              <a:ext uri="{FF2B5EF4-FFF2-40B4-BE49-F238E27FC236}">
                <a16:creationId xmlns:a16="http://schemas.microsoft.com/office/drawing/2014/main" id="{95296977-AC24-B74F-B28F-5C5B3847A4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13634" y="2882184"/>
            <a:ext cx="1246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000"/>
              <a:t>One assessor</a:t>
            </a:r>
          </a:p>
        </p:txBody>
      </p:sp>
      <p:sp>
        <p:nvSpPr>
          <p:cNvPr id="9232" name="TextBox 5">
            <a:extLst>
              <a:ext uri="{FF2B5EF4-FFF2-40B4-BE49-F238E27FC236}">
                <a16:creationId xmlns:a16="http://schemas.microsoft.com/office/drawing/2014/main" id="{408635D2-1146-7749-AF5A-FB4DF150A2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6700" y="1483520"/>
            <a:ext cx="41021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000" dirty="0"/>
              <a:t>Job-based observation over time</a:t>
            </a:r>
          </a:p>
        </p:txBody>
      </p:sp>
      <p:sp>
        <p:nvSpPr>
          <p:cNvPr id="9233" name="TextBox 6">
            <a:extLst>
              <a:ext uri="{FF2B5EF4-FFF2-40B4-BE49-F238E27FC236}">
                <a16:creationId xmlns:a16="http://schemas.microsoft.com/office/drawing/2014/main" id="{4C965BA4-0206-4A42-A05A-737106D49B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766" y="3000375"/>
            <a:ext cx="13319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000" dirty="0"/>
              <a:t>Many assessors</a:t>
            </a:r>
          </a:p>
        </p:txBody>
      </p:sp>
      <p:sp>
        <p:nvSpPr>
          <p:cNvPr id="9234" name="TextBox 8">
            <a:extLst>
              <a:ext uri="{FF2B5EF4-FFF2-40B4-BE49-F238E27FC236}">
                <a16:creationId xmlns:a16="http://schemas.microsoft.com/office/drawing/2014/main" id="{6FD238BF-5A71-0543-8E3B-83DD624F3C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3050" y="6400800"/>
            <a:ext cx="25209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(Muller-Camen et al., 2008)</a:t>
            </a:r>
          </a:p>
        </p:txBody>
      </p:sp>
    </p:spTree>
    <p:extLst>
      <p:ext uri="{BB962C8B-B14F-4D97-AF65-F5344CB8AC3E}">
        <p14:creationId xmlns:p14="http://schemas.microsoft.com/office/powerpoint/2010/main" val="29707617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Content Placeholder 2">
            <a:extLst>
              <a:ext uri="{FF2B5EF4-FFF2-40B4-BE49-F238E27FC236}">
                <a16:creationId xmlns:a16="http://schemas.microsoft.com/office/drawing/2014/main" id="{A33222A2-9011-0841-982D-F793C44D8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549275"/>
            <a:ext cx="7772400" cy="4611688"/>
          </a:xfrm>
        </p:spPr>
        <p:txBody>
          <a:bodyPr/>
          <a:lstStyle/>
          <a:p>
            <a:pPr marL="0" indent="0" algn="ctr">
              <a:buFontTx/>
              <a:buNone/>
            </a:pPr>
            <a:r>
              <a:rPr lang="en-US" altLang="en-US" sz="3600" b="1" dirty="0">
                <a:solidFill>
                  <a:srgbClr val="0070C0"/>
                </a:solidFill>
              </a:rPr>
              <a:t>Talent Management</a:t>
            </a:r>
          </a:p>
          <a:p>
            <a:pPr algn="just"/>
            <a:r>
              <a:rPr lang="en-GB" altLang="en-US" sz="2700" dirty="0"/>
              <a:t>Talent management is the process whereby organisations seek to attract, identify, develop, engage, retain and deploy individuals who are considered particularly valuable to an organisation (CIPD, 2017b). </a:t>
            </a:r>
          </a:p>
          <a:p>
            <a:pPr marL="0" indent="0"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942747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8906C3C8-898A-3F4B-A0FC-B32E29D3E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549274"/>
            <a:ext cx="7772400" cy="496795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FontTx/>
              <a:buNone/>
              <a:defRPr/>
            </a:pPr>
            <a:r>
              <a:rPr lang="en-US" altLang="en-US" sz="3900" b="1" dirty="0">
                <a:solidFill>
                  <a:srgbClr val="0070C0"/>
                </a:solidFill>
              </a:rPr>
              <a:t>Talent Management</a:t>
            </a:r>
            <a:endParaRPr lang="en-GB" altLang="en-US" sz="3900" dirty="0">
              <a:solidFill>
                <a:srgbClr val="0070C0"/>
              </a:solidFill>
            </a:endParaRPr>
          </a:p>
          <a:p>
            <a:pPr algn="just">
              <a:defRPr/>
            </a:pPr>
            <a:r>
              <a:rPr lang="en-GB" altLang="en-US" sz="2700" dirty="0"/>
              <a:t>Applies to people judged as ‘talented’ – i.e. capable of providing superior added value to the organisation and its stakeholders.</a:t>
            </a:r>
          </a:p>
          <a:p>
            <a:pPr marL="0" indent="0">
              <a:buFontTx/>
              <a:buNone/>
              <a:defRPr/>
            </a:pPr>
            <a:endParaRPr lang="en-GB" altLang="en-US" sz="2700" dirty="0"/>
          </a:p>
          <a:p>
            <a:pPr marL="0" indent="0">
              <a:buFontTx/>
              <a:buNone/>
              <a:defRPr/>
            </a:pPr>
            <a:r>
              <a:rPr lang="en-US" altLang="en-US" sz="2700" dirty="0"/>
              <a:t>Sadler (1993)</a:t>
            </a:r>
          </a:p>
          <a:p>
            <a:pPr marL="0" indent="0">
              <a:buFontTx/>
              <a:buNone/>
              <a:defRPr/>
            </a:pPr>
            <a:r>
              <a:rPr lang="en-US" altLang="en-US" sz="2700" dirty="0"/>
              <a:t>Four main categories of talent:</a:t>
            </a:r>
          </a:p>
          <a:p>
            <a:pPr>
              <a:defRPr/>
            </a:pPr>
            <a:r>
              <a:rPr lang="en-US" altLang="en-US" sz="2700" dirty="0"/>
              <a:t>Specialist expertise</a:t>
            </a:r>
          </a:p>
          <a:p>
            <a:pPr>
              <a:defRPr/>
            </a:pPr>
            <a:r>
              <a:rPr lang="en-US" altLang="en-US" sz="2700" dirty="0"/>
              <a:t>Ability to lead</a:t>
            </a:r>
          </a:p>
          <a:p>
            <a:pPr>
              <a:defRPr/>
            </a:pPr>
            <a:r>
              <a:rPr lang="en-US" altLang="en-US" sz="2700" dirty="0"/>
              <a:t>Business-getting talent</a:t>
            </a:r>
          </a:p>
          <a:p>
            <a:pPr>
              <a:defRPr/>
            </a:pPr>
            <a:r>
              <a:rPr lang="en-US" altLang="en-US" sz="2700" dirty="0"/>
              <a:t>Hybrid talent (a combination of the others)</a:t>
            </a:r>
            <a:endParaRPr lang="en-GB" altLang="en-US" sz="2700" dirty="0"/>
          </a:p>
          <a:p>
            <a:pPr marL="0" indent="0">
              <a:buFontTx/>
              <a:buNone/>
              <a:defRPr/>
            </a:pPr>
            <a:endParaRPr lang="en-GB" altLang="en-US" sz="2700" dirty="0"/>
          </a:p>
        </p:txBody>
      </p:sp>
    </p:spTree>
    <p:extLst>
      <p:ext uri="{BB962C8B-B14F-4D97-AF65-F5344CB8AC3E}">
        <p14:creationId xmlns:p14="http://schemas.microsoft.com/office/powerpoint/2010/main" val="34339846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1" name="Rectangle 13">
            <a:extLst>
              <a:ext uri="{FF2B5EF4-FFF2-40B4-BE49-F238E27FC236}">
                <a16:creationId xmlns:a16="http://schemas.microsoft.com/office/drawing/2014/main" id="{7FB3E4F0-5527-654C-A9FD-478203EF1A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600" y="228600"/>
            <a:ext cx="8077200" cy="914400"/>
          </a:xfrm>
        </p:spPr>
        <p:txBody>
          <a:bodyPr>
            <a:normAutofit/>
          </a:bodyPr>
          <a:lstStyle/>
          <a:p>
            <a:r>
              <a:rPr lang="en-US" altLang="en-US" sz="3600" b="1" dirty="0">
                <a:solidFill>
                  <a:srgbClr val="0070C0"/>
                </a:solidFill>
              </a:rPr>
              <a:t>Talent Management</a:t>
            </a:r>
          </a:p>
        </p:txBody>
      </p:sp>
      <p:sp>
        <p:nvSpPr>
          <p:cNvPr id="7182" name="Rectangle 14">
            <a:extLst>
              <a:ext uri="{FF2B5EF4-FFF2-40B4-BE49-F238E27FC236}">
                <a16:creationId xmlns:a16="http://schemas.microsoft.com/office/drawing/2014/main" id="{51014FE9-F735-CD48-973E-CB6D5DB932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536" y="1086787"/>
            <a:ext cx="8077200" cy="4495800"/>
          </a:xfrm>
        </p:spPr>
        <p:txBody>
          <a:bodyPr/>
          <a:lstStyle/>
          <a:p>
            <a:pPr>
              <a:lnSpc>
                <a:spcPct val="105000"/>
              </a:lnSpc>
              <a:buFontTx/>
              <a:buNone/>
            </a:pPr>
            <a:r>
              <a:rPr lang="en-US" altLang="en-US" sz="2800" dirty="0">
                <a:solidFill>
                  <a:srgbClr val="0070C0"/>
                </a:solidFill>
              </a:rPr>
              <a:t>Involves:</a:t>
            </a:r>
          </a:p>
          <a:p>
            <a:pPr>
              <a:lnSpc>
                <a:spcPct val="105000"/>
              </a:lnSpc>
            </a:pPr>
            <a:r>
              <a:rPr lang="en-US" altLang="en-US" sz="2400" dirty="0"/>
              <a:t>Recruitment &amp; Selection</a:t>
            </a:r>
          </a:p>
          <a:p>
            <a:pPr lvl="1">
              <a:lnSpc>
                <a:spcPct val="80000"/>
              </a:lnSpc>
            </a:pPr>
            <a:r>
              <a:rPr lang="en-US" altLang="en-US" sz="2000" dirty="0"/>
              <a:t>Knowledge, Skills, and Abilities</a:t>
            </a:r>
          </a:p>
          <a:p>
            <a:pPr>
              <a:lnSpc>
                <a:spcPct val="105000"/>
              </a:lnSpc>
            </a:pPr>
            <a:r>
              <a:rPr lang="en-US" altLang="en-US" sz="2400" dirty="0"/>
              <a:t>Employee Development &amp; Training</a:t>
            </a:r>
          </a:p>
          <a:p>
            <a:pPr lvl="1">
              <a:lnSpc>
                <a:spcPct val="80000"/>
              </a:lnSpc>
            </a:pPr>
            <a:r>
              <a:rPr lang="en-US" altLang="en-US" sz="2000" dirty="0"/>
              <a:t>Improve skills and broaden knowledge</a:t>
            </a:r>
          </a:p>
          <a:p>
            <a:pPr>
              <a:lnSpc>
                <a:spcPct val="105000"/>
              </a:lnSpc>
            </a:pPr>
            <a:r>
              <a:rPr lang="en-US" altLang="en-US" sz="2400" dirty="0"/>
              <a:t>Performance Management</a:t>
            </a:r>
          </a:p>
          <a:p>
            <a:pPr lvl="1">
              <a:lnSpc>
                <a:spcPct val="80000"/>
              </a:lnSpc>
            </a:pPr>
            <a:r>
              <a:rPr lang="en-US" altLang="en-US" sz="2000" dirty="0"/>
              <a:t>Provide feedback for improvement</a:t>
            </a:r>
            <a:endParaRPr lang="en-US" altLang="en-US" sz="1800" dirty="0"/>
          </a:p>
          <a:p>
            <a:pPr>
              <a:lnSpc>
                <a:spcPct val="105000"/>
              </a:lnSpc>
            </a:pPr>
            <a:r>
              <a:rPr lang="en-US" altLang="en-US" sz="2400" dirty="0"/>
              <a:t>Compensation &amp; Benefits</a:t>
            </a:r>
          </a:p>
          <a:p>
            <a:pPr lvl="1">
              <a:lnSpc>
                <a:spcPct val="80000"/>
              </a:lnSpc>
            </a:pPr>
            <a:r>
              <a:rPr lang="en-US" altLang="en-US" sz="1800" dirty="0"/>
              <a:t>Rewarding employees to meet financial needs</a:t>
            </a:r>
          </a:p>
          <a:p>
            <a:pPr>
              <a:lnSpc>
                <a:spcPct val="105000"/>
              </a:lnSpc>
            </a:pPr>
            <a:r>
              <a:rPr lang="en-US" altLang="en-US" sz="2400" dirty="0"/>
              <a:t>Succession Planning</a:t>
            </a:r>
          </a:p>
          <a:p>
            <a:pPr lvl="1">
              <a:lnSpc>
                <a:spcPct val="80000"/>
              </a:lnSpc>
            </a:pPr>
            <a:r>
              <a:rPr lang="en-US" altLang="en-US" sz="1800" dirty="0"/>
              <a:t>Tomorrows leaders</a:t>
            </a:r>
          </a:p>
          <a:p>
            <a:pPr lvl="1">
              <a:lnSpc>
                <a:spcPct val="80000"/>
              </a:lnSpc>
              <a:buFont typeface="Trebuchet MS" panose="020B0703020202090204" pitchFamily="34" charset="0"/>
              <a:buNone/>
            </a:pPr>
            <a:endParaRPr lang="en-US" altLang="en-US" sz="1800" dirty="0"/>
          </a:p>
          <a:p>
            <a:pPr lvl="1">
              <a:lnSpc>
                <a:spcPct val="80000"/>
              </a:lnSpc>
              <a:buFont typeface="Trebuchet MS" panose="020B0703020202090204" pitchFamily="34" charset="0"/>
              <a:buNone/>
            </a:pPr>
            <a:endParaRPr lang="en-US" altLang="en-US" sz="1800" dirty="0"/>
          </a:p>
          <a:p>
            <a:pPr lvl="1">
              <a:lnSpc>
                <a:spcPct val="80000"/>
              </a:lnSpc>
            </a:pPr>
            <a:endParaRPr lang="en-US" altLang="en-US" sz="2000" dirty="0"/>
          </a:p>
          <a:p>
            <a:pPr lvl="1">
              <a:lnSpc>
                <a:spcPct val="80000"/>
              </a:lnSpc>
              <a:buFont typeface="Trebuchet MS" panose="020B0703020202090204" pitchFamily="34" charset="0"/>
              <a:buNone/>
            </a:pPr>
            <a:endParaRPr lang="en-US" altLang="en-US" sz="2000" dirty="0"/>
          </a:p>
          <a:p>
            <a:pPr lvl="1">
              <a:lnSpc>
                <a:spcPct val="80000"/>
              </a:lnSpc>
              <a:buFont typeface="Trebuchet MS" panose="020B0703020202090204" pitchFamily="34" charset="0"/>
              <a:buNone/>
            </a:pPr>
            <a:endParaRPr lang="en-US" altLang="en-US" sz="2000" dirty="0"/>
          </a:p>
          <a:p>
            <a:pPr>
              <a:lnSpc>
                <a:spcPct val="105000"/>
              </a:lnSpc>
            </a:pP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3582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7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71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71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1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1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500"/>
                                        <p:tgtEl>
                                          <p:spTgt spid="71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1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1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71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Content Placeholder 2">
            <a:extLst>
              <a:ext uri="{FF2B5EF4-FFF2-40B4-BE49-F238E27FC236}">
                <a16:creationId xmlns:a16="http://schemas.microsoft.com/office/drawing/2014/main" id="{31B26D45-B71E-C14A-B800-90859CF6C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980728"/>
            <a:ext cx="7772400" cy="4611688"/>
          </a:xfrm>
        </p:spPr>
        <p:txBody>
          <a:bodyPr>
            <a:normAutofit/>
          </a:bodyPr>
          <a:lstStyle/>
          <a:p>
            <a:pPr algn="just"/>
            <a:r>
              <a:rPr lang="en-US" sz="2800" dirty="0"/>
              <a:t>The right talent in the right place at the right time with the right capabilities </a:t>
            </a:r>
          </a:p>
          <a:p>
            <a:pPr algn="just"/>
            <a:r>
              <a:rPr lang="en-US" sz="2800" dirty="0">
                <a:solidFill>
                  <a:srgbClr val="0070C0"/>
                </a:solidFill>
              </a:rPr>
              <a:t>Examples of talent-related decisions: </a:t>
            </a:r>
          </a:p>
          <a:p>
            <a:pPr lvl="1" algn="just"/>
            <a:r>
              <a:rPr lang="en-US" dirty="0"/>
              <a:t>Who gets promoted? When should they be promoted? </a:t>
            </a:r>
          </a:p>
          <a:p>
            <a:pPr lvl="1" algn="just"/>
            <a:r>
              <a:rPr lang="en-US" dirty="0"/>
              <a:t>Who/when is the right person/time for a developmental activity? </a:t>
            </a:r>
          </a:p>
          <a:p>
            <a:pPr lvl="1" algn="just"/>
            <a:r>
              <a:rPr lang="en-US" dirty="0"/>
              <a:t>When do we stop investing in someone’s development and “start over” with someone else? </a:t>
            </a:r>
          </a:p>
          <a:p>
            <a:endParaRPr lang="en-US" dirty="0"/>
          </a:p>
          <a:p>
            <a:endParaRPr lang="en-US" sz="2800" dirty="0">
              <a:effectLst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DB3AE64-E682-5548-BEF6-68A0ECA84A47}"/>
              </a:ext>
            </a:extLst>
          </p:cNvPr>
          <p:cNvSpPr/>
          <p:nvPr/>
        </p:nvSpPr>
        <p:spPr>
          <a:xfrm>
            <a:off x="1619672" y="188640"/>
            <a:ext cx="580197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3600" b="1" dirty="0">
                <a:solidFill>
                  <a:srgbClr val="0070C0"/>
                </a:solidFill>
              </a:rPr>
              <a:t>Strategic Talent Management</a:t>
            </a:r>
            <a:endParaRPr lang="en-GB" alt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9248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D2D725C-F151-EA4B-9951-3C9B843B9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549275"/>
            <a:ext cx="8280400" cy="4611688"/>
          </a:xfrm>
        </p:spPr>
        <p:txBody>
          <a:bodyPr/>
          <a:lstStyle/>
          <a:p>
            <a:pPr marL="0" indent="0" algn="ctr">
              <a:buFontTx/>
              <a:buNone/>
              <a:defRPr/>
            </a:pPr>
            <a:r>
              <a:rPr lang="en-US" altLang="en-US" sz="3600" b="1" dirty="0">
                <a:solidFill>
                  <a:srgbClr val="0070C0"/>
                </a:solidFill>
              </a:rPr>
              <a:t>Succession Planning</a:t>
            </a:r>
          </a:p>
          <a:p>
            <a:pPr algn="just">
              <a:defRPr/>
            </a:pPr>
            <a:r>
              <a:rPr lang="en-GB" sz="2700" dirty="0"/>
              <a:t>A process for identifying and developing potential future leaders or senior managers, as well as individuals to fill other business-critical positions, either in the short- or the long-term (CIPD, 2017a).</a:t>
            </a:r>
          </a:p>
          <a:p>
            <a:pPr algn="just">
              <a:defRPr/>
            </a:pPr>
            <a:r>
              <a:rPr lang="en-GB" sz="2700" dirty="0"/>
              <a:t>The process of preparing to hand over control of specific functions to alternate employees in a way that is least disruptive to the business operation and values (Ward, 2000). </a:t>
            </a:r>
            <a:endParaRPr lang="en-GB" altLang="en-US" sz="2700" dirty="0"/>
          </a:p>
        </p:txBody>
      </p:sp>
    </p:spTree>
    <p:extLst>
      <p:ext uri="{BB962C8B-B14F-4D97-AF65-F5344CB8AC3E}">
        <p14:creationId xmlns:p14="http://schemas.microsoft.com/office/powerpoint/2010/main" val="32366484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9B5302E-8ACB-9D41-A282-4835FEC21E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549275"/>
            <a:ext cx="7772400" cy="461168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FontTx/>
              <a:buNone/>
              <a:defRPr/>
            </a:pPr>
            <a:r>
              <a:rPr lang="en-US" altLang="en-US" sz="3900" b="1" dirty="0">
                <a:solidFill>
                  <a:srgbClr val="0070C0"/>
                </a:solidFill>
              </a:rPr>
              <a:t>Succession Planning</a:t>
            </a:r>
          </a:p>
          <a:p>
            <a:pPr marL="0" indent="0" algn="just">
              <a:buFontTx/>
              <a:buNone/>
              <a:defRPr/>
            </a:pPr>
            <a:r>
              <a:rPr lang="en-GB" altLang="en-US" sz="2600" dirty="0"/>
              <a:t>Outcomes</a:t>
            </a:r>
          </a:p>
          <a:p>
            <a:pPr algn="just">
              <a:defRPr/>
            </a:pPr>
            <a:r>
              <a:rPr lang="en-US" altLang="en-US" sz="2600" dirty="0"/>
              <a:t>A plan for filling unexpected vacancies</a:t>
            </a:r>
          </a:p>
          <a:p>
            <a:pPr algn="just">
              <a:defRPr/>
            </a:pPr>
            <a:r>
              <a:rPr lang="en-US" altLang="en-US" sz="2600" dirty="0"/>
              <a:t>A longer-term plan for providing continuity of posts and development of people</a:t>
            </a:r>
          </a:p>
          <a:p>
            <a:pPr algn="just">
              <a:defRPr/>
            </a:pPr>
            <a:r>
              <a:rPr lang="en-US" altLang="en-US" sz="2600" dirty="0"/>
              <a:t>Proactive career moves are available for employees</a:t>
            </a:r>
          </a:p>
          <a:p>
            <a:pPr marL="0" indent="0" algn="just">
              <a:buFontTx/>
              <a:buNone/>
              <a:defRPr/>
            </a:pPr>
            <a:r>
              <a:rPr lang="en-GB" altLang="en-US" sz="2600" dirty="0"/>
              <a:t>Rationale</a:t>
            </a:r>
          </a:p>
          <a:p>
            <a:pPr algn="just">
              <a:defRPr/>
            </a:pPr>
            <a:r>
              <a:rPr lang="en-GB" altLang="en-US" sz="2600" dirty="0"/>
              <a:t>Continuity is highly valuable</a:t>
            </a:r>
          </a:p>
          <a:p>
            <a:pPr algn="just">
              <a:defRPr/>
            </a:pPr>
            <a:r>
              <a:rPr lang="en-GB" altLang="en-US" sz="2600" dirty="0"/>
              <a:t>Vacant posts should not sit waiting to be filled</a:t>
            </a:r>
          </a:p>
          <a:p>
            <a:pPr algn="just">
              <a:defRPr/>
            </a:pPr>
            <a:r>
              <a:rPr lang="en-GB" altLang="en-US" sz="2600" dirty="0"/>
              <a:t>Knowledge and experience is passed on from one person to another in a systematic way</a:t>
            </a:r>
            <a:endParaRPr lang="en-US" altLang="en-US" sz="2600" dirty="0"/>
          </a:p>
        </p:txBody>
      </p:sp>
    </p:spTree>
    <p:extLst>
      <p:ext uri="{BB962C8B-B14F-4D97-AF65-F5344CB8AC3E}">
        <p14:creationId xmlns:p14="http://schemas.microsoft.com/office/powerpoint/2010/main" val="275796134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E628067-25DA-1841-9E71-B54A1CACC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549275"/>
            <a:ext cx="7772400" cy="4611688"/>
          </a:xfrm>
        </p:spPr>
        <p:txBody>
          <a:bodyPr>
            <a:normAutofit fontScale="92500"/>
          </a:bodyPr>
          <a:lstStyle/>
          <a:p>
            <a:pPr marL="0" indent="0" algn="ctr">
              <a:buFontTx/>
              <a:buNone/>
              <a:defRPr/>
            </a:pPr>
            <a:r>
              <a:rPr lang="en-US" altLang="en-US" sz="3600" b="1" dirty="0">
                <a:solidFill>
                  <a:srgbClr val="0070C0"/>
                </a:solidFill>
              </a:rPr>
              <a:t>Succession Planning</a:t>
            </a:r>
          </a:p>
          <a:p>
            <a:pPr marL="0" indent="0" algn="just">
              <a:buFontTx/>
              <a:buNone/>
              <a:defRPr/>
            </a:pPr>
            <a:r>
              <a:rPr lang="en-GB" altLang="en-US" sz="2700" dirty="0"/>
              <a:t>The process:</a:t>
            </a:r>
          </a:p>
          <a:p>
            <a:pPr algn="just">
              <a:defRPr/>
            </a:pPr>
            <a:r>
              <a:rPr lang="en-GB" altLang="en-US" sz="2700" dirty="0"/>
              <a:t>Identify the critical positions that are to be included in the process</a:t>
            </a:r>
          </a:p>
          <a:p>
            <a:pPr algn="just">
              <a:defRPr/>
            </a:pPr>
            <a:r>
              <a:rPr lang="en-GB" altLang="en-US" sz="2700" dirty="0"/>
              <a:t>Define the capabilities that each of these positions will require in the future</a:t>
            </a:r>
          </a:p>
          <a:p>
            <a:pPr algn="just">
              <a:defRPr/>
            </a:pPr>
            <a:r>
              <a:rPr lang="en-GB" altLang="en-US" sz="2700" dirty="0"/>
              <a:t>Identify and assess possible candidates</a:t>
            </a:r>
          </a:p>
          <a:p>
            <a:pPr algn="just">
              <a:defRPr/>
            </a:pPr>
            <a:r>
              <a:rPr lang="en-GB" altLang="en-US" sz="2700" dirty="0"/>
              <a:t>Provide these individuals with focused development</a:t>
            </a:r>
          </a:p>
          <a:p>
            <a:pPr algn="just">
              <a:defRPr/>
            </a:pPr>
            <a:r>
              <a:rPr lang="en-GB" altLang="en-US" sz="2700" dirty="0"/>
              <a:t>Regularly review the progress of identified successors</a:t>
            </a:r>
          </a:p>
        </p:txBody>
      </p:sp>
      <p:sp>
        <p:nvSpPr>
          <p:cNvPr id="19459" name="TextBox 1">
            <a:extLst>
              <a:ext uri="{FF2B5EF4-FFF2-40B4-BE49-F238E27FC236}">
                <a16:creationId xmlns:a16="http://schemas.microsoft.com/office/drawing/2014/main" id="{BBBDC9B3-5680-304F-92AB-9DEB1428EA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4388" y="6237288"/>
            <a:ext cx="16557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(Bechet, 2008)</a:t>
            </a:r>
          </a:p>
        </p:txBody>
      </p:sp>
    </p:spTree>
    <p:extLst>
      <p:ext uri="{BB962C8B-B14F-4D97-AF65-F5344CB8AC3E}">
        <p14:creationId xmlns:p14="http://schemas.microsoft.com/office/powerpoint/2010/main" val="15558049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DE8D36D5-F2AA-A849-B763-B19EDCB92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549275"/>
            <a:ext cx="7772400" cy="4611688"/>
          </a:xfrm>
        </p:spPr>
        <p:txBody>
          <a:bodyPr/>
          <a:lstStyle/>
          <a:p>
            <a:pPr marL="0" indent="0" algn="ctr">
              <a:buFontTx/>
              <a:buNone/>
              <a:defRPr/>
            </a:pPr>
            <a:r>
              <a:rPr lang="en-GB" altLang="en-US" sz="3600" b="1" dirty="0">
                <a:solidFill>
                  <a:srgbClr val="0070C0"/>
                </a:solidFill>
              </a:rPr>
              <a:t>Selecting the jobs that need planning</a:t>
            </a:r>
          </a:p>
          <a:p>
            <a:pPr marL="0" indent="0">
              <a:buFontTx/>
              <a:buNone/>
              <a:defRPr/>
            </a:pPr>
            <a:r>
              <a:rPr lang="en-GB" altLang="en-US" sz="2700" dirty="0"/>
              <a:t>A critical position is one where:</a:t>
            </a:r>
          </a:p>
          <a:p>
            <a:pPr>
              <a:defRPr/>
            </a:pPr>
            <a:r>
              <a:rPr lang="en-GB" altLang="en-US" sz="2700" dirty="0"/>
              <a:t>Success depends on an intimate knowledge of the organisation and its people</a:t>
            </a:r>
          </a:p>
          <a:p>
            <a:pPr>
              <a:defRPr/>
            </a:pPr>
            <a:r>
              <a:rPr lang="en-GB" altLang="en-US" sz="2700" dirty="0"/>
              <a:t>A time gap in continuity of the position would have serious business effects </a:t>
            </a:r>
          </a:p>
          <a:p>
            <a:pPr>
              <a:defRPr/>
            </a:pPr>
            <a:r>
              <a:rPr lang="en-GB" altLang="en-US" sz="2700" dirty="0"/>
              <a:t>The skill/experience is very hard to find</a:t>
            </a:r>
          </a:p>
          <a:p>
            <a:pPr marL="0" indent="0">
              <a:buFontTx/>
              <a:buNone/>
              <a:defRPr/>
            </a:pPr>
            <a:endParaRPr lang="en-GB" altLang="en-US" sz="2700" dirty="0"/>
          </a:p>
        </p:txBody>
      </p:sp>
    </p:spTree>
    <p:extLst>
      <p:ext uri="{BB962C8B-B14F-4D97-AF65-F5344CB8AC3E}">
        <p14:creationId xmlns:p14="http://schemas.microsoft.com/office/powerpoint/2010/main" val="11212347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2AF4652D-BE05-1041-90B8-FFDB4E5D6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549275"/>
            <a:ext cx="8208963" cy="461168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FontTx/>
              <a:buNone/>
            </a:pPr>
            <a:r>
              <a:rPr lang="en-GB" altLang="en-US" sz="3900" b="1" dirty="0">
                <a:solidFill>
                  <a:srgbClr val="0070C0"/>
                </a:solidFill>
              </a:rPr>
              <a:t>Position Analysis </a:t>
            </a:r>
          </a:p>
          <a:p>
            <a:pPr marL="0" indent="0" algn="just">
              <a:buFontTx/>
              <a:buNone/>
            </a:pPr>
            <a:r>
              <a:rPr lang="en-GB" altLang="en-US" sz="2400" b="1" dirty="0"/>
              <a:t>Internal</a:t>
            </a:r>
          </a:p>
          <a:p>
            <a:pPr algn="just"/>
            <a:r>
              <a:rPr lang="en-GB" altLang="en-US" sz="2400" dirty="0"/>
              <a:t>What is the level of risk to the enterprise if the position is left vacant for an extended period?</a:t>
            </a:r>
          </a:p>
          <a:p>
            <a:pPr algn="just"/>
            <a:r>
              <a:rPr lang="en-GB" altLang="en-US" sz="2400" dirty="0"/>
              <a:t>To what extent does the position drive revenue and impact on bottom-line financial results?</a:t>
            </a:r>
          </a:p>
          <a:p>
            <a:pPr marL="0" indent="0" algn="just">
              <a:buFontTx/>
              <a:buNone/>
            </a:pPr>
            <a:endParaRPr lang="en-GB" altLang="en-US" sz="2400" b="1" dirty="0"/>
          </a:p>
          <a:p>
            <a:pPr marL="0" indent="0" algn="just">
              <a:buFontTx/>
              <a:buNone/>
            </a:pPr>
            <a:r>
              <a:rPr lang="en-GB" altLang="en-US" sz="2400" b="1" dirty="0"/>
              <a:t>External</a:t>
            </a:r>
          </a:p>
          <a:p>
            <a:pPr algn="just"/>
            <a:r>
              <a:rPr lang="en-GB" altLang="en-US" sz="2400" dirty="0"/>
              <a:t>What is the current market value of the position? </a:t>
            </a:r>
          </a:p>
          <a:p>
            <a:pPr algn="just"/>
            <a:r>
              <a:rPr lang="en-GB" altLang="en-US" sz="2400" dirty="0"/>
              <a:t>How is the position valued by other companies?</a:t>
            </a:r>
          </a:p>
          <a:p>
            <a:pPr algn="just"/>
            <a:r>
              <a:rPr lang="en-GB" altLang="en-US" sz="2400" dirty="0"/>
              <a:t>What is the degree of competition for qualified candidates for this position in the marketplace?</a:t>
            </a:r>
          </a:p>
          <a:p>
            <a:pPr marL="0" indent="0">
              <a:buFontTx/>
              <a:buNone/>
            </a:pPr>
            <a:endParaRPr lang="en-GB" altLang="en-US" sz="2400" dirty="0"/>
          </a:p>
        </p:txBody>
      </p:sp>
      <p:sp>
        <p:nvSpPr>
          <p:cNvPr id="21507" name="TextBox 1">
            <a:extLst>
              <a:ext uri="{FF2B5EF4-FFF2-40B4-BE49-F238E27FC236}">
                <a16:creationId xmlns:a16="http://schemas.microsoft.com/office/drawing/2014/main" id="{D199F267-C120-C545-A7AF-9E10FE221B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805264"/>
            <a:ext cx="136842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/>
              <a:t>(Caruso, 2011)</a:t>
            </a:r>
          </a:p>
        </p:txBody>
      </p:sp>
    </p:spTree>
    <p:extLst>
      <p:ext uri="{BB962C8B-B14F-4D97-AF65-F5344CB8AC3E}">
        <p14:creationId xmlns:p14="http://schemas.microsoft.com/office/powerpoint/2010/main" val="29936119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7B3D2DBD-AF97-AC44-89DA-BE96ED70B9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5410200"/>
            <a:ext cx="7772400" cy="990600"/>
          </a:xfrm>
        </p:spPr>
        <p:txBody>
          <a:bodyPr/>
          <a:lstStyle/>
          <a:p>
            <a:pPr algn="l" eaLnBrk="1" hangingPunct="1"/>
            <a:r>
              <a:rPr lang="en-GB" altLang="en-US" sz="2800">
                <a:solidFill>
                  <a:schemeClr val="bg1"/>
                </a:solidFill>
                <a:latin typeface="Helvetica" pitchFamily="2" charset="0"/>
              </a:rPr>
              <a:t>Coventry Business School</a:t>
            </a:r>
            <a:endParaRPr lang="en-GB" altLang="en-US">
              <a:solidFill>
                <a:schemeClr val="bg1"/>
              </a:solidFill>
              <a:latin typeface="Helvetica" pitchFamily="2" charset="0"/>
            </a:endParaRPr>
          </a:p>
        </p:txBody>
      </p:sp>
      <p:sp>
        <p:nvSpPr>
          <p:cNvPr id="30723" name="Rectangle 4">
            <a:extLst>
              <a:ext uri="{FF2B5EF4-FFF2-40B4-BE49-F238E27FC236}">
                <a16:creationId xmlns:a16="http://schemas.microsoft.com/office/drawing/2014/main" id="{753F045C-678F-2D48-9AB3-3A11E4D111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260350"/>
            <a:ext cx="7772400" cy="4392613"/>
          </a:xfrm>
        </p:spPr>
        <p:txBody>
          <a:bodyPr>
            <a:normAutofit fontScale="92500" lnSpcReduction="20000"/>
          </a:bodyPr>
          <a:lstStyle/>
          <a:p>
            <a:pPr algn="ctr" eaLnBrk="1" hangingPunct="1">
              <a:buFontTx/>
              <a:buNone/>
            </a:pPr>
            <a:r>
              <a:rPr lang="en-GB" altLang="en-US" sz="3500" b="1" dirty="0">
                <a:solidFill>
                  <a:srgbClr val="0070C0"/>
                </a:solidFill>
              </a:rPr>
              <a:t>References</a:t>
            </a:r>
            <a:r>
              <a:rPr lang="en-GB" altLang="en-US" b="1" dirty="0"/>
              <a:t> </a:t>
            </a:r>
          </a:p>
          <a:p>
            <a:pPr algn="just"/>
            <a:r>
              <a:rPr lang="en-GB" altLang="en-US" sz="1500" dirty="0">
                <a:cs typeface="Arial" panose="020B0604020202020204" pitchFamily="34" charset="0"/>
              </a:rPr>
              <a:t>Bechet, T. (2008), Strategic Staffing: A Comprehensive System for Effective Workforce Planning, New York, NY: AMACOM.</a:t>
            </a:r>
          </a:p>
          <a:p>
            <a:pPr algn="just"/>
            <a:r>
              <a:rPr lang="en-GB" altLang="en-US" sz="1500" dirty="0">
                <a:cs typeface="Arial" panose="020B0604020202020204" pitchFamily="34" charset="0"/>
              </a:rPr>
              <a:t>Caruso, K. (2011). Identifying Critical Positions In The Succession Planning Process. http://</a:t>
            </a:r>
            <a:r>
              <a:rPr lang="en-GB" altLang="en-US" sz="1500" dirty="0" err="1">
                <a:cs typeface="Arial" panose="020B0604020202020204" pitchFamily="34" charset="0"/>
              </a:rPr>
              <a:t>web.viapeople.com</a:t>
            </a:r>
            <a:r>
              <a:rPr lang="en-GB" altLang="en-US" sz="1500" dirty="0">
                <a:cs typeface="Arial" panose="020B0604020202020204" pitchFamily="34" charset="0"/>
              </a:rPr>
              <a:t>/</a:t>
            </a:r>
          </a:p>
          <a:p>
            <a:pPr algn="just"/>
            <a:r>
              <a:rPr lang="en-US" altLang="en-US" sz="1500" dirty="0">
                <a:cs typeface="Arial" panose="020B0604020202020204" pitchFamily="34" charset="0"/>
              </a:rPr>
              <a:t>CIPD (2017a). </a:t>
            </a:r>
            <a:r>
              <a:rPr lang="en-GB" altLang="en-US" sz="1500" dirty="0">
                <a:cs typeface="Arial" panose="020B0604020202020204" pitchFamily="34" charset="0"/>
              </a:rPr>
              <a:t>Succession planning. https://</a:t>
            </a:r>
            <a:r>
              <a:rPr lang="en-GB" altLang="en-US" sz="1500" dirty="0" err="1">
                <a:cs typeface="Arial" panose="020B0604020202020204" pitchFamily="34" charset="0"/>
              </a:rPr>
              <a:t>www.cipd.co.uk</a:t>
            </a:r>
            <a:r>
              <a:rPr lang="en-GB" altLang="en-US" sz="1500" dirty="0">
                <a:cs typeface="Arial" panose="020B0604020202020204" pitchFamily="34" charset="0"/>
              </a:rPr>
              <a:t>/</a:t>
            </a:r>
          </a:p>
          <a:p>
            <a:pPr algn="just"/>
            <a:r>
              <a:rPr lang="en-GB" altLang="en-US" sz="1500" dirty="0">
                <a:cs typeface="Arial" panose="020B0604020202020204" pitchFamily="34" charset="0"/>
              </a:rPr>
              <a:t>CIPD (2017b).</a:t>
            </a:r>
            <a:r>
              <a:rPr lang="en-GB" altLang="en-US" sz="1500" b="1" dirty="0">
                <a:cs typeface="Arial" panose="020B0604020202020204" pitchFamily="34" charset="0"/>
              </a:rPr>
              <a:t> </a:t>
            </a:r>
            <a:r>
              <a:rPr lang="en-GB" altLang="en-US" sz="1500" dirty="0">
                <a:cs typeface="Arial" panose="020B0604020202020204" pitchFamily="34" charset="0"/>
              </a:rPr>
              <a:t>Talent management. https://</a:t>
            </a:r>
            <a:r>
              <a:rPr lang="en-GB" altLang="en-US" sz="1500" dirty="0" err="1">
                <a:cs typeface="Arial" panose="020B0604020202020204" pitchFamily="34" charset="0"/>
              </a:rPr>
              <a:t>www.cipd.co.uk</a:t>
            </a:r>
            <a:r>
              <a:rPr lang="en-GB" altLang="en-US" sz="1500" dirty="0">
                <a:cs typeface="Arial" panose="020B0604020202020204" pitchFamily="34" charset="0"/>
              </a:rPr>
              <a:t>/</a:t>
            </a:r>
          </a:p>
          <a:p>
            <a:pPr algn="just"/>
            <a:r>
              <a:rPr lang="en-GB" altLang="en-US" sz="1500" dirty="0" err="1">
                <a:cs typeface="Arial" panose="020B0604020202020204" pitchFamily="34" charset="0"/>
              </a:rPr>
              <a:t>Estedadi</a:t>
            </a:r>
            <a:r>
              <a:rPr lang="en-GB" altLang="en-US" sz="1500" dirty="0">
                <a:cs typeface="Arial" panose="020B0604020202020204" pitchFamily="34" charset="0"/>
              </a:rPr>
              <a:t>, E. </a:t>
            </a:r>
            <a:r>
              <a:rPr lang="en-GB" altLang="en-US" sz="1500" dirty="0" err="1">
                <a:cs typeface="Arial" panose="020B0604020202020204" pitchFamily="34" charset="0"/>
              </a:rPr>
              <a:t>shahhoseini</a:t>
            </a:r>
            <a:r>
              <a:rPr lang="en-GB" altLang="en-US" sz="1500" dirty="0">
                <a:cs typeface="Arial" panose="020B0604020202020204" pitchFamily="34" charset="0"/>
              </a:rPr>
              <a:t>, R. and Hamidi, K. (2015). The importance of succession planning in organizations. Advanced Social Humanities and Management, 2(3), 41-47.   </a:t>
            </a:r>
          </a:p>
          <a:p>
            <a:pPr algn="just"/>
            <a:r>
              <a:rPr lang="en-GB" altLang="en-US" sz="1500" dirty="0">
                <a:cs typeface="Arial" panose="020B0604020202020204" pitchFamily="34" charset="0"/>
              </a:rPr>
              <a:t>Heathfield, S. (2017). What HR Managers Need to Know About Succession Planning. https://</a:t>
            </a:r>
            <a:r>
              <a:rPr lang="en-GB" altLang="en-US" sz="1500" dirty="0" err="1">
                <a:cs typeface="Arial" panose="020B0604020202020204" pitchFamily="34" charset="0"/>
              </a:rPr>
              <a:t>www.thebalance.com</a:t>
            </a:r>
            <a:r>
              <a:rPr lang="en-GB" altLang="en-US" sz="1500" dirty="0">
                <a:cs typeface="Arial" panose="020B0604020202020204" pitchFamily="34" charset="0"/>
              </a:rPr>
              <a:t>/succession-planning-1918267</a:t>
            </a:r>
          </a:p>
          <a:p>
            <a:pPr algn="just"/>
            <a:r>
              <a:rPr lang="en-GB" altLang="en-US" sz="1500" dirty="0">
                <a:cs typeface="Arial" panose="020B0604020202020204" pitchFamily="34" charset="0"/>
              </a:rPr>
              <a:t>Korn Ferry Institute (no date). Tell or Don’t Tell? https://</a:t>
            </a:r>
            <a:r>
              <a:rPr lang="en-GB" altLang="en-US" sz="1500" dirty="0" err="1">
                <a:cs typeface="Arial" panose="020B0604020202020204" pitchFamily="34" charset="0"/>
              </a:rPr>
              <a:t>www.kornferry.com</a:t>
            </a:r>
            <a:r>
              <a:rPr lang="en-GB" altLang="en-US" sz="1500" dirty="0">
                <a:cs typeface="Arial" panose="020B0604020202020204" pitchFamily="34" charset="0"/>
              </a:rPr>
              <a:t>/</a:t>
            </a:r>
          </a:p>
          <a:p>
            <a:pPr algn="just"/>
            <a:r>
              <a:rPr lang="en-GB" altLang="en-US" sz="1500" dirty="0">
                <a:cs typeface="Arial" panose="020B0604020202020204" pitchFamily="34" charset="0"/>
              </a:rPr>
              <a:t>Mueller-Carmen, M., Croucher, R. and Leigh, S. (2008). Human Resource Management- A case study approach. London: CIPD.</a:t>
            </a:r>
          </a:p>
          <a:p>
            <a:pPr algn="just"/>
            <a:r>
              <a:rPr lang="en-GB" altLang="en-US" sz="1500" dirty="0">
                <a:cs typeface="Arial" panose="020B0604020202020204" pitchFamily="34" charset="0"/>
              </a:rPr>
              <a:t>NHS (2015). Talent and Talent Management Insights. Leadership Academy. </a:t>
            </a:r>
          </a:p>
          <a:p>
            <a:pPr algn="just"/>
            <a:r>
              <a:rPr lang="en-GB" altLang="en-US" sz="1500" dirty="0">
                <a:cs typeface="Arial" panose="020B0604020202020204" pitchFamily="34" charset="0"/>
              </a:rPr>
              <a:t>Sadler, P. (1993). Managing Talent. London: Economists Books.</a:t>
            </a:r>
          </a:p>
          <a:p>
            <a:pPr algn="just"/>
            <a:r>
              <a:rPr lang="en-GB" altLang="en-US" sz="1500" dirty="0">
                <a:cs typeface="Arial" panose="020B0604020202020204" pitchFamily="34" charset="0"/>
              </a:rPr>
              <a:t>Taylor, S. (2014), Resourcing and Talent Management. 6</a:t>
            </a:r>
            <a:r>
              <a:rPr lang="en-GB" altLang="en-US" sz="1500" baseline="30000" dirty="0">
                <a:cs typeface="Arial" panose="020B0604020202020204" pitchFamily="34" charset="0"/>
              </a:rPr>
              <a:t>th</a:t>
            </a:r>
            <a:r>
              <a:rPr lang="en-GB" altLang="en-US" sz="1500" dirty="0">
                <a:cs typeface="Arial" panose="020B0604020202020204" pitchFamily="34" charset="0"/>
              </a:rPr>
              <a:t> ed., London: CIPD.</a:t>
            </a:r>
          </a:p>
          <a:p>
            <a:r>
              <a:rPr lang="en-GB" altLang="en-US" sz="1500" dirty="0">
                <a:cs typeface="Arial" panose="020B0604020202020204" pitchFamily="34" charset="0"/>
              </a:rPr>
              <a:t>Ward (2000). Reflections on Indian Family Business Groups. Family Business Review, 13(4), 271-278.</a:t>
            </a:r>
            <a:br>
              <a:rPr lang="en-GB" altLang="en-US" sz="1500" b="1" dirty="0">
                <a:cs typeface="Arial" panose="020B0604020202020204" pitchFamily="34" charset="0"/>
              </a:rPr>
            </a:br>
            <a:endParaRPr lang="en-US" altLang="en-US" sz="1500" b="1" dirty="0">
              <a:cs typeface="Arial" panose="020B0604020202020204" pitchFamily="34" charset="0"/>
            </a:endParaRPr>
          </a:p>
          <a:p>
            <a:pPr algn="just" eaLnBrk="1" hangingPunct="1">
              <a:buFontTx/>
              <a:buNone/>
            </a:pPr>
            <a:endParaRPr lang="en-GB" altLang="en-US" sz="1600" dirty="0"/>
          </a:p>
          <a:p>
            <a:pPr algn="just" eaLnBrk="1" hangingPunct="1">
              <a:buFontTx/>
              <a:buNone/>
            </a:pPr>
            <a:endParaRPr lang="en-US" altLang="en-US" sz="1600" dirty="0"/>
          </a:p>
          <a:p>
            <a:pPr algn="just" eaLnBrk="1" hangingPunct="1">
              <a:buFontTx/>
              <a:buNone/>
            </a:pPr>
            <a:endParaRPr lang="en-GB" altLang="en-US" sz="1600" dirty="0"/>
          </a:p>
          <a:p>
            <a:pPr algn="just" eaLnBrk="1" hangingPunct="1">
              <a:buFontTx/>
              <a:buNone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9707795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3277</TotalTime>
  <Words>1701</Words>
  <Application>Microsoft Office PowerPoint</Application>
  <PresentationFormat>On-screen Show (4:3)</PresentationFormat>
  <Paragraphs>274</Paragraphs>
  <Slides>35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Calibri</vt:lpstr>
      <vt:lpstr>Helvetica</vt:lpstr>
      <vt:lpstr>Myriad Pro</vt:lpstr>
      <vt:lpstr>Times New Roman</vt:lpstr>
      <vt:lpstr>Trebuchet MS</vt:lpstr>
      <vt:lpstr>Wingdings 2</vt:lpstr>
      <vt:lpstr>20140311PresentationUWTSDTemplate</vt:lpstr>
      <vt:lpstr>Master of Business Administration   Human Capital Management   Human resource planning and strategy</vt:lpstr>
      <vt:lpstr>Objectives</vt:lpstr>
      <vt:lpstr>Differentiating operational from strategic activity</vt:lpstr>
      <vt:lpstr>Human Resource Planning</vt:lpstr>
      <vt:lpstr>PowerPoint Presentation</vt:lpstr>
      <vt:lpstr>Strategy – levels within the business</vt:lpstr>
      <vt:lpstr>Strategy-linked HRP</vt:lpstr>
      <vt:lpstr>What can we know about the future?</vt:lpstr>
      <vt:lpstr> What can we know about the future? </vt:lpstr>
      <vt:lpstr>Aims of HRP</vt:lpstr>
      <vt:lpstr>Benefits of HR Planning</vt:lpstr>
      <vt:lpstr>Process of HRP</vt:lpstr>
      <vt:lpstr> Estimating the demand for human resources </vt:lpstr>
      <vt:lpstr>Estimating the internal supply of human resource</vt:lpstr>
      <vt:lpstr> Assessing the external supply of human resources </vt:lpstr>
      <vt:lpstr> Comparing demand and supply forecasts </vt:lpstr>
      <vt:lpstr>Time frame of HRP</vt:lpstr>
      <vt:lpstr>Short term</vt:lpstr>
      <vt:lpstr>Long term</vt:lpstr>
      <vt:lpstr>References and further reading</vt:lpstr>
      <vt:lpstr>PowerPoint Presentation</vt:lpstr>
      <vt:lpstr>PowerPoint Presentation</vt:lpstr>
      <vt:lpstr>PowerPoint Presentation</vt:lpstr>
      <vt:lpstr>Coventry Business School</vt:lpstr>
      <vt:lpstr>PowerPoint Presentation</vt:lpstr>
      <vt:lpstr>PowerPoint Presentation</vt:lpstr>
      <vt:lpstr>PowerPoint Presentation</vt:lpstr>
      <vt:lpstr>Talent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Coventry Business School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Pepple, Dennis G. (Dr.)</cp:lastModifiedBy>
  <cp:revision>40</cp:revision>
  <dcterms:created xsi:type="dcterms:W3CDTF">2020-04-06T13:34:42Z</dcterms:created>
  <dcterms:modified xsi:type="dcterms:W3CDTF">2023-08-02T04:28:10Z</dcterms:modified>
</cp:coreProperties>
</file>