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4"/>
  </p:notesMasterIdLst>
  <p:handoutMasterIdLst>
    <p:handoutMasterId r:id="rId25"/>
  </p:handoutMasterIdLst>
  <p:sldIdLst>
    <p:sldId id="277" r:id="rId2"/>
    <p:sldId id="291" r:id="rId3"/>
    <p:sldId id="260" r:id="rId4"/>
    <p:sldId id="357" r:id="rId5"/>
    <p:sldId id="272" r:id="rId6"/>
    <p:sldId id="358" r:id="rId7"/>
    <p:sldId id="359" r:id="rId8"/>
    <p:sldId id="360" r:id="rId9"/>
    <p:sldId id="361" r:id="rId10"/>
    <p:sldId id="362" r:id="rId11"/>
    <p:sldId id="363" r:id="rId12"/>
    <p:sldId id="364" r:id="rId13"/>
    <p:sldId id="275" r:id="rId14"/>
    <p:sldId id="276" r:id="rId15"/>
    <p:sldId id="356" r:id="rId16"/>
    <p:sldId id="278" r:id="rId17"/>
    <p:sldId id="365" r:id="rId18"/>
    <p:sldId id="366" r:id="rId19"/>
    <p:sldId id="281" r:id="rId20"/>
    <p:sldId id="285" r:id="rId21"/>
    <p:sldId id="367" r:id="rId22"/>
    <p:sldId id="368" r:id="rId23"/>
  </p:sldIdLst>
  <p:sldSz cx="9144000" cy="6858000" type="screen4x3"/>
  <p:notesSz cx="6746875" cy="99139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3">
          <p15:clr>
            <a:srgbClr val="A4A3A4"/>
          </p15:clr>
        </p15:guide>
        <p15:guide id="2" pos="212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3647" autoAdjust="0"/>
    <p:restoredTop sz="95794" autoAdjust="0"/>
  </p:normalViewPr>
  <p:slideViewPr>
    <p:cSldViewPr>
      <p:cViewPr varScale="1">
        <p:scale>
          <a:sx n="110" d="100"/>
          <a:sy n="110" d="100"/>
        </p:scale>
        <p:origin x="648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544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123"/>
        <p:guide pos="21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A9FA8D21-1AB0-7D45-B88F-C9DC3C022BD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9A922C0F-9AB8-8441-B4B5-98372030E2D7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3E0A8C05-C599-5A40-B16D-6760CE91C7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E0E75DC1-C240-FB45-8ACD-762A705AB583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74105C96-61A3-6D41-988F-FF5701AB6B6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C85F4DAA-3148-9746-979B-8A6B369E093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CF7D9B2-B703-CD41-AA78-CB34B4AFA84A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2270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7612D423-A5AA-8312-CE84-A1E0EAA1EA3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42950"/>
            <a:ext cx="4957763" cy="3717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3CA88B4B-5670-FF4B-BADA-BAB07534F230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113" y="4708525"/>
            <a:ext cx="4946650" cy="44624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E6A646B4-6C0C-2942-951D-D1B77C7A8A9C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921DBE63-3C87-9248-8BD7-EA44B3293B1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270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fld id="{6009A688-B5C1-1D4D-BB85-F1F9D87B45A3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>
            <a:extLst>
              <a:ext uri="{FF2B5EF4-FFF2-40B4-BE49-F238E27FC236}">
                <a16:creationId xmlns:a16="http://schemas.microsoft.com/office/drawing/2014/main" id="{EE894A16-E5DD-4AD2-7704-BA906084E2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79159D-22A9-EE4E-9DE8-AAEE531D1B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altLang="en-US" dirty="0">
              <a:solidFill>
                <a:schemeClr val="tx1">
                  <a:lumMod val="75000"/>
                  <a:lumOff val="25000"/>
                </a:schemeClr>
              </a:solidFill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19459" name="Slide Number Placeholder 3">
            <a:extLst>
              <a:ext uri="{FF2B5EF4-FFF2-40B4-BE49-F238E27FC236}">
                <a16:creationId xmlns:a16="http://schemas.microsoft.com/office/drawing/2014/main" id="{AB54CFB6-0CC1-5FC0-29D1-122668F340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328225E-DDD6-5E4A-84FC-3E2E872D5A9D}" type="slidenum">
              <a:rPr lang="en-US" altLang="en-US">
                <a:latin typeface="Verdana" panose="020B0604030504040204" pitchFamily="34" charset="0"/>
              </a:rPr>
              <a:pPr/>
              <a:t>3</a:t>
            </a:fld>
            <a:endParaRPr lang="en-US" altLang="en-US">
              <a:latin typeface="Verdana" panose="020B060403050404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9C4E68-9A3E-F74D-6772-835194A02C7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B67FF3-C900-CE44-94D8-44F2FFC7C8A7}" type="datetime1">
              <a:rPr lang="en-GB" altLang="en-US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5AF718-DDA6-EC2C-87FB-773B032D7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EFD230-37E7-195D-CCF0-817FC2211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95B28-2154-0349-9F2D-4F7951598C5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44287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5F1803-0690-098B-158E-CA904FE53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166A8-1A19-7C42-94F9-F3A0DC32D59C}" type="datetime1">
              <a:rPr lang="en-GB" altLang="en-US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A24E67-E8B5-2C05-3E2F-E0A58C7D0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8DD8AB-F7F5-FE1B-32D7-5C6E9132A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7B868F-1660-AB4E-A992-00B8A5CF96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6955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7FEDF3-E67D-69FA-D79C-320D58E20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D5A0C-1B06-4546-92D6-CD962576F7CD}" type="datetime1">
              <a:rPr lang="en-GB" altLang="en-US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905AF10-8DA9-0C60-1DD0-6EAABE85F60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6F94092-0C35-6740-B6F6-499B56EC122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89907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65A6858-A602-2A7F-DB54-C1802D3E1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54209-5F5D-E649-9C2E-6B03A01AFC96}" type="datetime1">
              <a:rPr lang="en-GB" altLang="en-US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2A9979-CB2E-F2EA-B7F1-417CE018DD7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EE13940-1C29-3742-A279-065F2CE26D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27207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0BCA5AC-4DA2-30E0-19F1-B203FA633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28EA2-8066-4548-9423-649CBDB204EB}" type="datetime1">
              <a:rPr lang="en-GB" altLang="en-US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E205A15-2031-07CB-97A3-FF952EDDDAE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B43CC2E-B498-E84B-959A-47DBCD19B37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93116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DD3D35B-22BA-0E2B-F341-B74057BC6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FF80D-40A0-6444-996E-BFE034B8B54D}" type="datetime1">
              <a:rPr lang="en-GB" altLang="en-US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2E4E005-AD5D-76A4-985F-64B723D5CC0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B0851DB-E672-5640-A9A1-B4F7C44FA2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54789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6007B47D-AC18-4884-345B-621D74E54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32908-717A-C34E-93C5-FDD287637BEA}" type="datetime1">
              <a:rPr lang="en-GB" altLang="en-US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1007EB5-0C9F-1230-6CE0-56B462D338F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0AA47A0-8191-4142-8120-443ED792AD2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44101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2FC597D-5042-2615-A71B-D7797BDEF0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A29CF-DB64-D948-B811-3A184FCEC68B}" type="datetime1">
              <a:rPr lang="en-GB" altLang="en-US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CBAA39-F928-BB5D-F78A-D3C8A288EF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4935C2D-1241-C946-A928-EEE023D1EDB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543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25809E0-F27D-F3C2-2AED-A2EF0D07A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FE732-FA9E-184C-B6E9-79E9C9C80D8E}" type="datetime1">
              <a:rPr lang="en-GB" altLang="en-US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8DB4ED-219B-D81A-5538-7094D309D07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9E19D62-2981-0C4C-839F-D7C17890245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5406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5A7058-DE7F-7804-1830-3198BD038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5477E-6321-7747-8179-CBB0975EB771}" type="datetime1">
              <a:rPr lang="en-GB" altLang="en-US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B02AFF7-5D1D-0B3D-8A56-7332A099D6E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859E490-C4DE-DE48-9C69-0F3BE94EC84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9647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66ACAB-2E62-6947-20B8-6F1B74BEB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8EDED-9577-6740-9C9A-68E59928FB56}" type="datetime1">
              <a:rPr lang="en-GB" altLang="en-US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94091C1-F1F4-35D7-4425-4309CE3F18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2AF5DE-2CCE-0E41-A670-66E8331C4FE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01195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hapter Ope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Pearson Logo">
            <a:extLst>
              <a:ext uri="{FF2B5EF4-FFF2-40B4-BE49-F238E27FC236}">
                <a16:creationId xmlns:a16="http://schemas.microsoft.com/office/drawing/2014/main" id="{B4EDA116-9E71-C996-054A-9269855A33D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434138"/>
            <a:ext cx="917575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27D81F6-B498-54DF-AF4E-CDC468B2C67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98750" y="6429375"/>
            <a:ext cx="61722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>
                <a:latin typeface="Verdana" panose="020B0604030504040204" pitchFamily="34" charset="0"/>
              </a:rPr>
              <a:t>Copyright © 2020 Pearson Education, Ltd. All Rights Reserved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622828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457200" y="816430"/>
            <a:ext cx="8229600" cy="4789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007FA3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5029200" y="1600201"/>
            <a:ext cx="3657600" cy="1600199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3000" baseline="0"/>
            </a:lvl1pPr>
            <a:lvl2pPr marL="0" indent="0">
              <a:spcBef>
                <a:spcPts val="0"/>
              </a:spcBef>
              <a:buNone/>
              <a:defRPr sz="4400"/>
            </a:lvl2pPr>
            <a:lvl3pPr marL="0" indent="0">
              <a:spcBef>
                <a:spcPts val="0"/>
              </a:spcBef>
              <a:buNone/>
              <a:defRPr sz="4400"/>
            </a:lvl3pPr>
            <a:lvl4pPr marL="0" indent="0">
              <a:spcBef>
                <a:spcPts val="0"/>
              </a:spcBef>
              <a:buNone/>
              <a:defRPr sz="4400"/>
            </a:lvl4pPr>
            <a:lvl5pPr marL="0" indent="0">
              <a:spcBef>
                <a:spcPts val="0"/>
              </a:spcBef>
              <a:buNone/>
              <a:defRPr sz="4400"/>
            </a:lvl5pPr>
            <a:lvl6pPr marL="0" indent="0">
              <a:spcBef>
                <a:spcPts val="0"/>
              </a:spcBef>
              <a:buNone/>
              <a:defRPr sz="4400"/>
            </a:lvl6pPr>
            <a:lvl7pPr marL="0" indent="0">
              <a:spcBef>
                <a:spcPts val="0"/>
              </a:spcBef>
              <a:buNone/>
              <a:defRPr sz="4400"/>
            </a:lvl7pPr>
            <a:lvl8pPr marL="0" indent="0">
              <a:spcBef>
                <a:spcPts val="0"/>
              </a:spcBef>
              <a:buNone/>
              <a:defRPr sz="4400"/>
            </a:lvl8pPr>
            <a:lvl9pPr marL="0" indent="0">
              <a:spcBef>
                <a:spcPts val="0"/>
              </a:spcBef>
              <a:buNone/>
              <a:defRPr sz="4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5029200" y="3200400"/>
            <a:ext cx="3657600" cy="292576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200"/>
            </a:lvl1pPr>
            <a:lvl2pPr marL="0" indent="0">
              <a:spcBef>
                <a:spcPts val="0"/>
              </a:spcBef>
              <a:buNone/>
              <a:defRPr/>
            </a:lvl2pPr>
            <a:lvl3pPr marL="0" indent="0">
              <a:spcBef>
                <a:spcPts val="0"/>
              </a:spcBef>
              <a:buNone/>
              <a:defRPr/>
            </a:lvl3pPr>
            <a:lvl4pPr marL="0" indent="0">
              <a:spcBef>
                <a:spcPts val="0"/>
              </a:spcBef>
              <a:buNone/>
              <a:defRPr/>
            </a:lvl4pPr>
            <a:lvl5pPr marL="0" indent="0">
              <a:spcBef>
                <a:spcPts val="0"/>
              </a:spcBef>
              <a:buNone/>
              <a:defRPr/>
            </a:lvl5pPr>
            <a:lvl6pPr marL="0" indent="0">
              <a:spcBef>
                <a:spcPts val="0"/>
              </a:spcBef>
              <a:buNone/>
              <a:defRPr/>
            </a:lvl6pPr>
            <a:lvl7pPr marL="0" indent="0">
              <a:spcBef>
                <a:spcPts val="0"/>
              </a:spcBef>
              <a:buNone/>
              <a:defRPr/>
            </a:lvl7pPr>
            <a:lvl8pPr marL="0" indent="0">
              <a:spcBef>
                <a:spcPts val="0"/>
              </a:spcBef>
              <a:buNone/>
              <a:defRPr/>
            </a:lvl8pPr>
            <a:lvl9pPr marL="0" indent="0">
              <a:spcBef>
                <a:spcPts val="0"/>
              </a:spcBef>
              <a:buNone/>
              <a:defRPr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24C9678A-E90B-41E3-BDFA-2BF98330891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93663" y="6165850"/>
            <a:ext cx="8596312" cy="2349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272EDAD-4F76-EFD2-6DCD-AEB0DB754FC4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F6EFB-3F44-496C-A842-1E0B3D3B975A}" type="datetimeFigureOut">
              <a:rPr lang="en-US"/>
              <a:pPr>
                <a:defRPr/>
              </a:pPr>
              <a:t>7/16/24</a:t>
            </a:fld>
            <a:endParaRPr lang="en-US" dirty="0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F3A43680-83D4-FC3F-1D00-23B3C93C78E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fld id="{E5357A52-6AA3-6B43-BB17-1BFDD5D420E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36228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8F4D3D9-5AC0-24FF-2941-BF7A5DF17E4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0BAB146-1140-0770-BDDA-8369CFC7596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A315C-F0A9-AC48-B00E-A7350FF9A8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3368DC-403F-6D48-B2C7-DDF0361D5AAC}" type="datetime1">
              <a:rPr lang="en-GB" altLang="en-US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7C49BF-FAB6-7B4A-83A3-D916BB2248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fld id="{076B42DB-2E25-414B-811E-C473A00A74FC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  <p:sldLayoutId id="2147483900" r:id="rId11"/>
    <p:sldLayoutId id="2147483903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>
            <a:extLst>
              <a:ext uri="{FF2B5EF4-FFF2-40B4-BE49-F238E27FC236}">
                <a16:creationId xmlns:a16="http://schemas.microsoft.com/office/drawing/2014/main" id="{A11FD4E7-735B-801C-9982-1D86FE6814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47813" y="830263"/>
            <a:ext cx="7772400" cy="1512887"/>
          </a:xfrm>
        </p:spPr>
        <p:txBody>
          <a:bodyPr/>
          <a:lstStyle/>
          <a:p>
            <a:pPr eaLnBrk="1" hangingPunct="1"/>
            <a:r>
              <a:rPr lang="en-GB" altLang="en-US" sz="3600" b="1"/>
              <a:t>LCBB6003</a:t>
            </a:r>
            <a:br>
              <a:rPr lang="en-GB" altLang="en-US" sz="3600" b="1"/>
            </a:br>
            <a:r>
              <a:rPr lang="en-GB" altLang="en-US" sz="3600" b="1"/>
              <a:t>Leadership and management, theory and practice</a:t>
            </a:r>
            <a:r>
              <a:rPr lang="en-GB" altLang="en-US" sz="3600"/>
              <a:t> </a:t>
            </a:r>
            <a:br>
              <a:rPr lang="en-GB" altLang="en-US" sz="3600"/>
            </a:br>
            <a:endParaRPr lang="en-GB" altLang="en-US" sz="3600"/>
          </a:p>
        </p:txBody>
      </p:sp>
      <p:sp>
        <p:nvSpPr>
          <p:cNvPr id="16386" name="Subtitle 4">
            <a:extLst>
              <a:ext uri="{FF2B5EF4-FFF2-40B4-BE49-F238E27FC236}">
                <a16:creationId xmlns:a16="http://schemas.microsoft.com/office/drawing/2014/main" id="{4BCC7DE3-FA08-B14D-C6A5-828B76F94B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30525" y="1484313"/>
            <a:ext cx="6400800" cy="3363912"/>
          </a:xfrm>
        </p:spPr>
        <p:txBody>
          <a:bodyPr/>
          <a:lstStyle/>
          <a:p>
            <a:pPr eaLnBrk="1" hangingPunct="1"/>
            <a:endParaRPr lang="en-US" altLang="en-US" b="1" dirty="0">
              <a:solidFill>
                <a:schemeClr val="tx1"/>
              </a:solidFill>
            </a:endParaRPr>
          </a:p>
          <a:p>
            <a:pPr eaLnBrk="1" hangingPunct="1"/>
            <a:r>
              <a:rPr lang="en-US" altLang="en-US" b="1" dirty="0">
                <a:solidFill>
                  <a:schemeClr val="tx1"/>
                </a:solidFill>
              </a:rPr>
              <a:t>WEEK 6</a:t>
            </a:r>
          </a:p>
          <a:p>
            <a:pPr eaLnBrk="1" hangingPunct="1"/>
            <a:r>
              <a:rPr lang="en-US" altLang="en-US" b="1" dirty="0">
                <a:solidFill>
                  <a:schemeClr val="tx1"/>
                </a:solidFill>
              </a:rPr>
              <a:t>Session 1:</a:t>
            </a:r>
          </a:p>
          <a:p>
            <a:pPr>
              <a:spcBef>
                <a:spcPct val="0"/>
              </a:spcBef>
            </a:pPr>
            <a:r>
              <a:rPr lang="en-US" altLang="en-US" sz="2800" b="1" i="1" dirty="0">
                <a:solidFill>
                  <a:schemeClr val="tx1"/>
                </a:solidFill>
              </a:rPr>
              <a:t>Management Theories</a:t>
            </a:r>
          </a:p>
          <a:p>
            <a:endParaRPr lang="en-US" altLang="en-US" sz="2800" b="1" i="1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09ED6B-6DEB-B646-9AB4-8420EC3475B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C0FA7E-6D3B-48D7-9F80-6C4D37659D9C}" type="datetime1">
              <a:rPr lang="en-GB" altLang="en-US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16388" name="Slide Number Placeholder 5">
            <a:extLst>
              <a:ext uri="{FF2B5EF4-FFF2-40B4-BE49-F238E27FC236}">
                <a16:creationId xmlns:a16="http://schemas.microsoft.com/office/drawing/2014/main" id="{34CF3B3D-AC69-AEC9-9340-ACAA750CAE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11C0E8A-2A71-424C-B017-68C5E69BF243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>
            <a:extLst>
              <a:ext uri="{FF2B5EF4-FFF2-40B4-BE49-F238E27FC236}">
                <a16:creationId xmlns:a16="http://schemas.microsoft.com/office/drawing/2014/main" id="{3069CB4F-3CB6-B8D0-B5EB-39643FA02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5900"/>
            <a:ext cx="8229600" cy="622300"/>
          </a:xfrm>
        </p:spPr>
        <p:txBody>
          <a:bodyPr/>
          <a:lstStyle/>
          <a:p>
            <a:r>
              <a:rPr lang="en-US" altLang="en-US" sz="3600" b="1" dirty="0"/>
              <a:t>Management Theories</a:t>
            </a:r>
          </a:p>
        </p:txBody>
      </p:sp>
      <p:pic>
        <p:nvPicPr>
          <p:cNvPr id="17412" name="Picture 7" descr="Front cover: Modern Management: Concepts and Skills, Fifteenth Edition by Samuel C. Certo and S. Trevis Certo">
            <a:extLst>
              <a:ext uri="{FF2B5EF4-FFF2-40B4-BE49-F238E27FC236}">
                <a16:creationId xmlns:a16="http://schemas.microsoft.com/office/drawing/2014/main" id="{5EA00A11-2C31-8924-CD2A-4073C9DB11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1388268"/>
            <a:ext cx="3168650" cy="408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>
            <a:extLst>
              <a:ext uri="{FF2B5EF4-FFF2-40B4-BE49-F238E27FC236}">
                <a16:creationId xmlns:a16="http://schemas.microsoft.com/office/drawing/2014/main" id="{1DB39957-5359-E842-C8F5-7483FBA33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b="1" dirty="0"/>
              <a:t>Learning Objectives </a:t>
            </a:r>
            <a:r>
              <a:rPr lang="en-US" altLang="en-US" sz="2000" b="1" dirty="0"/>
              <a:t>(1 of 2)</a:t>
            </a:r>
            <a:endParaRPr lang="en-IN" altLang="en-US" sz="4000" b="1" dirty="0"/>
          </a:p>
        </p:txBody>
      </p:sp>
      <p:sp>
        <p:nvSpPr>
          <p:cNvPr id="18434" name="Content Placeholder 2">
            <a:extLst>
              <a:ext uri="{FF2B5EF4-FFF2-40B4-BE49-F238E27FC236}">
                <a16:creationId xmlns:a16="http://schemas.microsoft.com/office/drawing/2014/main" id="{D1B5813A-8EAE-0ECE-4338-0AA661C77D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r>
              <a:rPr lang="en-US" altLang="en-US" sz="2400" dirty="0"/>
              <a:t>An understanding of the 14 principles of management</a:t>
            </a:r>
          </a:p>
          <a:p>
            <a:r>
              <a:rPr lang="en-US" altLang="en-US" sz="2400" dirty="0"/>
              <a:t>An understanding of the behavioral approach to management</a:t>
            </a:r>
          </a:p>
          <a:p>
            <a:r>
              <a:rPr lang="en-US" altLang="en-US" sz="2400" dirty="0"/>
              <a:t>An understanding of the Hawthorne studies</a:t>
            </a:r>
          </a:p>
          <a:p>
            <a:r>
              <a:rPr lang="en-US" altLang="en-US" sz="2400" dirty="0"/>
              <a:t>An understanding of the human relations movement</a:t>
            </a:r>
          </a:p>
          <a:p>
            <a:r>
              <a:rPr lang="en-US" altLang="en-US" sz="2400" dirty="0"/>
              <a:t>An understanding of the contingency approach</a:t>
            </a:r>
          </a:p>
          <a:p>
            <a:pPr marL="739775" indent="-739775">
              <a:buFont typeface="Arial" panose="020B0604020202020204" pitchFamily="34" charset="0"/>
              <a:buNone/>
            </a:pPr>
            <a:endParaRPr lang="en-US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9091C-1B8C-1097-F963-BB570CBB7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Henry Fayol </a:t>
            </a:r>
            <a:r>
              <a:rPr lang="en-GB" sz="2000" b="1" dirty="0"/>
              <a:t>(1 of 9)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EDC09-6E50-C6A8-790A-0EA47C243E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Henry Fayol, a French mining engineer and management theorist, proposed 14 principles of management in his book "General and Industrial Management" published in 1916. These principles serve as a framework for managing organizations effectively. </a:t>
            </a:r>
          </a:p>
          <a:p>
            <a:r>
              <a:rPr lang="en-US" altLang="en-US" sz="2400" dirty="0"/>
              <a:t>Principles of management are universal.</a:t>
            </a:r>
            <a:r>
              <a:rPr lang="en-GB" altLang="en-US" sz="2400" dirty="0"/>
              <a:t> </a:t>
            </a:r>
            <a:r>
              <a:rPr lang="en-GB" sz="2400" dirty="0"/>
              <a:t>Here are Fayol's 14 principles of management: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252EFE-680B-92BA-D111-4CA5FE9F5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2166A8-1A19-7C42-94F9-F3A0DC32D59C}" type="datetime1">
              <a:rPr lang="en-GB" altLang="en-US" smtClean="0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9C0A39-E2A8-ACE0-2BAC-11C917F2B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868F-1660-AB4E-A992-00B8A5CF96FF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49444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>
            <a:extLst>
              <a:ext uri="{FF2B5EF4-FFF2-40B4-BE49-F238E27FC236}">
                <a16:creationId xmlns:a16="http://schemas.microsoft.com/office/drawing/2014/main" id="{15E14EDE-71EC-1FD5-B859-0EB21F534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14 Principles of Management </a:t>
            </a:r>
            <a:r>
              <a:rPr lang="en-GB" sz="2000" b="1" dirty="0"/>
              <a:t>(2 of 9)</a:t>
            </a:r>
            <a:endParaRPr lang="en-US" altLang="en-US" sz="3600" b="1" dirty="0"/>
          </a:p>
        </p:txBody>
      </p:sp>
      <p:pic>
        <p:nvPicPr>
          <p:cNvPr id="33798" name="Picture 6" descr="14 Principles of Management by Henri Fayol - GeeksforGeeks">
            <a:extLst>
              <a:ext uri="{FF2B5EF4-FFF2-40B4-BE49-F238E27FC236}">
                <a16:creationId xmlns:a16="http://schemas.microsoft.com/office/drawing/2014/main" id="{B6F3C14C-8682-3DAA-B1B9-A3C4B34322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17638"/>
            <a:ext cx="7884368" cy="40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5467E-4329-AD4D-D085-F11B12BE5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14 Principles of Management </a:t>
            </a:r>
            <a:r>
              <a:rPr lang="en-GB" sz="2000" b="1" dirty="0"/>
              <a:t>(3 of 9)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E19ED5-AFAC-31A0-29CB-362CA51DE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/>
              <a:t>Division of work: </a:t>
            </a:r>
            <a:r>
              <a:rPr lang="en-GB" sz="2400" dirty="0"/>
              <a:t>Specialization and division of labour increase efficiency by allowing individuals to focus on specific tasks, leading to expertise and productivity gains.</a:t>
            </a:r>
          </a:p>
          <a:p>
            <a:r>
              <a:rPr lang="en-GB" sz="2400" b="1" dirty="0"/>
              <a:t>Authority and responsibility: </a:t>
            </a:r>
            <a:r>
              <a:rPr lang="en-GB" sz="2400" dirty="0"/>
              <a:t>Managers must have the authority to give orders, and with that authority comes the responsibility for ensuring that tasks are carried out effectively.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28C750-B280-871D-2A4D-353101C7E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2166A8-1A19-7C42-94F9-F3A0DC32D59C}" type="datetime1">
              <a:rPr lang="en-GB" altLang="en-US" smtClean="0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4CE4FD-3B61-B5A9-D349-012E75493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868F-1660-AB4E-A992-00B8A5CF96FF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6946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4F90E-88E0-90EF-6E27-97A81CE36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14 Principles of Management </a:t>
            </a:r>
            <a:r>
              <a:rPr lang="en-GB" sz="2000" b="1" dirty="0"/>
              <a:t>(4 of 9)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228E3-5362-A420-D915-AA674DAA14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/>
              <a:t>Discipline: </a:t>
            </a:r>
            <a:r>
              <a:rPr lang="en-GB" sz="2400" dirty="0"/>
              <a:t>Employees must obey and respect the rules and agreements established by the organization. Discipline ensures consistency and order within the organization.</a:t>
            </a:r>
          </a:p>
          <a:p>
            <a:r>
              <a:rPr lang="en-GB" sz="2400" b="1" dirty="0"/>
              <a:t>Unity of command: </a:t>
            </a:r>
            <a:r>
              <a:rPr lang="en-GB" sz="2400" dirty="0"/>
              <a:t>Each employee should receive orders from only one superior to avoid confusion and conflicting instructions, thus maintaining clarity and direction in the chain of command.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FBF27F-3423-B3A0-0858-571117AB0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2166A8-1A19-7C42-94F9-F3A0DC32D59C}" type="datetime1">
              <a:rPr lang="en-GB" altLang="en-US" smtClean="0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2679DC-7D80-8F8F-8A66-49F514B0C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868F-1660-AB4E-A992-00B8A5CF96FF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86412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83B95-B130-D13F-41B0-6A2019DD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14 Principles of Management </a:t>
            </a:r>
            <a:r>
              <a:rPr lang="en-GB" sz="2000" b="1" dirty="0"/>
              <a:t>(5 of 9)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8B50-57C9-6CDB-0B2E-F60DC68474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/>
              <a:t>Unity of direction: </a:t>
            </a:r>
            <a:r>
              <a:rPr lang="en-GB" sz="2400" dirty="0"/>
              <a:t>All activities within the organization should be directed towards a common goal or purpose to ensure alignment and coherence in the pursuit of organizational objectives.</a:t>
            </a:r>
          </a:p>
          <a:p>
            <a:r>
              <a:rPr lang="en-GB" sz="2400" b="1" dirty="0"/>
              <a:t>Subordination of individual interests to the general interest: </a:t>
            </a:r>
            <a:r>
              <a:rPr lang="en-GB" sz="2400" dirty="0"/>
              <a:t>The interests of the organization as a whole take precedence over the interests of any individual or group within the organization.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13FBB7-4D9E-1915-C910-0DF443691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2166A8-1A19-7C42-94F9-F3A0DC32D59C}" type="datetime1">
              <a:rPr lang="en-GB" altLang="en-US" smtClean="0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0BC35C-1688-8C76-A812-FF7032599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868F-1660-AB4E-A992-00B8A5CF96FF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788146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666A8-F348-8CD1-342D-63BB4DD6A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14 Principles of Management </a:t>
            </a:r>
            <a:r>
              <a:rPr lang="en-GB" sz="2000" b="1" dirty="0"/>
              <a:t>(6 of 9)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193EAB-E001-3049-984F-C81FCBE2B7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/>
              <a:t>Remuneration: </a:t>
            </a:r>
            <a:r>
              <a:rPr lang="en-GB" sz="2400" dirty="0"/>
              <a:t>Employees should be fairly compensated for their work, considering factors such as effort, skill, responsibility, and market conditions, to motivate and retain talent.</a:t>
            </a:r>
          </a:p>
          <a:p>
            <a:r>
              <a:rPr lang="en-GB" sz="2400" b="1" dirty="0"/>
              <a:t>Centralization: </a:t>
            </a:r>
            <a:r>
              <a:rPr lang="en-GB" sz="2400" dirty="0"/>
              <a:t>The degree to which decision-making authority is concentrated at the top of the organization affects efficiency and control. Fayol suggested finding the right balance between centralization and decentralization based on the organization's needs.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3A8B71-DC67-C817-E691-16AB766B0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2166A8-1A19-7C42-94F9-F3A0DC32D59C}" type="datetime1">
              <a:rPr lang="en-GB" altLang="en-US" smtClean="0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FCBB33-2613-1C8B-8C87-3E808FEC7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868F-1660-AB4E-A992-00B8A5CF96FF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68284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D36AD-C9B0-DB47-FA33-70ED14F16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14 Principles of Management </a:t>
            </a:r>
            <a:r>
              <a:rPr lang="en-GB" sz="2000" b="1" dirty="0"/>
              <a:t>(7 of 9)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B3F106-5335-4184-FE07-6F6C9432FE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/>
              <a:t>Scalar chain: </a:t>
            </a:r>
            <a:r>
              <a:rPr lang="en-GB" sz="2400" dirty="0"/>
              <a:t>The hierarchical structure of authority within the organization should be clearly defined, with a formal chain of command from the highest to the lowest levels of the organization.</a:t>
            </a:r>
          </a:p>
          <a:p>
            <a:r>
              <a:rPr lang="en-GB" sz="2400" b="1" dirty="0"/>
              <a:t>Order: </a:t>
            </a:r>
            <a:r>
              <a:rPr lang="en-GB" sz="2400" dirty="0"/>
              <a:t>Organizational resources and activities should be arranged in the most efficient manner to promote productivity and minimize waste.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ADAD71-8D8A-6265-0D5A-A2AC04A66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2166A8-1A19-7C42-94F9-F3A0DC32D59C}" type="datetime1">
              <a:rPr lang="en-GB" altLang="en-US" smtClean="0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7BB13B-4BDB-DDB5-3124-2AC4B143B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868F-1660-AB4E-A992-00B8A5CF96FF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799390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7EB3B-4F22-7CDE-7B13-444898FD2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14 Principles of Management </a:t>
            </a:r>
            <a:r>
              <a:rPr lang="en-GB" sz="2000" b="1" dirty="0"/>
              <a:t>(8 of 9)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A719C-69A3-2ED1-8FF2-E5A9633638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/>
              <a:t>Equity: </a:t>
            </a:r>
            <a:r>
              <a:rPr lang="en-GB" sz="2400" dirty="0"/>
              <a:t>Fairness and justice in dealing with employees should be maintained to build trust, morale, and commitment within the organization.</a:t>
            </a:r>
          </a:p>
          <a:p>
            <a:r>
              <a:rPr lang="en-GB" sz="2400" b="1" dirty="0"/>
              <a:t>Stability of tenure of personnel: </a:t>
            </a:r>
            <a:r>
              <a:rPr lang="en-GB" sz="2400" dirty="0"/>
              <a:t>Employee turnover disrupts productivity and morale. Therefore, efforts should be made to provide stability and continuity in employment whenever possible.</a:t>
            </a:r>
          </a:p>
          <a:p>
            <a:pPr marL="0" indent="0">
              <a:buNone/>
            </a:pPr>
            <a:br>
              <a:rPr lang="en-GB" dirty="0"/>
            </a:b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347AF-9771-D294-A789-753CF6CA2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2166A8-1A19-7C42-94F9-F3A0DC32D59C}" type="datetime1">
              <a:rPr lang="en-GB" altLang="en-US" smtClean="0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143A9C-ED08-8335-9327-CB33D59FD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868F-1660-AB4E-A992-00B8A5CF96FF}" type="slidenum">
              <a:rPr lang="en-GB" altLang="en-US" smtClean="0"/>
              <a:pPr/>
              <a:t>11</a:t>
            </a:fld>
            <a:endParaRPr lang="en-GB" altLang="en-US"/>
          </a:p>
        </p:txBody>
      </p:sp>
      <p:pic>
        <p:nvPicPr>
          <p:cNvPr id="67588" name="Picture 4" descr="SCALAR CHAIN : A MODE OF COMMUNICATION – Laveena's Blog">
            <a:extLst>
              <a:ext uri="{FF2B5EF4-FFF2-40B4-BE49-F238E27FC236}">
                <a16:creationId xmlns:a16="http://schemas.microsoft.com/office/drawing/2014/main" id="{D24E8761-920B-D942-4D7C-779BBDBB8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960" y="4101320"/>
            <a:ext cx="2209180" cy="1848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96570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EA155-73B1-0520-FEFA-32C67F50A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14 Principles of Management </a:t>
            </a:r>
            <a:r>
              <a:rPr lang="en-GB" sz="2000" b="1" dirty="0"/>
              <a:t>(9 of 9)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26293-E7BE-4347-D9A3-609C0007A8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/>
              <a:t>Initiative: </a:t>
            </a:r>
            <a:r>
              <a:rPr lang="en-GB" sz="2400" dirty="0"/>
              <a:t>Encouraging employees to take initiative and be creative fosters innovation and improves organizational performance.</a:t>
            </a:r>
          </a:p>
          <a:p>
            <a:r>
              <a:rPr lang="en-GB" sz="2400" b="1" dirty="0"/>
              <a:t>Esprit de corps: </a:t>
            </a:r>
            <a:r>
              <a:rPr lang="en-GB" sz="2400" dirty="0"/>
              <a:t>Promoting a sense of unity, camaraderie, and teamwork among employees enhances morale, collaboration, and organizational cohesion.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33E729-A9E8-512D-E1BC-645360615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2166A8-1A19-7C42-94F9-F3A0DC32D59C}" type="datetime1">
              <a:rPr lang="en-GB" altLang="en-US" smtClean="0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52D0CA-F906-5E0C-F432-2E5612993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868F-1660-AB4E-A992-00B8A5CF96FF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7987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le 1">
            <a:extLst>
              <a:ext uri="{FF2B5EF4-FFF2-40B4-BE49-F238E27FC236}">
                <a16:creationId xmlns:a16="http://schemas.microsoft.com/office/drawing/2014/main" id="{B6EA4B3F-A9BE-E854-808E-D4952B8C8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b="1" dirty="0"/>
              <a:t>The Behavioral Approach</a:t>
            </a:r>
          </a:p>
        </p:txBody>
      </p:sp>
      <p:sp>
        <p:nvSpPr>
          <p:cNvPr id="36866" name="Content Placeholder 2">
            <a:extLst>
              <a:ext uri="{FF2B5EF4-FFF2-40B4-BE49-F238E27FC236}">
                <a16:creationId xmlns:a16="http://schemas.microsoft.com/office/drawing/2014/main" id="{C7F0AEEC-8897-E7C9-DA29-085188531B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r>
              <a:rPr lang="en-US" altLang="en-US" sz="2400" dirty="0"/>
              <a:t>The </a:t>
            </a:r>
            <a:r>
              <a:rPr lang="en-GB" altLang="en-US" sz="2400" b="1" dirty="0"/>
              <a:t>Behavioural</a:t>
            </a:r>
            <a:r>
              <a:rPr lang="en-US" altLang="en-US" sz="2400" b="1" dirty="0"/>
              <a:t> Approach in management</a:t>
            </a:r>
            <a:r>
              <a:rPr lang="en-US" altLang="en-US" sz="2400" dirty="0"/>
              <a:t>, also known as the </a:t>
            </a:r>
            <a:r>
              <a:rPr lang="en-US" altLang="en-US" sz="2400" b="1" dirty="0"/>
              <a:t>Human Relations Approach</a:t>
            </a:r>
            <a:r>
              <a:rPr lang="en-US" altLang="en-US" sz="2400" dirty="0"/>
              <a:t>, emerged in the mid-20th century as a reaction to the classical management theories that focused primarily on tasks, structures, and processes.</a:t>
            </a:r>
          </a:p>
          <a:p>
            <a:r>
              <a:rPr lang="en-GB" altLang="en-US" sz="2400" dirty="0"/>
              <a:t>Emphasises</a:t>
            </a:r>
            <a:r>
              <a:rPr lang="en-US" altLang="en-US" sz="2400" dirty="0"/>
              <a:t> managers can increase organizational production through understanding employees.</a:t>
            </a:r>
          </a:p>
          <a:p>
            <a:r>
              <a:rPr lang="en-US" altLang="en-US" sz="2400" dirty="0"/>
              <a:t>When managers understand employees and organizations adapt to those people, success follows.</a:t>
            </a:r>
          </a:p>
        </p:txBody>
      </p:sp>
      <p:pic>
        <p:nvPicPr>
          <p:cNvPr id="36868" name="Picture 4" descr="Using predictive analytics to understand employee behaviour - Qlearsite">
            <a:extLst>
              <a:ext uri="{FF2B5EF4-FFF2-40B4-BE49-F238E27FC236}">
                <a16:creationId xmlns:a16="http://schemas.microsoft.com/office/drawing/2014/main" id="{238AC1A2-FC5C-CD51-C40A-8734F1289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226382"/>
            <a:ext cx="2937396" cy="1442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>
            <a:extLst>
              <a:ext uri="{FF2B5EF4-FFF2-40B4-BE49-F238E27FC236}">
                <a16:creationId xmlns:a16="http://schemas.microsoft.com/office/drawing/2014/main" id="{A896DC45-B93D-2694-7D84-46BF42FA0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b="1" dirty="0"/>
              <a:t>The Hawthorne Studies </a:t>
            </a:r>
            <a:r>
              <a:rPr lang="en-US" altLang="en-US" sz="2000" b="1" dirty="0"/>
              <a:t>(1 of 3)</a:t>
            </a:r>
            <a:endParaRPr lang="en-US" altLang="en-US" sz="3600" b="1" dirty="0"/>
          </a:p>
        </p:txBody>
      </p:sp>
      <p:sp>
        <p:nvSpPr>
          <p:cNvPr id="37890" name="Content Placeholder 2">
            <a:extLst>
              <a:ext uri="{FF2B5EF4-FFF2-40B4-BE49-F238E27FC236}">
                <a16:creationId xmlns:a16="http://schemas.microsoft.com/office/drawing/2014/main" id="{76236C4A-A989-CBA0-FBD9-CB3A3B1DC4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r>
              <a:rPr lang="en-US" altLang="en-US" sz="2400" dirty="0"/>
              <a:t>The </a:t>
            </a:r>
            <a:r>
              <a:rPr lang="en-US" altLang="en-US" sz="2400" b="1" dirty="0"/>
              <a:t>Hawthorne Studies </a:t>
            </a:r>
            <a:r>
              <a:rPr lang="en-US" altLang="en-US" sz="2400" dirty="0"/>
              <a:t>refer to a series of experiments conducted at the Hawthorne Works, a Western Electric factory in Chicago, Illinois, between 1924 and 1932. </a:t>
            </a:r>
          </a:p>
          <a:p>
            <a:r>
              <a:rPr lang="en-US" altLang="en-US" sz="2400" dirty="0"/>
              <a:t>These studies were initiated to investigate the effects of various factors, such as lighting, working conditions, and employee incentives, on worker productivity and morale. </a:t>
            </a:r>
          </a:p>
          <a:p>
            <a:r>
              <a:rPr lang="en-US" altLang="en-US" sz="2400" dirty="0"/>
              <a:t>However, the studies ended up uncovering unexpected findings about the influence of social and psychological factors on productivity.</a:t>
            </a:r>
          </a:p>
          <a:p>
            <a:endParaRPr lang="en-US" altLang="en-US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>
            <a:extLst>
              <a:ext uri="{FF2B5EF4-FFF2-40B4-BE49-F238E27FC236}">
                <a16:creationId xmlns:a16="http://schemas.microsoft.com/office/drawing/2014/main" id="{C67CCD3A-D359-F996-4B61-ACE858B5E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b="1" dirty="0"/>
              <a:t>The Hawthorne Studies </a:t>
            </a:r>
            <a:r>
              <a:rPr lang="en-US" altLang="en-US" sz="2000" b="1" dirty="0"/>
              <a:t>(2 of 3)</a:t>
            </a:r>
            <a:endParaRPr lang="en-US" altLang="en-US" sz="3600" dirty="0"/>
          </a:p>
        </p:txBody>
      </p:sp>
      <p:sp>
        <p:nvSpPr>
          <p:cNvPr id="38914" name="Content Placeholder 2">
            <a:extLst>
              <a:ext uri="{FF2B5EF4-FFF2-40B4-BE49-F238E27FC236}">
                <a16:creationId xmlns:a16="http://schemas.microsoft.com/office/drawing/2014/main" id="{D7BBB669-A923-8763-F006-BC2280D259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r>
              <a:rPr lang="en-US" altLang="en-US" sz="2800" b="1" dirty="0"/>
              <a:t>Results were surprising</a:t>
            </a:r>
          </a:p>
          <a:p>
            <a:pPr lvl="1"/>
            <a:r>
              <a:rPr lang="en-US" altLang="en-US" sz="2400" dirty="0"/>
              <a:t>No matter what conditions employees were exposed to, their production increased</a:t>
            </a:r>
          </a:p>
          <a:p>
            <a:pPr lvl="1"/>
            <a:r>
              <a:rPr lang="en-US" altLang="en-US" sz="2400" dirty="0"/>
              <a:t>The study emphasized the importance of employee involvement, communication, and interpersonal relationships in enhancing productivity and job satisfaction.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>
            <a:extLst>
              <a:ext uri="{FF2B5EF4-FFF2-40B4-BE49-F238E27FC236}">
                <a16:creationId xmlns:a16="http://schemas.microsoft.com/office/drawing/2014/main" id="{737DBB58-EB52-B513-32D9-5A7765812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b="1" dirty="0"/>
              <a:t>The Hawthorne Studies </a:t>
            </a:r>
            <a:r>
              <a:rPr lang="en-US" altLang="en-US" sz="2000" b="1" dirty="0"/>
              <a:t>(3 of 3)</a:t>
            </a:r>
            <a:endParaRPr lang="en-US" altLang="en-US" sz="3600" dirty="0"/>
          </a:p>
        </p:txBody>
      </p:sp>
      <p:sp>
        <p:nvSpPr>
          <p:cNvPr id="39938" name="Content Placeholder 2">
            <a:extLst>
              <a:ext uri="{FF2B5EF4-FFF2-40B4-BE49-F238E27FC236}">
                <a16:creationId xmlns:a16="http://schemas.microsoft.com/office/drawing/2014/main" id="{D4CCF68B-2AAA-86CE-2E48-AC26D94307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52563"/>
            <a:ext cx="8229600" cy="3916362"/>
          </a:xfrm>
        </p:spPr>
        <p:txBody>
          <a:bodyPr/>
          <a:lstStyle/>
          <a:p>
            <a:r>
              <a:rPr lang="en-US" altLang="en-US" sz="2800" b="1" dirty="0"/>
              <a:t>Research Conclusions—“The Hawthorne Effect”</a:t>
            </a:r>
          </a:p>
          <a:p>
            <a:pPr lvl="1"/>
            <a:r>
              <a:rPr lang="en-US" altLang="en-US" sz="2400" dirty="0"/>
              <a:t>Employees enjoyed working in the test room</a:t>
            </a:r>
          </a:p>
          <a:p>
            <a:pPr lvl="1"/>
            <a:r>
              <a:rPr lang="en-US" altLang="en-US" sz="2400" dirty="0"/>
              <a:t>Supervisory relationship in test room allowed employees to work freely, without fear</a:t>
            </a:r>
          </a:p>
          <a:p>
            <a:pPr lvl="1"/>
            <a:r>
              <a:rPr lang="en-US" altLang="en-US" sz="2400" dirty="0"/>
              <a:t>Employees realized they were taking part in an important and interesting study</a:t>
            </a:r>
          </a:p>
          <a:p>
            <a:pPr lvl="1"/>
            <a:r>
              <a:rPr lang="en-US" altLang="en-US" sz="2400" dirty="0"/>
              <a:t>Employees seemed to become friendly as a group</a:t>
            </a:r>
          </a:p>
          <a:p>
            <a:pPr lvl="1"/>
            <a:r>
              <a:rPr lang="en-US" altLang="en-US" sz="2400" b="1" dirty="0"/>
              <a:t>Human Factors Within An Organization Can Significantly Influence Production</a:t>
            </a:r>
            <a:endParaRPr lang="en-US" altLang="en-US" sz="2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7C264-AD76-0D7C-A960-D70014B30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The Human Relations Movement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6575EF-E152-F264-63C5-0E09B876BD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The </a:t>
            </a:r>
            <a:r>
              <a:rPr lang="en-GB" sz="2400" b="1" dirty="0"/>
              <a:t>Human Relations Movement </a:t>
            </a:r>
            <a:r>
              <a:rPr lang="en-GB" sz="2400" dirty="0"/>
              <a:t>emerged as a response to the mechanistic and rigid approaches of classical management theories, particularly during the early 20th century. </a:t>
            </a:r>
          </a:p>
          <a:p>
            <a:r>
              <a:rPr lang="en-GB" sz="2400" dirty="0"/>
              <a:t>It gained prominence in the 1930s and 1940s, building upon the findings of the Hawthorne Studies and other research in psychology and sociology.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F05E55-5E04-9C11-86FB-596C97B18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2166A8-1A19-7C42-94F9-F3A0DC32D59C}" type="datetime1">
              <a:rPr lang="en-GB" altLang="en-US" smtClean="0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DAE981-884C-711E-3821-441600261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868F-1660-AB4E-A992-00B8A5CF96FF}" type="slidenum">
              <a:rPr lang="en-GB" altLang="en-US" smtClean="0"/>
              <a:pPr/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22497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79795-8587-23E7-F503-D3749A66F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The Human Relations Movement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A6CE37-CFFB-8ED1-2DD4-FE44ABAFC0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The movement emphasised the importance of understanding and addressing the social and psychological needs of employees within organisations, viewing them as complex individuals rather than mere production units. </a:t>
            </a:r>
          </a:p>
          <a:p>
            <a:pPr lvl="1"/>
            <a:r>
              <a:rPr lang="en-GB" sz="1600" b="1" i="0" u="none" strike="noStrike" dirty="0">
                <a:solidFill>
                  <a:schemeClr val="accent1">
                    <a:lumMod val="75000"/>
                  </a:schemeClr>
                </a:solidFill>
                <a:effectLst/>
                <a:latin typeface="Söhne"/>
              </a:rPr>
              <a:t>Focus on Human Needs and Motivation</a:t>
            </a:r>
            <a:endParaRPr lang="en-GB" sz="1600" dirty="0">
              <a:solidFill>
                <a:schemeClr val="accent1">
                  <a:lumMod val="75000"/>
                </a:schemeClr>
              </a:solidFill>
              <a:highlight>
                <a:srgbClr val="FFFFFF"/>
              </a:highlight>
              <a:latin typeface="Söhne"/>
            </a:endParaRPr>
          </a:p>
          <a:p>
            <a:pPr lvl="1"/>
            <a:r>
              <a:rPr lang="en-GB" sz="1600" b="1" i="0" u="none" strike="noStrike" dirty="0">
                <a:solidFill>
                  <a:schemeClr val="accent1">
                    <a:lumMod val="75000"/>
                  </a:schemeClr>
                </a:solidFill>
                <a:effectLst/>
                <a:latin typeface="Söhne"/>
              </a:rPr>
              <a:t>Importance of Informal Groups and Relationships</a:t>
            </a:r>
            <a:endParaRPr lang="en-GB" sz="1600" dirty="0">
              <a:solidFill>
                <a:schemeClr val="accent1">
                  <a:lumMod val="75000"/>
                </a:schemeClr>
              </a:solidFill>
              <a:highlight>
                <a:srgbClr val="FFFFFF"/>
              </a:highlight>
              <a:latin typeface="Söhne"/>
            </a:endParaRPr>
          </a:p>
          <a:p>
            <a:pPr lvl="1"/>
            <a:r>
              <a:rPr lang="en-GB" sz="1600" b="1" i="0" u="none" strike="noStrike" dirty="0">
                <a:solidFill>
                  <a:schemeClr val="accent1">
                    <a:lumMod val="75000"/>
                  </a:schemeClr>
                </a:solidFill>
                <a:effectLst/>
                <a:latin typeface="Söhne"/>
              </a:rPr>
              <a:t>Leadership and Management Style</a:t>
            </a:r>
            <a:endParaRPr lang="en-GB" sz="1600" dirty="0">
              <a:solidFill>
                <a:schemeClr val="accent1">
                  <a:lumMod val="75000"/>
                </a:schemeClr>
              </a:solidFill>
              <a:highlight>
                <a:srgbClr val="FFFFFF"/>
              </a:highlight>
              <a:latin typeface="Söhne"/>
            </a:endParaRPr>
          </a:p>
          <a:p>
            <a:pPr lvl="1"/>
            <a:r>
              <a:rPr lang="en-GB" sz="1600" b="1" i="0" u="none" strike="noStrike" dirty="0">
                <a:solidFill>
                  <a:schemeClr val="accent1">
                    <a:lumMod val="75000"/>
                  </a:schemeClr>
                </a:solidFill>
                <a:effectLst/>
                <a:latin typeface="Söhne"/>
              </a:rPr>
              <a:t>Employee Participation and Involvement</a:t>
            </a:r>
            <a:endParaRPr lang="en-GB" sz="1600" dirty="0">
              <a:solidFill>
                <a:schemeClr val="accent1">
                  <a:lumMod val="75000"/>
                </a:schemeClr>
              </a:solidFill>
              <a:highlight>
                <a:srgbClr val="FFFFFF"/>
              </a:highlight>
              <a:latin typeface="Söhne"/>
            </a:endParaRPr>
          </a:p>
          <a:p>
            <a:pPr lvl="1"/>
            <a:r>
              <a:rPr lang="en-GB" sz="1600" b="1" i="0" u="none" strike="noStrike" dirty="0">
                <a:solidFill>
                  <a:schemeClr val="accent1">
                    <a:lumMod val="75000"/>
                  </a:schemeClr>
                </a:solidFill>
                <a:effectLst/>
                <a:latin typeface="Söhne"/>
              </a:rPr>
              <a:t>Communication and Feedback</a:t>
            </a:r>
            <a:endParaRPr lang="en-GB" sz="1600" dirty="0">
              <a:solidFill>
                <a:schemeClr val="accent1">
                  <a:lumMod val="75000"/>
                </a:schemeClr>
              </a:solidFill>
              <a:highlight>
                <a:srgbClr val="FFFFFF"/>
              </a:highlight>
              <a:latin typeface="Söhne"/>
            </a:endParaRPr>
          </a:p>
          <a:p>
            <a:pPr lvl="1"/>
            <a:r>
              <a:rPr lang="en-GB" sz="1600" b="1" i="0" u="none" strike="noStrike" dirty="0">
                <a:solidFill>
                  <a:schemeClr val="accent1">
                    <a:lumMod val="75000"/>
                  </a:schemeClr>
                </a:solidFill>
                <a:effectLst/>
                <a:latin typeface="Söhne"/>
              </a:rPr>
              <a:t>Organizational Culture and Climate</a:t>
            </a:r>
            <a:endParaRPr lang="en-GB" sz="1600" dirty="0">
              <a:solidFill>
                <a:schemeClr val="accent1">
                  <a:lumMod val="75000"/>
                </a:schemeClr>
              </a:solidFill>
              <a:highlight>
                <a:srgbClr val="FFFFFF"/>
              </a:highlight>
              <a:latin typeface="Söhne"/>
            </a:endParaRPr>
          </a:p>
          <a:p>
            <a:pPr lvl="1"/>
            <a:r>
              <a:rPr lang="en-GB" sz="1600" b="1" i="0" u="none" strike="noStrike" dirty="0">
                <a:solidFill>
                  <a:schemeClr val="accent1">
                    <a:lumMod val="75000"/>
                  </a:schemeClr>
                </a:solidFill>
                <a:effectLst/>
                <a:latin typeface="Söhne"/>
              </a:rPr>
              <a:t>Job Design and Enrichment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80F58-8D54-9B68-CCC7-9CEBC53D8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2166A8-1A19-7C42-94F9-F3A0DC32D59C}" type="datetime1">
              <a:rPr lang="en-GB" altLang="en-US" smtClean="0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94D743-31C8-14A2-6246-F889CB3E2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868F-1660-AB4E-A992-00B8A5CF96FF}" type="slidenum">
              <a:rPr lang="en-GB" altLang="en-US" smtClean="0"/>
              <a:pPr/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72647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le 1">
            <a:extLst>
              <a:ext uri="{FF2B5EF4-FFF2-40B4-BE49-F238E27FC236}">
                <a16:creationId xmlns:a16="http://schemas.microsoft.com/office/drawing/2014/main" id="{453926AA-3FE0-B622-50BB-A48D18678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b="1" dirty="0"/>
              <a:t>The Human Relations Movement</a:t>
            </a:r>
          </a:p>
        </p:txBody>
      </p:sp>
      <p:sp>
        <p:nvSpPr>
          <p:cNvPr id="43010" name="Content Placeholder 2">
            <a:extLst>
              <a:ext uri="{FF2B5EF4-FFF2-40B4-BE49-F238E27FC236}">
                <a16:creationId xmlns:a16="http://schemas.microsoft.com/office/drawing/2014/main" id="{258FA937-AE07-8475-4168-9CE06B799F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r>
              <a:rPr lang="en-US" altLang="en-US" sz="2400" b="1" dirty="0"/>
              <a:t>People-oriented approach </a:t>
            </a:r>
            <a:r>
              <a:rPr lang="en-US" altLang="en-US" sz="2400" dirty="0"/>
              <a:t>to management</a:t>
            </a:r>
          </a:p>
          <a:p>
            <a:r>
              <a:rPr lang="en-US" altLang="en-US" sz="2400" dirty="0"/>
              <a:t>Ultimate objective is to enhance organizational success by encouraging appropriate relationships among people</a:t>
            </a:r>
          </a:p>
          <a:p>
            <a:r>
              <a:rPr lang="en-US" altLang="en-US" sz="2400" b="1" dirty="0"/>
              <a:t>Managers need to understand the human component in organizations and how to appropriately channel it to enhance organizational success</a:t>
            </a:r>
            <a:endParaRPr lang="en-US" altLang="en-US" sz="2400" dirty="0"/>
          </a:p>
        </p:txBody>
      </p:sp>
      <p:pic>
        <p:nvPicPr>
          <p:cNvPr id="1026" name="Picture 2" descr="rewarding careers for extroverts ...">
            <a:extLst>
              <a:ext uri="{FF2B5EF4-FFF2-40B4-BE49-F238E27FC236}">
                <a16:creationId xmlns:a16="http://schemas.microsoft.com/office/drawing/2014/main" id="{DED25375-C0CA-636D-B747-C4C971DBE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005064"/>
            <a:ext cx="3047752" cy="1675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>
            <a:extLst>
              <a:ext uri="{FF2B5EF4-FFF2-40B4-BE49-F238E27FC236}">
                <a16:creationId xmlns:a16="http://schemas.microsoft.com/office/drawing/2014/main" id="{16F78291-FFAB-9F9A-7AEA-EFE676F74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b="1" dirty="0"/>
              <a:t>The Contingency Approach</a:t>
            </a:r>
          </a:p>
        </p:txBody>
      </p:sp>
      <p:sp>
        <p:nvSpPr>
          <p:cNvPr id="47106" name="Content Placeholder 2">
            <a:extLst>
              <a:ext uri="{FF2B5EF4-FFF2-40B4-BE49-F238E27FC236}">
                <a16:creationId xmlns:a16="http://schemas.microsoft.com/office/drawing/2014/main" id="{FC2B7DF3-D7A0-928A-8D90-11AA1ED7E7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r>
              <a:rPr lang="en-US" altLang="en-US" sz="2400" dirty="0"/>
              <a:t>What managers do is contingent upon a given set of situational circumstances</a:t>
            </a:r>
          </a:p>
          <a:p>
            <a:r>
              <a:rPr lang="en-US" altLang="en-US" sz="2400" b="1" dirty="0"/>
              <a:t>Although there is no one best way to solve a management problem in all </a:t>
            </a:r>
            <a:r>
              <a:rPr lang="en-GB" altLang="en-US" sz="2400" b="1" dirty="0"/>
              <a:t>organisations</a:t>
            </a:r>
            <a:r>
              <a:rPr lang="en-US" altLang="en-US" sz="2400" b="1" dirty="0"/>
              <a:t>, there probably is one best way to solve any given management problem in any one organization</a:t>
            </a:r>
            <a:endParaRPr lang="en-US" altLang="en-US" sz="2400" dirty="0"/>
          </a:p>
        </p:txBody>
      </p:sp>
      <p:pic>
        <p:nvPicPr>
          <p:cNvPr id="2050" name="Picture 2" descr="Contingency Theory of Leadership ...">
            <a:extLst>
              <a:ext uri="{FF2B5EF4-FFF2-40B4-BE49-F238E27FC236}">
                <a16:creationId xmlns:a16="http://schemas.microsoft.com/office/drawing/2014/main" id="{4D104A12-BF8D-5385-C80F-BAA71CB34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37831"/>
            <a:ext cx="3937000" cy="162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745EE-E8FA-FD4C-8BDE-54737DD91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b="1" dirty="0"/>
              <a:t>The Contingency Approach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89EF4-5C04-094C-B35F-6810F14EBC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The Contingency Approach to management is based on the idea that there is </a:t>
            </a:r>
            <a:r>
              <a:rPr lang="en-GB" sz="2400" b="1" dirty="0"/>
              <a:t>no one-size-fits-all solution </a:t>
            </a:r>
            <a:r>
              <a:rPr lang="en-GB" sz="2400" dirty="0"/>
              <a:t>to management problems. </a:t>
            </a:r>
          </a:p>
          <a:p>
            <a:r>
              <a:rPr lang="en-GB" sz="2400" dirty="0"/>
              <a:t>It states that the most effective management style, organizational structure, and decision-making processes depend on the specific circumstances or contingencies faced by an organization. </a:t>
            </a:r>
          </a:p>
          <a:p>
            <a:r>
              <a:rPr lang="en-GB" sz="2400" dirty="0"/>
              <a:t>The Contingency Approach suggests that managers should adapt their strategies and practices to fit the unique needs and challenges of their situation.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BC2AE3-4FBC-E529-BFB6-EAE72CD3C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2166A8-1A19-7C42-94F9-F3A0DC32D59C}" type="datetime1">
              <a:rPr lang="en-GB" altLang="en-US" smtClean="0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30E217-0586-F026-F1AA-B39A75AFF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868F-1660-AB4E-A992-00B8A5CF96FF}" type="slidenum">
              <a:rPr lang="en-GB" altLang="en-US" smtClean="0"/>
              <a:pPr/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49438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4D5C9-3ECE-D187-6F9A-7376EB434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867610-5020-2532-3ECF-55A42BB823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/>
              <a:t>Understanding Management in Turbulent Environments:</a:t>
            </a:r>
          </a:p>
          <a:p>
            <a:r>
              <a:rPr lang="en-GB" sz="2400" dirty="0"/>
              <a:t>In groups of 4-5, briefly introduce the concept of management in turbulent environments.</a:t>
            </a:r>
          </a:p>
          <a:p>
            <a:r>
              <a:rPr lang="en-GB" sz="2400" dirty="0"/>
              <a:t>Explain what constitutes a turbulent environment (e.g., economic downturns, technological disruptions, political instability), and how should managers adapt. </a:t>
            </a:r>
          </a:p>
          <a:p>
            <a:r>
              <a:rPr lang="en-GB" sz="2400" dirty="0"/>
              <a:t>Provide examples from real life organisations or from your own experience.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90B113-3714-2F59-E73C-E6084AAF0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2166A8-1A19-7C42-94F9-F3A0DC32D59C}" type="datetime1">
              <a:rPr lang="en-GB" altLang="en-US" smtClean="0"/>
              <a:pPr>
                <a:defRPr/>
              </a:pPr>
              <a:t>16/07/2024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B183B5-399D-9CDF-5EB7-DB74E5800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868F-1660-AB4E-A992-00B8A5CF96FF}" type="slidenum">
              <a:rPr lang="en-GB" altLang="en-US" smtClean="0"/>
              <a:pPr/>
              <a:t>22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1460658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893</TotalTime>
  <Words>1212</Words>
  <Application>Microsoft Macintosh PowerPoint</Application>
  <PresentationFormat>On-screen Show (4:3)</PresentationFormat>
  <Paragraphs>114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ＭＳ Ｐゴシック</vt:lpstr>
      <vt:lpstr>Arial</vt:lpstr>
      <vt:lpstr>Myriad Pro</vt:lpstr>
      <vt:lpstr>Söhne</vt:lpstr>
      <vt:lpstr>Verdana</vt:lpstr>
      <vt:lpstr>20140311PresentationUWTSDTemplate</vt:lpstr>
      <vt:lpstr>LCBB6003 Leadership and management, theory and practice  </vt:lpstr>
      <vt:lpstr>Management Theories</vt:lpstr>
      <vt:lpstr>Learning Objectives (1 of 2)</vt:lpstr>
      <vt:lpstr>Henry Fayol (1 of 9)</vt:lpstr>
      <vt:lpstr>14 Principles of Management (2 of 9)</vt:lpstr>
      <vt:lpstr>14 Principles of Management (3 of 9)</vt:lpstr>
      <vt:lpstr>14 Principles of Management (4 of 9)</vt:lpstr>
      <vt:lpstr>14 Principles of Management (5 of 9)</vt:lpstr>
      <vt:lpstr>14 Principles of Management (6 of 9)</vt:lpstr>
      <vt:lpstr>14 Principles of Management (7 of 9)</vt:lpstr>
      <vt:lpstr>14 Principles of Management (8 of 9)</vt:lpstr>
      <vt:lpstr>14 Principles of Management (9 of 9)</vt:lpstr>
      <vt:lpstr>The Behavioral Approach</vt:lpstr>
      <vt:lpstr>The Hawthorne Studies (1 of 3)</vt:lpstr>
      <vt:lpstr>The Hawthorne Studies (2 of 3)</vt:lpstr>
      <vt:lpstr>The Hawthorne Studies (3 of 3)</vt:lpstr>
      <vt:lpstr>The Human Relations Movement</vt:lpstr>
      <vt:lpstr>The Human Relations Movement</vt:lpstr>
      <vt:lpstr>The Human Relations Movement</vt:lpstr>
      <vt:lpstr>The Contingency Approach</vt:lpstr>
      <vt:lpstr>The Contingency Approach</vt:lpstr>
      <vt:lpstr>Activity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Laila Maazouz</cp:lastModifiedBy>
  <cp:revision>72</cp:revision>
  <cp:lastPrinted>1601-01-01T00:00:00Z</cp:lastPrinted>
  <dcterms:created xsi:type="dcterms:W3CDTF">2002-10-07T19:43:58Z</dcterms:created>
  <dcterms:modified xsi:type="dcterms:W3CDTF">2024-07-16T07:56:07Z</dcterms:modified>
</cp:coreProperties>
</file>