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57" r:id="rId4"/>
    <p:sldId id="258" r:id="rId5"/>
    <p:sldId id="263" r:id="rId6"/>
    <p:sldId id="268" r:id="rId7"/>
    <p:sldId id="259" r:id="rId8"/>
    <p:sldId id="265" r:id="rId9"/>
    <p:sldId id="261"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72112-3B4A-D464-6B0C-4B027266C75D}" v="106" dt="2022-07-02T20:39:39.810"/>
    <p1510:client id="{213D5C40-A2E4-4DF2-0389-0B8B96C39A2B}" v="418" dt="2022-07-03T00:58:06.212"/>
    <p1510:client id="{4B808187-367F-192D-5E1E-75A8E5575F11}" v="291" dt="2022-07-03T00:17:22.055"/>
    <p1510:client id="{5F3D5588-0446-1C83-3132-E1853EE5938E}" v="16" dt="2022-07-02T13:34:57.701"/>
    <p1510:client id="{688925A3-4DC9-C2D7-3597-B1BAB0E481F9}" v="26" dt="2022-07-03T13:15:11.598"/>
    <p1510:client id="{9C5AB821-C034-4F83-BC45-8A7F1AF496CF}" v="498" dt="2022-06-26T16:44:19.772"/>
    <p1510:client id="{BD56899F-A94B-0300-F3E2-7F333B04D7B5}" v="31" dt="2022-07-02T21:24:53.894"/>
    <p1510:client id="{F27C5D5B-26A8-8C6A-087E-B95CC3E6B750}" v="15" dt="2022-07-03T01:30:02.8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1057534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3645855"/>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257992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435096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476890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173987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6153236"/>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328672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3488766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810593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62142318"/>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90750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ea typeface="+mj-lt"/>
                <a:cs typeface="+mj-lt"/>
              </a:rPr>
              <a:t>BMSW4003 Abdi Sun PM Group 2</a:t>
            </a:r>
            <a:br>
              <a:rPr lang="en-GB" dirty="0">
                <a:ea typeface="+mj-lt"/>
                <a:cs typeface="+mj-lt"/>
              </a:rPr>
            </a:br>
            <a:r>
              <a:rPr lang="en-GB" dirty="0">
                <a:cs typeface="Calibri Light"/>
              </a:rPr>
              <a:t>Which digital tool is used most used .</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err="1">
                <a:cs typeface="Calibri"/>
              </a:rPr>
              <a:t>Vianelis</a:t>
            </a:r>
            <a:r>
              <a:rPr lang="en-GB" dirty="0">
                <a:cs typeface="Calibri"/>
              </a:rPr>
              <a:t> Fermin- Pena/ Aliu Ionut Nicusor </a:t>
            </a:r>
            <a:endParaRPr lang="en-GB" dirty="0"/>
          </a:p>
        </p:txBody>
      </p:sp>
      <p:sp>
        <p:nvSpPr>
          <p:cNvPr id="4" name="Slide Number Placeholder 3">
            <a:extLst>
              <a:ext uri="{FF2B5EF4-FFF2-40B4-BE49-F238E27FC236}">
                <a16:creationId xmlns:a16="http://schemas.microsoft.com/office/drawing/2014/main" id="{2ECBEF86-B8E4-8BD9-11F1-05874564E77E}"/>
              </a:ext>
            </a:extLst>
          </p:cNvPr>
          <p:cNvSpPr>
            <a:spLocks noGrp="1"/>
          </p:cNvSpPr>
          <p:nvPr>
            <p:ph type="sldNum" sz="quarter" idx="12"/>
          </p:nvPr>
        </p:nvSpPr>
        <p:spPr/>
        <p:txBody>
          <a:bodyPr/>
          <a:lstStyle/>
          <a:p>
            <a:fld id="{48F63A3B-78C7-47BE-AE5E-E10140E04643}" type="slidenum">
              <a:rPr lang="en-US" dirty="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D39E9-DFB6-9BAD-DB1A-F9271C4603AB}"/>
              </a:ext>
            </a:extLst>
          </p:cNvPr>
          <p:cNvSpPr>
            <a:spLocks noGrp="1"/>
          </p:cNvSpPr>
          <p:nvPr>
            <p:ph type="title"/>
          </p:nvPr>
        </p:nvSpPr>
        <p:spPr/>
        <p:txBody>
          <a:bodyPr/>
          <a:lstStyle/>
          <a:p>
            <a:r>
              <a:rPr lang="en-GB" dirty="0">
                <a:cs typeface="Calibri Light"/>
              </a:rPr>
              <a:t>Contents:</a:t>
            </a:r>
          </a:p>
        </p:txBody>
      </p:sp>
      <p:sp>
        <p:nvSpPr>
          <p:cNvPr id="3" name="Content Placeholder 2">
            <a:extLst>
              <a:ext uri="{FF2B5EF4-FFF2-40B4-BE49-F238E27FC236}">
                <a16:creationId xmlns:a16="http://schemas.microsoft.com/office/drawing/2014/main" id="{B3C0C31F-C0EE-FCD1-24AD-FA2ECB5E90D1}"/>
              </a:ext>
            </a:extLst>
          </p:cNvPr>
          <p:cNvSpPr>
            <a:spLocks noGrp="1"/>
          </p:cNvSpPr>
          <p:nvPr>
            <p:ph idx="1"/>
          </p:nvPr>
        </p:nvSpPr>
        <p:spPr/>
        <p:txBody>
          <a:bodyPr vert="horz" lIns="91440" tIns="45720" rIns="91440" bIns="45720" rtlCol="0" anchor="t">
            <a:normAutofit lnSpcReduction="10000"/>
          </a:bodyPr>
          <a:lstStyle/>
          <a:p>
            <a:r>
              <a:rPr lang="en-GB" dirty="0">
                <a:cs typeface="Calibri"/>
              </a:rPr>
              <a:t>Introduction</a:t>
            </a:r>
            <a:endParaRPr lang="en-US" dirty="0"/>
          </a:p>
          <a:p>
            <a:r>
              <a:rPr lang="en-GB" dirty="0">
                <a:cs typeface="Calibri"/>
              </a:rPr>
              <a:t>Existing research </a:t>
            </a:r>
            <a:endParaRPr lang="en-GB" dirty="0"/>
          </a:p>
          <a:p>
            <a:r>
              <a:rPr lang="en-GB" dirty="0">
                <a:cs typeface="Calibri"/>
              </a:rPr>
              <a:t>Ethical consideration</a:t>
            </a:r>
          </a:p>
          <a:p>
            <a:r>
              <a:rPr lang="en-GB" dirty="0">
                <a:cs typeface="Calibri"/>
              </a:rPr>
              <a:t>Example of ethical considerations</a:t>
            </a:r>
          </a:p>
          <a:p>
            <a:r>
              <a:rPr lang="en-GB" dirty="0">
                <a:cs typeface="Calibri"/>
              </a:rPr>
              <a:t>Methods</a:t>
            </a:r>
            <a:endParaRPr lang="en-GB" dirty="0"/>
          </a:p>
          <a:p>
            <a:r>
              <a:rPr lang="en-GB" dirty="0">
                <a:ea typeface="+mn-lt"/>
                <a:cs typeface="+mn-lt"/>
              </a:rPr>
              <a:t>Quiz preferred</a:t>
            </a:r>
          </a:p>
          <a:p>
            <a:r>
              <a:rPr lang="en-GB" dirty="0">
                <a:ea typeface="+mn-lt"/>
                <a:cs typeface="+mn-lt"/>
              </a:rPr>
              <a:t> methods</a:t>
            </a:r>
            <a:endParaRPr lang="en-GB" dirty="0"/>
          </a:p>
          <a:p>
            <a:r>
              <a:rPr lang="en-GB" dirty="0">
                <a:ea typeface="+mn-lt"/>
                <a:cs typeface="+mn-lt"/>
              </a:rPr>
              <a:t>Hypothesis </a:t>
            </a:r>
            <a:endParaRPr lang="en-GB" dirty="0">
              <a:cs typeface="Calibri"/>
            </a:endParaRPr>
          </a:p>
          <a:p>
            <a:r>
              <a:rPr lang="en-GB" dirty="0">
                <a:cs typeface="Calibri"/>
              </a:rPr>
              <a:t>References </a:t>
            </a:r>
          </a:p>
          <a:p>
            <a:endParaRPr lang="en-GB" dirty="0">
              <a:cs typeface="Calibri"/>
            </a:endParaRPr>
          </a:p>
        </p:txBody>
      </p:sp>
      <p:sp>
        <p:nvSpPr>
          <p:cNvPr id="4" name="Slide Number Placeholder 3">
            <a:extLst>
              <a:ext uri="{FF2B5EF4-FFF2-40B4-BE49-F238E27FC236}">
                <a16:creationId xmlns:a16="http://schemas.microsoft.com/office/drawing/2014/main" id="{CC54723D-BA07-9096-A4AD-D713EBC5F73B}"/>
              </a:ext>
            </a:extLst>
          </p:cNvPr>
          <p:cNvSpPr>
            <a:spLocks noGrp="1"/>
          </p:cNvSpPr>
          <p:nvPr>
            <p:ph type="sldNum" sz="quarter" idx="12"/>
          </p:nvPr>
        </p:nvSpPr>
        <p:spPr/>
        <p:txBody>
          <a:bodyPr/>
          <a:lstStyle/>
          <a:p>
            <a:fld id="{48F63A3B-78C7-47BE-AE5E-E10140E04643}" type="slidenum">
              <a:rPr lang="en-US" dirty="0"/>
              <a:t>2</a:t>
            </a:fld>
            <a:endParaRPr lang="en-GB"/>
          </a:p>
        </p:txBody>
      </p:sp>
      <p:pic>
        <p:nvPicPr>
          <p:cNvPr id="6" name="Picture 6" descr="Logo&#10;&#10;Description automatically generated">
            <a:extLst>
              <a:ext uri="{FF2B5EF4-FFF2-40B4-BE49-F238E27FC236}">
                <a16:creationId xmlns:a16="http://schemas.microsoft.com/office/drawing/2014/main" id="{91F1BC3F-B7CD-07B1-9041-0E62ED1075FF}"/>
              </a:ext>
            </a:extLst>
          </p:cNvPr>
          <p:cNvPicPr>
            <a:picLocks noChangeAspect="1"/>
          </p:cNvPicPr>
          <p:nvPr/>
        </p:nvPicPr>
        <p:blipFill rotWithShape="1">
          <a:blip r:embed="rId2"/>
          <a:srcRect l="6499" t="15073" b="279"/>
          <a:stretch/>
        </p:blipFill>
        <p:spPr>
          <a:xfrm>
            <a:off x="6750169" y="2236933"/>
            <a:ext cx="5218985" cy="3548712"/>
          </a:xfrm>
          <a:prstGeom prst="rect">
            <a:avLst/>
          </a:prstGeom>
        </p:spPr>
      </p:pic>
    </p:spTree>
    <p:extLst>
      <p:ext uri="{BB962C8B-B14F-4D97-AF65-F5344CB8AC3E}">
        <p14:creationId xmlns:p14="http://schemas.microsoft.com/office/powerpoint/2010/main" val="4154988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F870-03CE-D10E-0333-5E3E8D59206B}"/>
              </a:ext>
            </a:extLst>
          </p:cNvPr>
          <p:cNvSpPr>
            <a:spLocks noGrp="1"/>
          </p:cNvSpPr>
          <p:nvPr>
            <p:ph type="title"/>
          </p:nvPr>
        </p:nvSpPr>
        <p:spPr/>
        <p:txBody>
          <a:bodyPr/>
          <a:lstStyle/>
          <a:p>
            <a:r>
              <a:rPr lang="en-GB" dirty="0">
                <a:cs typeface="Calibri Light"/>
              </a:rPr>
              <a:t>Introduction</a:t>
            </a:r>
          </a:p>
        </p:txBody>
      </p:sp>
      <p:sp>
        <p:nvSpPr>
          <p:cNvPr id="3" name="Content Placeholder 2">
            <a:extLst>
              <a:ext uri="{FF2B5EF4-FFF2-40B4-BE49-F238E27FC236}">
                <a16:creationId xmlns:a16="http://schemas.microsoft.com/office/drawing/2014/main" id="{6927BF50-EFEF-994E-6543-ED514FC7A7D4}"/>
              </a:ext>
            </a:extLst>
          </p:cNvPr>
          <p:cNvSpPr>
            <a:spLocks noGrp="1"/>
          </p:cNvSpPr>
          <p:nvPr>
            <p:ph idx="1"/>
          </p:nvPr>
        </p:nvSpPr>
        <p:spPr/>
        <p:txBody>
          <a:bodyPr vert="horz" lIns="91440" tIns="45720" rIns="91440" bIns="45720" rtlCol="0" anchor="t">
            <a:normAutofit lnSpcReduction="10000"/>
          </a:bodyPr>
          <a:lstStyle/>
          <a:p>
            <a:r>
              <a:rPr lang="en-GB" dirty="0">
                <a:cs typeface="Calibri"/>
              </a:rPr>
              <a:t>This presentation is an exploration of which digital tool is most used in the UWTSD. Common tools used in UWTSD are ,MS Teams, OneDrive, MS Word, Moodle.</a:t>
            </a:r>
          </a:p>
          <a:p>
            <a:r>
              <a:rPr lang="en-GB" dirty="0">
                <a:cs typeface="Calibri"/>
              </a:rPr>
              <a:t>Students use these digital skills to gain knowledge for their education such as assignments, Presentation, Reports etc.</a:t>
            </a:r>
          </a:p>
          <a:p>
            <a:endParaRPr lang="en-GB" dirty="0">
              <a:cs typeface="Calibri"/>
            </a:endParaRPr>
          </a:p>
          <a:p>
            <a:endParaRPr lang="en-GB" dirty="0">
              <a:cs typeface="Calibri"/>
            </a:endParaRPr>
          </a:p>
          <a:p>
            <a:r>
              <a:rPr lang="en-GB" dirty="0">
                <a:cs typeface="Calibri"/>
              </a:rPr>
              <a:t>Microsoft teams is a collaboration tool from Microsoft .It is used for face-to-face teaching activities and collaboration is class while at UWTSD.</a:t>
            </a:r>
            <a:endParaRPr lang="en-GB">
              <a:cs typeface="Calibri"/>
            </a:endParaRPr>
          </a:p>
        </p:txBody>
      </p:sp>
      <p:sp>
        <p:nvSpPr>
          <p:cNvPr id="4" name="Slide Number Placeholder 3">
            <a:extLst>
              <a:ext uri="{FF2B5EF4-FFF2-40B4-BE49-F238E27FC236}">
                <a16:creationId xmlns:a16="http://schemas.microsoft.com/office/drawing/2014/main" id="{98699038-D841-9CED-EB9C-CDBDBE8787E9}"/>
              </a:ext>
            </a:extLst>
          </p:cNvPr>
          <p:cNvSpPr>
            <a:spLocks noGrp="1"/>
          </p:cNvSpPr>
          <p:nvPr>
            <p:ph type="sldNum" sz="quarter" idx="12"/>
          </p:nvPr>
        </p:nvSpPr>
        <p:spPr/>
        <p:txBody>
          <a:bodyPr/>
          <a:lstStyle/>
          <a:p>
            <a:fld id="{48F63A3B-78C7-47BE-AE5E-E10140E04643}" type="slidenum">
              <a:rPr lang="en-US" dirty="0"/>
              <a:t>3</a:t>
            </a:fld>
            <a:endParaRPr lang="en-GB"/>
          </a:p>
        </p:txBody>
      </p:sp>
    </p:spTree>
    <p:extLst>
      <p:ext uri="{BB962C8B-B14F-4D97-AF65-F5344CB8AC3E}">
        <p14:creationId xmlns:p14="http://schemas.microsoft.com/office/powerpoint/2010/main" val="479675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4B6F1-FA3A-D616-F30C-DC62A9EC7CB7}"/>
              </a:ext>
            </a:extLst>
          </p:cNvPr>
          <p:cNvSpPr>
            <a:spLocks noGrp="1"/>
          </p:cNvSpPr>
          <p:nvPr>
            <p:ph type="title"/>
          </p:nvPr>
        </p:nvSpPr>
        <p:spPr/>
        <p:txBody>
          <a:bodyPr/>
          <a:lstStyle/>
          <a:p>
            <a:r>
              <a:rPr lang="en-GB" dirty="0">
                <a:ea typeface="+mj-lt"/>
                <a:cs typeface="+mj-lt"/>
              </a:rPr>
              <a:t>Existing research</a:t>
            </a:r>
            <a:endParaRPr lang="en-US" dirty="0"/>
          </a:p>
        </p:txBody>
      </p:sp>
      <p:sp>
        <p:nvSpPr>
          <p:cNvPr id="3" name="Content Placeholder 2">
            <a:extLst>
              <a:ext uri="{FF2B5EF4-FFF2-40B4-BE49-F238E27FC236}">
                <a16:creationId xmlns:a16="http://schemas.microsoft.com/office/drawing/2014/main" id="{52C283E4-3327-B19C-25FC-E59F85401C70}"/>
              </a:ext>
            </a:extLst>
          </p:cNvPr>
          <p:cNvSpPr>
            <a:spLocks noGrp="1"/>
          </p:cNvSpPr>
          <p:nvPr>
            <p:ph idx="1"/>
          </p:nvPr>
        </p:nvSpPr>
        <p:spPr/>
        <p:txBody>
          <a:bodyPr vert="horz" lIns="91440" tIns="45720" rIns="91440" bIns="45720" rtlCol="0" anchor="t">
            <a:normAutofit/>
          </a:bodyPr>
          <a:lstStyle/>
          <a:p>
            <a:r>
              <a:rPr lang="en-GB" dirty="0">
                <a:cs typeface="Calibri"/>
              </a:rPr>
              <a:t>To research at UWSTD we use different digital tools such as Microsoft Word ,</a:t>
            </a:r>
            <a:r>
              <a:rPr lang="en-GB" dirty="0" err="1">
                <a:cs typeface="Calibri"/>
              </a:rPr>
              <a:t>Powerpoint</a:t>
            </a:r>
            <a:r>
              <a:rPr lang="en-GB" dirty="0">
                <a:cs typeface="Calibri"/>
              </a:rPr>
              <a:t> ,Google ,Moodle Teams . A variety of WEB tools accessed via the internet to collect and interpret my chosen dataset. I used Microsoft Excel to categories my data into graphs.</a:t>
            </a:r>
            <a:endParaRPr lang="en-GB" dirty="0"/>
          </a:p>
        </p:txBody>
      </p:sp>
      <p:pic>
        <p:nvPicPr>
          <p:cNvPr id="4" name="Picture 4" descr="Logo, company name&#10;&#10;Description automatically generated">
            <a:extLst>
              <a:ext uri="{FF2B5EF4-FFF2-40B4-BE49-F238E27FC236}">
                <a16:creationId xmlns:a16="http://schemas.microsoft.com/office/drawing/2014/main" id="{172D6175-BE90-8F3B-1A8B-F70180F62FD7}"/>
              </a:ext>
            </a:extLst>
          </p:cNvPr>
          <p:cNvPicPr>
            <a:picLocks noChangeAspect="1"/>
          </p:cNvPicPr>
          <p:nvPr/>
        </p:nvPicPr>
        <p:blipFill>
          <a:blip r:embed="rId2"/>
          <a:stretch>
            <a:fillRect/>
          </a:stretch>
        </p:blipFill>
        <p:spPr>
          <a:xfrm>
            <a:off x="558800" y="4000500"/>
            <a:ext cx="3340100" cy="1892300"/>
          </a:xfrm>
          <a:prstGeom prst="rect">
            <a:avLst/>
          </a:prstGeom>
        </p:spPr>
      </p:pic>
      <p:pic>
        <p:nvPicPr>
          <p:cNvPr id="5" name="Picture 5" descr="Logo&#10;&#10;Description automatically generated">
            <a:extLst>
              <a:ext uri="{FF2B5EF4-FFF2-40B4-BE49-F238E27FC236}">
                <a16:creationId xmlns:a16="http://schemas.microsoft.com/office/drawing/2014/main" id="{6616AC72-E670-0098-DDAD-9134F1E09A43}"/>
              </a:ext>
            </a:extLst>
          </p:cNvPr>
          <p:cNvPicPr>
            <a:picLocks noChangeAspect="1"/>
          </p:cNvPicPr>
          <p:nvPr/>
        </p:nvPicPr>
        <p:blipFill>
          <a:blip r:embed="rId3"/>
          <a:stretch>
            <a:fillRect/>
          </a:stretch>
        </p:blipFill>
        <p:spPr>
          <a:xfrm>
            <a:off x="7673975" y="3911600"/>
            <a:ext cx="4514850" cy="1143000"/>
          </a:xfrm>
          <a:prstGeom prst="rect">
            <a:avLst/>
          </a:prstGeom>
        </p:spPr>
      </p:pic>
      <p:pic>
        <p:nvPicPr>
          <p:cNvPr id="7" name="Picture 7" descr="A picture containing shape&#10;&#10;Description automatically generated">
            <a:extLst>
              <a:ext uri="{FF2B5EF4-FFF2-40B4-BE49-F238E27FC236}">
                <a16:creationId xmlns:a16="http://schemas.microsoft.com/office/drawing/2014/main" id="{C16D2BBB-EB2E-85A0-8C1F-034296955F24}"/>
              </a:ext>
            </a:extLst>
          </p:cNvPr>
          <p:cNvPicPr>
            <a:picLocks noChangeAspect="1"/>
          </p:cNvPicPr>
          <p:nvPr/>
        </p:nvPicPr>
        <p:blipFill>
          <a:blip r:embed="rId4"/>
          <a:stretch>
            <a:fillRect/>
          </a:stretch>
        </p:blipFill>
        <p:spPr>
          <a:xfrm>
            <a:off x="4375150" y="3787775"/>
            <a:ext cx="2997200" cy="2927350"/>
          </a:xfrm>
          <a:prstGeom prst="rect">
            <a:avLst/>
          </a:prstGeom>
        </p:spPr>
      </p:pic>
      <p:sp>
        <p:nvSpPr>
          <p:cNvPr id="8" name="Slide Number Placeholder 7">
            <a:extLst>
              <a:ext uri="{FF2B5EF4-FFF2-40B4-BE49-F238E27FC236}">
                <a16:creationId xmlns:a16="http://schemas.microsoft.com/office/drawing/2014/main" id="{45C0005E-F705-B182-4232-36AC19DD7C68}"/>
              </a:ext>
            </a:extLst>
          </p:cNvPr>
          <p:cNvSpPr>
            <a:spLocks noGrp="1"/>
          </p:cNvSpPr>
          <p:nvPr>
            <p:ph type="sldNum" sz="quarter" idx="12"/>
          </p:nvPr>
        </p:nvSpPr>
        <p:spPr/>
        <p:txBody>
          <a:bodyPr/>
          <a:lstStyle/>
          <a:p>
            <a:fld id="{48F63A3B-78C7-47BE-AE5E-E10140E04643}" type="slidenum">
              <a:rPr lang="en-US" dirty="0"/>
              <a:t>4</a:t>
            </a:fld>
            <a:endParaRPr lang="en-GB"/>
          </a:p>
        </p:txBody>
      </p:sp>
    </p:spTree>
    <p:extLst>
      <p:ext uri="{BB962C8B-B14F-4D97-AF65-F5344CB8AC3E}">
        <p14:creationId xmlns:p14="http://schemas.microsoft.com/office/powerpoint/2010/main" val="1226019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DAA90-D264-1251-2593-8633D5F7DF82}"/>
              </a:ext>
            </a:extLst>
          </p:cNvPr>
          <p:cNvSpPr>
            <a:spLocks noGrp="1"/>
          </p:cNvSpPr>
          <p:nvPr>
            <p:ph type="title"/>
          </p:nvPr>
        </p:nvSpPr>
        <p:spPr/>
        <p:txBody>
          <a:bodyPr/>
          <a:lstStyle/>
          <a:p>
            <a:r>
              <a:rPr lang="en-GB" dirty="0">
                <a:ea typeface="+mj-lt"/>
                <a:cs typeface="+mj-lt"/>
              </a:rPr>
              <a:t>Ethical consideration </a:t>
            </a:r>
            <a:endParaRPr lang="en-US" dirty="0"/>
          </a:p>
        </p:txBody>
      </p:sp>
      <p:sp>
        <p:nvSpPr>
          <p:cNvPr id="3" name="Content Placeholder 2">
            <a:extLst>
              <a:ext uri="{FF2B5EF4-FFF2-40B4-BE49-F238E27FC236}">
                <a16:creationId xmlns:a16="http://schemas.microsoft.com/office/drawing/2014/main" id="{02F7FB9D-AD66-A98B-31C4-14FEEFF9AB6A}"/>
              </a:ext>
            </a:extLst>
          </p:cNvPr>
          <p:cNvSpPr>
            <a:spLocks noGrp="1"/>
          </p:cNvSpPr>
          <p:nvPr>
            <p:ph idx="1"/>
          </p:nvPr>
        </p:nvSpPr>
        <p:spPr>
          <a:xfrm>
            <a:off x="254000" y="1927225"/>
            <a:ext cx="5245100" cy="3309938"/>
          </a:xfrm>
        </p:spPr>
        <p:txBody>
          <a:bodyPr vert="horz" lIns="91440" tIns="45720" rIns="91440" bIns="45720" rtlCol="0" anchor="t">
            <a:normAutofit/>
          </a:bodyPr>
          <a:lstStyle/>
          <a:p>
            <a:pPr algn="ctr">
              <a:buNone/>
            </a:pPr>
            <a:endParaRPr lang="en-GB" dirty="0">
              <a:ea typeface="+mn-lt"/>
              <a:cs typeface="+mn-lt"/>
            </a:endParaRPr>
          </a:p>
          <a:p>
            <a:pPr algn="ctr">
              <a:buNone/>
            </a:pPr>
            <a:r>
              <a:rPr lang="en-GB" dirty="0">
                <a:ea typeface="+mn-lt"/>
                <a:cs typeface="+mn-lt"/>
              </a:rPr>
              <a:t>"Ethical consideration is a collection of principles and values that should be followed while doing human affairs." (Bhasin, 2022)</a:t>
            </a:r>
            <a:endParaRPr lang="en-GB" dirty="0">
              <a:cs typeface="Calibri"/>
            </a:endParaRPr>
          </a:p>
        </p:txBody>
      </p:sp>
      <p:pic>
        <p:nvPicPr>
          <p:cNvPr id="4" name="Picture 4" descr="Diagram&#10;&#10;Description automatically generated">
            <a:extLst>
              <a:ext uri="{FF2B5EF4-FFF2-40B4-BE49-F238E27FC236}">
                <a16:creationId xmlns:a16="http://schemas.microsoft.com/office/drawing/2014/main" id="{5171836C-E077-5AC2-2816-ED60E50382B6}"/>
              </a:ext>
            </a:extLst>
          </p:cNvPr>
          <p:cNvPicPr>
            <a:picLocks noChangeAspect="1"/>
          </p:cNvPicPr>
          <p:nvPr/>
        </p:nvPicPr>
        <p:blipFill>
          <a:blip r:embed="rId2"/>
          <a:stretch>
            <a:fillRect/>
          </a:stretch>
        </p:blipFill>
        <p:spPr>
          <a:xfrm>
            <a:off x="6646613" y="913312"/>
            <a:ext cx="5156200" cy="4989727"/>
          </a:xfrm>
          <a:prstGeom prst="rect">
            <a:avLst/>
          </a:prstGeom>
        </p:spPr>
      </p:pic>
      <p:sp>
        <p:nvSpPr>
          <p:cNvPr id="5" name="Slide Number Placeholder 4">
            <a:extLst>
              <a:ext uri="{FF2B5EF4-FFF2-40B4-BE49-F238E27FC236}">
                <a16:creationId xmlns:a16="http://schemas.microsoft.com/office/drawing/2014/main" id="{3E9265C9-E68E-1FA8-944D-5F5295C00073}"/>
              </a:ext>
            </a:extLst>
          </p:cNvPr>
          <p:cNvSpPr>
            <a:spLocks noGrp="1"/>
          </p:cNvSpPr>
          <p:nvPr>
            <p:ph type="sldNum" sz="quarter" idx="12"/>
          </p:nvPr>
        </p:nvSpPr>
        <p:spPr/>
        <p:txBody>
          <a:bodyPr/>
          <a:lstStyle/>
          <a:p>
            <a:fld id="{48F63A3B-78C7-47BE-AE5E-E10140E04643}" type="slidenum">
              <a:rPr lang="en-US" dirty="0"/>
              <a:t>5</a:t>
            </a:fld>
            <a:endParaRPr lang="en-GB"/>
          </a:p>
        </p:txBody>
      </p:sp>
    </p:spTree>
    <p:extLst>
      <p:ext uri="{BB962C8B-B14F-4D97-AF65-F5344CB8AC3E}">
        <p14:creationId xmlns:p14="http://schemas.microsoft.com/office/powerpoint/2010/main" val="4132911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E843-2884-81F5-5CEF-4D936A0A4F1F}"/>
              </a:ext>
            </a:extLst>
          </p:cNvPr>
          <p:cNvSpPr>
            <a:spLocks noGrp="1"/>
          </p:cNvSpPr>
          <p:nvPr>
            <p:ph type="title"/>
          </p:nvPr>
        </p:nvSpPr>
        <p:spPr/>
        <p:txBody>
          <a:bodyPr/>
          <a:lstStyle/>
          <a:p>
            <a:r>
              <a:rPr lang="en-GB" dirty="0">
                <a:cs typeface="Calibri Light"/>
              </a:rPr>
              <a:t>The NHS Ethics.</a:t>
            </a:r>
            <a:endParaRPr lang="en-US" dirty="0"/>
          </a:p>
        </p:txBody>
      </p:sp>
      <p:sp>
        <p:nvSpPr>
          <p:cNvPr id="3" name="Content Placeholder 2">
            <a:extLst>
              <a:ext uri="{FF2B5EF4-FFF2-40B4-BE49-F238E27FC236}">
                <a16:creationId xmlns:a16="http://schemas.microsoft.com/office/drawing/2014/main" id="{1212E917-D181-53F6-5AB9-8FF359FF8F9D}"/>
              </a:ext>
            </a:extLst>
          </p:cNvPr>
          <p:cNvSpPr>
            <a:spLocks noGrp="1"/>
          </p:cNvSpPr>
          <p:nvPr>
            <p:ph idx="1"/>
          </p:nvPr>
        </p:nvSpPr>
        <p:spPr/>
        <p:txBody>
          <a:bodyPr vert="horz" lIns="91440" tIns="45720" rIns="91440" bIns="45720" rtlCol="0" anchor="t">
            <a:normAutofit/>
          </a:bodyPr>
          <a:lstStyle/>
          <a:p>
            <a:pPr>
              <a:buNone/>
            </a:pPr>
            <a:r>
              <a:rPr lang="en-GB" dirty="0">
                <a:ea typeface="+mn-lt"/>
                <a:cs typeface="+mn-lt"/>
              </a:rPr>
              <a:t>The UK wide Research Ethics Service (RES) is committed to enabling and supporting ethical research in the NHS. It protects the rights, safety, dignity and wellbeing of research participants. (Research Ethics Service, 2022)</a:t>
            </a:r>
            <a:endParaRPr lang="en-US" dirty="0"/>
          </a:p>
          <a:p>
            <a:pPr marL="0" indent="0">
              <a:buNone/>
            </a:pPr>
            <a:endParaRPr lang="en-GB" dirty="0">
              <a:cs typeface="Calibri" panose="020F0502020204030204"/>
            </a:endParaRPr>
          </a:p>
        </p:txBody>
      </p:sp>
      <p:sp>
        <p:nvSpPr>
          <p:cNvPr id="4" name="Slide Number Placeholder 3">
            <a:extLst>
              <a:ext uri="{FF2B5EF4-FFF2-40B4-BE49-F238E27FC236}">
                <a16:creationId xmlns:a16="http://schemas.microsoft.com/office/drawing/2014/main" id="{3092AD0B-9B4F-6038-214A-A7D54D7B132C}"/>
              </a:ext>
            </a:extLst>
          </p:cNvPr>
          <p:cNvSpPr>
            <a:spLocks noGrp="1"/>
          </p:cNvSpPr>
          <p:nvPr>
            <p:ph type="sldNum" sz="quarter" idx="12"/>
          </p:nvPr>
        </p:nvSpPr>
        <p:spPr/>
        <p:txBody>
          <a:bodyPr/>
          <a:lstStyle/>
          <a:p>
            <a:fld id="{48F63A3B-78C7-47BE-AE5E-E10140E04643}" type="slidenum">
              <a:rPr lang="en-US" dirty="0"/>
              <a:t>6</a:t>
            </a:fld>
            <a:endParaRPr lang="en-US" dirty="0"/>
          </a:p>
        </p:txBody>
      </p:sp>
      <p:pic>
        <p:nvPicPr>
          <p:cNvPr id="6" name="Picture 6">
            <a:extLst>
              <a:ext uri="{FF2B5EF4-FFF2-40B4-BE49-F238E27FC236}">
                <a16:creationId xmlns:a16="http://schemas.microsoft.com/office/drawing/2014/main" id="{4FE682B7-3138-FD47-0BDC-82CD18D63B11}"/>
              </a:ext>
            </a:extLst>
          </p:cNvPr>
          <p:cNvPicPr>
            <a:picLocks noChangeAspect="1"/>
          </p:cNvPicPr>
          <p:nvPr/>
        </p:nvPicPr>
        <p:blipFill>
          <a:blip r:embed="rId2"/>
          <a:stretch>
            <a:fillRect/>
          </a:stretch>
        </p:blipFill>
        <p:spPr>
          <a:xfrm>
            <a:off x="7145367" y="3427922"/>
            <a:ext cx="4514850" cy="2705100"/>
          </a:xfrm>
          <a:prstGeom prst="rect">
            <a:avLst/>
          </a:prstGeom>
        </p:spPr>
      </p:pic>
    </p:spTree>
    <p:extLst>
      <p:ext uri="{BB962C8B-B14F-4D97-AF65-F5344CB8AC3E}">
        <p14:creationId xmlns:p14="http://schemas.microsoft.com/office/powerpoint/2010/main" val="2223402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9DBF-19F7-BE5F-F6E9-3E53ADB29593}"/>
              </a:ext>
            </a:extLst>
          </p:cNvPr>
          <p:cNvSpPr>
            <a:spLocks noGrp="1"/>
          </p:cNvSpPr>
          <p:nvPr>
            <p:ph type="title"/>
          </p:nvPr>
        </p:nvSpPr>
        <p:spPr/>
        <p:txBody>
          <a:bodyPr/>
          <a:lstStyle/>
          <a:p>
            <a:r>
              <a:rPr lang="en-GB" dirty="0">
                <a:cs typeface="Calibri Light"/>
              </a:rPr>
              <a:t>Methods </a:t>
            </a:r>
            <a:endParaRPr lang="en-GB" dirty="0"/>
          </a:p>
        </p:txBody>
      </p:sp>
      <p:sp>
        <p:nvSpPr>
          <p:cNvPr id="4" name="TextBox 3">
            <a:extLst>
              <a:ext uri="{FF2B5EF4-FFF2-40B4-BE49-F238E27FC236}">
                <a16:creationId xmlns:a16="http://schemas.microsoft.com/office/drawing/2014/main" id="{888C6AEE-6AB9-D542-A853-00230F8746A0}"/>
              </a:ext>
            </a:extLst>
          </p:cNvPr>
          <p:cNvSpPr txBox="1"/>
          <p:nvPr/>
        </p:nvSpPr>
        <p:spPr>
          <a:xfrm>
            <a:off x="840317" y="2025650"/>
            <a:ext cx="655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There are different methods of research that we can use in order to obtain information. The 2 main research methods are Primary research and Secondary research.</a:t>
            </a:r>
          </a:p>
          <a:p>
            <a:endParaRPr lang="en-US"/>
          </a:p>
        </p:txBody>
      </p:sp>
      <p:sp>
        <p:nvSpPr>
          <p:cNvPr id="5" name="Slide Number Placeholder 4">
            <a:extLst>
              <a:ext uri="{FF2B5EF4-FFF2-40B4-BE49-F238E27FC236}">
                <a16:creationId xmlns:a16="http://schemas.microsoft.com/office/drawing/2014/main" id="{C87DA62B-2D19-5BD4-D507-782A3EF3DE01}"/>
              </a:ext>
            </a:extLst>
          </p:cNvPr>
          <p:cNvSpPr>
            <a:spLocks noGrp="1"/>
          </p:cNvSpPr>
          <p:nvPr>
            <p:ph type="sldNum" sz="quarter" idx="12"/>
          </p:nvPr>
        </p:nvSpPr>
        <p:spPr/>
        <p:txBody>
          <a:bodyPr/>
          <a:lstStyle/>
          <a:p>
            <a:fld id="{48F63A3B-78C7-47BE-AE5E-E10140E04643}" type="slidenum">
              <a:rPr lang="en-US" dirty="0"/>
              <a:t>7</a:t>
            </a:fld>
            <a:endParaRPr lang="en-GB"/>
          </a:p>
        </p:txBody>
      </p:sp>
      <p:pic>
        <p:nvPicPr>
          <p:cNvPr id="3" name="Picture 5" descr="Diagram&#10;&#10;Description automatically generated">
            <a:extLst>
              <a:ext uri="{FF2B5EF4-FFF2-40B4-BE49-F238E27FC236}">
                <a16:creationId xmlns:a16="http://schemas.microsoft.com/office/drawing/2014/main" id="{DA270E82-9FF5-2551-4CD8-374A3EA9671A}"/>
              </a:ext>
            </a:extLst>
          </p:cNvPr>
          <p:cNvPicPr>
            <a:picLocks noChangeAspect="1"/>
          </p:cNvPicPr>
          <p:nvPr/>
        </p:nvPicPr>
        <p:blipFill>
          <a:blip r:embed="rId2"/>
          <a:stretch>
            <a:fillRect/>
          </a:stretch>
        </p:blipFill>
        <p:spPr>
          <a:xfrm>
            <a:off x="6821157" y="2848063"/>
            <a:ext cx="5091383" cy="2671494"/>
          </a:xfrm>
          <a:prstGeom prst="rect">
            <a:avLst/>
          </a:prstGeom>
        </p:spPr>
      </p:pic>
      <p:pic>
        <p:nvPicPr>
          <p:cNvPr id="6" name="Picture 6" descr="Diagram&#10;&#10;Description automatically generated">
            <a:extLst>
              <a:ext uri="{FF2B5EF4-FFF2-40B4-BE49-F238E27FC236}">
                <a16:creationId xmlns:a16="http://schemas.microsoft.com/office/drawing/2014/main" id="{4C9D5748-46D9-83AD-5C81-3493CF687C75}"/>
              </a:ext>
            </a:extLst>
          </p:cNvPr>
          <p:cNvPicPr>
            <a:picLocks noChangeAspect="1"/>
          </p:cNvPicPr>
          <p:nvPr/>
        </p:nvPicPr>
        <p:blipFill>
          <a:blip r:embed="rId3"/>
          <a:stretch>
            <a:fillRect/>
          </a:stretch>
        </p:blipFill>
        <p:spPr>
          <a:xfrm>
            <a:off x="554966" y="3637381"/>
            <a:ext cx="5575540" cy="2890029"/>
          </a:xfrm>
          <a:prstGeom prst="rect">
            <a:avLst/>
          </a:prstGeom>
        </p:spPr>
      </p:pic>
    </p:spTree>
    <p:extLst>
      <p:ext uri="{BB962C8B-B14F-4D97-AF65-F5344CB8AC3E}">
        <p14:creationId xmlns:p14="http://schemas.microsoft.com/office/powerpoint/2010/main" val="694321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49E44-B8D5-2421-D662-933F2A12BB2D}"/>
              </a:ext>
            </a:extLst>
          </p:cNvPr>
          <p:cNvSpPr>
            <a:spLocks noGrp="1"/>
          </p:cNvSpPr>
          <p:nvPr>
            <p:ph type="title"/>
          </p:nvPr>
        </p:nvSpPr>
        <p:spPr/>
        <p:txBody>
          <a:bodyPr/>
          <a:lstStyle/>
          <a:p>
            <a:r>
              <a:rPr lang="en-GB" dirty="0">
                <a:cs typeface="Calibri Light"/>
              </a:rPr>
              <a:t>Quiz Preferred Method.</a:t>
            </a:r>
            <a:endParaRPr lang="en-GB" dirty="0"/>
          </a:p>
        </p:txBody>
      </p:sp>
      <p:sp>
        <p:nvSpPr>
          <p:cNvPr id="5" name="TextBox 4">
            <a:extLst>
              <a:ext uri="{FF2B5EF4-FFF2-40B4-BE49-F238E27FC236}">
                <a16:creationId xmlns:a16="http://schemas.microsoft.com/office/drawing/2014/main" id="{8BD25207-B162-051C-C0CA-B36347415E31}"/>
              </a:ext>
            </a:extLst>
          </p:cNvPr>
          <p:cNvSpPr txBox="1"/>
          <p:nvPr/>
        </p:nvSpPr>
        <p:spPr>
          <a:xfrm>
            <a:off x="749300" y="2235200"/>
            <a:ext cx="107315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•For our primary research we have created the following questionnaire to see what applications are preferred by students at UWTSD. The results of the questionnaires are not yet found as the students have not finished to complete the questionnaires, but we have a projected hypothesis which will give us a brief idea of what we should expect from the answers. The questionnaire will ensure a more accurate result for our research project.</a:t>
            </a:r>
          </a:p>
        </p:txBody>
      </p:sp>
      <p:pic>
        <p:nvPicPr>
          <p:cNvPr id="3" name="Picture 3">
            <a:extLst>
              <a:ext uri="{FF2B5EF4-FFF2-40B4-BE49-F238E27FC236}">
                <a16:creationId xmlns:a16="http://schemas.microsoft.com/office/drawing/2014/main" id="{FA694344-F20C-57A7-D3F9-41F74D4FE3F7}"/>
              </a:ext>
            </a:extLst>
          </p:cNvPr>
          <p:cNvPicPr>
            <a:picLocks noChangeAspect="1"/>
          </p:cNvPicPr>
          <p:nvPr/>
        </p:nvPicPr>
        <p:blipFill rotWithShape="1">
          <a:blip r:embed="rId2"/>
          <a:srcRect l="36611" t="43324" r="16759" b="19110"/>
          <a:stretch/>
        </p:blipFill>
        <p:spPr>
          <a:xfrm>
            <a:off x="833447" y="3935047"/>
            <a:ext cx="4848865" cy="2194177"/>
          </a:xfrm>
          <a:prstGeom prst="rect">
            <a:avLst/>
          </a:prstGeom>
        </p:spPr>
      </p:pic>
      <p:sp>
        <p:nvSpPr>
          <p:cNvPr id="4" name="Slide Number Placeholder 3">
            <a:extLst>
              <a:ext uri="{FF2B5EF4-FFF2-40B4-BE49-F238E27FC236}">
                <a16:creationId xmlns:a16="http://schemas.microsoft.com/office/drawing/2014/main" id="{A8FE2479-8195-D492-3D9B-37369102B42A}"/>
              </a:ext>
            </a:extLst>
          </p:cNvPr>
          <p:cNvSpPr>
            <a:spLocks noGrp="1"/>
          </p:cNvSpPr>
          <p:nvPr>
            <p:ph type="sldNum" sz="quarter" idx="12"/>
          </p:nvPr>
        </p:nvSpPr>
        <p:spPr/>
        <p:txBody>
          <a:bodyPr/>
          <a:lstStyle/>
          <a:p>
            <a:fld id="{48F63A3B-78C7-47BE-AE5E-E10140E04643}" type="slidenum">
              <a:rPr lang="en-US" dirty="0"/>
              <a:t>8</a:t>
            </a:fld>
            <a:endParaRPr lang="en-GB"/>
          </a:p>
        </p:txBody>
      </p:sp>
      <p:sp>
        <p:nvSpPr>
          <p:cNvPr id="6" name="TextBox 5">
            <a:extLst>
              <a:ext uri="{FF2B5EF4-FFF2-40B4-BE49-F238E27FC236}">
                <a16:creationId xmlns:a16="http://schemas.microsoft.com/office/drawing/2014/main" id="{B2CCB070-537A-6614-3ED0-3E5FE9F2531B}"/>
              </a:ext>
            </a:extLst>
          </p:cNvPr>
          <p:cNvSpPr txBox="1"/>
          <p:nvPr/>
        </p:nvSpPr>
        <p:spPr>
          <a:xfrm>
            <a:off x="2317125" y="620710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Applications students feel most confident in using.</a:t>
            </a:r>
          </a:p>
        </p:txBody>
      </p:sp>
      <p:cxnSp>
        <p:nvCxnSpPr>
          <p:cNvPr id="7" name="Straight Arrow Connector 6">
            <a:extLst>
              <a:ext uri="{FF2B5EF4-FFF2-40B4-BE49-F238E27FC236}">
                <a16:creationId xmlns:a16="http://schemas.microsoft.com/office/drawing/2014/main" id="{205AD5E5-8DDA-1CD0-1D89-E143DE3AADC4}"/>
              </a:ext>
            </a:extLst>
          </p:cNvPr>
          <p:cNvCxnSpPr/>
          <p:nvPr/>
        </p:nvCxnSpPr>
        <p:spPr>
          <a:xfrm flipH="1" flipV="1">
            <a:off x="5914122" y="4589992"/>
            <a:ext cx="768351" cy="5672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Picture 8" descr="Chart&#10;&#10;Description automatically generated">
            <a:extLst>
              <a:ext uri="{FF2B5EF4-FFF2-40B4-BE49-F238E27FC236}">
                <a16:creationId xmlns:a16="http://schemas.microsoft.com/office/drawing/2014/main" id="{83EE582E-95DF-96BB-6965-360DE75F1853}"/>
              </a:ext>
            </a:extLst>
          </p:cNvPr>
          <p:cNvPicPr>
            <a:picLocks noChangeAspect="1"/>
          </p:cNvPicPr>
          <p:nvPr/>
        </p:nvPicPr>
        <p:blipFill rotWithShape="1">
          <a:blip r:embed="rId3"/>
          <a:srcRect l="19458" t="39943" r="56938" b="25212"/>
          <a:stretch/>
        </p:blipFill>
        <p:spPr>
          <a:xfrm>
            <a:off x="7397646" y="4337433"/>
            <a:ext cx="2436469" cy="2022545"/>
          </a:xfrm>
          <a:prstGeom prst="rect">
            <a:avLst/>
          </a:prstGeom>
        </p:spPr>
      </p:pic>
    </p:spTree>
    <p:extLst>
      <p:ext uri="{BB962C8B-B14F-4D97-AF65-F5344CB8AC3E}">
        <p14:creationId xmlns:p14="http://schemas.microsoft.com/office/powerpoint/2010/main" val="215581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9146D-5074-1CDC-AD4C-D321735CB6D8}"/>
              </a:ext>
            </a:extLst>
          </p:cNvPr>
          <p:cNvSpPr>
            <a:spLocks noGrp="1"/>
          </p:cNvSpPr>
          <p:nvPr>
            <p:ph type="title"/>
          </p:nvPr>
        </p:nvSpPr>
        <p:spPr/>
        <p:txBody>
          <a:bodyPr/>
          <a:lstStyle/>
          <a:p>
            <a:r>
              <a:rPr lang="en-GB" dirty="0">
                <a:cs typeface="Calibri Light"/>
              </a:rPr>
              <a:t>Hypothesis </a:t>
            </a:r>
            <a:endParaRPr lang="en-GB" dirty="0"/>
          </a:p>
        </p:txBody>
      </p:sp>
      <p:sp>
        <p:nvSpPr>
          <p:cNvPr id="6" name="TextBox 5">
            <a:extLst>
              <a:ext uri="{FF2B5EF4-FFF2-40B4-BE49-F238E27FC236}">
                <a16:creationId xmlns:a16="http://schemas.microsoft.com/office/drawing/2014/main" id="{2E0E6BA4-BAC4-B349-0106-05BB49CB46F2}"/>
              </a:ext>
            </a:extLst>
          </p:cNvPr>
          <p:cNvSpPr txBox="1"/>
          <p:nvPr/>
        </p:nvSpPr>
        <p:spPr>
          <a:xfrm>
            <a:off x="219135" y="1701840"/>
            <a:ext cx="113665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There are multiple online tools for student collaboration for example Microsoft applications extend to any student needs for communication and file sharing. By creating a survey</a:t>
            </a:r>
          </a:p>
          <a:p>
            <a:r>
              <a:rPr lang="en-US" sz="2000" dirty="0">
                <a:cs typeface="Calibri"/>
              </a:rPr>
              <a:t>For students to fill out, we can determine how confident they are</a:t>
            </a:r>
          </a:p>
          <a:p>
            <a:r>
              <a:rPr lang="en-US" sz="2000" dirty="0">
                <a:cs typeface="Calibri"/>
              </a:rPr>
              <a:t>In applying their  skills </a:t>
            </a:r>
            <a:r>
              <a:rPr lang="en-US" sz="2000" dirty="0" err="1">
                <a:cs typeface="Calibri"/>
              </a:rPr>
              <a:t>digitaly</a:t>
            </a:r>
            <a:r>
              <a:rPr lang="en-US" sz="2000" dirty="0">
                <a:cs typeface="Calibri"/>
              </a:rPr>
              <a:t>. </a:t>
            </a:r>
          </a:p>
          <a:p>
            <a:endParaRPr lang="en-US">
              <a:cs typeface="Calibri" panose="020F0502020204030204"/>
            </a:endParaRPr>
          </a:p>
        </p:txBody>
      </p:sp>
      <p:sp>
        <p:nvSpPr>
          <p:cNvPr id="9" name="Slide Number Placeholder 8">
            <a:extLst>
              <a:ext uri="{FF2B5EF4-FFF2-40B4-BE49-F238E27FC236}">
                <a16:creationId xmlns:a16="http://schemas.microsoft.com/office/drawing/2014/main" id="{E91BC870-180F-1F90-A07B-ACEAD08E48D0}"/>
              </a:ext>
            </a:extLst>
          </p:cNvPr>
          <p:cNvSpPr>
            <a:spLocks noGrp="1"/>
          </p:cNvSpPr>
          <p:nvPr>
            <p:ph type="sldNum" sz="quarter" idx="12"/>
          </p:nvPr>
        </p:nvSpPr>
        <p:spPr/>
        <p:txBody>
          <a:bodyPr/>
          <a:lstStyle/>
          <a:p>
            <a:fld id="{48F63A3B-78C7-47BE-AE5E-E10140E04643}" type="slidenum">
              <a:rPr lang="en-US" dirty="0"/>
              <a:t>9</a:t>
            </a:fld>
            <a:endParaRPr lang="en-GB"/>
          </a:p>
        </p:txBody>
      </p:sp>
      <p:pic>
        <p:nvPicPr>
          <p:cNvPr id="3" name="Picture 3" descr="Diagram&#10;&#10;Description automatically generated">
            <a:extLst>
              <a:ext uri="{FF2B5EF4-FFF2-40B4-BE49-F238E27FC236}">
                <a16:creationId xmlns:a16="http://schemas.microsoft.com/office/drawing/2014/main" id="{050A1831-0E0F-6D0B-C3F8-1FAFA57C038E}"/>
              </a:ext>
            </a:extLst>
          </p:cNvPr>
          <p:cNvPicPr>
            <a:picLocks noChangeAspect="1"/>
          </p:cNvPicPr>
          <p:nvPr/>
        </p:nvPicPr>
        <p:blipFill>
          <a:blip r:embed="rId2"/>
          <a:stretch>
            <a:fillRect/>
          </a:stretch>
        </p:blipFill>
        <p:spPr>
          <a:xfrm>
            <a:off x="7770872" y="2416295"/>
            <a:ext cx="3997085" cy="4527071"/>
          </a:xfrm>
          <a:prstGeom prst="rect">
            <a:avLst/>
          </a:prstGeom>
        </p:spPr>
      </p:pic>
    </p:spTree>
    <p:extLst>
      <p:ext uri="{BB962C8B-B14F-4D97-AF65-F5344CB8AC3E}">
        <p14:creationId xmlns:p14="http://schemas.microsoft.com/office/powerpoint/2010/main" val="2452791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FB8A6-73EC-5A18-8EA2-059D81B9AD64}"/>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A87BDA5E-7B62-A5F3-EF24-DEB83EC4D208}"/>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Bhasin, H., 2022. </a:t>
            </a:r>
            <a:r>
              <a:rPr lang="en-GB" i="1" dirty="0">
                <a:ea typeface="+mn-lt"/>
                <a:cs typeface="+mn-lt"/>
              </a:rPr>
              <a:t>What are Ethical Considerations in Research?</a:t>
            </a:r>
            <a:r>
              <a:rPr lang="en-GB" dirty="0">
                <a:ea typeface="+mn-lt"/>
                <a:cs typeface="+mn-lt"/>
              </a:rPr>
              <a:t>. [online] Marketing91. Available at: &lt;https://www.marketing91.com/ethical-considerations/#:~:text=Ethical%20consideration%20is%20a%20collection,from%20indulging%20in%20vicious%20conduct.&gt; [Accessed 3 July 2022].</a:t>
            </a:r>
          </a:p>
          <a:p>
            <a:pPr marL="0" indent="0">
              <a:buNone/>
            </a:pPr>
            <a:endParaRPr lang="en-GB" dirty="0">
              <a:cs typeface="Calibri"/>
            </a:endParaRPr>
          </a:p>
        </p:txBody>
      </p:sp>
      <p:sp>
        <p:nvSpPr>
          <p:cNvPr id="4" name="Slide Number Placeholder 3">
            <a:extLst>
              <a:ext uri="{FF2B5EF4-FFF2-40B4-BE49-F238E27FC236}">
                <a16:creationId xmlns:a16="http://schemas.microsoft.com/office/drawing/2014/main" id="{33135618-D543-8B9C-5BAC-C9F3519D54EE}"/>
              </a:ext>
            </a:extLst>
          </p:cNvPr>
          <p:cNvSpPr>
            <a:spLocks noGrp="1"/>
          </p:cNvSpPr>
          <p:nvPr>
            <p:ph type="sldNum" sz="quarter" idx="12"/>
          </p:nvPr>
        </p:nvSpPr>
        <p:spPr/>
        <p:txBody>
          <a:bodyPr/>
          <a:lstStyle/>
          <a:p>
            <a:fld id="{48F63A3B-78C7-47BE-AE5E-E10140E04643}" type="slidenum">
              <a:rPr lang="en-US" dirty="0"/>
              <a:t>10</a:t>
            </a:fld>
            <a:endParaRPr lang="en-US" dirty="0"/>
          </a:p>
        </p:txBody>
      </p:sp>
      <p:sp>
        <p:nvSpPr>
          <p:cNvPr id="5" name="TextBox 4">
            <a:extLst>
              <a:ext uri="{FF2B5EF4-FFF2-40B4-BE49-F238E27FC236}">
                <a16:creationId xmlns:a16="http://schemas.microsoft.com/office/drawing/2014/main" id="{D5E01E69-F5A2-F08C-18EC-A425DE71A973}"/>
              </a:ext>
            </a:extLst>
          </p:cNvPr>
          <p:cNvSpPr txBox="1"/>
          <p:nvPr/>
        </p:nvSpPr>
        <p:spPr>
          <a:xfrm>
            <a:off x="838200" y="4005532"/>
            <a:ext cx="66294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Health Research Authority. 2022. </a:t>
            </a:r>
            <a:r>
              <a:rPr lang="en-US" i="1">
                <a:latin typeface="Open Sans"/>
                <a:ea typeface="Open Sans"/>
                <a:cs typeface="Open Sans"/>
              </a:rPr>
              <a:t>Research Ethics Service</a:t>
            </a:r>
            <a:r>
              <a:rPr lang="en-US">
                <a:latin typeface="Open Sans"/>
                <a:ea typeface="Open Sans"/>
                <a:cs typeface="Open Sans"/>
              </a:rPr>
              <a:t>. [online] Available at: &lt;https://www.hra.nhs.uk/about-us/committees-and-services/res-and-recs/research-ethics-service/&gt; [Accessed 3 July 2022].</a:t>
            </a:r>
            <a:endParaRPr lang="en-US"/>
          </a:p>
        </p:txBody>
      </p:sp>
    </p:spTree>
    <p:extLst>
      <p:ext uri="{BB962C8B-B14F-4D97-AF65-F5344CB8AC3E}">
        <p14:creationId xmlns:p14="http://schemas.microsoft.com/office/powerpoint/2010/main" val="25702593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BMSW4003 Abdi Sun PM Group 2 Which digital tool is used most used .</vt:lpstr>
      <vt:lpstr>Contents:</vt:lpstr>
      <vt:lpstr>Introduction</vt:lpstr>
      <vt:lpstr>Existing research</vt:lpstr>
      <vt:lpstr>Ethical consideration </vt:lpstr>
      <vt:lpstr>The NHS Ethics.</vt:lpstr>
      <vt:lpstr>Methods </vt:lpstr>
      <vt:lpstr>Quiz Preferred Method.</vt:lpstr>
      <vt:lpstr>Hypothesis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386</cp:revision>
  <dcterms:created xsi:type="dcterms:W3CDTF">2022-06-26T15:49:40Z</dcterms:created>
  <dcterms:modified xsi:type="dcterms:W3CDTF">2022-07-03T13:15:19Z</dcterms:modified>
</cp:coreProperties>
</file>