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56" r:id="rId5"/>
    <p:sldId id="257" r:id="rId6"/>
    <p:sldId id="266" r:id="rId7"/>
    <p:sldId id="268" r:id="rId8"/>
    <p:sldId id="261" r:id="rId9"/>
    <p:sldId id="269" r:id="rId10"/>
    <p:sldId id="270" r:id="rId1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69" autoAdjust="0"/>
    <p:restoredTop sz="89842" autoAdjust="0"/>
  </p:normalViewPr>
  <p:slideViewPr>
    <p:cSldViewPr snapToGrid="0" showGuides="1">
      <p:cViewPr varScale="1">
        <p:scale>
          <a:sx n="111" d="100"/>
          <a:sy n="111" d="100"/>
        </p:scale>
        <p:origin x="90" y="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90" d="100"/>
          <a:sy n="90" d="100"/>
        </p:scale>
        <p:origin x="3774" y="9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E520D69-B2A6-4651-85F3-992158983495}" type="datetime1">
              <a:rPr lang="en-GB" smtClean="0"/>
              <a:t>10/03/2024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6834459-7356-44BF-850D-8B30C4FB3B6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9016529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10B0BC-5F5A-4563-8D5F-5EBE8705E78B}" type="datetime1">
              <a:rPr lang="en-GB" noProof="0" smtClean="0"/>
              <a:pPr/>
              <a:t>10/03/2024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A3C37BE-C303-496D-B5CD-85F2937540F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0842207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1" dirty="0"/>
              <a:t>NOTE:</a:t>
            </a:r>
          </a:p>
          <a:p>
            <a:r>
              <a:rPr lang="en-GB" i="1" dirty="0"/>
              <a:t>To change the image on this slide, select the picture and delete it. Then click the Pictures icon in the placeholder to insert your own image.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4262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33550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92311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62439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0A3C37BE-C303-496D-B5CD-85F2937540FC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24677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10096500" cy="2219691"/>
          </a:xfrm>
        </p:spPr>
        <p:txBody>
          <a:bodyPr rtlCol="0" anchor="ctr">
            <a:normAutofit/>
          </a:bodyPr>
          <a:lstStyle>
            <a:lvl1pPr algn="l">
              <a:defRPr sz="4400" cap="all" baseline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898" y="4511784"/>
            <a:ext cx="10096501" cy="955565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22B4CE67-49A1-4954-B535-D011B21685D9}" type="datetime1">
              <a:rPr lang="en-GB" noProof="0" smtClean="0"/>
              <a:pPr/>
              <a:t>10/03/2024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0FF54DE5-C571-48E8-A5BC-B369434E2F44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4445" y="0"/>
            <a:ext cx="1747524" cy="2292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756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5A2EB74-D6DB-40B9-8AC8-BA8DD588C21F}" type="datetime1">
              <a:rPr lang="en-GB" noProof="0" smtClean="0"/>
              <a:pPr/>
              <a:t>10/03/2024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86876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 rot="10800000">
            <a:off x="0" y="5645510"/>
            <a:ext cx="12192000" cy="63125"/>
            <a:chOff x="507492" y="1501519"/>
            <a:chExt cx="8129016" cy="6312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Group 13"/>
          <p:cNvGrpSpPr/>
          <p:nvPr/>
        </p:nvGrpSpPr>
        <p:grpSpPr>
          <a:xfrm>
            <a:off x="0" y="1143000"/>
            <a:ext cx="12192000" cy="63125"/>
            <a:chOff x="507492" y="1501519"/>
            <a:chExt cx="8129016" cy="63125"/>
          </a:xfrm>
        </p:grpSpPr>
        <p:cxnSp>
          <p:nvCxnSpPr>
            <p:cNvPr id="15" name="Straight Connector 14"/>
            <p:cNvCxnSpPr/>
            <p:nvPr/>
          </p:nvCxnSpPr>
          <p:spPr>
            <a:xfrm>
              <a:off x="507492" y="1564644"/>
              <a:ext cx="8129016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>
              <a:off x="507492" y="1501519"/>
              <a:ext cx="8129016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5734050" cy="2219691"/>
          </a:xfrm>
        </p:spPr>
        <p:txBody>
          <a:bodyPr rtlCol="0" anchor="ctr">
            <a:normAutofit/>
          </a:bodyPr>
          <a:lstStyle>
            <a:lvl1pPr algn="l">
              <a:defRPr sz="4400" cap="all" baseline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900" y="4511784"/>
            <a:ext cx="5734050" cy="955565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5880" y="0"/>
            <a:ext cx="1747524" cy="2292094"/>
          </a:xfrm>
          <a:prstGeom prst="rect">
            <a:avLst/>
          </a:prstGeom>
        </p:spPr>
      </p:pic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6981063" y="1310656"/>
            <a:ext cx="5210937" cy="4208604"/>
          </a:xfrm>
          <a:solidFill>
            <a:schemeClr val="tx1">
              <a:lumMod val="20000"/>
              <a:lumOff val="80000"/>
            </a:schemeClr>
          </a:solidFill>
        </p:spPr>
        <p:txBody>
          <a:bodyPr tIns="1005840"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19" name="Instructional Text"/>
          <p:cNvSpPr/>
          <p:nvPr/>
        </p:nvSpPr>
        <p:spPr>
          <a:xfrm>
            <a:off x="12344400" y="0"/>
            <a:ext cx="1295400" cy="6858000"/>
          </a:xfrm>
          <a:prstGeom prst="roundRect">
            <a:avLst>
              <a:gd name="adj" fmla="val 9717"/>
            </a:avLst>
          </a:prstGeom>
          <a:solidFill>
            <a:srgbClr val="A6A6A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rtl="0"/>
            <a:r>
              <a:rPr lang="en-GB" sz="1200" b="1" i="1" noProof="0" dirty="0">
                <a:latin typeface="Arial" pitchFamily="34" charset="0"/>
                <a:cs typeface="Arial" pitchFamily="34" charset="0"/>
              </a:rPr>
              <a:t>NOTE:</a:t>
            </a:r>
          </a:p>
          <a:p>
            <a:pPr rtl="0"/>
            <a:r>
              <a:rPr lang="en-GB" sz="1200" i="1" noProof="0" dirty="0">
                <a:latin typeface="Arial" pitchFamily="34" charset="0"/>
                <a:cs typeface="Arial" pitchFamily="34" charset="0"/>
              </a:rPr>
              <a:t>To change the image on this slide, select the picture and delete it. Then click the Pictures icon in the placeholder to insert your own image.</a:t>
            </a:r>
          </a:p>
        </p:txBody>
      </p:sp>
    </p:spTree>
    <p:extLst>
      <p:ext uri="{BB962C8B-B14F-4D97-AF65-F5344CB8AC3E}">
        <p14:creationId xmlns:p14="http://schemas.microsoft.com/office/powerpoint/2010/main" val="2673943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2514600"/>
            <a:ext cx="12192000" cy="3194035"/>
            <a:chOff x="647402" y="2514600"/>
            <a:chExt cx="10838688" cy="3194035"/>
          </a:xfrm>
        </p:grpSpPr>
        <p:grpSp>
          <p:nvGrpSpPr>
            <p:cNvPr id="9" name="Group 8"/>
            <p:cNvGrpSpPr/>
            <p:nvPr/>
          </p:nvGrpSpPr>
          <p:grpSpPr>
            <a:xfrm>
              <a:off x="647402" y="2514600"/>
              <a:ext cx="10838688" cy="63125"/>
              <a:chOff x="507492" y="1501519"/>
              <a:chExt cx="8129016" cy="63125"/>
            </a:xfrm>
          </p:grpSpPr>
          <p:cxnSp>
            <p:nvCxnSpPr>
              <p:cNvPr id="14" name="Straight Connector 13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" name="Rectangle 9"/>
            <p:cNvSpPr/>
            <p:nvPr/>
          </p:nvSpPr>
          <p:spPr>
            <a:xfrm>
              <a:off x="647402" y="2640850"/>
              <a:ext cx="10838688" cy="294153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grpSp>
          <p:nvGrpSpPr>
            <p:cNvPr id="11" name="Group 10"/>
            <p:cNvGrpSpPr/>
            <p:nvPr/>
          </p:nvGrpSpPr>
          <p:grpSpPr>
            <a:xfrm rot="10800000">
              <a:off x="647402" y="5645510"/>
              <a:ext cx="10838688" cy="63125"/>
              <a:chOff x="507492" y="1501519"/>
              <a:chExt cx="8129016" cy="63125"/>
            </a:xfrm>
          </p:grpSpPr>
          <p:cxnSp>
            <p:nvCxnSpPr>
              <p:cNvPr id="12" name="Straight Connector 11"/>
              <p:cNvCxnSpPr/>
              <p:nvPr/>
            </p:nvCxnSpPr>
            <p:spPr>
              <a:xfrm>
                <a:off x="507492" y="1564644"/>
                <a:ext cx="8129016" cy="0"/>
              </a:xfrm>
              <a:prstGeom prst="line">
                <a:avLst/>
              </a:prstGeom>
              <a:ln w="381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>
                <a:off x="507492" y="1501519"/>
                <a:ext cx="8129016" cy="0"/>
              </a:xfrm>
              <a:prstGeom prst="line">
                <a:avLst/>
              </a:prstGeom>
              <a:ln w="12700" cap="flat">
                <a:solidFill>
                  <a:schemeClr val="tx1"/>
                </a:solidFill>
                <a:miter lim="800000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899" y="2971806"/>
            <a:ext cx="10071099" cy="1684150"/>
          </a:xfrm>
        </p:spPr>
        <p:txBody>
          <a:bodyPr rtlCol="0" anchor="ctr">
            <a:normAutofit/>
          </a:bodyPr>
          <a:lstStyle>
            <a:lvl1pPr>
              <a:defRPr sz="44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899" y="4655956"/>
            <a:ext cx="10071099" cy="509750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CBF5231-8870-441E-8E82-3BE95C2D4F16}" type="datetime1">
              <a:rPr lang="en-GB" noProof="0" smtClean="0"/>
              <a:pPr/>
              <a:t>10/03/2024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5880" y="0"/>
            <a:ext cx="1783188" cy="2971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678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4900" y="1600200"/>
            <a:ext cx="4914900" cy="4571999"/>
          </a:xfrm>
        </p:spPr>
        <p:txBody>
          <a:bodyPr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4914900" cy="4571999"/>
          </a:xfrm>
        </p:spPr>
        <p:txBody>
          <a:bodyPr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0E5344F-59C3-4858-8571-433797DFCF9E}" type="datetime1">
              <a:rPr lang="en-GB" noProof="0" smtClean="0"/>
              <a:pPr/>
              <a:t>10/03/2024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27791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4919472" cy="823912"/>
          </a:xfrm>
        </p:spPr>
        <p:txBody>
          <a:bodyPr rtlCol="0"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4900" y="2424112"/>
            <a:ext cx="4919472" cy="374808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6110" y="1600200"/>
            <a:ext cx="4919472" cy="823912"/>
          </a:xfrm>
        </p:spPr>
        <p:txBody>
          <a:bodyPr rtlCol="0"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6110" y="2424112"/>
            <a:ext cx="4919472" cy="3748088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7B145EF-5566-469D-AEC4-BEBCB09EDC55}" type="datetime1">
              <a:rPr lang="en-GB" noProof="0" smtClean="0"/>
              <a:pPr/>
              <a:t>10/03/2024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71016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E16BA12-8505-4D9F-A29D-C64373B3BF05}" type="datetime1">
              <a:rPr lang="en-GB" noProof="0" smtClean="0"/>
              <a:pPr/>
              <a:t>10/03/2024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58111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70D8CA9-C44B-4D4A-A5C1-973DB36DB758}" type="datetime1">
              <a:rPr lang="en-GB" noProof="0" smtClean="0"/>
              <a:pPr/>
              <a:t>10/03/2024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2416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41848" y="1600199"/>
            <a:ext cx="5445252" cy="4572001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4384548" cy="45720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224CF92-45F0-4F21-AF38-1A81E82CAE2B}" type="datetime1">
              <a:rPr lang="en-GB" noProof="0" smtClean="0"/>
              <a:pPr/>
              <a:t>10/03/2024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69764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4671" y="1600199"/>
            <a:ext cx="6430912" cy="4572001"/>
          </a:xfrm>
        </p:spPr>
        <p:txBody>
          <a:bodyPr tIns="1188720" rtlCol="0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04900" y="1600200"/>
            <a:ext cx="3396996" cy="45720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A17A61D-7B9C-429F-ACCF-69D4850EF890}" type="datetime1">
              <a:rPr lang="en-GB" noProof="0" smtClean="0"/>
              <a:pPr/>
              <a:t>10/03/2024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69637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B0C9D9D-358B-4B6B-9CB9-B14223D14AA3}" type="datetime1">
              <a:rPr lang="en-GB" noProof="0" smtClean="0"/>
              <a:pPr/>
              <a:t>10/03/2024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12076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72600" y="365125"/>
            <a:ext cx="1714500" cy="5811838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04900" y="365125"/>
            <a:ext cx="8098896" cy="5811838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4F5FE40-BBFB-4CB9-AAA5-59BD3AE478A7}" type="datetime1">
              <a:rPr lang="en-GB" noProof="0" smtClean="0"/>
              <a:pPr/>
              <a:t>10/03/2024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FF54DE5-C571-48E8-A5BC-B369434E2F44}" type="slidenum">
              <a:rPr lang="en-GB" noProof="0" smtClean="0"/>
              <a:t>‹#›</a:t>
            </a:fld>
            <a:endParaRPr lang="en-GB" noProof="0" dirty="0"/>
          </a:p>
        </p:txBody>
      </p:sp>
      <p:grpSp>
        <p:nvGrpSpPr>
          <p:cNvPr id="7" name="Group 6"/>
          <p:cNvGrpSpPr/>
          <p:nvPr/>
        </p:nvGrpSpPr>
        <p:grpSpPr>
          <a:xfrm rot="5400000">
            <a:off x="6514047" y="3228843"/>
            <a:ext cx="5632704" cy="84403"/>
            <a:chOff x="1073150" y="1219201"/>
            <a:chExt cx="10058400" cy="63125"/>
          </a:xfrm>
        </p:grpSpPr>
        <p:cxnSp>
          <p:nvCxnSpPr>
            <p:cNvPr id="8" name="Straight Connector 7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4592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04900" y="76200"/>
            <a:ext cx="9980682" cy="1096962"/>
          </a:xfrm>
          <a:prstGeom prst="rect">
            <a:avLst/>
          </a:prstGeom>
        </p:spPr>
        <p:txBody>
          <a:bodyPr vert="horz" lIns="0" tIns="45720" rIns="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4900" y="1600200"/>
            <a:ext cx="9982200" cy="45720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04899" y="6356351"/>
            <a:ext cx="1829559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l">
              <a:defRPr sz="120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2FEB5231-77C7-46B6-AE08-DF88FFC67703}" type="datetime1">
              <a:rPr lang="en-GB" noProof="0" smtClean="0"/>
              <a:pPr/>
              <a:t>10/03/2024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4459" y="6356350"/>
            <a:ext cx="6323082" cy="365126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ctr">
              <a:defRPr sz="120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56782" y="6356351"/>
            <a:ext cx="1828800" cy="365125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>
              <a:defRPr sz="120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fld id="{0FF54DE5-C571-48E8-A5BC-B369434E2F44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grpSp>
        <p:nvGrpSpPr>
          <p:cNvPr id="15" name="Group 14"/>
          <p:cNvGrpSpPr/>
          <p:nvPr/>
        </p:nvGrpSpPr>
        <p:grpSpPr>
          <a:xfrm>
            <a:off x="1103376" y="1219201"/>
            <a:ext cx="9985248" cy="84403"/>
            <a:chOff x="1073150" y="1219201"/>
            <a:chExt cx="10058400" cy="63125"/>
          </a:xfrm>
        </p:grpSpPr>
        <p:cxnSp>
          <p:nvCxnSpPr>
            <p:cNvPr id="13" name="Straight Connector 12"/>
            <p:cNvCxnSpPr/>
            <p:nvPr/>
          </p:nvCxnSpPr>
          <p:spPr>
            <a:xfrm rot="10800000">
              <a:off x="1073150" y="1219201"/>
              <a:ext cx="10058400" cy="0"/>
            </a:xfrm>
            <a:prstGeom prst="line">
              <a:avLst/>
            </a:prstGeom>
            <a:ln w="381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1073150" y="1282326"/>
              <a:ext cx="10058400" cy="0"/>
            </a:xfrm>
            <a:prstGeom prst="line">
              <a:avLst/>
            </a:prstGeom>
            <a:ln w="12700" cap="flat"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46251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6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696">
          <p15:clr>
            <a:srgbClr val="F26B43"/>
          </p15:clr>
        </p15:guide>
        <p15:guide id="2" pos="6984">
          <p15:clr>
            <a:srgbClr val="F26B43"/>
          </p15:clr>
        </p15:guide>
        <p15:guide id="3" orient="horz" pos="1008">
          <p15:clr>
            <a:srgbClr val="F26B43"/>
          </p15:clr>
        </p15:guide>
        <p15:guide id="4" orient="horz" pos="38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753E853-89C6-01CF-6627-F14498B6BD35}"/>
              </a:ext>
            </a:extLst>
          </p:cNvPr>
          <p:cNvSpPr txBox="1"/>
          <p:nvPr/>
        </p:nvSpPr>
        <p:spPr>
          <a:xfrm>
            <a:off x="5900234" y="252389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97F518-5290-CC11-93DD-0CF23CBE24F2}"/>
              </a:ext>
            </a:extLst>
          </p:cNvPr>
          <p:cNvSpPr txBox="1"/>
          <p:nvPr/>
        </p:nvSpPr>
        <p:spPr>
          <a:xfrm rot="10800000" flipV="1">
            <a:off x="2834267" y="3429000"/>
            <a:ext cx="796073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500" i="0" u="none" strike="noStrike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-webkit-standard"/>
              </a:rPr>
              <a:t>Speaker Notes: Possible recommendations for the retailerWilko</a:t>
            </a:r>
            <a:endParaRPr lang="en-US" sz="3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13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03996F3-6251-3C48-7F75-54CC5650F74F}"/>
              </a:ext>
            </a:extLst>
          </p:cNvPr>
          <p:cNvSpPr txBox="1"/>
          <p:nvPr/>
        </p:nvSpPr>
        <p:spPr>
          <a:xfrm>
            <a:off x="1015999" y="1718526"/>
            <a:ext cx="1001131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Introduction: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oday, we will discuss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potentialrecommendations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for Wilko, focusing on addressing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thechallenges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identified in Component 1 of our analysis.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Ourrecommendations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will be grounded in the insights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derivedfrom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both the SWOT and PESTLE analyses conducted.</a:t>
            </a:r>
            <a:endParaRPr lang="en-US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C0D5F5-D768-4237-4B46-9DA99D0FF01F}"/>
              </a:ext>
            </a:extLst>
          </p:cNvPr>
          <p:cNvSpPr txBox="1"/>
          <p:nvPr/>
        </p:nvSpPr>
        <p:spPr>
          <a:xfrm>
            <a:off x="1016000" y="3739882"/>
            <a:ext cx="941658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Problem Identification: 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 Component 1, we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identifiedseveral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key challenges facing Wilko, including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stiffcompetition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changing consumer preferences,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andoperational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inefficiencies. These challenges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necessitatestrategic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interventions to ensure </a:t>
            </a:r>
            <a:r>
              <a:rPr lang="en-GB" sz="2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sustainedcompetitiveness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and </a:t>
            </a:r>
            <a:r>
              <a:rPr lang="en-GB" sz="20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growth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in the retail landscape.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5425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B148C462-C622-DDA9-ACDD-54932AD25B06}"/>
              </a:ext>
            </a:extLst>
          </p:cNvPr>
          <p:cNvSpPr txBox="1"/>
          <p:nvPr/>
        </p:nvSpPr>
        <p:spPr>
          <a:xfrm>
            <a:off x="805367" y="1450335"/>
            <a:ext cx="1084146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1. 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Diversification of Product Portfolio: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Expanding the product portfolio to include eco-friendly and sustainable products can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capitalize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ongrowing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consumer awareness and demand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forenvironmentally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responsible options.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This recommendation aligns with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theenvironmental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and social trends highlighted in thePESTLE analysis and leverages opportunities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fordifferentiation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in the market.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3B907A3-14FF-F0A2-DC33-A62C3EA7B5AA}"/>
              </a:ext>
            </a:extLst>
          </p:cNvPr>
          <p:cNvSpPr txBox="1"/>
          <p:nvPr/>
        </p:nvSpPr>
        <p:spPr>
          <a:xfrm>
            <a:off x="805367" y="3429000"/>
            <a:ext cx="1084146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2. 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Enhanced Digital Presence and 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OmnichannelIntegration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Investing in digital platforms and enhancing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theonline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shopping experience can cater to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evolvingconsumer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behaviors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especially in the wake of theCOVID-19 pandemic.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Integrating the online and offline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channelsseamlessly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will enable Wilko to offer a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holisticshopping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experience, addressing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weaknessesidentified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in the SWOT analysis related to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digitalcapabilities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929671-1D6D-DEBF-358C-26186ED0E866}"/>
              </a:ext>
            </a:extLst>
          </p:cNvPr>
          <p:cNvSpPr txBox="1"/>
          <p:nvPr/>
        </p:nvSpPr>
        <p:spPr>
          <a:xfrm>
            <a:off x="805367" y="5103674"/>
            <a:ext cx="1084146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3. 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Operational 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Optimization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and Cost Efficiency: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Streamlining internal processes and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optimizingsupply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chain management can enhance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operationalefficiency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and reduce costs.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Leveraging technology and data analytics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forinventory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management and demand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forecastingcan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mitigate risks associated with overstocking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orstockouts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identified in the SWOT analysis.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59C5CDD-64D0-F180-6707-F0B0ECD8AF9F}"/>
              </a:ext>
            </a:extLst>
          </p:cNvPr>
          <p:cNvSpPr txBox="1"/>
          <p:nvPr/>
        </p:nvSpPr>
        <p:spPr>
          <a:xfrm>
            <a:off x="1037063" y="805366"/>
            <a:ext cx="4104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Recommendations: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3544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7F5F352-E5D9-AAD3-8469-A2855A25879A}"/>
              </a:ext>
            </a:extLst>
          </p:cNvPr>
          <p:cNvSpPr txBox="1"/>
          <p:nvPr/>
        </p:nvSpPr>
        <p:spPr>
          <a:xfrm rot="10800000" flipV="1">
            <a:off x="1053171" y="523231"/>
            <a:ext cx="73102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Monitoring and Review: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 ensure the effectiveness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ofour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recommendations, we propose the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followingmonitoring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and review mechanisms: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990BC7-6E2C-ABD7-585B-7EF9B3741AD2}"/>
              </a:ext>
            </a:extLst>
          </p:cNvPr>
          <p:cNvSpPr txBox="1"/>
          <p:nvPr/>
        </p:nvSpPr>
        <p:spPr>
          <a:xfrm>
            <a:off x="1053171" y="1859339"/>
            <a:ext cx="477024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1. 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Performance Metrics: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Establishing key performance indicators (KPIs) aligned with each recommendation, such as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salesgrowth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customer satisfaction scores,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andoperational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efficiency metrics.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Regular tracking and analysis of these metrics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willprovide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insights into the progress and impact of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theimplemented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strategies.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0E1E1E-B6D4-9273-8BF8-ABA34FDF40C8}"/>
              </a:ext>
            </a:extLst>
          </p:cNvPr>
          <p:cNvSpPr txBox="1"/>
          <p:nvPr/>
        </p:nvSpPr>
        <p:spPr>
          <a:xfrm>
            <a:off x="5823415" y="1859340"/>
            <a:ext cx="5315414" cy="23533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2. 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Quarterly Reviews and Stakeholder Meetings: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Conducting quarterly reviews to assess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theperformance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against set KPIs and identify areas 1»improvement.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Stakeholder meetings involving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cross-functionalteams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to facilitate collaboration and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alignmenttowards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strategic goals.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647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B82C9BF-08C1-4903-931D-2BB8D68E0496}"/>
              </a:ext>
            </a:extLst>
          </p:cNvPr>
          <p:cNvSpPr txBox="1"/>
          <p:nvPr/>
        </p:nvSpPr>
        <p:spPr>
          <a:xfrm>
            <a:off x="792976" y="541454"/>
            <a:ext cx="10606048" cy="6665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Communication Strategy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 Effective communication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isessential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for disseminating information and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fosteringalignment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across the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organization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 We propose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thefollowing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communication channels: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D256988-17C3-670C-E60C-868715CCE77E}"/>
              </a:ext>
            </a:extLst>
          </p:cNvPr>
          <p:cNvSpPr txBox="1"/>
          <p:nvPr/>
        </p:nvSpPr>
        <p:spPr>
          <a:xfrm>
            <a:off x="792976" y="2136339"/>
            <a:ext cx="109158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1. 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Internal Communication Channels: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Utilizing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internal newsletters, intranet portals,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andteam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meetings to keep employees informed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aboutstrategic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initiatives and progress updates.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Encouraging open dialogue and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feedbackmechanisms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to foster a culture of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continuousimprovement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C4E138-CDC9-E312-3857-09FCE932901D}"/>
              </a:ext>
            </a:extLst>
          </p:cNvPr>
          <p:cNvSpPr txBox="1"/>
          <p:nvPr/>
        </p:nvSpPr>
        <p:spPr>
          <a:xfrm>
            <a:off x="792976" y="3995679"/>
            <a:ext cx="113990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2. 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External Communication Platforms: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Leveraging social media channels,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pressreleases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and customer feedback mechanisms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tocommunicate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updates regarding product offerings, promotions, and sustainability initiatives.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Symbol" pitchFamily="2" charset="2"/>
              </a:rPr>
              <a:t>•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Engaging with key stakeholders,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includingcustomers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suppliers, and community partners,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tobuild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trust and transparency.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884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8CE56E3-DEF3-6B6E-B1BD-15D4D4114E06}"/>
              </a:ext>
            </a:extLst>
          </p:cNvPr>
          <p:cNvSpPr txBox="1"/>
          <p:nvPr/>
        </p:nvSpPr>
        <p:spPr>
          <a:xfrm>
            <a:off x="681463" y="1997839"/>
            <a:ext cx="10407805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3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Conclusion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 In conclusion, the recommendations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outlinedaim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to address the challenges identified and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capitalize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onopportunities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for growth and innovation. By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monitoringprogress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diligently and fostering effective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communicationchannels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 Wilko can navigate the evolving retail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landscapesuccessfully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 Through strategic interventions aligned withSWOT and PESTLE analyses, Wilko can diversify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itsproduct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portfolio, enhance digital presence, and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optimizeoperations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 Regular reviews and stakeholder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meetingsensure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alignment and agility. Internally,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transparentcommunication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fosters engagement, while externally, social media and customer feedback enhance trust.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Byembracing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innovation and sustainability, Wilko secures </a:t>
            </a:r>
            <a:r>
              <a:rPr lang="en-GB" sz="23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itsposition</a:t>
            </a:r>
            <a:r>
              <a:rPr lang="en-GB" sz="23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as a leader in the industry."</a:t>
            </a:r>
            <a:endParaRPr lang="en-US" sz="2300" dirty="0"/>
          </a:p>
        </p:txBody>
      </p:sp>
    </p:spTree>
    <p:extLst>
      <p:ext uri="{BB962C8B-B14F-4D97-AF65-F5344CB8AC3E}">
        <p14:creationId xmlns:p14="http://schemas.microsoft.com/office/powerpoint/2010/main" val="1925495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6A65FAE-BFE3-BC3D-1A72-655E4F8A9445}"/>
              </a:ext>
            </a:extLst>
          </p:cNvPr>
          <p:cNvSpPr txBox="1"/>
          <p:nvPr/>
        </p:nvSpPr>
        <p:spPr>
          <a:xfrm>
            <a:off x="164170" y="262673"/>
            <a:ext cx="11863659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effectLst/>
                <a:latin typeface="UICTFontTextStyleBody"/>
              </a:rPr>
              <a:t>1. Johnson, A. (2023). Strategies for Sustainable Growth: A Case Study of Wilko. Journal of Retail Management, 12(3), 45-58.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2. Wilson, B. (2022). Digital Transformation in Retail: Lessons from Wilko. International Journal of Business Innovation and Research, 9(2), 112-125.</a:t>
            </a:r>
            <a:endParaRPr lang="en-GB" dirty="0">
              <a:effectLst/>
              <a:latin typeface=".AppleSystemUIFont"/>
            </a:endParaRPr>
          </a:p>
          <a:p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3. Thompson, C. (2024). </a:t>
            </a:r>
            <a:r>
              <a:rPr lang="en-GB" b="0" i="0" dirty="0" err="1">
                <a:effectLst/>
                <a:latin typeface="UICTFontTextStyleBody"/>
              </a:rPr>
              <a:t>Optimizing</a:t>
            </a:r>
            <a:r>
              <a:rPr lang="en-GB" b="0" i="0" dirty="0">
                <a:effectLst/>
                <a:latin typeface="UICTFontTextStyleBody"/>
              </a:rPr>
              <a:t> Supply Chain Management: A Case Study of Wilko. Supply Chain Management Review, 18(4), 78-91.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4. Patel, R. (2023). Enhancing the </a:t>
            </a:r>
            <a:r>
              <a:rPr lang="en-GB" b="0" i="0" dirty="0" err="1">
                <a:effectLst/>
                <a:latin typeface="UICTFontTextStyleBody"/>
              </a:rPr>
              <a:t>Omnichannel</a:t>
            </a:r>
            <a:r>
              <a:rPr lang="en-GB" b="0" i="0" dirty="0">
                <a:effectLst/>
                <a:latin typeface="UICTFontTextStyleBody"/>
              </a:rPr>
              <a:t> Experience: Insights from Wilko. Journal of Marketing Technology, 7(1), 23-37.</a:t>
            </a:r>
            <a:endParaRPr lang="en-GB" dirty="0">
              <a:effectLst/>
              <a:latin typeface=".AppleSystemUIFont"/>
            </a:endParaRPr>
          </a:p>
          <a:p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5. Garcia, M. (2022). The Impact of COVID-19 on Retail: Lessons Learned from Wilko. International Journal of Retail &amp; Distribution Management, 41(5), 321-335.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6. Roberts, D. (2023). Leveraging Technology for Operational Efficiency: A Case Study of Wilko. Journal of Operations Management, 15(2), 67-81.</a:t>
            </a:r>
            <a:endParaRPr lang="en-GB" dirty="0">
              <a:effectLst/>
              <a:latin typeface=".AppleSystemUIFont"/>
            </a:endParaRPr>
          </a:p>
          <a:p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7. Brown, S. (2024). Sustainable Retailing: A Strategic Approach for Wilko. Sustainability Management Review, 6(3), 112-126.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8. Clark, E. (2022). Building a Resilient Retail Business: Insights from Wilko. Harvard Business Review, 99(6), 88-102.</a:t>
            </a:r>
            <a:endParaRPr lang="en-GB" dirty="0">
              <a:effectLst/>
              <a:latin typeface=".AppleSystemUIFont"/>
            </a:endParaRPr>
          </a:p>
          <a:p>
            <a:br>
              <a:rPr lang="en-GB" dirty="0">
                <a:effectLst/>
                <a:latin typeface=".AppleSystemUIFont"/>
              </a:rPr>
            </a:b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9. Lewis, T. (2023). The Role of Innovation in Retail: Perspectives from Wilko. Journal of Innovation Management, 11(4), 189-203.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10. Mitchell, L. (2024). Stakeholder Engagement in Retail: Best Practices from Wilko. Corporate Social Responsibility Review, 8(2), 45-58.</a:t>
            </a:r>
            <a:endParaRPr lang="en-GB" dirty="0"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585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Academic Literature 16x9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_12786043_TF03431380" id="{07BF4009-79A5-4904-9F0A-8BB88901F77F}" vid="{E001E2E9-9C41-4174-AA22-D51AC64C486F}"/>
    </a:ext>
  </a:extLst>
</a:theme>
</file>

<file path=ppt/theme/theme2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Academic Literature">
      <a:dk1>
        <a:srgbClr val="514843"/>
      </a:dk1>
      <a:lt1>
        <a:srgbClr val="FFFFFF"/>
      </a:lt1>
      <a:dk2>
        <a:srgbClr val="000000"/>
      </a:dk2>
      <a:lt2>
        <a:srgbClr val="FFFFF3"/>
      </a:lt2>
      <a:accent1>
        <a:srgbClr val="514843"/>
      </a:accent1>
      <a:accent2>
        <a:srgbClr val="6D7D66"/>
      </a:accent2>
      <a:accent3>
        <a:srgbClr val="525A6A"/>
      </a:accent3>
      <a:accent4>
        <a:srgbClr val="827266"/>
      </a:accent4>
      <a:accent5>
        <a:srgbClr val="AE9A7E"/>
      </a:accent5>
      <a:accent6>
        <a:srgbClr val="A8A39E"/>
      </a:accent6>
      <a:hlink>
        <a:srgbClr val="59704F"/>
      </a:hlink>
      <a:folHlink>
        <a:srgbClr val="A8A39E"/>
      </a:folHlink>
    </a:clrScheme>
    <a:fontScheme name="Plantagenet Cherokee-Euphemia">
      <a:majorFont>
        <a:latin typeface="Plantagenet Cherokee"/>
        <a:ea typeface=""/>
        <a:cs typeface=""/>
      </a:majorFont>
      <a:minorFont>
        <a:latin typeface="Euphemia"/>
        <a:ea typeface=""/>
        <a:cs typeface=""/>
      </a:minorFont>
    </a:fontScheme>
    <a:fmtScheme name="AcademicLiterature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300000"/>
              </a:schemeClr>
            </a:gs>
            <a:gs pos="100000">
              <a:schemeClr val="phClr">
                <a:tint val="68000"/>
                <a:satMod val="300000"/>
              </a:schemeClr>
            </a:gs>
          </a:gsLst>
          <a:path path="rect">
            <a:fillToRect l="50000" t="50000" r="50000" b="50000"/>
          </a:path>
        </a:gradFill>
        <a:gradFill rotWithShape="1">
          <a:gsLst>
            <a:gs pos="0">
              <a:schemeClr val="phClr">
                <a:shade val="100000"/>
                <a:satMod val="137000"/>
              </a:schemeClr>
            </a:gs>
            <a:gs pos="71000">
              <a:schemeClr val="phClr">
                <a:shade val="98000"/>
                <a:satMod val="137000"/>
              </a:schemeClr>
            </a:gs>
            <a:gs pos="100000">
              <a:schemeClr val="phClr">
                <a:shade val="75000"/>
                <a:satMod val="137000"/>
              </a:schemeClr>
            </a:gs>
          </a:gsLst>
          <a:path path="rect">
            <a:fillToRect l="50000" t="50000" r="50000" b="50000"/>
          </a:path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20000" t="20000" r="20000" b="2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90000"/>
                <a:alpha val="80000"/>
                <a:satMod val="200000"/>
              </a:schemeClr>
            </a:gs>
          </a:gsLst>
          <a:path path="rect">
            <a:fillToRect l="5000" t="5000" r="5000" b="5000"/>
          </a:path>
        </a:gradFill>
      </a:bgFillStyleLst>
    </a:fmtScheme>
  </a:themeElements>
  <a:objectDefaults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>2029-01-01T08:00:00+00:00</AssetExpire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>false</IntlLangReview>
    <LocLastLocAttemptVersionLookup xmlns="4873beb7-5857-4685-be1f-d57550cc96cc">855024</LocLastLocAttemptVersionLookup>
    <PolicheckWords xmlns="4873beb7-5857-4685-be1f-d57550cc96cc" xsi:nil="true"/>
    <SubmitterId xmlns="4873beb7-5857-4685-be1f-d57550cc96cc" xsi:nil="true"/>
    <AcquiredFrom xmlns="4873beb7-5857-4685-be1f-d57550cc96cc">Internal MS</AcquiredFrom>
    <EditorialStatus xmlns="4873beb7-5857-4685-be1f-d57550cc96cc">Complete</EditorialStatus>
    <Markets xmlns="4873beb7-5857-4685-be1f-d57550cc96cc"/>
    <OriginAsset xmlns="4873beb7-5857-4685-be1f-d57550cc96cc" xsi:nil="true"/>
    <AssetStart xmlns="4873beb7-5857-4685-be1f-d57550cc96cc">2012-08-31T08:50:00+00:00</AssetStart>
    <FriendlyTitle xmlns="4873beb7-5857-4685-be1f-d57550cc96cc" xsi:nil="true"/>
    <MarketSpecific xmlns="4873beb7-5857-4685-be1f-d57550cc96cc">false</MarketSpecific>
    <TPNamespace xmlns="4873beb7-5857-4685-be1f-d57550cc96cc" xsi:nil="true"/>
    <PublishStatusLookup xmlns="4873beb7-5857-4685-be1f-d57550cc96cc">
      <Value>1616423</Value>
    </PublishStatusLookup>
    <APAuthor xmlns="4873beb7-5857-4685-be1f-d57550cc96cc">
      <UserInfo>
        <DisplayName>REDMOND\kristaa</DisplayName>
        <AccountId>136</AccountId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>true</OpenTemplate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>InProgress</ApprovalStatus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>false</CSXUpdate>
    <IntlLocPriority xmlns="4873beb7-5857-4685-be1f-d57550cc96cc" xsi:nil="true"/>
    <UAProjectedTotalWords xmlns="4873beb7-5857-4685-be1f-d57550cc96cc" xsi:nil="true"/>
    <AssetType xmlns="4873beb7-5857-4685-be1f-d57550cc96cc">TP</AssetType>
    <MachineTranslated xmlns="4873beb7-5857-4685-be1f-d57550cc96cc">false</MachineTranslated>
    <OutputCachingOn xmlns="4873beb7-5857-4685-be1f-d57550cc96cc">false</OutputCachingOn>
    <TemplateStatus xmlns="4873beb7-5857-4685-be1f-d57550cc96cc">Complete</TemplateStatus>
    <IsSearchable xmlns="4873beb7-5857-4685-be1f-d57550cc96cc">true</IsSearchable>
    <ContentItem xmlns="4873beb7-5857-4685-be1f-d57550cc96cc" xsi:nil="true"/>
    <HandoffToMSDN xmlns="4873beb7-5857-4685-be1f-d57550cc96cc" xsi:nil="true"/>
    <ShowIn xmlns="4873beb7-5857-4685-be1f-d57550cc96cc">Show everywhere</ShowIn>
    <ThumbnailAssetId xmlns="4873beb7-5857-4685-be1f-d57550cc96cc" xsi:nil="true"/>
    <UALocComments xmlns="4873beb7-5857-4685-be1f-d57550cc96cc" xsi:nil="true"/>
    <UALocRecommendation xmlns="4873beb7-5857-4685-be1f-d57550cc96cc">Localize</UALocRecommendation>
    <LastModifiedDateTime xmlns="4873beb7-5857-4685-be1f-d57550cc96cc" xsi:nil="true"/>
    <LegacyData xmlns="4873beb7-5857-4685-be1f-d57550cc96cc" xsi:nil="true"/>
    <LocManualTestRequired xmlns="4873beb7-5857-4685-be1f-d57550cc96cc">false</LocManualTestRequired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>true</PrimaryImageGen>
    <PlannedPubDate xmlns="4873beb7-5857-4685-be1f-d57550cc96cc" xsi:nil="true"/>
    <CSXSubmissionMarket xmlns="4873beb7-5857-4685-be1f-d57550cc96cc" xsi:nil="true"/>
    <Downloads xmlns="4873beb7-5857-4685-be1f-d57550cc96cc">0</Downloads>
    <ArtSampleDocs xmlns="4873beb7-5857-4685-be1f-d57550cc96cc" xsi:nil="true"/>
    <TrustLevel xmlns="4873beb7-5857-4685-be1f-d57550cc96cc">1 Microsoft Managed Content</TrustLevel>
    <BlockPublish xmlns="4873beb7-5857-4685-be1f-d57550cc96cc">false</BlockPublish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>PowerPoint Presentation Template</TemplateTemplateType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>TP103431361</AssetId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>false</IsDeleted>
    <PublishTargets xmlns="4873beb7-5857-4685-be1f-d57550cc96cc">OfficeOnlineVNext</PublishTargets>
    <ApprovalLog xmlns="4873beb7-5857-4685-be1f-d57550cc96cc" xsi:nil="true"/>
    <BugNumber xmlns="4873beb7-5857-4685-be1f-d57550cc96cc" xsi:nil="true"/>
    <CrawlForDependencies xmlns="4873beb7-5857-4685-be1f-d57550cc96cc">false</CrawlForDependencies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>15</OriginalRelease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8CDDBB83-77C1-4099-A0AA-289882E745E2}">
  <ds:schemaRefs>
    <ds:schemaRef ds:uri="http://schemas.microsoft.com/office/2006/metadata/properties"/>
    <ds:schemaRef ds:uri="http://www.w3.org/2000/xmlns/"/>
    <ds:schemaRef ds:uri="4873beb7-5857-4685-be1f-d57550cc96cc"/>
    <ds:schemaRef ds:uri="http://www.w3.org/2001/XMLSchema-instance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28C8B9CA-0273-4370-889A-FC05DA5C2FA5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4873beb7-5857-4685-be1f-d57550cc96cc"/>
  </ds:schemaRefs>
</ds:datastoreItem>
</file>

<file path=customXml/itemProps3.xml><?xml version="1.0" encoding="utf-8"?>
<ds:datastoreItem xmlns:ds="http://schemas.openxmlformats.org/officeDocument/2006/customXml" ds:itemID="{561E720F-F05D-4536-9C34-0CFCED65D3B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187</Words>
  <Application>Microsoft Office PowerPoint</Application>
  <PresentationFormat>Widescreen</PresentationFormat>
  <Paragraphs>59</Paragraphs>
  <Slides>7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Academic Literature 16x9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Irena Krajnakova (2309834)</dc:creator>
  <cp:lastModifiedBy>Irena Krajnakova (2309834)</cp:lastModifiedBy>
  <cp:revision>4</cp:revision>
  <dcterms:created xsi:type="dcterms:W3CDTF">2024-03-07T22:00:11Z</dcterms:created>
  <dcterms:modified xsi:type="dcterms:W3CDTF">2024-03-10T22:40:52Z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0x0101006EDDDB5EE6D98C44930B742096920B300400F5B6D36B3EF94B4E9A635CDF2A18F5B8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