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34"/>
  </p:notesMasterIdLst>
  <p:handoutMasterIdLst>
    <p:handoutMasterId r:id="rId35"/>
  </p:handoutMasterIdLst>
  <p:sldIdLst>
    <p:sldId id="290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3" r:id="rId27"/>
    <p:sldId id="284" r:id="rId28"/>
    <p:sldId id="285" r:id="rId29"/>
    <p:sldId id="286" r:id="rId30"/>
    <p:sldId id="288" r:id="rId31"/>
    <p:sldId id="289" r:id="rId32"/>
    <p:sldId id="287" r:id="rId33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4" d="100"/>
          <a:sy n="84" d="100"/>
        </p:scale>
        <p:origin x="-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C15254-D509-430A-9490-08DCAB64DE9E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© 2012 John Wiley &amp; Sons, Ltd, Accounting for Managers, 4th edition, 978XXXXXXXXXX, Chapter X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417405-0C34-4463-81CF-A0677FE936C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11910180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B08E3-B88F-4622-A3CF-4538153DFF91}" type="datetimeFigureOut">
              <a:rPr lang="en-US" smtClean="0"/>
              <a:pPr/>
              <a:t>9/27/2012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© 2012 John Wiley &amp; Sons, Ltd, Accounting for Managers, 4th edition, 978XXXXXXXXXX, Chapter X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BD18BD-32CB-4AF2-B023-6C96FA81C77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079238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857500" y="514350"/>
            <a:ext cx="3429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D18BD-32CB-4AF2-B023-6C96FA81C777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© 2012 John Wiley &amp; Sons, Ltd, Accounting for Managers, 4th edition, 978XXXXXXXXXX, Chapter X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CD7A0B-3ED0-4F88-AE0A-A67D18A6D4E4}" type="datetime1">
              <a:rPr lang="en-US" smtClean="0"/>
              <a:t>9/27/2012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A575-3A2F-47FF-843C-F9856FBBA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FC8500F-F20E-4890-BA26-2FE75A33F4AF}" type="datetime1">
              <a:rPr lang="en-US" smtClean="0"/>
              <a:t>9/27/2012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A575-3A2F-47FF-843C-F9856FBBA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221599F-D702-4709-916A-00EA42469E2D}" type="datetime1">
              <a:rPr lang="en-US" smtClean="0"/>
              <a:t>9/27/2012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A575-3A2F-47FF-843C-F9856FBBA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2594CD1-34C7-494D-87FC-E4C196488B6B}" type="datetime1">
              <a:rPr lang="en-US" smtClean="0"/>
              <a:t>9/27/2012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A575-3A2F-47FF-843C-F9856FBBA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45A6B3B-6C47-4B07-8280-F553AC5144C3}" type="datetime1">
              <a:rPr lang="en-US" smtClean="0"/>
              <a:t>9/27/2012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A575-3A2F-47FF-843C-F9856FBBA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E9C705-559E-4744-9E99-07E55522B389}" type="datetime1">
              <a:rPr lang="en-US" smtClean="0"/>
              <a:t>9/27/2012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A575-3A2F-47FF-843C-F9856FBBA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1F31D0-5F86-4822-A698-843664B16510}" type="datetime1">
              <a:rPr lang="en-US" smtClean="0"/>
              <a:t>9/27/2012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A575-3A2F-47FF-843C-F9856FBBA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CEE779-A0E0-41F7-89C3-3F2664504B7F}" type="datetime1">
              <a:rPr lang="en-US" smtClean="0"/>
              <a:t>9/27/2012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A575-3A2F-47FF-843C-F9856FBBA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D0594F-124B-4F45-958B-B5F048638F01}" type="datetime1">
              <a:rPr lang="en-US" smtClean="0"/>
              <a:t>9/27/2012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A575-3A2F-47FF-843C-F9856FBBA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9449878-D120-44C6-806A-327F7D185620}" type="datetime1">
              <a:rPr lang="en-US" smtClean="0"/>
              <a:t>9/27/2012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A575-3A2F-47FF-843C-F9856FBBA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8F04081-50AF-47B8-84F4-65C2822049EE}" type="datetime1">
              <a:rPr lang="en-US" smtClean="0"/>
              <a:t>9/27/2012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A575-3A2F-47FF-843C-F9856FBBA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92275" y="6237288"/>
            <a:ext cx="7921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fld id="{FE191C8B-D123-4600-9106-B26F0A867144}" type="datetime1">
              <a:rPr lang="en-US" smtClean="0"/>
              <a:t>9/27/2012</a:t>
            </a:fld>
            <a:endParaRPr 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57463" y="6237288"/>
            <a:ext cx="496728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en-US"/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237288"/>
            <a:ext cx="863600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082AA575-3A2F-47FF-843C-F9856FBBA3E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yriad Pro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0" y="503814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Chapter 10</a:t>
            </a:r>
          </a:p>
          <a:p>
            <a:r>
              <a:rPr lang="en-GB" dirty="0" smtClean="0"/>
              <a:t>Marketing Decisions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61026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>
                <a:latin typeface="Arial" charset="0"/>
              </a:rPr>
              <a:t>Overview</a:t>
            </a:r>
            <a:endParaRPr lang="en-GB" dirty="0">
              <a:latin typeface="Arial" charset="0"/>
            </a:endParaRPr>
          </a:p>
        </p:txBody>
      </p:sp>
      <p:sp>
        <p:nvSpPr>
          <p:cNvPr id="614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dirty="0" smtClean="0">
                <a:latin typeface="Arial" charset="0"/>
              </a:rPr>
              <a:t>The marketing </a:t>
            </a:r>
            <a:r>
              <a:rPr lang="en-GB" dirty="0">
                <a:latin typeface="Arial" charset="0"/>
              </a:rPr>
              <a:t>function and accounting</a:t>
            </a:r>
          </a:p>
          <a:p>
            <a:pPr eaLnBrk="1" hangingPunct="1"/>
            <a:r>
              <a:rPr lang="en-GB" dirty="0">
                <a:latin typeface="Arial" charset="0"/>
              </a:rPr>
              <a:t>Cost </a:t>
            </a:r>
            <a:r>
              <a:rPr lang="en-GB" dirty="0" smtClean="0">
                <a:latin typeface="Arial" charset="0"/>
              </a:rPr>
              <a:t>behaviour: fixed and variable costs</a:t>
            </a:r>
            <a:endParaRPr lang="en-GB" dirty="0">
              <a:latin typeface="Arial" charset="0"/>
            </a:endParaRPr>
          </a:p>
          <a:p>
            <a:pPr eaLnBrk="1" hangingPunct="1"/>
            <a:r>
              <a:rPr lang="en-GB" dirty="0">
                <a:latin typeface="Arial" charset="0"/>
              </a:rPr>
              <a:t>Cost-volume-profit analysis</a:t>
            </a:r>
          </a:p>
          <a:p>
            <a:pPr eaLnBrk="1" hangingPunct="1"/>
            <a:r>
              <a:rPr lang="en-GB" dirty="0">
                <a:latin typeface="Arial" charset="0"/>
              </a:rPr>
              <a:t>Alternative approaches to pricing</a:t>
            </a:r>
          </a:p>
          <a:p>
            <a:pPr eaLnBrk="1" hangingPunct="1"/>
            <a:r>
              <a:rPr lang="en-GB" dirty="0">
                <a:latin typeface="Arial" charset="0"/>
              </a:rPr>
              <a:t>Segmental </a:t>
            </a:r>
            <a:r>
              <a:rPr lang="en-GB" dirty="0" smtClean="0">
                <a:latin typeface="Arial" charset="0"/>
              </a:rPr>
              <a:t>and customer profitability analysis</a:t>
            </a:r>
            <a:endParaRPr lang="en-GB" dirty="0">
              <a:latin typeface="Arial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90993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>
                <a:latin typeface="Arial" charset="0"/>
              </a:rPr>
              <a:t>Competition &amp; marketing strategy</a:t>
            </a:r>
          </a:p>
        </p:txBody>
      </p:sp>
      <p:sp>
        <p:nvSpPr>
          <p:cNvPr id="7173" name="Rectangle 4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Competitive forces &amp; industry profitability</a:t>
            </a:r>
          </a:p>
          <a:p>
            <a:pPr lvl="1" eaLnBrk="1" hangingPunct="1"/>
            <a:r>
              <a:rPr lang="en-GB">
                <a:latin typeface="Arial" charset="0"/>
              </a:rPr>
              <a:t>Customers</a:t>
            </a:r>
          </a:p>
          <a:p>
            <a:pPr lvl="1" eaLnBrk="1" hangingPunct="1"/>
            <a:r>
              <a:rPr lang="en-GB">
                <a:latin typeface="Arial" charset="0"/>
              </a:rPr>
              <a:t>Suppliers</a:t>
            </a:r>
          </a:p>
          <a:p>
            <a:pPr lvl="1" eaLnBrk="1" hangingPunct="1"/>
            <a:r>
              <a:rPr lang="en-GB">
                <a:latin typeface="Arial" charset="0"/>
              </a:rPr>
              <a:t>Competitors</a:t>
            </a:r>
          </a:p>
          <a:p>
            <a:pPr lvl="1" eaLnBrk="1" hangingPunct="1"/>
            <a:r>
              <a:rPr lang="en-GB">
                <a:latin typeface="Arial" charset="0"/>
              </a:rPr>
              <a:t>New entrants</a:t>
            </a:r>
          </a:p>
          <a:p>
            <a:pPr lvl="1" eaLnBrk="1" hangingPunct="1"/>
            <a:r>
              <a:rPr lang="en-GB">
                <a:latin typeface="Arial" charset="0"/>
              </a:rPr>
              <a:t>Substitutes</a:t>
            </a:r>
          </a:p>
          <a:p>
            <a:pPr lvl="2" eaLnBrk="1" hangingPunct="1"/>
            <a:r>
              <a:rPr lang="en-GB">
                <a:latin typeface="Arial" charset="0"/>
              </a:rPr>
              <a:t>Porter</a:t>
            </a:r>
            <a:r>
              <a:rPr lang="ja-JP" altLang="en-GB">
                <a:latin typeface="Arial" charset="0"/>
              </a:rPr>
              <a:t>’</a:t>
            </a:r>
            <a:r>
              <a:rPr lang="en-GB">
                <a:latin typeface="Arial" charset="0"/>
              </a:rPr>
              <a:t>s </a:t>
            </a:r>
            <a:r>
              <a:rPr lang="ja-JP" altLang="en-GB">
                <a:latin typeface="Arial" charset="0"/>
              </a:rPr>
              <a:t>‘</a:t>
            </a:r>
            <a:r>
              <a:rPr lang="en-GB">
                <a:latin typeface="Arial" charset="0"/>
              </a:rPr>
              <a:t>Five Forces</a:t>
            </a:r>
            <a:r>
              <a:rPr lang="ja-JP" altLang="en-GB">
                <a:latin typeface="Arial" charset="0"/>
              </a:rPr>
              <a:t>’</a:t>
            </a:r>
            <a:r>
              <a:rPr lang="en-GB">
                <a:latin typeface="Arial" charset="0"/>
              </a:rPr>
              <a:t> model</a:t>
            </a:r>
          </a:p>
        </p:txBody>
      </p:sp>
      <p:sp>
        <p:nvSpPr>
          <p:cNvPr id="7174" name="Rectangle 5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Three generic competitive strategies</a:t>
            </a:r>
          </a:p>
          <a:p>
            <a:pPr lvl="1" eaLnBrk="1" hangingPunct="1"/>
            <a:r>
              <a:rPr lang="en-GB">
                <a:latin typeface="Arial" charset="0"/>
              </a:rPr>
              <a:t>Low-cost producer</a:t>
            </a:r>
          </a:p>
          <a:p>
            <a:pPr lvl="1" eaLnBrk="1" hangingPunct="1"/>
            <a:r>
              <a:rPr lang="en-GB">
                <a:latin typeface="Arial" charset="0"/>
              </a:rPr>
              <a:t>Higher cost producer that can differentiate its products/ services</a:t>
            </a:r>
          </a:p>
          <a:p>
            <a:pPr lvl="1" eaLnBrk="1" hangingPunct="1"/>
            <a:r>
              <a:rPr lang="en-GB">
                <a:latin typeface="Arial" charset="0"/>
              </a:rPr>
              <a:t>Focus on a niche market</a:t>
            </a:r>
          </a:p>
          <a:p>
            <a:pPr lvl="2" eaLnBrk="1" hangingPunct="1"/>
            <a:r>
              <a:rPr lang="en-GB">
                <a:latin typeface="Arial" charset="0"/>
              </a:rPr>
              <a:t>Porter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8597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The Marketing function</a:t>
            </a:r>
          </a:p>
        </p:txBody>
      </p:sp>
      <p:sp>
        <p:nvSpPr>
          <p:cNvPr id="8197" name="Rectangle 4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000" dirty="0">
                <a:latin typeface="Arial" charset="0"/>
              </a:rPr>
              <a:t>Marketing is the business activity that aims to understand customer needs and satisfy those needs more effectively than competitors</a:t>
            </a:r>
          </a:p>
          <a:p>
            <a:pPr eaLnBrk="1" hangingPunct="1">
              <a:lnSpc>
                <a:spcPct val="90000"/>
              </a:lnSpc>
            </a:pPr>
            <a:r>
              <a:rPr lang="en-GB" sz="2000" dirty="0">
                <a:latin typeface="Arial" charset="0"/>
              </a:rPr>
              <a:t>Price is based on the </a:t>
            </a:r>
            <a:r>
              <a:rPr lang="ja-JP" altLang="en-GB" sz="2000" i="1" dirty="0">
                <a:latin typeface="Arial" charset="0"/>
              </a:rPr>
              <a:t>‘</a:t>
            </a:r>
            <a:r>
              <a:rPr lang="en-GB" sz="2000" i="1" dirty="0">
                <a:latin typeface="Arial" charset="0"/>
              </a:rPr>
              <a:t>factors which drive up the utility of an offer</a:t>
            </a:r>
            <a:r>
              <a:rPr lang="ja-JP" altLang="en-GB" sz="2000" i="1" dirty="0">
                <a:latin typeface="Arial" charset="0"/>
              </a:rPr>
              <a:t>’</a:t>
            </a:r>
            <a:endParaRPr lang="en-GB" sz="2000" i="1" dirty="0">
              <a:latin typeface="Arial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GB" sz="1800" dirty="0">
                <a:latin typeface="Arial" charset="0"/>
              </a:rPr>
              <a:t>Doyle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charset="0"/>
              <a:buChar char="Ø"/>
            </a:pPr>
            <a:r>
              <a:rPr lang="en-GB" sz="2000" dirty="0" smtClean="0">
                <a:latin typeface="Arial" charset="0"/>
              </a:rPr>
              <a:t>Product sales </a:t>
            </a:r>
            <a:r>
              <a:rPr lang="en-GB" sz="2000" dirty="0">
                <a:latin typeface="Arial" charset="0"/>
              </a:rPr>
              <a:t>mix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charset="0"/>
              <a:buChar char="Ø"/>
            </a:pPr>
            <a:r>
              <a:rPr lang="en-GB" sz="2000" dirty="0">
                <a:latin typeface="Arial" charset="0"/>
              </a:rPr>
              <a:t>Market segments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charset="0"/>
              <a:buChar char="Ø"/>
            </a:pPr>
            <a:r>
              <a:rPr lang="en-GB" sz="2000" dirty="0">
                <a:latin typeface="Arial" charset="0"/>
              </a:rPr>
              <a:t>Pricing </a:t>
            </a:r>
            <a:r>
              <a:rPr lang="en-GB" sz="2000" dirty="0" smtClean="0">
                <a:latin typeface="Arial" charset="0"/>
              </a:rPr>
              <a:t>strategies</a:t>
            </a:r>
            <a:endParaRPr lang="en-GB" sz="2000" dirty="0">
              <a:latin typeface="Arial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GB" sz="1800" dirty="0">
                <a:latin typeface="Arial" charset="0"/>
              </a:rPr>
              <a:t>Skimming or penetration</a:t>
            </a:r>
          </a:p>
          <a:p>
            <a:pPr eaLnBrk="1" hangingPunct="1">
              <a:lnSpc>
                <a:spcPct val="90000"/>
              </a:lnSpc>
              <a:buFont typeface="Wingdings" charset="0"/>
              <a:buNone/>
            </a:pPr>
            <a:endParaRPr lang="en-GB" sz="2000" dirty="0">
              <a:latin typeface="Arial" charset="0"/>
            </a:endParaRPr>
          </a:p>
        </p:txBody>
      </p:sp>
      <p:sp>
        <p:nvSpPr>
          <p:cNvPr id="8198" name="Rectangle 5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charset="0"/>
              <a:buChar char="ü"/>
            </a:pPr>
            <a:r>
              <a:rPr lang="en-GB" sz="2000">
                <a:latin typeface="Arial" charset="0"/>
              </a:rPr>
              <a:t>Product drivers: performance, features, reliability, operating costs, serviceability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charset="0"/>
              <a:buChar char="ü"/>
            </a:pPr>
            <a:r>
              <a:rPr lang="en-GB" sz="2000">
                <a:latin typeface="Arial" charset="0"/>
              </a:rPr>
              <a:t>Service drivers: credit availability, ordering, delivery, after-sales service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charset="0"/>
              <a:buChar char="ü"/>
            </a:pPr>
            <a:r>
              <a:rPr lang="en-GB" sz="2000">
                <a:latin typeface="Arial" charset="0"/>
              </a:rPr>
              <a:t>Personnel drivers: professionalism &amp; courtesy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charset="0"/>
              <a:buChar char="ü"/>
            </a:pPr>
            <a:r>
              <a:rPr lang="en-GB" sz="2000">
                <a:latin typeface="Arial" charset="0"/>
              </a:rPr>
              <a:t>Image drivers: customer confidence in company or brand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charset="0"/>
              <a:buChar char="Ø"/>
            </a:pPr>
            <a:r>
              <a:rPr lang="en-GB" sz="2000">
                <a:latin typeface="Arial" charset="0"/>
              </a:rPr>
              <a:t>Each of these value drivers have cost drivers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1800">
                <a:latin typeface="Arial" charset="0"/>
              </a:rPr>
              <a:t>Doyle</a:t>
            </a:r>
          </a:p>
          <a:p>
            <a:pPr eaLnBrk="1" hangingPunct="1">
              <a:lnSpc>
                <a:spcPct val="90000"/>
              </a:lnSpc>
            </a:pPr>
            <a:endParaRPr lang="en-GB" sz="2000"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7831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Marketing &amp; accounting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n"/>
              <a:defRPr/>
            </a:pPr>
            <a:r>
              <a:rPr lang="en-GB" smtClean="0"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Marketing strategy for a business will encompass decisions about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¨"/>
              <a:defRPr/>
            </a:pPr>
            <a:r>
              <a:rPr lang="en-GB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product/service mix,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¨"/>
              <a:defRPr/>
            </a:pPr>
            <a:r>
              <a:rPr lang="en-GB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customer mix,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¨"/>
              <a:defRPr/>
            </a:pPr>
            <a:r>
              <a:rPr lang="en-GB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market segmentation,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¨"/>
              <a:defRPr/>
            </a:pPr>
            <a:r>
              <a:rPr lang="en-GB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value and cost drivers,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¨"/>
              <a:defRPr/>
            </a:pPr>
            <a:r>
              <a:rPr lang="en-GB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pricing, and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Char char="¨"/>
              <a:defRPr/>
            </a:pPr>
            <a:r>
              <a:rPr lang="en-GB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distribution channel</a:t>
            </a:r>
            <a:r>
              <a:rPr lang="en-GB" sz="2000" smtClean="0"/>
              <a:t> </a:t>
            </a:r>
          </a:p>
        </p:txBody>
      </p:sp>
      <p:sp>
        <p:nvSpPr>
          <p:cNvPr id="8197" name="Rectangle 5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charset="0"/>
              <a:buChar char="Ø"/>
            </a:pPr>
            <a:r>
              <a:rPr lang="en-GB" sz="240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What is the volume of product/services we need to sell to maintain profitability?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charset="0"/>
              <a:buChar char="Ø"/>
            </a:pPr>
            <a:r>
              <a:rPr lang="en-GB" sz="240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What alternative approaches to pricing can we adopt?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 typeface="Wingdings" charset="0"/>
              <a:buChar char="Ø"/>
            </a:pPr>
            <a:r>
              <a:rPr lang="en-GB" sz="240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What is our customer, product/service and distribution channel profitability in each of our market segments?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6834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Cost behaviour</a:t>
            </a:r>
          </a:p>
        </p:txBody>
      </p:sp>
      <p:sp>
        <p:nvSpPr>
          <p:cNvPr id="1024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Fixed costs </a:t>
            </a:r>
          </a:p>
          <a:p>
            <a:pPr eaLnBrk="1" hangingPunct="1"/>
            <a:r>
              <a:rPr lang="en-GB">
                <a:latin typeface="Arial" charset="0"/>
              </a:rPr>
              <a:t>Variable costs</a:t>
            </a:r>
          </a:p>
          <a:p>
            <a:pPr eaLnBrk="1" hangingPunct="1"/>
            <a:r>
              <a:rPr lang="en-GB">
                <a:latin typeface="Arial" charset="0"/>
              </a:rPr>
              <a:t>Semi-fixed costs</a:t>
            </a:r>
          </a:p>
          <a:p>
            <a:pPr eaLnBrk="1" hangingPunct="1"/>
            <a:r>
              <a:rPr lang="en-GB">
                <a:latin typeface="Arial" charset="0"/>
              </a:rPr>
              <a:t>Semi-variable costs</a:t>
            </a:r>
          </a:p>
          <a:p>
            <a:pPr eaLnBrk="1" hangingPunct="1"/>
            <a:r>
              <a:rPr lang="en-GB">
                <a:latin typeface="Arial" charset="0"/>
              </a:rPr>
              <a:t>Marginal costs</a:t>
            </a:r>
          </a:p>
          <a:p>
            <a:pPr eaLnBrk="1" hangingPunct="1"/>
            <a:r>
              <a:rPr lang="en-GB">
                <a:latin typeface="Arial" charset="0"/>
              </a:rPr>
              <a:t>Average costs</a:t>
            </a:r>
          </a:p>
          <a:p>
            <a:pPr eaLnBrk="1" hangingPunct="1"/>
            <a:endParaRPr lang="en-GB">
              <a:latin typeface="Arial" charset="0"/>
            </a:endParaRPr>
          </a:p>
          <a:p>
            <a:pPr eaLnBrk="1" hangingPunct="1">
              <a:buFont typeface="Wingdings" charset="0"/>
              <a:buNone/>
            </a:pPr>
            <a:endParaRPr lang="en-GB">
              <a:latin typeface="Arial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1032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Cost behaviour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060848"/>
            <a:ext cx="9144000" cy="2375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2289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>
                <a:latin typeface="Arial" charset="0"/>
              </a:rPr>
              <a:t>Cost-volume-profit (CVP) analysis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n"/>
              <a:defRPr/>
            </a:pPr>
            <a:r>
              <a:rPr lang="en-GB" dirty="0" smtClean="0">
                <a:effectLst>
                  <a:outerShdw blurRad="38100" dist="38100" dir="2700000" algn="tl">
                    <a:srgbClr val="C0C0C0"/>
                  </a:outerShdw>
                </a:effectLst>
                <a:ea typeface="+mn-ea"/>
              </a:rPr>
              <a:t>The relationship between changes in the number of units sold, selling prices and fixed and variable costs</a:t>
            </a:r>
          </a:p>
          <a:p>
            <a:pPr lvl="1" eaLnBrk="1" hangingPunct="1">
              <a:buFont typeface="Wingdings" pitchFamily="2" charset="2"/>
              <a:buChar char="¨"/>
              <a:defRPr/>
            </a:pPr>
            <a:r>
              <a:rPr lang="en-GB" dirty="0" smtClean="0"/>
              <a:t>Relevant range</a:t>
            </a:r>
          </a:p>
          <a:p>
            <a:pPr lvl="1" eaLnBrk="1" hangingPunct="1">
              <a:buFont typeface="Wingdings" pitchFamily="2" charset="2"/>
              <a:buChar char="¨"/>
              <a:defRPr/>
            </a:pPr>
            <a:r>
              <a:rPr lang="en-GB" dirty="0" smtClean="0"/>
              <a:t>Sensitivity analysis</a:t>
            </a:r>
          </a:p>
          <a:p>
            <a:pPr lvl="1" eaLnBrk="1" hangingPunct="1">
              <a:buFont typeface="Wingdings" pitchFamily="2" charset="2"/>
              <a:buChar char="¨"/>
              <a:defRPr/>
            </a:pPr>
            <a:endParaRPr lang="en-GB" dirty="0" smtClean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5298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>
                <a:latin typeface="Arial" charset="0"/>
              </a:rPr>
              <a:t>Profit formulae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Net profit = revenue – (fixed costs + variable costs)</a:t>
            </a:r>
          </a:p>
          <a:p>
            <a:pPr eaLnBrk="1" hangingPunct="1"/>
            <a:r>
              <a:rPr lang="en-GB">
                <a:latin typeface="Arial" charset="0"/>
              </a:rPr>
              <a:t>Net profit = (units sold x selling price) – [fixed costs + (units sold x unit variable cost)]</a:t>
            </a:r>
          </a:p>
          <a:p>
            <a:pPr lvl="1" eaLnBrk="1" hangingPunct="1">
              <a:buFont typeface="Wingdings" charset="0"/>
              <a:buNone/>
            </a:pPr>
            <a:r>
              <a:rPr lang="en-GB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	In mathematical terms:</a:t>
            </a:r>
          </a:p>
          <a:p>
            <a:pPr lvl="1" eaLnBrk="1" hangingPunct="1">
              <a:buFont typeface="Wingdings" charset="0"/>
              <a:buNone/>
            </a:pPr>
            <a:r>
              <a:rPr lang="en-GB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	N = Pu – (F + Bu)</a:t>
            </a:r>
          </a:p>
          <a:p>
            <a:pPr eaLnBrk="1" hangingPunct="1"/>
            <a:endParaRPr lang="en-AU">
              <a:latin typeface="Arial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5632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Breakeven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565650"/>
          </a:xfrm>
        </p:spPr>
        <p:txBody>
          <a:bodyPr/>
          <a:lstStyle/>
          <a:p>
            <a:pPr eaLnBrk="1" hangingPunct="1"/>
            <a:r>
              <a:rPr lang="en-GB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The point at which total costs equal total revenue</a:t>
            </a:r>
            <a:r>
              <a:rPr lang="en-GB" sz="2800" dirty="0">
                <a:latin typeface="Arial" charset="0"/>
              </a:rPr>
              <a:t> – there is neither a profit or loss</a:t>
            </a:r>
          </a:p>
          <a:p>
            <a:pPr lvl="1" eaLnBrk="1" hangingPunct="1">
              <a:buFont typeface="Wingdings" charset="0"/>
              <a:buNone/>
            </a:pP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Breakeven sales (in units) =</a:t>
            </a:r>
          </a:p>
          <a:p>
            <a:pPr lvl="1" algn="ctr" eaLnBrk="1" hangingPunct="1">
              <a:buFont typeface="Wingdings" charset="0"/>
              <a:buNone/>
            </a:pP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Fixed costs</a:t>
            </a:r>
          </a:p>
          <a:p>
            <a:pPr lvl="1" algn="ctr" eaLnBrk="1" hangingPunct="1">
              <a:buFont typeface="Wingdings" charset="0"/>
              <a:buNone/>
            </a:pP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Unit contribution</a:t>
            </a:r>
          </a:p>
          <a:p>
            <a:pPr eaLnBrk="1" hangingPunct="1"/>
            <a:r>
              <a:rPr lang="en-GB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Unit contribution = selling price per unit – variable cost per unit</a:t>
            </a:r>
          </a:p>
          <a:p>
            <a:pPr lvl="1" eaLnBrk="1" hangingPunct="1">
              <a:buFont typeface="Wingdings" charset="0"/>
              <a:buNone/>
            </a:pP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Breakeven sales (in £s)</a:t>
            </a:r>
          </a:p>
          <a:p>
            <a:pPr lvl="1" algn="ctr" eaLnBrk="1" hangingPunct="1">
              <a:buFont typeface="Wingdings" charset="0"/>
              <a:buNone/>
            </a:pP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Fixed costs</a:t>
            </a:r>
          </a:p>
          <a:p>
            <a:pPr lvl="1" algn="ctr" eaLnBrk="1" hangingPunct="1">
              <a:buFont typeface="Wingdings" charset="0"/>
              <a:buNone/>
            </a:pPr>
            <a:r>
              <a:rPr lang="en-GB" sz="2400" dirty="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Unit contribution as a % of sales</a:t>
            </a:r>
          </a:p>
          <a:p>
            <a:pPr lvl="1" eaLnBrk="1" hangingPunct="1">
              <a:buFont typeface="Wingdings" charset="0"/>
              <a:buNone/>
            </a:pPr>
            <a:endParaRPr lang="en-GB" sz="2400" dirty="0">
              <a:effectLst>
                <a:outerShdw blurRad="38100" dist="38100" dir="2700000" algn="tl">
                  <a:srgbClr val="DDDDDD"/>
                </a:outerShdw>
              </a:effectLst>
              <a:latin typeface="Arial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4342" name="Line 5"/>
          <p:cNvSpPr>
            <a:spLocks noChangeShapeType="1"/>
          </p:cNvSpPr>
          <p:nvPr/>
        </p:nvSpPr>
        <p:spPr bwMode="auto">
          <a:xfrm>
            <a:off x="3492500" y="3429000"/>
            <a:ext cx="23749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343" name="Line 6"/>
          <p:cNvSpPr>
            <a:spLocks noChangeShapeType="1"/>
          </p:cNvSpPr>
          <p:nvPr/>
        </p:nvSpPr>
        <p:spPr bwMode="auto">
          <a:xfrm>
            <a:off x="2700338" y="5734050"/>
            <a:ext cx="4032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4549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CVP analysis</a:t>
            </a:r>
            <a:endParaRPr lang="en-GB" sz="2800">
              <a:latin typeface="Arial" charset="0"/>
            </a:endParaRPr>
          </a:p>
        </p:txBody>
      </p:sp>
      <p:sp>
        <p:nvSpPr>
          <p:cNvPr id="15365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Wingdings" charset="0"/>
              <a:buNone/>
            </a:pPr>
            <a:r>
              <a:rPr lang="en-GB">
                <a:latin typeface="Arial" charset="0"/>
              </a:rPr>
              <a:t>Fixed costs £200,000</a:t>
            </a:r>
          </a:p>
          <a:p>
            <a:pPr eaLnBrk="1" hangingPunct="1">
              <a:buFont typeface="Wingdings" charset="0"/>
              <a:buNone/>
            </a:pPr>
            <a:r>
              <a:rPr lang="en-GB">
                <a:latin typeface="Arial" charset="0"/>
              </a:rPr>
              <a:t>Variable costs £10 per unit</a:t>
            </a:r>
          </a:p>
          <a:p>
            <a:pPr eaLnBrk="1" hangingPunct="1">
              <a:buFont typeface="Wingdings" charset="0"/>
              <a:buNone/>
            </a:pPr>
            <a:r>
              <a:rPr lang="en-GB">
                <a:latin typeface="Arial" charset="0"/>
              </a:rPr>
              <a:t>Selling price £25</a:t>
            </a:r>
          </a:p>
          <a:p>
            <a:pPr eaLnBrk="1" hangingPunct="1">
              <a:buFont typeface="Wingdings" charset="0"/>
              <a:buNone/>
            </a:pPr>
            <a:r>
              <a:rPr lang="en-GB">
                <a:latin typeface="Arial" charset="0"/>
              </a:rPr>
              <a:t>20,000 units</a:t>
            </a:r>
          </a:p>
        </p:txBody>
      </p:sp>
      <p:sp>
        <p:nvSpPr>
          <p:cNvPr id="37892" name="Rectangle 4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buFont typeface="Wingdings" charset="0"/>
              <a:buNone/>
            </a:pPr>
            <a:r>
              <a:rPr lang="en-GB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N = Pu – (F + Bu)</a:t>
            </a:r>
          </a:p>
          <a:p>
            <a:pPr eaLnBrk="1" hangingPunct="1">
              <a:buFont typeface="Wingdings" charset="0"/>
              <a:buNone/>
            </a:pPr>
            <a:r>
              <a:rPr lang="en-GB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N = (£25 x 20,000) – [200,000 + (£10 x 20,000)]</a:t>
            </a:r>
          </a:p>
          <a:p>
            <a:pPr eaLnBrk="1" hangingPunct="1">
              <a:buFont typeface="Wingdings" charset="0"/>
              <a:buNone/>
            </a:pPr>
            <a:r>
              <a:rPr lang="en-GB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N = 500,000 – 400,000</a:t>
            </a:r>
          </a:p>
          <a:p>
            <a:pPr eaLnBrk="1" hangingPunct="1">
              <a:buFont typeface="Wingdings" charset="0"/>
              <a:buNone/>
            </a:pPr>
            <a:r>
              <a:rPr lang="en-GB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N = £100,000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5905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Breakeven</a:t>
            </a:r>
            <a:endParaRPr lang="en-GB" sz="2800">
              <a:latin typeface="Arial" charset="0"/>
            </a:endParaRPr>
          </a:p>
        </p:txBody>
      </p:sp>
      <p:sp>
        <p:nvSpPr>
          <p:cNvPr id="1638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Wingdings" charset="0"/>
              <a:buNone/>
            </a:pPr>
            <a:r>
              <a:rPr lang="en-GB" sz="2400" b="1">
                <a:latin typeface="Arial" charset="0"/>
              </a:rPr>
              <a:t>Breakeven (in units):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Fixed costs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Selling price p.u. – variable costs p.u.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200,000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20 – 10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= 20,000 units</a:t>
            </a:r>
          </a:p>
        </p:txBody>
      </p:sp>
      <p:sp>
        <p:nvSpPr>
          <p:cNvPr id="16390" name="Rectangle 4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buFont typeface="Wingdings" charset="0"/>
              <a:buNone/>
            </a:pPr>
            <a:r>
              <a:rPr lang="en-GB" sz="2400" b="1" dirty="0">
                <a:latin typeface="Arial" charset="0"/>
              </a:rPr>
              <a:t>Breakeven (in £sales):</a:t>
            </a:r>
          </a:p>
          <a:p>
            <a:pPr eaLnBrk="1" hangingPunct="1">
              <a:buFont typeface="Wingdings" charset="0"/>
              <a:buNone/>
            </a:pPr>
            <a:r>
              <a:rPr lang="en-GB" sz="2400" dirty="0">
                <a:latin typeface="Arial" charset="0"/>
              </a:rPr>
              <a:t>Fixed costs</a:t>
            </a:r>
          </a:p>
          <a:p>
            <a:pPr eaLnBrk="1" hangingPunct="1">
              <a:buFont typeface="Wingdings" charset="0"/>
              <a:buNone/>
            </a:pPr>
            <a:r>
              <a:rPr lang="en-GB" sz="2400" dirty="0">
                <a:latin typeface="Arial" charset="0"/>
              </a:rPr>
              <a:t>Unit contribution as % of sales</a:t>
            </a:r>
          </a:p>
          <a:p>
            <a:pPr eaLnBrk="1" hangingPunct="1">
              <a:buFont typeface="Wingdings" charset="0"/>
              <a:buNone/>
            </a:pPr>
            <a:r>
              <a:rPr lang="en-GB" sz="2400" dirty="0">
                <a:latin typeface="Arial" charset="0"/>
              </a:rPr>
              <a:t>200,000</a:t>
            </a:r>
          </a:p>
          <a:p>
            <a:pPr eaLnBrk="1" hangingPunct="1">
              <a:buFont typeface="Wingdings" charset="0"/>
              <a:buNone/>
            </a:pPr>
            <a:r>
              <a:rPr lang="en-GB" sz="2400" dirty="0">
                <a:latin typeface="Arial" charset="0"/>
              </a:rPr>
              <a:t>0.5</a:t>
            </a:r>
            <a:r>
              <a:rPr lang="en-US" sz="2400" dirty="0">
                <a:latin typeface="Arial" charset="0"/>
                <a:cs typeface="Arial" charset="0"/>
              </a:rPr>
              <a:t>*</a:t>
            </a:r>
          </a:p>
          <a:p>
            <a:pPr eaLnBrk="1" hangingPunct="1">
              <a:buFont typeface="Wingdings" charset="0"/>
              <a:buNone/>
            </a:pPr>
            <a:r>
              <a:rPr lang="en-US" sz="2400" dirty="0">
                <a:latin typeface="Arial" charset="0"/>
                <a:cs typeface="Arial" charset="0"/>
              </a:rPr>
              <a:t>= £400,000</a:t>
            </a:r>
          </a:p>
          <a:p>
            <a:pPr eaLnBrk="1" hangingPunct="1">
              <a:buFont typeface="Wingdings" charset="0"/>
              <a:buNone/>
            </a:pPr>
            <a:r>
              <a:rPr lang="en-US" sz="2400" dirty="0">
                <a:latin typeface="Arial" charset="0"/>
                <a:cs typeface="Arial" charset="0"/>
              </a:rPr>
              <a:t>Or 20,000 units @ £20</a:t>
            </a:r>
          </a:p>
          <a:p>
            <a:pPr eaLnBrk="1" hangingPunct="1">
              <a:buFont typeface="Wingdings" charset="0"/>
              <a:buNone/>
            </a:pPr>
            <a:r>
              <a:rPr lang="en-US" sz="2000" dirty="0">
                <a:latin typeface="Arial" charset="0"/>
                <a:cs typeface="Arial" charset="0"/>
              </a:rPr>
              <a:t>*Unit contribution is 20 – 10 = 10</a:t>
            </a:r>
          </a:p>
          <a:p>
            <a:pPr eaLnBrk="1" hangingPunct="1">
              <a:buFont typeface="Wingdings" charset="0"/>
              <a:buNone/>
            </a:pPr>
            <a:r>
              <a:rPr lang="en-US" sz="2000" dirty="0">
                <a:latin typeface="Arial" charset="0"/>
                <a:cs typeface="Arial" charset="0"/>
              </a:rPr>
              <a:t>As a % of sales 10/20 = 50% or 0.5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6391" name="Line 5"/>
          <p:cNvSpPr>
            <a:spLocks noChangeShapeType="1"/>
          </p:cNvSpPr>
          <p:nvPr/>
        </p:nvSpPr>
        <p:spPr bwMode="auto">
          <a:xfrm>
            <a:off x="539552" y="2492896"/>
            <a:ext cx="3455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2" name="Line 6"/>
          <p:cNvSpPr>
            <a:spLocks noChangeShapeType="1"/>
          </p:cNvSpPr>
          <p:nvPr/>
        </p:nvSpPr>
        <p:spPr bwMode="auto">
          <a:xfrm>
            <a:off x="611560" y="3717032"/>
            <a:ext cx="10810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3" name="Line 7"/>
          <p:cNvSpPr>
            <a:spLocks noChangeShapeType="1"/>
          </p:cNvSpPr>
          <p:nvPr/>
        </p:nvSpPr>
        <p:spPr bwMode="auto">
          <a:xfrm>
            <a:off x="4860032" y="2564904"/>
            <a:ext cx="30972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4" name="Line 8"/>
          <p:cNvSpPr>
            <a:spLocks noChangeShapeType="1"/>
          </p:cNvSpPr>
          <p:nvPr/>
        </p:nvSpPr>
        <p:spPr bwMode="auto">
          <a:xfrm>
            <a:off x="4788024" y="3717032"/>
            <a:ext cx="10080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6740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Target profit </a:t>
            </a:r>
            <a:r>
              <a:rPr lang="en-GB" sz="3200">
                <a:latin typeface="Arial" charset="0"/>
              </a:rPr>
              <a:t>(variation on breakeven)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Wingdings" charset="0"/>
              <a:buNone/>
            </a:pPr>
            <a:r>
              <a:rPr lang="en-GB" sz="2400" b="1">
                <a:latin typeface="Arial" charset="0"/>
              </a:rPr>
              <a:t>Units to sell: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Fixed costs + Profit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Selling price p.u. – variable costs p.u.</a:t>
            </a:r>
          </a:p>
          <a:p>
            <a:pPr eaLnBrk="1" hangingPunct="1">
              <a:buFont typeface="Wingdings" charset="0"/>
              <a:buNone/>
            </a:pPr>
            <a:r>
              <a:rPr lang="en-GB" sz="2400" u="sng">
                <a:latin typeface="Arial" charset="0"/>
              </a:rPr>
              <a:t>200,000 + 150,000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	20 – 10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= 35,000 units</a:t>
            </a:r>
          </a:p>
        </p:txBody>
      </p:sp>
      <p:sp>
        <p:nvSpPr>
          <p:cNvPr id="17414" name="Rectangle 4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buFont typeface="Wingdings" charset="0"/>
              <a:buNone/>
            </a:pPr>
            <a:r>
              <a:rPr lang="en-GB" sz="2400" b="1">
                <a:latin typeface="Arial" charset="0"/>
              </a:rPr>
              <a:t>Sales value: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Fixed costs + Profit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Unit contribution as % of sales</a:t>
            </a:r>
          </a:p>
          <a:p>
            <a:pPr eaLnBrk="1" hangingPunct="1">
              <a:buFont typeface="Wingdings" charset="0"/>
              <a:buNone/>
            </a:pPr>
            <a:r>
              <a:rPr lang="en-GB" sz="2400" u="sng">
                <a:latin typeface="Arial" charset="0"/>
              </a:rPr>
              <a:t>200,000 + 150,000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		0.5</a:t>
            </a:r>
            <a:r>
              <a:rPr lang="en-US" sz="2400">
                <a:latin typeface="Arial" charset="0"/>
                <a:cs typeface="Arial" charset="0"/>
              </a:rPr>
              <a:t>*</a:t>
            </a:r>
          </a:p>
          <a:p>
            <a:pPr eaLnBrk="1" hangingPunct="1">
              <a:buFont typeface="Wingdings" charset="0"/>
              <a:buNone/>
            </a:pPr>
            <a:r>
              <a:rPr lang="en-US" sz="2400">
                <a:latin typeface="Arial" charset="0"/>
                <a:cs typeface="Arial" charset="0"/>
              </a:rPr>
              <a:t>= £700,000</a:t>
            </a:r>
          </a:p>
          <a:p>
            <a:pPr eaLnBrk="1" hangingPunct="1">
              <a:buFont typeface="Wingdings" charset="0"/>
              <a:buNone/>
            </a:pPr>
            <a:r>
              <a:rPr lang="en-US" sz="2400">
                <a:latin typeface="Arial" charset="0"/>
                <a:cs typeface="Arial" charset="0"/>
              </a:rPr>
              <a:t>Or 35,000 units @ £20</a:t>
            </a:r>
          </a:p>
          <a:p>
            <a:pPr eaLnBrk="1" hangingPunct="1">
              <a:buFont typeface="Wingdings" charset="0"/>
              <a:buNone/>
            </a:pPr>
            <a:r>
              <a:rPr lang="en-US" sz="2000">
                <a:latin typeface="Arial" charset="0"/>
                <a:cs typeface="Arial" charset="0"/>
              </a:rPr>
              <a:t>*Unit contribution is 20 – 10 = 10</a:t>
            </a:r>
          </a:p>
          <a:p>
            <a:pPr eaLnBrk="1" hangingPunct="1">
              <a:buFont typeface="Wingdings" charset="0"/>
              <a:buNone/>
            </a:pPr>
            <a:r>
              <a:rPr lang="en-US" sz="2000">
                <a:latin typeface="Arial" charset="0"/>
                <a:cs typeface="Arial" charset="0"/>
              </a:rPr>
              <a:t>As a % of sales 10/20 = 50% or 0.5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17415" name="Line 5"/>
          <p:cNvSpPr>
            <a:spLocks noChangeShapeType="1"/>
          </p:cNvSpPr>
          <p:nvPr/>
        </p:nvSpPr>
        <p:spPr bwMode="auto">
          <a:xfrm>
            <a:off x="539552" y="2492896"/>
            <a:ext cx="34559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16" name="Line 7"/>
          <p:cNvSpPr>
            <a:spLocks noChangeShapeType="1"/>
          </p:cNvSpPr>
          <p:nvPr/>
        </p:nvSpPr>
        <p:spPr bwMode="auto">
          <a:xfrm>
            <a:off x="4788024" y="2492896"/>
            <a:ext cx="30972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4774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Breakeven chart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14</a:t>
            </a:fld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0787" y="1484784"/>
            <a:ext cx="8763000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5026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>
                <a:latin typeface="Arial" charset="0"/>
              </a:rPr>
              <a:t>Margin of safety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AU">
                <a:latin typeface="Arial" charset="0"/>
              </a:rPr>
              <a:t>A measure of the difference between the anticipated and breakeven levels of activity</a:t>
            </a:r>
          </a:p>
          <a:p>
            <a:pPr lvl="1" eaLnBrk="1" hangingPunct="1">
              <a:buFont typeface="Wingdings" charset="0"/>
              <a:buNone/>
            </a:pPr>
            <a:r>
              <a:rPr lang="en-AU">
                <a:latin typeface="Arial" charset="0"/>
              </a:rPr>
              <a:t>Margin of safety (%) </a:t>
            </a:r>
          </a:p>
          <a:p>
            <a:pPr lvl="1" eaLnBrk="1" hangingPunct="1">
              <a:buFont typeface="Wingdings" charset="0"/>
              <a:buNone/>
            </a:pPr>
            <a:r>
              <a:rPr lang="en-AU">
                <a:latin typeface="Arial" charset="0"/>
              </a:rPr>
              <a:t>= </a:t>
            </a:r>
            <a:r>
              <a:rPr lang="en-AU" u="sng">
                <a:latin typeface="Arial" charset="0"/>
              </a:rPr>
              <a:t>Expected sales – Breakeven sales</a:t>
            </a:r>
            <a:r>
              <a:rPr lang="en-AU">
                <a:latin typeface="Arial" charset="0"/>
              </a:rPr>
              <a:t>  x 100</a:t>
            </a:r>
          </a:p>
          <a:p>
            <a:pPr lvl="4" eaLnBrk="1" hangingPunct="1">
              <a:buFont typeface="Wingdings" charset="0"/>
              <a:buNone/>
            </a:pPr>
            <a:r>
              <a:rPr lang="en-AU" sz="2800">
                <a:latin typeface="Arial" charset="0"/>
              </a:rPr>
              <a:t>	Expected sales</a:t>
            </a:r>
          </a:p>
          <a:p>
            <a:pPr lvl="4" eaLnBrk="1" hangingPunct="1">
              <a:buFont typeface="Wingdings" charset="0"/>
              <a:buNone/>
            </a:pPr>
            <a:endParaRPr lang="en-AU" sz="2800">
              <a:latin typeface="Arial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01476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>
                <a:latin typeface="Arial" charset="0"/>
              </a:rPr>
              <a:t>Margin of safety illustration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>
              <a:buFont typeface="Wingdings" charset="0"/>
              <a:buNone/>
            </a:pPr>
            <a:r>
              <a:rPr lang="en-AU" u="sng">
                <a:latin typeface="Arial" charset="0"/>
              </a:rPr>
              <a:t>Expected sales – Breakeven sales</a:t>
            </a:r>
            <a:r>
              <a:rPr lang="en-AU">
                <a:latin typeface="Arial" charset="0"/>
              </a:rPr>
              <a:t>  x 100</a:t>
            </a:r>
          </a:p>
          <a:p>
            <a:pPr lvl="4" eaLnBrk="1" hangingPunct="1">
              <a:buFont typeface="Wingdings" charset="0"/>
              <a:buNone/>
            </a:pPr>
            <a:r>
              <a:rPr lang="en-AU" sz="2800">
                <a:latin typeface="Arial" charset="0"/>
              </a:rPr>
              <a:t>	Expected sales</a:t>
            </a:r>
          </a:p>
          <a:p>
            <a:pPr eaLnBrk="1" hangingPunct="1">
              <a:buFont typeface="Wingdings" charset="0"/>
              <a:buNone/>
            </a:pPr>
            <a:r>
              <a:rPr lang="en-AU" sz="2400">
                <a:latin typeface="Arial" charset="0"/>
              </a:rPr>
              <a:t>	Breakeven sales 20,000 units</a:t>
            </a:r>
          </a:p>
          <a:p>
            <a:pPr eaLnBrk="1" hangingPunct="1">
              <a:buFont typeface="Wingdings" charset="0"/>
              <a:buNone/>
            </a:pPr>
            <a:r>
              <a:rPr lang="en-AU" sz="2400">
                <a:latin typeface="Arial" charset="0"/>
              </a:rPr>
              <a:t>	Anticipated sales 25,000 units</a:t>
            </a:r>
          </a:p>
          <a:p>
            <a:pPr eaLnBrk="1" hangingPunct="1">
              <a:buFont typeface="Wingdings" charset="0"/>
              <a:buNone/>
            </a:pPr>
            <a:r>
              <a:rPr lang="en-AU" sz="2400">
                <a:latin typeface="Arial" charset="0"/>
              </a:rPr>
              <a:t>	Margin of safety = </a:t>
            </a:r>
            <a:r>
              <a:rPr lang="en-AU" sz="2400" u="sng">
                <a:latin typeface="Arial" charset="0"/>
              </a:rPr>
              <a:t>25,000 – 20,000</a:t>
            </a:r>
            <a:r>
              <a:rPr lang="en-AU" sz="2400">
                <a:latin typeface="Arial" charset="0"/>
              </a:rPr>
              <a:t> x 100</a:t>
            </a:r>
          </a:p>
          <a:p>
            <a:pPr eaLnBrk="1" hangingPunct="1">
              <a:buFont typeface="Wingdings" charset="0"/>
              <a:buNone/>
            </a:pPr>
            <a:r>
              <a:rPr lang="en-AU" sz="2400">
                <a:latin typeface="Arial" charset="0"/>
              </a:rPr>
              <a:t>					    20,000</a:t>
            </a:r>
          </a:p>
          <a:p>
            <a:pPr eaLnBrk="1" hangingPunct="1">
              <a:buFont typeface="Wingdings" charset="0"/>
              <a:buNone/>
            </a:pPr>
            <a:r>
              <a:rPr lang="en-AU" sz="2400">
                <a:latin typeface="Arial" charset="0"/>
              </a:rPr>
              <a:t>				= 20%</a:t>
            </a:r>
          </a:p>
          <a:p>
            <a:pPr eaLnBrk="1" hangingPunct="1"/>
            <a:endParaRPr lang="en-AU">
              <a:latin typeface="Arial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8839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z="4000" dirty="0">
                <a:latin typeface="Arial" charset="0"/>
              </a:rPr>
              <a:t>Breakeven with multiple products </a:t>
            </a:r>
            <a:r>
              <a:rPr lang="en-AU" sz="1800" dirty="0">
                <a:latin typeface="Arial" charset="0"/>
              </a:rPr>
              <a:t>Fixed costs </a:t>
            </a:r>
            <a:r>
              <a:rPr lang="en-AU" sz="1800" dirty="0" smtClean="0">
                <a:latin typeface="Arial" charset="0"/>
              </a:rPr>
              <a:t>€200,000</a:t>
            </a:r>
            <a:endParaRPr lang="en-AU" sz="1800" dirty="0">
              <a:latin typeface="Arial" charset="0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28800"/>
            <a:ext cx="9036496" cy="3933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4342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AU" sz="3200">
                <a:latin typeface="Arial" charset="0"/>
              </a:rPr>
              <a:t>Operating leverage</a:t>
            </a:r>
            <a:r>
              <a:rPr lang="en-AU" sz="2800">
                <a:latin typeface="Arial" charset="0"/>
              </a:rPr>
              <a:t/>
            </a:r>
            <a:br>
              <a:rPr lang="en-AU" sz="2800">
                <a:latin typeface="Arial" charset="0"/>
              </a:rPr>
            </a:br>
            <a:r>
              <a:rPr lang="en-AU" sz="1600">
                <a:latin typeface="Arial" charset="0"/>
              </a:rPr>
              <a:t>Two company’s sell the same product at same price with same profits. </a:t>
            </a:r>
            <a:br>
              <a:rPr lang="en-AU" sz="1600">
                <a:latin typeface="Arial" charset="0"/>
              </a:rPr>
            </a:br>
            <a:r>
              <a:rPr lang="en-AU" sz="1600">
                <a:latin typeface="Arial" charset="0"/>
              </a:rPr>
              <a:t>Only the mix of variable and fixed costs is different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971717"/>
            <a:ext cx="9144000" cy="3633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3166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Limitations of CVP Analysis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80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Volume is the only factor that causes prices and variable costs to alter</a:t>
            </a:r>
            <a:r>
              <a:rPr lang="en-GB" sz="2800">
                <a:latin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GB" sz="280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Single product/service or a product/service mix that remains constant</a:t>
            </a:r>
            <a:r>
              <a:rPr lang="en-GB" sz="2800">
                <a:latin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GB" sz="280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Costs can be accurately divided into fixed and variable elements</a:t>
            </a:r>
            <a:r>
              <a:rPr lang="en-GB" sz="2800">
                <a:latin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GB" sz="280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Fixed costs do not change</a:t>
            </a:r>
            <a:r>
              <a:rPr lang="en-GB" sz="2800">
                <a:latin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GB" sz="280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Total costs and revenues are linear</a:t>
            </a:r>
            <a:r>
              <a:rPr lang="en-GB" sz="2800">
                <a:latin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GB" sz="280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Applies only to the relevant range</a:t>
            </a:r>
            <a:r>
              <a:rPr lang="en-GB" sz="2800">
                <a:latin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GB" sz="2800">
                <a:effectLst>
                  <a:outerShdw blurRad="38100" dist="38100" dir="2700000" algn="tl">
                    <a:srgbClr val="DDDDDD"/>
                  </a:outerShdw>
                </a:effectLst>
                <a:latin typeface="Arial" charset="0"/>
              </a:rPr>
              <a:t>Applies only to the short term, and cannot reliably be used in the longer term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0025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4000">
                <a:latin typeface="Arial" charset="0"/>
              </a:rPr>
              <a:t>Alternative approaches to pricing</a:t>
            </a:r>
          </a:p>
        </p:txBody>
      </p:sp>
      <p:sp>
        <p:nvSpPr>
          <p:cNvPr id="2458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Cost-plus pricing</a:t>
            </a:r>
          </a:p>
          <a:p>
            <a:pPr eaLnBrk="1" hangingPunct="1"/>
            <a:r>
              <a:rPr lang="en-GB">
                <a:latin typeface="Arial" charset="0"/>
              </a:rPr>
              <a:t>Target rate of return pricing</a:t>
            </a:r>
          </a:p>
          <a:p>
            <a:pPr eaLnBrk="1" hangingPunct="1"/>
            <a:r>
              <a:rPr lang="en-GB">
                <a:latin typeface="Arial" charset="0"/>
              </a:rPr>
              <a:t>Optimum selling price</a:t>
            </a:r>
          </a:p>
          <a:p>
            <a:pPr eaLnBrk="1" hangingPunct="1"/>
            <a:r>
              <a:rPr lang="en-GB">
                <a:latin typeface="Arial" charset="0"/>
              </a:rPr>
              <a:t>Special pricing decisions</a:t>
            </a:r>
          </a:p>
          <a:p>
            <a:pPr eaLnBrk="1" hangingPunct="1"/>
            <a:r>
              <a:rPr lang="en-GB">
                <a:latin typeface="Arial" charset="0"/>
              </a:rPr>
              <a:t>Transfer pricing. 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4268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Cost plus pricing</a:t>
            </a:r>
            <a:endParaRPr lang="en-AU">
              <a:latin typeface="Arial" charset="0"/>
            </a:endParaRPr>
          </a:p>
        </p:txBody>
      </p:sp>
      <p:sp>
        <p:nvSpPr>
          <p:cNvPr id="2560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Full cost + mark-up on cost = Selling price</a:t>
            </a:r>
          </a:p>
          <a:p>
            <a:pPr lvl="1" eaLnBrk="1" hangingPunct="1">
              <a:buFont typeface="Wingdings" charset="0"/>
              <a:buNone/>
            </a:pPr>
            <a:r>
              <a:rPr lang="en-GB">
                <a:latin typeface="Arial" charset="0"/>
              </a:rPr>
              <a:t>	£20 + (25% of £20) = £25</a:t>
            </a:r>
          </a:p>
          <a:p>
            <a:pPr lvl="1" eaLnBrk="1" hangingPunct="1">
              <a:buFont typeface="Wingdings" charset="0"/>
              <a:buNone/>
            </a:pPr>
            <a:r>
              <a:rPr lang="en-GB">
                <a:latin typeface="Arial" charset="0"/>
              </a:rPr>
              <a:t>	Margin of 20% (£5/£25)</a:t>
            </a:r>
          </a:p>
          <a:p>
            <a:pPr lvl="1" eaLnBrk="1" hangingPunct="1">
              <a:buFont typeface="Wingdings" charset="0"/>
              <a:buNone/>
            </a:pPr>
            <a:endParaRPr lang="en-GB">
              <a:latin typeface="Arial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71043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Target rate of return pricing</a:t>
            </a:r>
            <a:endParaRPr lang="en-AU">
              <a:latin typeface="Arial" charset="0"/>
            </a:endParaRPr>
          </a:p>
        </p:txBody>
      </p:sp>
      <p:sp>
        <p:nvSpPr>
          <p:cNvPr id="2662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dirty="0">
                <a:latin typeface="Arial" charset="0"/>
              </a:rPr>
              <a:t>Investment </a:t>
            </a:r>
            <a:r>
              <a:rPr lang="en-GB" dirty="0" smtClean="0">
                <a:latin typeface="Arial" charset="0"/>
              </a:rPr>
              <a:t>€1 </a:t>
            </a:r>
            <a:r>
              <a:rPr lang="en-GB" dirty="0">
                <a:latin typeface="Arial" charset="0"/>
              </a:rPr>
              <a:t>million</a:t>
            </a:r>
          </a:p>
          <a:p>
            <a:pPr eaLnBrk="1" hangingPunct="1"/>
            <a:r>
              <a:rPr lang="en-GB" dirty="0">
                <a:latin typeface="Arial" charset="0"/>
              </a:rPr>
              <a:t>Desired profit 12%</a:t>
            </a:r>
          </a:p>
          <a:p>
            <a:pPr lvl="1">
              <a:buNone/>
            </a:pPr>
            <a:r>
              <a:rPr lang="en-GB" dirty="0">
                <a:latin typeface="Arial" charset="0"/>
              </a:rPr>
              <a:t>€</a:t>
            </a:r>
            <a:r>
              <a:rPr lang="en-GB" dirty="0" smtClean="0">
                <a:latin typeface="Arial" charset="0"/>
              </a:rPr>
              <a:t>120,000</a:t>
            </a:r>
            <a:r>
              <a:rPr lang="en-GB" dirty="0">
                <a:latin typeface="Arial" charset="0"/>
              </a:rPr>
              <a:t>/20,000 units = €</a:t>
            </a:r>
            <a:r>
              <a:rPr lang="en-GB" dirty="0" smtClean="0">
                <a:latin typeface="Arial" charset="0"/>
              </a:rPr>
              <a:t>6 </a:t>
            </a:r>
            <a:r>
              <a:rPr lang="en-GB" dirty="0">
                <a:latin typeface="Arial" charset="0"/>
              </a:rPr>
              <a:t>profit per unit</a:t>
            </a:r>
          </a:p>
          <a:p>
            <a:pPr lvl="1">
              <a:buNone/>
            </a:pPr>
            <a:r>
              <a:rPr lang="en-GB" dirty="0">
                <a:latin typeface="Arial" charset="0"/>
              </a:rPr>
              <a:t>Cost €</a:t>
            </a:r>
            <a:r>
              <a:rPr lang="en-GB" dirty="0" smtClean="0">
                <a:latin typeface="Arial" charset="0"/>
              </a:rPr>
              <a:t>20 </a:t>
            </a:r>
            <a:r>
              <a:rPr lang="en-GB" dirty="0">
                <a:latin typeface="Arial" charset="0"/>
              </a:rPr>
              <a:t>+ Profit €</a:t>
            </a:r>
            <a:r>
              <a:rPr lang="en-GB" dirty="0" smtClean="0">
                <a:latin typeface="Arial" charset="0"/>
              </a:rPr>
              <a:t>6 </a:t>
            </a:r>
            <a:r>
              <a:rPr lang="en-GB" dirty="0">
                <a:latin typeface="Arial" charset="0"/>
              </a:rPr>
              <a:t>= Price €</a:t>
            </a:r>
            <a:r>
              <a:rPr lang="en-GB" dirty="0" smtClean="0">
                <a:latin typeface="Arial" charset="0"/>
              </a:rPr>
              <a:t>26</a:t>
            </a:r>
            <a:endParaRPr lang="en-GB" dirty="0">
              <a:latin typeface="Arial" charset="0"/>
            </a:endParaRPr>
          </a:p>
          <a:p>
            <a:pPr eaLnBrk="1" hangingPunct="1"/>
            <a:endParaRPr lang="en-AU" dirty="0">
              <a:latin typeface="Arial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7570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Optimum selling price</a:t>
            </a:r>
          </a:p>
        </p:txBody>
      </p:sp>
      <p:sp>
        <p:nvSpPr>
          <p:cNvPr id="2765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dirty="0">
                <a:latin typeface="Arial" charset="0"/>
              </a:rPr>
              <a:t>Maximise profits where contribution to fixed costs and profits is </a:t>
            </a:r>
            <a:r>
              <a:rPr lang="en-GB" dirty="0" smtClean="0">
                <a:latin typeface="Arial" charset="0"/>
              </a:rPr>
              <a:t>highest</a:t>
            </a:r>
          </a:p>
          <a:p>
            <a:pPr marL="0" indent="0" eaLnBrk="1" hangingPunct="1">
              <a:buNone/>
            </a:pPr>
            <a:endParaRPr lang="en-GB" dirty="0">
              <a:latin typeface="Arial" charset="0"/>
            </a:endParaRPr>
          </a:p>
          <a:p>
            <a:pPr lvl="1" eaLnBrk="1" hangingPunct="1"/>
            <a:endParaRPr lang="en-GB" dirty="0">
              <a:latin typeface="Arial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80" y="2852936"/>
            <a:ext cx="9036496" cy="2753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54725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>
                <a:latin typeface="Arial" charset="0"/>
              </a:rPr>
              <a:t>Special pricing decisions</a:t>
            </a:r>
          </a:p>
        </p:txBody>
      </p:sp>
      <p:sp>
        <p:nvSpPr>
          <p:cNvPr id="28677" name="Rectangle 4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One-off pricing (tactical decisions)</a:t>
            </a:r>
          </a:p>
          <a:p>
            <a:pPr lvl="1" eaLnBrk="1" hangingPunct="1"/>
            <a:r>
              <a:rPr lang="en-GB">
                <a:latin typeface="Arial" charset="0"/>
              </a:rPr>
              <a:t>Maximise profit by recovering the variable costs and some of the fixed costs</a:t>
            </a:r>
          </a:p>
          <a:p>
            <a:pPr lvl="2" eaLnBrk="1" hangingPunct="1"/>
            <a:r>
              <a:rPr lang="en-GB" sz="2800">
                <a:latin typeface="Arial" charset="0"/>
              </a:rPr>
              <a:t>Fixed costs do not change, irrespective of volume</a:t>
            </a:r>
          </a:p>
          <a:p>
            <a:pPr lvl="1" eaLnBrk="1" hangingPunct="1"/>
            <a:r>
              <a:rPr lang="en-GB">
                <a:latin typeface="Arial" charset="0"/>
              </a:rPr>
              <a:t>Effect on competition, future selling price, and use of capacity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77553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>
                <a:latin typeface="Arial" charset="0"/>
              </a:rPr>
              <a:t>Special pricing decisions</a:t>
            </a:r>
            <a:endParaRPr lang="en-GB" sz="3200">
              <a:latin typeface="Arial" charset="0"/>
            </a:endParaRPr>
          </a:p>
        </p:txBody>
      </p:sp>
      <p:sp>
        <p:nvSpPr>
          <p:cNvPr id="29701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pPr eaLnBrk="1" hangingPunct="1">
              <a:buFont typeface="Wingdings" charset="0"/>
              <a:buNone/>
            </a:pPr>
            <a:r>
              <a:rPr lang="en-GB">
                <a:latin typeface="Arial" charset="0"/>
              </a:rPr>
              <a:t>	</a:t>
            </a:r>
            <a:r>
              <a:rPr lang="en-GB" sz="2400">
                <a:latin typeface="Arial" charset="0"/>
              </a:rPr>
              <a:t>			</a:t>
            </a:r>
            <a:r>
              <a:rPr lang="en-GB" sz="2400" u="sng">
                <a:latin typeface="Arial" charset="0"/>
              </a:rPr>
              <a:t>£</a:t>
            </a:r>
            <a:r>
              <a:rPr lang="ja-JP" altLang="en-GB" sz="2400" u="sng">
                <a:latin typeface="Arial" charset="0"/>
              </a:rPr>
              <a:t>’</a:t>
            </a:r>
            <a:r>
              <a:rPr lang="en-GB" sz="2400" u="sng">
                <a:latin typeface="Arial" charset="0"/>
              </a:rPr>
              <a:t>000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Revenue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17,000 @ £30	510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Variable costs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17,000 @ £10	170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Contribution		340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Fixed costs		200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Net profit		140</a:t>
            </a:r>
          </a:p>
          <a:p>
            <a:pPr eaLnBrk="1" hangingPunct="1">
              <a:buFont typeface="Wingdings" charset="0"/>
              <a:buNone/>
            </a:pPr>
            <a:endParaRPr lang="en-GB" sz="2400">
              <a:latin typeface="Arial" charset="0"/>
            </a:endParaRPr>
          </a:p>
        </p:txBody>
      </p:sp>
      <p:sp>
        <p:nvSpPr>
          <p:cNvPr id="29702" name="Rectangle 4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en-GB" sz="2400">
                <a:latin typeface="Arial" charset="0"/>
              </a:rPr>
              <a:t>Accepting an order of 3,000 units @ £12 will increase profits by</a:t>
            </a:r>
          </a:p>
          <a:p>
            <a:pPr eaLnBrk="1" hangingPunct="1">
              <a:buFont typeface="Wingdings" charset="0"/>
              <a:buNone/>
            </a:pPr>
            <a:r>
              <a:rPr lang="en-GB" sz="2400">
                <a:latin typeface="Arial" charset="0"/>
              </a:rPr>
              <a:t>	3,000 x (12 – 10) = £6,000</a:t>
            </a:r>
          </a:p>
          <a:p>
            <a:pPr eaLnBrk="1" hangingPunct="1"/>
            <a:r>
              <a:rPr lang="en-GB" sz="2400">
                <a:latin typeface="Arial" charset="0"/>
              </a:rPr>
              <a:t>Short-term v. long-term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29703" name="Line 5"/>
          <p:cNvSpPr>
            <a:spLocks noChangeShapeType="1"/>
          </p:cNvSpPr>
          <p:nvPr/>
        </p:nvSpPr>
        <p:spPr bwMode="auto">
          <a:xfrm>
            <a:off x="3203848" y="3861048"/>
            <a:ext cx="5762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704" name="Line 6"/>
          <p:cNvSpPr>
            <a:spLocks noChangeShapeType="1"/>
          </p:cNvSpPr>
          <p:nvPr/>
        </p:nvSpPr>
        <p:spPr bwMode="auto">
          <a:xfrm>
            <a:off x="3203848" y="4797152"/>
            <a:ext cx="5762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7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4000">
                <a:latin typeface="Arial" charset="0"/>
              </a:rPr>
              <a:t>Segmental profitability &amp; contribution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800">
                <a:latin typeface="Arial" charset="0"/>
              </a:rPr>
              <a:t>Pricing in different market segments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>
                <a:latin typeface="Arial" charset="0"/>
              </a:rPr>
              <a:t>A minimum short term price taking into account only marginal, i.e. usually variable costs;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>
                <a:latin typeface="Arial" charset="0"/>
              </a:rPr>
              <a:t>A minimum long term price that covers the full product/service cost;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>
                <a:latin typeface="Arial" charset="0"/>
              </a:rPr>
              <a:t>A target long term price that takes into account the return on investment necessary to increase shareholder value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3765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>
                <a:latin typeface="Arial" charset="0"/>
              </a:rPr>
              <a:t>Separating fixed costs</a:t>
            </a:r>
          </a:p>
        </p:txBody>
      </p:sp>
      <p:sp>
        <p:nvSpPr>
          <p:cNvPr id="32771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>
                <a:latin typeface="Arial" charset="0"/>
              </a:rPr>
              <a:t>Fixed costs may be either:</a:t>
            </a:r>
          </a:p>
          <a:p>
            <a:pPr lvl="1" eaLnBrk="1" hangingPunct="1">
              <a:lnSpc>
                <a:spcPct val="90000"/>
              </a:lnSpc>
            </a:pPr>
            <a:r>
              <a:rPr lang="en-GB">
                <a:latin typeface="Arial" charset="0"/>
              </a:rPr>
              <a:t>Unavoidable and allocated to market segments or business units</a:t>
            </a:r>
          </a:p>
          <a:p>
            <a:pPr lvl="2" eaLnBrk="1" hangingPunct="1">
              <a:lnSpc>
                <a:spcPct val="90000"/>
              </a:lnSpc>
            </a:pPr>
            <a:r>
              <a:rPr lang="en-GB">
                <a:latin typeface="Arial" charset="0"/>
              </a:rPr>
              <a:t>Typically head office (corporate) costs</a:t>
            </a:r>
          </a:p>
          <a:p>
            <a:pPr lvl="1" eaLnBrk="1" hangingPunct="1">
              <a:lnSpc>
                <a:spcPct val="90000"/>
              </a:lnSpc>
            </a:pPr>
            <a:r>
              <a:rPr lang="en-GB">
                <a:latin typeface="Arial" charset="0"/>
              </a:rPr>
              <a:t>Avoidable and will no longer be incurred where a market segment or business unit closes</a:t>
            </a:r>
          </a:p>
          <a:p>
            <a:pPr lvl="2" eaLnBrk="1" hangingPunct="1">
              <a:lnSpc>
                <a:spcPct val="90000"/>
              </a:lnSpc>
            </a:pPr>
            <a:r>
              <a:rPr lang="en-GB">
                <a:latin typeface="Arial" charset="0"/>
              </a:rPr>
              <a:t>Specific to each business segment</a:t>
            </a:r>
          </a:p>
          <a:p>
            <a:pPr eaLnBrk="1" hangingPunct="1"/>
            <a:endParaRPr lang="en-AU">
              <a:latin typeface="Arial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9176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33450"/>
          </a:xfrm>
        </p:spPr>
        <p:txBody>
          <a:bodyPr/>
          <a:lstStyle/>
          <a:p>
            <a:pPr eaLnBrk="1" hangingPunct="1"/>
            <a:r>
              <a:rPr lang="en-GB" sz="4000" dirty="0">
                <a:latin typeface="Arial" charset="0"/>
              </a:rPr>
              <a:t>Segmental profitability</a:t>
            </a:r>
            <a:endParaRPr lang="en-GB" sz="2800" dirty="0">
              <a:latin typeface="Arial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1412776"/>
            <a:ext cx="9143999" cy="4458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8431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57200" y="457200"/>
            <a:ext cx="8229600" cy="933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smtClean="0">
                <a:latin typeface="Arial" charset="0"/>
              </a:rPr>
              <a:t>Segmental profitability</a:t>
            </a:r>
            <a:endParaRPr lang="en-GB" sz="2800">
              <a:latin typeface="Arial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405800"/>
            <a:ext cx="9144000" cy="438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20685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Customer profitability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Understanding which customers are profitable and which are not</a:t>
            </a:r>
          </a:p>
          <a:p>
            <a:r>
              <a:rPr lang="en-US" dirty="0" smtClean="0"/>
              <a:t>Reducing </a:t>
            </a:r>
            <a:r>
              <a:rPr lang="en-US" dirty="0"/>
              <a:t>the costs of servicing unprofitable customers;</a:t>
            </a:r>
          </a:p>
          <a:p>
            <a:r>
              <a:rPr lang="en-US" dirty="0"/>
              <a:t>I</a:t>
            </a:r>
            <a:r>
              <a:rPr lang="en-US" dirty="0" smtClean="0"/>
              <a:t>ncreasing </a:t>
            </a:r>
            <a:r>
              <a:rPr lang="en-US" dirty="0"/>
              <a:t>prices to unprofitable customers to cover those costs;</a:t>
            </a:r>
          </a:p>
          <a:p>
            <a:r>
              <a:rPr lang="en-US" dirty="0"/>
              <a:t>N</a:t>
            </a:r>
            <a:r>
              <a:rPr lang="en-US" dirty="0" smtClean="0"/>
              <a:t>o </a:t>
            </a:r>
            <a:r>
              <a:rPr lang="en-US" dirty="0"/>
              <a:t>longer doing business with unprofitable customers.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4073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Customer profitability </a:t>
            </a:r>
            <a:r>
              <a:rPr lang="en-US" dirty="0" smtClean="0"/>
              <a:t>analysis - Illustration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31</a:t>
            </a:fld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291" y="1772816"/>
            <a:ext cx="9144000" cy="3673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86916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AU" smtClean="0">
                <a:latin typeface="Arial" charset="0"/>
              </a:rPr>
              <a:t>Key points</a:t>
            </a:r>
            <a:endParaRPr lang="en-AU" dirty="0">
              <a:latin typeface="Arial" charset="0"/>
            </a:endParaRPr>
          </a:p>
        </p:txBody>
      </p:sp>
      <p:sp>
        <p:nvSpPr>
          <p:cNvPr id="33795" name="Content Placeholder 2"/>
          <p:cNvSpPr>
            <a:spLocks noGrp="1"/>
          </p:cNvSpPr>
          <p:nvPr>
            <p:ph idx="1"/>
          </p:nvPr>
        </p:nvSpPr>
        <p:spPr>
          <a:xfrm>
            <a:off x="457200" y="1714500"/>
            <a:ext cx="8229600" cy="41529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AU" dirty="0">
                <a:latin typeface="Arial" charset="0"/>
              </a:rPr>
              <a:t>Using accounting to help make marketing decisions</a:t>
            </a:r>
          </a:p>
          <a:p>
            <a:pPr lvl="1" eaLnBrk="1" hangingPunct="1">
              <a:lnSpc>
                <a:spcPct val="90000"/>
              </a:lnSpc>
            </a:pPr>
            <a:r>
              <a:rPr lang="en-AU" sz="2400" dirty="0">
                <a:latin typeface="Arial" charset="0"/>
              </a:rPr>
              <a:t>Cost </a:t>
            </a:r>
            <a:r>
              <a:rPr lang="en-AU" sz="2400" dirty="0" smtClean="0">
                <a:latin typeface="Arial" charset="0"/>
              </a:rPr>
              <a:t>behaviour and CVP </a:t>
            </a:r>
            <a:r>
              <a:rPr lang="en-AU" sz="2400" dirty="0">
                <a:latin typeface="Arial" charset="0"/>
              </a:rPr>
              <a:t>analysis</a:t>
            </a:r>
          </a:p>
          <a:p>
            <a:pPr lvl="2" eaLnBrk="1" hangingPunct="1">
              <a:lnSpc>
                <a:spcPct val="90000"/>
              </a:lnSpc>
            </a:pPr>
            <a:r>
              <a:rPr lang="en-AU" dirty="0">
                <a:latin typeface="Arial" charset="0"/>
              </a:rPr>
              <a:t>Contribution, breakeven &amp; margin of safety calculations, operating leverage</a:t>
            </a:r>
          </a:p>
          <a:p>
            <a:pPr lvl="1" eaLnBrk="1" hangingPunct="1">
              <a:lnSpc>
                <a:spcPct val="90000"/>
              </a:lnSpc>
            </a:pPr>
            <a:r>
              <a:rPr lang="en-AU" sz="2600" dirty="0">
                <a:latin typeface="Arial" charset="0"/>
              </a:rPr>
              <a:t>Alternative approaches to pricing</a:t>
            </a:r>
          </a:p>
          <a:p>
            <a:pPr lvl="2" eaLnBrk="1" hangingPunct="1">
              <a:lnSpc>
                <a:spcPct val="90000"/>
              </a:lnSpc>
            </a:pPr>
            <a:r>
              <a:rPr lang="en-AU" dirty="0">
                <a:latin typeface="Arial" charset="0"/>
              </a:rPr>
              <a:t>Cost-plus, target rate of return, optimum selling price, special pricing </a:t>
            </a:r>
            <a:r>
              <a:rPr lang="en-AU" dirty="0" smtClean="0">
                <a:latin typeface="Arial" charset="0"/>
              </a:rPr>
              <a:t>decisions</a:t>
            </a:r>
            <a:endParaRPr lang="en-AU" dirty="0">
              <a:latin typeface="Arial" charset="0"/>
            </a:endParaRPr>
          </a:p>
          <a:p>
            <a:pPr lvl="1">
              <a:lnSpc>
                <a:spcPct val="90000"/>
              </a:lnSpc>
            </a:pPr>
            <a:r>
              <a:rPr lang="en-AU" sz="2600" dirty="0" smtClean="0">
                <a:latin typeface="Arial" charset="0"/>
              </a:rPr>
              <a:t>Segmental and customer profitability</a:t>
            </a:r>
            <a:endParaRPr lang="en-AU" sz="2600" dirty="0">
              <a:latin typeface="Arial" charset="0"/>
            </a:endParaRPr>
          </a:p>
          <a:p>
            <a:pPr lvl="2" eaLnBrk="1" hangingPunct="1">
              <a:lnSpc>
                <a:spcPct val="90000"/>
              </a:lnSpc>
            </a:pPr>
            <a:r>
              <a:rPr lang="en-AU" dirty="0" smtClean="0">
                <a:latin typeface="Arial" charset="0"/>
              </a:rPr>
              <a:t>Costs may be fixed but are they avoidable or </a:t>
            </a:r>
            <a:r>
              <a:rPr lang="en-AU" dirty="0">
                <a:latin typeface="Arial" charset="0"/>
              </a:rPr>
              <a:t>unavoidable </a:t>
            </a:r>
            <a:r>
              <a:rPr lang="en-AU" dirty="0" smtClean="0">
                <a:latin typeface="Arial" charset="0"/>
              </a:rPr>
              <a:t>costs?</a:t>
            </a:r>
            <a:endParaRPr lang="en-AU" dirty="0">
              <a:latin typeface="Arial" charset="0"/>
            </a:endParaRPr>
          </a:p>
          <a:p>
            <a:pPr eaLnBrk="1" hangingPunct="1"/>
            <a:endParaRPr lang="en-AU" dirty="0">
              <a:latin typeface="Arial" charset="0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AA575-3A2F-47FF-843C-F9856FBBA3EC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6534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2">
  <a:themeElements>
    <a:clrScheme name="Default Design 14">
      <a:dk1>
        <a:srgbClr val="061E3B"/>
      </a:dk1>
      <a:lt1>
        <a:srgbClr val="ACDFFF"/>
      </a:lt1>
      <a:dk2>
        <a:srgbClr val="061E3B"/>
      </a:dk2>
      <a:lt2>
        <a:srgbClr val="969696"/>
      </a:lt2>
      <a:accent1>
        <a:srgbClr val="FFFFFF"/>
      </a:accent1>
      <a:accent2>
        <a:srgbClr val="8DC6FF"/>
      </a:accent2>
      <a:accent3>
        <a:srgbClr val="D2ECFF"/>
      </a:accent3>
      <a:accent4>
        <a:srgbClr val="041831"/>
      </a:accent4>
      <a:accent5>
        <a:srgbClr val="FFFFFF"/>
      </a:accent5>
      <a:accent6>
        <a:srgbClr val="7FB3E7"/>
      </a:accent6>
      <a:hlink>
        <a:srgbClr val="0E488F"/>
      </a:hlink>
      <a:folHlink>
        <a:srgbClr val="FFCC00"/>
      </a:folHlink>
    </a:clrScheme>
    <a:fontScheme name="Default Design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61E3B"/>
        </a:dk1>
        <a:lt1>
          <a:srgbClr val="DEF6F1"/>
        </a:lt1>
        <a:dk2>
          <a:srgbClr val="061E3B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41831"/>
        </a:accent4>
        <a:accent5>
          <a:srgbClr val="FFFFFF"/>
        </a:accent5>
        <a:accent6>
          <a:srgbClr val="7FB3E7"/>
        </a:accent6>
        <a:hlink>
          <a:srgbClr val="0E488F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61E3B"/>
        </a:dk1>
        <a:lt1>
          <a:srgbClr val="ACDFFF"/>
        </a:lt1>
        <a:dk2>
          <a:srgbClr val="061E3B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D2ECFF"/>
        </a:accent3>
        <a:accent4>
          <a:srgbClr val="041831"/>
        </a:accent4>
        <a:accent5>
          <a:srgbClr val="FFFFFF"/>
        </a:accent5>
        <a:accent6>
          <a:srgbClr val="7FB3E7"/>
        </a:accent6>
        <a:hlink>
          <a:srgbClr val="0E488F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66</TotalTime>
  <Words>1062</Words>
  <Application>Microsoft Office PowerPoint</Application>
  <PresentationFormat>On-screen Show (4:3)</PresentationFormat>
  <Paragraphs>232</Paragraphs>
  <Slides>32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Theme2</vt:lpstr>
      <vt:lpstr>Slide 1</vt:lpstr>
      <vt:lpstr>Overview</vt:lpstr>
      <vt:lpstr>Competition &amp; marketing strategy</vt:lpstr>
      <vt:lpstr>The Marketing function</vt:lpstr>
      <vt:lpstr>Marketing &amp; accounting</vt:lpstr>
      <vt:lpstr>Cost behaviour</vt:lpstr>
      <vt:lpstr>Cost behaviour</vt:lpstr>
      <vt:lpstr>Cost-volume-profit (CVP) analysis</vt:lpstr>
      <vt:lpstr>Profit formulae</vt:lpstr>
      <vt:lpstr>Breakeven</vt:lpstr>
      <vt:lpstr>CVP analysis</vt:lpstr>
      <vt:lpstr>Breakeven</vt:lpstr>
      <vt:lpstr>Target profit (variation on breakeven)</vt:lpstr>
      <vt:lpstr>Breakeven chart</vt:lpstr>
      <vt:lpstr>Margin of safety</vt:lpstr>
      <vt:lpstr>Margin of safety illustration</vt:lpstr>
      <vt:lpstr>Breakeven with multiple products Fixed costs €200,000</vt:lpstr>
      <vt:lpstr>Operating leverage Two company’s sell the same product at same price with same profits.  Only the mix of variable and fixed costs is different</vt:lpstr>
      <vt:lpstr>Limitations of CVP Analysis</vt:lpstr>
      <vt:lpstr>Alternative approaches to pricing</vt:lpstr>
      <vt:lpstr>Cost plus pricing</vt:lpstr>
      <vt:lpstr>Target rate of return pricing</vt:lpstr>
      <vt:lpstr>Optimum selling price</vt:lpstr>
      <vt:lpstr>Special pricing decisions</vt:lpstr>
      <vt:lpstr>Special pricing decisions</vt:lpstr>
      <vt:lpstr>Segmental profitability &amp; contribution</vt:lpstr>
      <vt:lpstr>Separating fixed costs</vt:lpstr>
      <vt:lpstr>Segmental profitability</vt:lpstr>
      <vt:lpstr>Slide 29</vt:lpstr>
      <vt:lpstr>Customer profitability analysis</vt:lpstr>
      <vt:lpstr>Customer profitability analysis - Illustration</vt:lpstr>
      <vt:lpstr>Key points</vt:lpstr>
    </vt:vector>
  </TitlesOfParts>
  <Company>John Wiley and Sons,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WileyService</dc:creator>
  <cp:lastModifiedBy>sa016</cp:lastModifiedBy>
  <cp:revision>16</cp:revision>
  <dcterms:created xsi:type="dcterms:W3CDTF">2011-03-17T09:17:02Z</dcterms:created>
  <dcterms:modified xsi:type="dcterms:W3CDTF">2012-09-27T15:58:44Z</dcterms:modified>
</cp:coreProperties>
</file>