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60" r:id="rId4"/>
    <p:sldId id="264" r:id="rId5"/>
    <p:sldId id="261" r:id="rId6"/>
    <p:sldId id="262"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5/17/2020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45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5/17/2020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22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5/17/2020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66455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5/17/2020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3241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5/17/2020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18943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5/17/2020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17999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5/17/2020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6950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5/17/2020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3822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5/17/2020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32154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5/17/2020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9592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5/17/2020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94370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5/17/2020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28825557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media" Target="../media/media3.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media" Target="../media/media7.m4a"/><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7.m4a"/></Relationships>
</file>

<file path=ppt/slides/_rels/slide7.xml.rels><?xml version="1.0" encoding="UTF-8" standalone="yes"?>
<Relationships xmlns="http://schemas.openxmlformats.org/package/2006/relationships"><Relationship Id="rId3" Type="http://schemas.microsoft.com/office/2007/relationships/media" Target="../media/media9.m4a"/><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8.xml.rels><?xml version="1.0" encoding="UTF-8" standalone="yes"?>
<Relationships xmlns="http://schemas.openxmlformats.org/package/2006/relationships"><Relationship Id="rId8" Type="http://schemas.openxmlformats.org/officeDocument/2006/relationships/hyperlink" Target="https://pestleanalysis.com/what-is-pestle-analysis/" TargetMode="External"/><Relationship Id="rId3" Type="http://schemas.openxmlformats.org/officeDocument/2006/relationships/hyperlink" Target="https://www.insidermedia.com/news/wales/welsh-government-to-put-21.2m-into-cardiff-airport" TargetMode="External"/><Relationship Id="rId7" Type="http://schemas.openxmlformats.org/officeDocument/2006/relationships/hyperlink" Target="https://businessnewswales.com/the-importance-of-cardiff-airport-to-the-welsh-economy/" TargetMode="External"/><Relationship Id="rId2" Type="http://schemas.openxmlformats.org/officeDocument/2006/relationships/hyperlink" Target="https://www.airportwatch.org.uk/2012/09/us-supreme-court-overrules-bushs-refusal-to-restrict-c02/" TargetMode="External"/><Relationship Id="rId1" Type="http://schemas.openxmlformats.org/officeDocument/2006/relationships/slideLayout" Target="../slideLayouts/slideLayout2.xml"/><Relationship Id="rId6" Type="http://schemas.openxmlformats.org/officeDocument/2006/relationships/hyperlink" Target="https://gov.wales/written-statement-cardiff-airport-1" TargetMode="External"/><Relationship Id="rId11" Type="http://schemas.openxmlformats.org/officeDocument/2006/relationships/hyperlink" Target="https://www.mindtools.com/pages/article/newTMC_05.htm" TargetMode="External"/><Relationship Id="rId5" Type="http://schemas.openxmlformats.org/officeDocument/2006/relationships/hyperlink" Target="https://www.cardiffairport.com/uploads/recruitment%20pack%20fire%20service%20manager.pdf" TargetMode="External"/><Relationship Id="rId10" Type="http://schemas.openxmlformats.org/officeDocument/2006/relationships/hyperlink" Target="https://www.cardiff-airport.com/uploads/Cardiff%20Airport%20Update%20Report%202016%20.pdf" TargetMode="External"/><Relationship Id="rId4" Type="http://schemas.openxmlformats.org/officeDocument/2006/relationships/hyperlink" Target="https://www.cardiffairport.com/uploads/Masterplan%20Report%20FINAL%20JUNE19%20lower_compressed%20%281%29.pdf" TargetMode="External"/><Relationship Id="rId9" Type="http://schemas.openxmlformats.org/officeDocument/2006/relationships/hyperlink" Target="https://gov.wales/sites/default/files/publications/2017-09/cardiff-airport-strategic-regional-contex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6799E0-03DF-46EB-AF08-A361891A0C61}"/>
              </a:ext>
            </a:extLst>
          </p:cNvPr>
          <p:cNvPicPr>
            <a:picLocks noChangeAspect="1"/>
          </p:cNvPicPr>
          <p:nvPr/>
        </p:nvPicPr>
        <p:blipFill rotWithShape="1">
          <a:blip r:embed="rId2"/>
          <a:srcRect t="13579" r="9089" b="144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583CF6-EED7-42D6-9BEB-FE8A8F396E00}"/>
              </a:ext>
            </a:extLst>
          </p:cNvPr>
          <p:cNvSpPr>
            <a:spLocks noGrp="1"/>
          </p:cNvSpPr>
          <p:nvPr>
            <p:ph type="ctrTitle"/>
          </p:nvPr>
        </p:nvSpPr>
        <p:spPr>
          <a:xfrm>
            <a:off x="112955" y="2311080"/>
            <a:ext cx="4713788" cy="1966795"/>
          </a:xfrm>
        </p:spPr>
        <p:txBody>
          <a:bodyPr anchor="b">
            <a:normAutofit/>
          </a:bodyPr>
          <a:lstStyle/>
          <a:p>
            <a:r>
              <a:rPr lang="en-GB" sz="4800" b="1" dirty="0"/>
              <a:t>Management in Practice </a:t>
            </a:r>
          </a:p>
        </p:txBody>
      </p:sp>
      <p:sp>
        <p:nvSpPr>
          <p:cNvPr id="3" name="Subtitle 2">
            <a:extLst>
              <a:ext uri="{FF2B5EF4-FFF2-40B4-BE49-F238E27FC236}">
                <a16:creationId xmlns:a16="http://schemas.microsoft.com/office/drawing/2014/main" id="{4943A5CE-ECA1-4BBB-987C-DDA88A098105}"/>
              </a:ext>
            </a:extLst>
          </p:cNvPr>
          <p:cNvSpPr>
            <a:spLocks noGrp="1"/>
          </p:cNvSpPr>
          <p:nvPr>
            <p:ph type="subTitle" idx="1"/>
          </p:nvPr>
        </p:nvSpPr>
        <p:spPr>
          <a:xfrm>
            <a:off x="477980" y="4872922"/>
            <a:ext cx="4023359" cy="1208141"/>
          </a:xfrm>
        </p:spPr>
        <p:txBody>
          <a:bodyPr>
            <a:normAutofit/>
          </a:bodyPr>
          <a:lstStyle/>
          <a:p>
            <a:r>
              <a:rPr lang="en-GB" sz="2000" dirty="0"/>
              <a:t>Germaine Engondo- 1801242 </a:t>
            </a:r>
          </a:p>
        </p:txBody>
      </p:sp>
      <p:sp>
        <p:nvSpPr>
          <p:cNvPr id="17"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981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C59E-0A8F-4FA0-A104-8DFA8A91A98A}"/>
              </a:ext>
            </a:extLst>
          </p:cNvPr>
          <p:cNvSpPr>
            <a:spLocks noGrp="1"/>
          </p:cNvSpPr>
          <p:nvPr>
            <p:ph type="title"/>
          </p:nvPr>
        </p:nvSpPr>
        <p:spPr>
          <a:xfrm>
            <a:off x="1067992" y="745369"/>
            <a:ext cx="10056015" cy="858145"/>
          </a:xfrm>
        </p:spPr>
        <p:txBody>
          <a:bodyPr/>
          <a:lstStyle/>
          <a:p>
            <a:pPr algn="ctr"/>
            <a:r>
              <a:rPr lang="en-GB" b="1" dirty="0"/>
              <a:t>Introduction </a:t>
            </a:r>
          </a:p>
        </p:txBody>
      </p:sp>
      <p:sp>
        <p:nvSpPr>
          <p:cNvPr id="3" name="Content Placeholder 2">
            <a:extLst>
              <a:ext uri="{FF2B5EF4-FFF2-40B4-BE49-F238E27FC236}">
                <a16:creationId xmlns:a16="http://schemas.microsoft.com/office/drawing/2014/main" id="{ED921921-68DC-4971-A36E-63CE9418105E}"/>
              </a:ext>
            </a:extLst>
          </p:cNvPr>
          <p:cNvSpPr>
            <a:spLocks noGrp="1"/>
          </p:cNvSpPr>
          <p:nvPr>
            <p:ph idx="1"/>
          </p:nvPr>
        </p:nvSpPr>
        <p:spPr>
          <a:xfrm>
            <a:off x="745588" y="2164690"/>
            <a:ext cx="10761784" cy="4123569"/>
          </a:xfrm>
        </p:spPr>
        <p:txBody>
          <a:bodyPr>
            <a:normAutofit/>
          </a:bodyPr>
          <a:lstStyle/>
          <a:p>
            <a:pPr marL="0" indent="0" algn="just">
              <a:lnSpc>
                <a:spcPct val="150000"/>
              </a:lnSpc>
              <a:buNone/>
            </a:pPr>
            <a:r>
              <a:rPr lang="en-GB" sz="1800" dirty="0"/>
              <a:t>                         This presentation is an overview of the report shown for Cardiff airport. </a:t>
            </a:r>
          </a:p>
          <a:p>
            <a:pPr algn="just">
              <a:lnSpc>
                <a:spcPct val="150000"/>
              </a:lnSpc>
              <a:buFont typeface="Wingdings" panose="05000000000000000000" pitchFamily="2" charset="2"/>
              <a:buChar char="Ø"/>
            </a:pPr>
            <a:r>
              <a:rPr lang="en-GB" sz="1800" dirty="0"/>
              <a:t>Cardiff airport is the gateway to Wales, handing over 1.7 million passengers each year with over 50 routes and more than 900 destinations worldwide through hubs including Amsterdam, Dublin and Barcelona </a:t>
            </a:r>
          </a:p>
          <a:p>
            <a:pPr algn="just">
              <a:lnSpc>
                <a:spcPct val="150000"/>
              </a:lnSpc>
              <a:buFont typeface="Wingdings" panose="05000000000000000000" pitchFamily="2" charset="2"/>
              <a:buChar char="Ø"/>
            </a:pPr>
            <a:r>
              <a:rPr lang="en-GB" sz="1800" dirty="0"/>
              <a:t>In March 2013, Cardiff airport was purchased by the Welsh Government for £52million and a board of Non-Executive Directors was put in place to support the Executive team on business development and to encourage further growth. Since then the airport has undergone a number of changes and improvement to improve the customer experience (Gov.wales.com., (2019). </a:t>
            </a:r>
          </a:p>
          <a:p>
            <a:pPr marL="0" indent="0" algn="just">
              <a:buNone/>
            </a:pPr>
            <a:endParaRPr lang="en-GB" sz="2000" dirty="0"/>
          </a:p>
        </p:txBody>
      </p:sp>
      <p:pic>
        <p:nvPicPr>
          <p:cNvPr id="13" name="Recorded Sound">
            <a:hlinkClick r:id="" action="ppaction://media"/>
            <a:extLst>
              <a:ext uri="{FF2B5EF4-FFF2-40B4-BE49-F238E27FC236}">
                <a16:creationId xmlns:a16="http://schemas.microsoft.com/office/drawing/2014/main" id="{80C22C14-6FDD-4ACD-A2F5-3C73D2237C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0740" y="886263"/>
            <a:ext cx="494503" cy="494503"/>
          </a:xfrm>
          <a:prstGeom prst="rect">
            <a:avLst/>
          </a:prstGeom>
        </p:spPr>
      </p:pic>
    </p:spTree>
    <p:extLst>
      <p:ext uri="{BB962C8B-B14F-4D97-AF65-F5344CB8AC3E}">
        <p14:creationId xmlns:p14="http://schemas.microsoft.com/office/powerpoint/2010/main" val="164709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5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EFC2-B442-4A08-A046-5F8263969B3D}"/>
              </a:ext>
            </a:extLst>
          </p:cNvPr>
          <p:cNvSpPr>
            <a:spLocks noGrp="1"/>
          </p:cNvSpPr>
          <p:nvPr>
            <p:ph type="title"/>
          </p:nvPr>
        </p:nvSpPr>
        <p:spPr/>
        <p:txBody>
          <a:bodyPr/>
          <a:lstStyle/>
          <a:p>
            <a:pPr algn="ctr"/>
            <a:r>
              <a:rPr lang="en-GB" b="1" dirty="0"/>
              <a:t>Environmental analyse </a:t>
            </a:r>
          </a:p>
        </p:txBody>
      </p:sp>
      <p:sp>
        <p:nvSpPr>
          <p:cNvPr id="3" name="Content Placeholder 2">
            <a:extLst>
              <a:ext uri="{FF2B5EF4-FFF2-40B4-BE49-F238E27FC236}">
                <a16:creationId xmlns:a16="http://schemas.microsoft.com/office/drawing/2014/main" id="{E902718D-44B5-4E08-ACA7-7BA71ECCD0E5}"/>
              </a:ext>
            </a:extLst>
          </p:cNvPr>
          <p:cNvSpPr>
            <a:spLocks noGrp="1"/>
          </p:cNvSpPr>
          <p:nvPr>
            <p:ph idx="1"/>
          </p:nvPr>
        </p:nvSpPr>
        <p:spPr>
          <a:xfrm>
            <a:off x="571177" y="2055993"/>
            <a:ext cx="11133143" cy="4429214"/>
          </a:xfrm>
        </p:spPr>
        <p:txBody>
          <a:bodyPr>
            <a:normAutofit fontScale="92500" lnSpcReduction="20000"/>
          </a:bodyPr>
          <a:lstStyle/>
          <a:p>
            <a:pPr algn="just">
              <a:lnSpc>
                <a:spcPct val="150000"/>
              </a:lnSpc>
              <a:buFont typeface="Wingdings" panose="05000000000000000000" pitchFamily="2" charset="2"/>
              <a:buChar char="Ø"/>
            </a:pPr>
            <a:r>
              <a:rPr lang="en-GB" sz="1600" dirty="0"/>
              <a:t>Environmental analyse has been taken place on the external and internal affects on the airport and it’s way to manage its performance, For example, Pestle analysis is a method that helps businesses to analyse the external environment within the business. However, Pestle analysis does not just look at any external environment, but more specifically to macro environmental factors. Macro environmental is anything that may impact an organization. One aspect that might affect the company is economic, this factor can affect the business and the market that it operates within. This factor can include inflation rate, interest rates, foreign exchange rates, economic growth patterns etc (Pestleanalysis.com., 2020). Cardiff airport has a positives impact in Welsh economy, Supporting around  1,750 aviation related jobs, and with the total of 26,251 direct and indirect jobs. In 2018 Welsh economy had a total GVA (gross value added) footprint of £246 million (Cardiff-airport.com., 2016). This shows how important role Cardiff airport play in economy of Wales. </a:t>
            </a:r>
          </a:p>
          <a:p>
            <a:pPr algn="just">
              <a:lnSpc>
                <a:spcPct val="150000"/>
              </a:lnSpc>
              <a:buFont typeface="Wingdings" panose="05000000000000000000" pitchFamily="2" charset="2"/>
              <a:buChar char="Ø"/>
            </a:pPr>
            <a:r>
              <a:rPr lang="en-GB" sz="1600" dirty="0"/>
              <a:t>Another external environment that can impact a company is political factors. Political factors concern governmental influences on the business environment, this factors include regulating competition, Taxation and business policy. Cardiff airport has been under the ownership of the Welsh government since March 2013. Meaning that the Welsh government funds the airport. According to Insidermedia.com (2019) ‘’Welsh Government has agreed to lend a further £21.2m to Cardiff Airport’’. Which shows that the Welsh  government supports all the funding involved within the airport. </a:t>
            </a:r>
          </a:p>
          <a:p>
            <a:pPr algn="just">
              <a:lnSpc>
                <a:spcPct val="150000"/>
              </a:lnSpc>
              <a:buFont typeface="Wingdings" panose="05000000000000000000" pitchFamily="2" charset="2"/>
              <a:buChar char="Ø"/>
            </a:pPr>
            <a:endParaRPr lang="en-GB" sz="1600" dirty="0"/>
          </a:p>
        </p:txBody>
      </p:sp>
      <p:pic>
        <p:nvPicPr>
          <p:cNvPr id="9" name="Recorded Sound">
            <a:hlinkClick r:id="" action="ppaction://media"/>
            <a:extLst>
              <a:ext uri="{FF2B5EF4-FFF2-40B4-BE49-F238E27FC236}">
                <a16:creationId xmlns:a16="http://schemas.microsoft.com/office/drawing/2014/main" id="{3652FE7B-7455-41A0-9C4C-505C7CE9AB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2943" y="2041205"/>
            <a:ext cx="466123" cy="466123"/>
          </a:xfrm>
          <a:prstGeom prst="rect">
            <a:avLst/>
          </a:prstGeom>
        </p:spPr>
      </p:pic>
      <p:pic>
        <p:nvPicPr>
          <p:cNvPr id="11" name="Recorded Sound">
            <a:hlinkClick r:id="" action="ppaction://media"/>
            <a:extLst>
              <a:ext uri="{FF2B5EF4-FFF2-40B4-BE49-F238E27FC236}">
                <a16:creationId xmlns:a16="http://schemas.microsoft.com/office/drawing/2014/main" id="{6F699C9C-3083-4B41-9B59-BB2E989FCF42}"/>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5054" y="4843750"/>
            <a:ext cx="521902" cy="521902"/>
          </a:xfrm>
          <a:prstGeom prst="rect">
            <a:avLst/>
          </a:prstGeom>
        </p:spPr>
      </p:pic>
    </p:spTree>
    <p:extLst>
      <p:ext uri="{BB962C8B-B14F-4D97-AF65-F5344CB8AC3E}">
        <p14:creationId xmlns:p14="http://schemas.microsoft.com/office/powerpoint/2010/main" val="425595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889"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752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9"/>
                </p:tgtEl>
              </p:cMediaNode>
            </p:audio>
            <p:audio>
              <p:cMediaNode vol="80000">
                <p:cTn id="12"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E39517-DCF7-48CB-9953-F5AFBBABB6B1}"/>
              </a:ext>
            </a:extLst>
          </p:cNvPr>
          <p:cNvSpPr>
            <a:spLocks noGrp="1"/>
          </p:cNvSpPr>
          <p:nvPr>
            <p:ph idx="1"/>
          </p:nvPr>
        </p:nvSpPr>
        <p:spPr>
          <a:xfrm>
            <a:off x="420271" y="2250830"/>
            <a:ext cx="11410657" cy="3559127"/>
          </a:xfrm>
        </p:spPr>
        <p:txBody>
          <a:bodyPr>
            <a:normAutofit fontScale="92500"/>
          </a:bodyPr>
          <a:lstStyle/>
          <a:p>
            <a:pPr algn="just">
              <a:lnSpc>
                <a:spcPct val="150000"/>
              </a:lnSpc>
              <a:buFont typeface="Wingdings" panose="05000000000000000000" pitchFamily="2" charset="2"/>
              <a:buChar char="Ø"/>
            </a:pPr>
            <a:r>
              <a:rPr lang="en-GB" sz="1800" dirty="0"/>
              <a:t>SWOT analysis is another  tool used to look at the external and internal impact on Cardiff airport. One aspect of SWOT analysis is threat, this is external to the business that can negatively affect a business from the outside, such as supply chain problem, shifts in market requirements , or a shortage of recruits (Mindtools.com.,2020). Cardiff airport remains under the threat of Bristol airport. Because Bristol airport provides more destinations and frequencies than Cardiff airport. Therefore, the impact of this could put Cardiff airport at threat in losing destinations and passengers to Bristol airport. According to airportwatch.org.uk, (2012) ‘’The passenger number of Cardiff airport went down by 45% and Swiss airline quits its service to Cardiff airport and switches to Bristol airport’’. This would suggest that Bristol airport seems to be expanding more and more, while Cardiff airport falls, with several of Welsh passengers choosing Bristol airport instead. </a:t>
            </a:r>
          </a:p>
        </p:txBody>
      </p:sp>
      <p:pic>
        <p:nvPicPr>
          <p:cNvPr id="2" name="Recorded Sound">
            <a:hlinkClick r:id="" action="ppaction://media"/>
            <a:extLst>
              <a:ext uri="{FF2B5EF4-FFF2-40B4-BE49-F238E27FC236}">
                <a16:creationId xmlns:a16="http://schemas.microsoft.com/office/drawing/2014/main" id="{58FD5E9F-CDD9-4381-B9FB-6482FA2AE4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3778" y="887436"/>
            <a:ext cx="567397" cy="567397"/>
          </a:xfrm>
          <a:prstGeom prst="rect">
            <a:avLst/>
          </a:prstGeom>
        </p:spPr>
      </p:pic>
    </p:spTree>
    <p:extLst>
      <p:ext uri="{BB962C8B-B14F-4D97-AF65-F5344CB8AC3E}">
        <p14:creationId xmlns:p14="http://schemas.microsoft.com/office/powerpoint/2010/main" val="215094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5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ED120-ACCF-4054-8E5E-DDDB5E69B072}"/>
              </a:ext>
            </a:extLst>
          </p:cNvPr>
          <p:cNvSpPr>
            <a:spLocks noGrp="1"/>
          </p:cNvSpPr>
          <p:nvPr>
            <p:ph type="title"/>
          </p:nvPr>
        </p:nvSpPr>
        <p:spPr/>
        <p:txBody>
          <a:bodyPr/>
          <a:lstStyle/>
          <a:p>
            <a:pPr algn="ctr"/>
            <a:r>
              <a:rPr lang="en-GB" b="1" dirty="0"/>
              <a:t>Performance management Audit </a:t>
            </a:r>
          </a:p>
        </p:txBody>
      </p:sp>
      <p:sp>
        <p:nvSpPr>
          <p:cNvPr id="3" name="Content Placeholder 2">
            <a:extLst>
              <a:ext uri="{FF2B5EF4-FFF2-40B4-BE49-F238E27FC236}">
                <a16:creationId xmlns:a16="http://schemas.microsoft.com/office/drawing/2014/main" id="{8047A9C7-159E-404D-9D68-3935B991B25D}"/>
              </a:ext>
            </a:extLst>
          </p:cNvPr>
          <p:cNvSpPr>
            <a:spLocks noGrp="1"/>
          </p:cNvSpPr>
          <p:nvPr>
            <p:ph idx="1"/>
          </p:nvPr>
        </p:nvSpPr>
        <p:spPr>
          <a:xfrm>
            <a:off x="564406" y="2295143"/>
            <a:ext cx="11308725" cy="3659007"/>
          </a:xfrm>
        </p:spPr>
        <p:txBody>
          <a:bodyPr>
            <a:normAutofit lnSpcReduction="10000"/>
          </a:bodyPr>
          <a:lstStyle/>
          <a:p>
            <a:pPr algn="just">
              <a:lnSpc>
                <a:spcPct val="150000"/>
              </a:lnSpc>
              <a:buFont typeface="Wingdings" panose="05000000000000000000" pitchFamily="2" charset="2"/>
              <a:buChar char="Ø"/>
            </a:pPr>
            <a:r>
              <a:rPr lang="en-GB" sz="1800" dirty="0"/>
              <a:t> Performance management is an important element for function of Cardiff airport, particularly in the recruitment and selection is the process of generating a group of qualified candidates for a job. Therefore, it is important for Cardiff airport to implement the correct procedures to not discriminate candidate. To do this Cardiff airport recruitment and selection process takes place in interviews, application, tests etc. Other ways that Cardiff airport recruit and select is by looking at the qualifications. According to Cardiff-airport.com., (2020) The role in fire service manager recruits to have qualifications of IFTC, or equivalent, Managerial courses and Minimum of 5 years relevant experience in budget management. This shows that the airport have an efficient way on recruitment, demonstrating good performance management. </a:t>
            </a:r>
          </a:p>
        </p:txBody>
      </p:sp>
      <p:pic>
        <p:nvPicPr>
          <p:cNvPr id="4" name="Recorded Sound">
            <a:hlinkClick r:id="" action="ppaction://media"/>
            <a:extLst>
              <a:ext uri="{FF2B5EF4-FFF2-40B4-BE49-F238E27FC236}">
                <a16:creationId xmlns:a16="http://schemas.microsoft.com/office/drawing/2014/main" id="{2728399D-B4CF-4081-84CD-CEBC36F13F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9540" y="903850"/>
            <a:ext cx="497527" cy="497527"/>
          </a:xfrm>
          <a:prstGeom prst="rect">
            <a:avLst/>
          </a:prstGeom>
        </p:spPr>
      </p:pic>
    </p:spTree>
    <p:extLst>
      <p:ext uri="{BB962C8B-B14F-4D97-AF65-F5344CB8AC3E}">
        <p14:creationId xmlns:p14="http://schemas.microsoft.com/office/powerpoint/2010/main" val="3776374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16D3-3567-450E-AAFE-B38BC1E9F171}"/>
              </a:ext>
            </a:extLst>
          </p:cNvPr>
          <p:cNvSpPr>
            <a:spLocks noGrp="1"/>
          </p:cNvSpPr>
          <p:nvPr>
            <p:ph type="title"/>
          </p:nvPr>
        </p:nvSpPr>
        <p:spPr/>
        <p:txBody>
          <a:bodyPr/>
          <a:lstStyle/>
          <a:p>
            <a:pPr algn="ctr"/>
            <a:r>
              <a:rPr lang="en-GB" b="1" dirty="0"/>
              <a:t>Key performance indicators </a:t>
            </a:r>
          </a:p>
        </p:txBody>
      </p:sp>
      <p:sp>
        <p:nvSpPr>
          <p:cNvPr id="3" name="Content Placeholder 2">
            <a:extLst>
              <a:ext uri="{FF2B5EF4-FFF2-40B4-BE49-F238E27FC236}">
                <a16:creationId xmlns:a16="http://schemas.microsoft.com/office/drawing/2014/main" id="{518C088D-3F05-4F2F-A518-274A86C4817D}"/>
              </a:ext>
            </a:extLst>
          </p:cNvPr>
          <p:cNvSpPr>
            <a:spLocks noGrp="1"/>
          </p:cNvSpPr>
          <p:nvPr>
            <p:ph idx="1"/>
          </p:nvPr>
        </p:nvSpPr>
        <p:spPr>
          <a:xfrm>
            <a:off x="679468" y="2112263"/>
            <a:ext cx="10996717" cy="4401079"/>
          </a:xfrm>
        </p:spPr>
        <p:txBody>
          <a:bodyPr>
            <a:normAutofit fontScale="85000" lnSpcReduction="10000"/>
          </a:bodyPr>
          <a:lstStyle/>
          <a:p>
            <a:pPr algn="just">
              <a:lnSpc>
                <a:spcPct val="150000"/>
              </a:lnSpc>
              <a:buFont typeface="Wingdings" panose="05000000000000000000" pitchFamily="2" charset="2"/>
              <a:buChar char="Ø"/>
            </a:pPr>
            <a:r>
              <a:rPr lang="en-GB" sz="1800" dirty="0"/>
              <a:t>Key performance indicators are the scorecard measures that tell managers how well the business is performing relative to the critical success factors, for example is ratios. A ratio analysis was taken place on Cardiff airport financial figures in 2018 and 2019. One aspect of ratio analysis is gross profit, this is the difference between sales revenues and cost of good sold. Looking at Cardiff airport gross profit from 2018 and 2019 shows a rise in numbers, which could be for many reasons like more sale, more passenger number or more employees working more effectively. In 2018 Cardiff airport launched Qatar airways, which then introduced a new route that connects to 160 destination at the airport which increased passenger numbers. According businesstraveller.com, (2019) in 2018 Qatar airways attracted up to 1.5 million passengers. Within the increase number of passengers, it shows good performance management as they are enticing visitors.</a:t>
            </a:r>
          </a:p>
          <a:p>
            <a:pPr algn="just">
              <a:lnSpc>
                <a:spcPct val="150000"/>
              </a:lnSpc>
              <a:buFont typeface="Wingdings" panose="05000000000000000000" pitchFamily="2" charset="2"/>
              <a:buChar char="Ø"/>
            </a:pPr>
            <a:r>
              <a:rPr lang="en-GB" sz="1800" dirty="0"/>
              <a:t> Another aspect of ratio analysis is return on capital employed, this is a key measure to assess relative returns against the total capital employed. Looking at Cardiff airport return on capital employed from 2018 and 19 shows the increase number, which could do with the investment the airport made for facilities. According to Cardiff airport 2040 masterplan, (2020) stated that over £4 million was invested in passenger facilities at the airport. This shows  the investment within the airport will continue to grow in improving customer experience. </a:t>
            </a:r>
          </a:p>
        </p:txBody>
      </p:sp>
      <p:pic>
        <p:nvPicPr>
          <p:cNvPr id="4" name="Recorded Sound">
            <a:hlinkClick r:id="" action="ppaction://media"/>
            <a:extLst>
              <a:ext uri="{FF2B5EF4-FFF2-40B4-BE49-F238E27FC236}">
                <a16:creationId xmlns:a16="http://schemas.microsoft.com/office/drawing/2014/main" id="{F74B54C3-EA4F-4601-9F3F-C918BD8016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48528" y="2112263"/>
            <a:ext cx="468453" cy="468453"/>
          </a:xfrm>
          <a:prstGeom prst="rect">
            <a:avLst/>
          </a:prstGeom>
        </p:spPr>
      </p:pic>
      <p:pic>
        <p:nvPicPr>
          <p:cNvPr id="5" name="Recorded Sound">
            <a:hlinkClick r:id="" action="ppaction://media"/>
            <a:extLst>
              <a:ext uri="{FF2B5EF4-FFF2-40B4-BE49-F238E27FC236}">
                <a16:creationId xmlns:a16="http://schemas.microsoft.com/office/drawing/2014/main" id="{79D614F0-09A9-4E44-9D41-238EB5ADC087}"/>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82878" y="4816192"/>
            <a:ext cx="468453" cy="468453"/>
          </a:xfrm>
          <a:prstGeom prst="rect">
            <a:avLst/>
          </a:prstGeom>
        </p:spPr>
      </p:pic>
    </p:spTree>
    <p:extLst>
      <p:ext uri="{BB962C8B-B14F-4D97-AF65-F5344CB8AC3E}">
        <p14:creationId xmlns:p14="http://schemas.microsoft.com/office/powerpoint/2010/main" val="260785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71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50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B00F4-3532-4A08-9115-2ADD7D2808F0}"/>
              </a:ext>
            </a:extLst>
          </p:cNvPr>
          <p:cNvSpPr>
            <a:spLocks noGrp="1"/>
          </p:cNvSpPr>
          <p:nvPr>
            <p:ph type="title"/>
          </p:nvPr>
        </p:nvSpPr>
        <p:spPr/>
        <p:txBody>
          <a:bodyPr/>
          <a:lstStyle/>
          <a:p>
            <a:pPr algn="ctr"/>
            <a:r>
              <a:rPr lang="en-GB" b="1" dirty="0"/>
              <a:t>Conclusion </a:t>
            </a:r>
          </a:p>
        </p:txBody>
      </p:sp>
      <p:sp>
        <p:nvSpPr>
          <p:cNvPr id="3" name="Content Placeholder 2">
            <a:extLst>
              <a:ext uri="{FF2B5EF4-FFF2-40B4-BE49-F238E27FC236}">
                <a16:creationId xmlns:a16="http://schemas.microsoft.com/office/drawing/2014/main" id="{2FB9DEF9-40F7-4942-B40F-E9658ADF3BF1}"/>
              </a:ext>
            </a:extLst>
          </p:cNvPr>
          <p:cNvSpPr>
            <a:spLocks noGrp="1"/>
          </p:cNvSpPr>
          <p:nvPr>
            <p:ph idx="1"/>
          </p:nvPr>
        </p:nvSpPr>
        <p:spPr>
          <a:xfrm>
            <a:off x="841014" y="2421751"/>
            <a:ext cx="10708561" cy="4035319"/>
          </a:xfrm>
        </p:spPr>
        <p:txBody>
          <a:bodyPr>
            <a:normAutofit/>
          </a:bodyPr>
          <a:lstStyle/>
          <a:p>
            <a:pPr algn="just">
              <a:buFont typeface="Wingdings" panose="05000000000000000000" pitchFamily="2" charset="2"/>
              <a:buChar char="Ø"/>
            </a:pPr>
            <a:r>
              <a:rPr lang="en-GB" sz="1800" dirty="0"/>
              <a:t>To conclude, it believe that Cardiff airport is a relatively important driver for the Welsh economy and a key part of labour market within south Wales. Essentially, its expansion and growth can potentially enhance its importance, particularly, in terms of reaching a wider catalytic benefit – if key connections, such as those to Dubai and New York , can be delivered to attract more passenger which overall increases the number of human traffic within the country. </a:t>
            </a:r>
          </a:p>
          <a:p>
            <a:pPr algn="just">
              <a:buFont typeface="Wingdings" panose="05000000000000000000" pitchFamily="2" charset="2"/>
              <a:buChar char="Ø"/>
            </a:pPr>
            <a:r>
              <a:rPr lang="en-GB" sz="1800" dirty="0"/>
              <a:t>However, looking at the different aspect of the benefit of the organisation and essentially viewed different perspectives of investigating the performance management approaches for Cardiff airport. Overall, Cardiff airport is a crucial market for the county of Wales, which is ultimately a central entrance for tourists from all over the world. Aside from providing lots of facilities and leading to an increase in air traffic, Cardiff airport is also one the main attraction in Wales, particularly since it is the only international airport in Wales. </a:t>
            </a:r>
          </a:p>
        </p:txBody>
      </p:sp>
      <p:pic>
        <p:nvPicPr>
          <p:cNvPr id="4" name="Recorded Sound">
            <a:hlinkClick r:id="" action="ppaction://media"/>
            <a:extLst>
              <a:ext uri="{FF2B5EF4-FFF2-40B4-BE49-F238E27FC236}">
                <a16:creationId xmlns:a16="http://schemas.microsoft.com/office/drawing/2014/main" id="{D31C1315-DA6A-4D2F-BD25-3F42C0A565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5703" y="2421751"/>
            <a:ext cx="425311" cy="425311"/>
          </a:xfrm>
          <a:prstGeom prst="rect">
            <a:avLst/>
          </a:prstGeom>
        </p:spPr>
      </p:pic>
      <p:pic>
        <p:nvPicPr>
          <p:cNvPr id="5" name="Recorded Sound">
            <a:hlinkClick r:id="" action="ppaction://media"/>
            <a:extLst>
              <a:ext uri="{FF2B5EF4-FFF2-40B4-BE49-F238E27FC236}">
                <a16:creationId xmlns:a16="http://schemas.microsoft.com/office/drawing/2014/main" id="{3F223E23-0CEC-4A42-8E69-9E32E3C21FA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367169" y="4014098"/>
            <a:ext cx="425312" cy="425312"/>
          </a:xfrm>
          <a:prstGeom prst="rect">
            <a:avLst/>
          </a:prstGeom>
        </p:spPr>
      </p:pic>
    </p:spTree>
    <p:extLst>
      <p:ext uri="{BB962C8B-B14F-4D97-AF65-F5344CB8AC3E}">
        <p14:creationId xmlns:p14="http://schemas.microsoft.com/office/powerpoint/2010/main" val="288400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45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7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01A6C-099D-4AB9-A25D-56D17F2262AA}"/>
              </a:ext>
            </a:extLst>
          </p:cNvPr>
          <p:cNvSpPr>
            <a:spLocks noGrp="1"/>
          </p:cNvSpPr>
          <p:nvPr>
            <p:ph type="title"/>
          </p:nvPr>
        </p:nvSpPr>
        <p:spPr/>
        <p:txBody>
          <a:bodyPr>
            <a:normAutofit/>
          </a:bodyPr>
          <a:lstStyle/>
          <a:p>
            <a:pPr algn="ctr"/>
            <a:r>
              <a:rPr lang="en-GB" sz="4400" b="1" dirty="0"/>
              <a:t>Reference </a:t>
            </a:r>
          </a:p>
        </p:txBody>
      </p:sp>
      <p:sp>
        <p:nvSpPr>
          <p:cNvPr id="3" name="Content Placeholder 2">
            <a:extLst>
              <a:ext uri="{FF2B5EF4-FFF2-40B4-BE49-F238E27FC236}">
                <a16:creationId xmlns:a16="http://schemas.microsoft.com/office/drawing/2014/main" id="{2791ABC6-58BD-44C9-8539-B09D1D719E7E}"/>
              </a:ext>
            </a:extLst>
          </p:cNvPr>
          <p:cNvSpPr>
            <a:spLocks noGrp="1"/>
          </p:cNvSpPr>
          <p:nvPr>
            <p:ph idx="1"/>
          </p:nvPr>
        </p:nvSpPr>
        <p:spPr>
          <a:xfrm>
            <a:off x="581699" y="2520227"/>
            <a:ext cx="11235163" cy="3789133"/>
          </a:xfrm>
        </p:spPr>
        <p:txBody>
          <a:bodyPr>
            <a:normAutofit fontScale="40000" lnSpcReduction="20000"/>
          </a:bodyPr>
          <a:lstStyle/>
          <a:p>
            <a:pPr marL="0" indent="0">
              <a:lnSpc>
                <a:spcPct val="107000"/>
              </a:lnSpc>
              <a:spcAft>
                <a:spcPts val="80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Airportwatch.org.uk. (2012)’, Cardiff airport losing money and losing passengers to Bristol</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 [online]. Available: </a:t>
            </a:r>
            <a:r>
              <a:rPr lang="en-GB" sz="2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https://www.airportwatch.org.uk/2012/09/us-supreme-court-overrules-bushs-refusal-to-restrict-c02/</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[Accessed: 2020, April 9] </a:t>
            </a:r>
          </a:p>
          <a:p>
            <a:pPr marL="0" indent="0">
              <a:lnSpc>
                <a:spcPct val="107000"/>
              </a:lnSpc>
              <a:spcAft>
                <a:spcPts val="80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Insidermedia.com. (2019)’, Welsh Government to put £21.2m into Cardiff Airport’, [online]. Available: </a:t>
            </a:r>
            <a:r>
              <a:rPr lang="en-GB" sz="2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https://www.insidermedia.com/news/wales/welsh-government-to-put-21.2m-into-cardiff-airport</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[Accessed: 2020, April 25] </a:t>
            </a:r>
          </a:p>
          <a:p>
            <a:pPr marL="0" indent="0">
              <a:lnSpc>
                <a:spcPct val="107000"/>
              </a:lnSpc>
              <a:spcAft>
                <a:spcPts val="80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Cardiffairport.com. (2020) ‘, CARDIFF AIRPORT MASTERPLAN 2040’, [online]. Available: </a:t>
            </a:r>
            <a:r>
              <a:rPr lang="en-GB" sz="2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https://www.cardiffairport.com/uploads/Masterplan%20Report%20FINAL%20JUNE19%20lower_compressed%20%281%29.pdf</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Accessed: 2020, April 24]</a:t>
            </a:r>
          </a:p>
          <a:p>
            <a:pPr marL="0" indent="0">
              <a:lnSpc>
                <a:spcPct val="107000"/>
              </a:lnSpc>
              <a:spcAft>
                <a:spcPts val="80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Cardiff airport.com, (2020)’, SKILLS, KNOWLEDGE AND EXPERIENCE’, [Online]. Available </a:t>
            </a:r>
            <a:r>
              <a:rPr lang="en-GB" sz="2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https://www.cardiffairport.com/uploads/recruitment%20pack%20fire%20service%20manager.pdf</a:t>
            </a:r>
            <a:r>
              <a:rPr lang="en-GB" sz="2200" dirty="0">
                <a:latin typeface="Calibri" panose="020F0502020204030204" pitchFamily="34" charset="0"/>
                <a:ea typeface="Calibri" panose="020F0502020204030204" pitchFamily="34" charset="0"/>
                <a:cs typeface="Times New Roman" panose="02020603050405020304" pitchFamily="18" charset="0"/>
              </a:rPr>
              <a:t> [Accessed: 2020, May 13] </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Gov.wales.com., (2019).’, Written Statement: Cardiff Airport ‘, [Online].Available: </a:t>
            </a:r>
            <a:r>
              <a:rPr lang="en-GB" sz="1800" dirty="0">
                <a:latin typeface="Calibri" panose="020F0502020204030204" pitchFamily="34" charset="0"/>
                <a:ea typeface="Calibri" panose="020F0502020204030204" pitchFamily="34" charset="0"/>
                <a:cs typeface="Times New Roman" panose="02020603050405020304" pitchFamily="18" charset="0"/>
                <a:hlinkClick r:id="rId6"/>
              </a:rPr>
              <a:t>https://gov.wales/written-statement-cardiff-airport-1</a:t>
            </a:r>
            <a:r>
              <a:rPr lang="en-GB" sz="1800" dirty="0">
                <a:latin typeface="Calibri" panose="020F0502020204030204" pitchFamily="34" charset="0"/>
                <a:ea typeface="Calibri" panose="020F0502020204030204" pitchFamily="34" charset="0"/>
                <a:cs typeface="Times New Roman" panose="02020603050405020304" pitchFamily="18" charset="0"/>
              </a:rPr>
              <a:t> { Accessed 2020 , May 15]</a:t>
            </a:r>
          </a:p>
          <a:p>
            <a:pPr marL="0" indent="0">
              <a:lnSpc>
                <a:spcPct val="107000"/>
              </a:lnSpc>
              <a:spcAft>
                <a:spcPts val="800"/>
              </a:spcAft>
              <a:buNone/>
            </a:pP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Businesstraveller.com, (2019)’, The Importance of Cardiff Airport to the Welsh Economy’, [Online].Available: </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hlinkClick r:id="rId7"/>
              </a:rPr>
              <a:t>https://businessnewswales.com/the-importance-of-cardiff-airport-to-the-welsh-economy/</a:t>
            </a:r>
            <a:r>
              <a:rPr lang="en-GB" sz="2200" dirty="0">
                <a:solidFill>
                  <a:schemeClr val="tx2"/>
                </a:solidFill>
                <a:latin typeface="Calibri" panose="020F0502020204030204" pitchFamily="34" charset="0"/>
                <a:ea typeface="Calibri" panose="020F0502020204030204" pitchFamily="34" charset="0"/>
                <a:cs typeface="Times New Roman" panose="02020603050405020304" pitchFamily="18" charset="0"/>
              </a:rPr>
              <a:t> [Accessed:2020,May 15] </a:t>
            </a:r>
          </a:p>
          <a:p>
            <a:pPr marL="0" indent="0">
              <a:lnSpc>
                <a:spcPct val="107000"/>
              </a:lnSpc>
              <a:spcAft>
                <a:spcPts val="800"/>
              </a:spcAft>
              <a:buNone/>
            </a:pPr>
            <a:r>
              <a:rPr lang="en-GB" sz="2200" dirty="0"/>
              <a:t>Pestleanalysis.com., (2020)’, What is PESTLE Analysis? A Tool for Business Analysis’, [online].Available: </a:t>
            </a:r>
            <a:r>
              <a:rPr lang="en-GB" sz="2200" dirty="0">
                <a:hlinkClick r:id="rId8"/>
              </a:rPr>
              <a:t>https://pestleanalysis.com/what-is-pestle-analysis/</a:t>
            </a:r>
            <a:r>
              <a:rPr lang="en-GB" sz="2200" dirty="0"/>
              <a:t> [Accessed:2020 May 15] </a:t>
            </a:r>
          </a:p>
          <a:p>
            <a:pPr marL="0" indent="0">
              <a:lnSpc>
                <a:spcPct val="107000"/>
              </a:lnSpc>
              <a:spcAft>
                <a:spcPts val="800"/>
              </a:spcAft>
              <a:buNone/>
            </a:pPr>
            <a:r>
              <a:rPr lang="en-GB" sz="2200" dirty="0"/>
              <a:t>Gov.wales.com, (2013) ‘,Cardiff airport ; Strategic Regional context’, [Online].Available: </a:t>
            </a:r>
            <a:r>
              <a:rPr lang="en-GB" sz="2200" u="sng" dirty="0">
                <a:solidFill>
                  <a:srgbClr val="0066CC"/>
                </a:solidFill>
                <a:latin typeface="&amp;quot"/>
                <a:hlinkClick r:id="rId9">
                  <a:extLst>
                    <a:ext uri="{A12FA001-AC4F-418D-AE19-62706E023703}">
                      <ahyp:hlinkClr xmlns:ahyp="http://schemas.microsoft.com/office/drawing/2018/hyperlinkcolor" val="tx"/>
                    </a:ext>
                  </a:extLst>
                </a:hlinkClick>
              </a:rPr>
              <a:t>https://gov.wales/sites/default/files/publications/2017-09/cardiff-airport-strategic-regional-context.pdf</a:t>
            </a:r>
            <a:r>
              <a:rPr lang="en-GB" sz="2200" u="sng" dirty="0">
                <a:solidFill>
                  <a:srgbClr val="0066CC"/>
                </a:solidFill>
                <a:latin typeface="&amp;quot"/>
              </a:rPr>
              <a:t>  </a:t>
            </a:r>
            <a:r>
              <a:rPr lang="en-GB" sz="2200" dirty="0">
                <a:solidFill>
                  <a:schemeClr val="tx2"/>
                </a:solidFill>
                <a:latin typeface="&amp;quot"/>
              </a:rPr>
              <a:t>[Accessed:2020,May 15] </a:t>
            </a:r>
            <a:endParaRPr lang="en-GB" sz="2200" dirty="0"/>
          </a:p>
          <a:p>
            <a:pPr marL="0" indent="0">
              <a:lnSpc>
                <a:spcPct val="150000"/>
              </a:lnSpc>
              <a:buNone/>
            </a:pPr>
            <a:r>
              <a:rPr lang="en-GB" sz="2200" dirty="0"/>
              <a:t>Cardiff airport.com.,(2016)’, Impact of Airport on Welsh economy’,[Online]. Available: </a:t>
            </a:r>
            <a:r>
              <a:rPr lang="en-GB" sz="2200" dirty="0">
                <a:hlinkClick r:id="rId10"/>
              </a:rPr>
              <a:t>https://www.cardiff-airport.com/uploads/Cardiff%20Airport%20Update%20Report%202016%20.pdf</a:t>
            </a:r>
            <a:r>
              <a:rPr lang="en-GB" sz="2200" dirty="0"/>
              <a:t> [Accessed: 2020,May 15]  </a:t>
            </a:r>
          </a:p>
          <a:p>
            <a:pPr marL="0" indent="0">
              <a:lnSpc>
                <a:spcPct val="150000"/>
              </a:lnSpc>
              <a:buNone/>
            </a:pPr>
            <a:r>
              <a:rPr lang="en-GB" sz="2200" dirty="0"/>
              <a:t>Mindtools.com.,(2020)’, SWOT Analysis’, [Online].Available: </a:t>
            </a:r>
            <a:r>
              <a:rPr lang="en-GB" sz="2200" dirty="0">
                <a:hlinkClick r:id="rId11"/>
              </a:rPr>
              <a:t>https://www.mindtools.com/pages/article/newTMC_05.htm</a:t>
            </a:r>
            <a:r>
              <a:rPr lang="en-GB" sz="2200" dirty="0"/>
              <a:t> [Accessed:2020,May 15] </a:t>
            </a:r>
          </a:p>
          <a:p>
            <a:pPr marL="0" indent="0">
              <a:lnSpc>
                <a:spcPct val="150000"/>
              </a:lnSpc>
              <a:buNone/>
            </a:pPr>
            <a:endParaRPr lang="en-GB" sz="2000" dirty="0"/>
          </a:p>
          <a:p>
            <a:pPr marL="0" indent="0">
              <a:buNone/>
            </a:pPr>
            <a:endParaRPr lang="en-GB" sz="20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824154600"/>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412E24"/>
      </a:dk2>
      <a:lt2>
        <a:srgbClr val="E2E4E8"/>
      </a:lt2>
      <a:accent1>
        <a:srgbClr val="CD991C"/>
      </a:accent1>
      <a:accent2>
        <a:srgbClr val="E2622E"/>
      </a:accent2>
      <a:accent3>
        <a:srgbClr val="98A822"/>
      </a:accent3>
      <a:accent4>
        <a:srgbClr val="1C9DD0"/>
      </a:accent4>
      <a:accent5>
        <a:srgbClr val="2E64E2"/>
      </a:accent5>
      <a:accent6>
        <a:srgbClr val="5948D9"/>
      </a:accent6>
      <a:hlink>
        <a:srgbClr val="5879C7"/>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662</TotalTime>
  <Words>1598</Words>
  <Application>Microsoft Office PowerPoint</Application>
  <PresentationFormat>Widescreen</PresentationFormat>
  <Paragraphs>31</Paragraphs>
  <Slides>8</Slides>
  <Notes>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&amp;quot</vt:lpstr>
      <vt:lpstr>Arial</vt:lpstr>
      <vt:lpstr>Avenir Next LT Pro</vt:lpstr>
      <vt:lpstr>Calibri</vt:lpstr>
      <vt:lpstr>Wingdings</vt:lpstr>
      <vt:lpstr>AccentBoxVTI</vt:lpstr>
      <vt:lpstr>Management in Practice </vt:lpstr>
      <vt:lpstr>Introduction </vt:lpstr>
      <vt:lpstr>Environmental analyse </vt:lpstr>
      <vt:lpstr>PowerPoint Presentation</vt:lpstr>
      <vt:lpstr>Performance management Audit </vt:lpstr>
      <vt:lpstr>Key performance indicators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in Practice</dc:title>
  <dc:creator>germaine Engondo</dc:creator>
  <cp:lastModifiedBy>germaine Engondo</cp:lastModifiedBy>
  <cp:revision>22</cp:revision>
  <dcterms:created xsi:type="dcterms:W3CDTF">2020-05-16T12:31:46Z</dcterms:created>
  <dcterms:modified xsi:type="dcterms:W3CDTF">2020-05-17T17:20:12Z</dcterms:modified>
</cp:coreProperties>
</file>