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11.xml" ContentType="application/vnd.openxmlformats-officedocument.presentationml.notesSlide+xml"/>
  <Override PartName="/ppt/ink/ink40.xml" ContentType="application/inkml+xml"/>
  <Override PartName="/ppt/ink/ink4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3"/>
  </p:notesMasterIdLst>
  <p:sldIdLst>
    <p:sldId id="257" r:id="rId5"/>
    <p:sldId id="258" r:id="rId6"/>
    <p:sldId id="259" r:id="rId7"/>
    <p:sldId id="261" r:id="rId8"/>
    <p:sldId id="262" r:id="rId9"/>
    <p:sldId id="260" r:id="rId10"/>
    <p:sldId id="263" r:id="rId11"/>
    <p:sldId id="268" r:id="rId12"/>
    <p:sldId id="269" r:id="rId13"/>
    <p:sldId id="264" r:id="rId14"/>
    <p:sldId id="266" r:id="rId15"/>
    <p:sldId id="265" r:id="rId16"/>
    <p:sldId id="270" r:id="rId17"/>
    <p:sldId id="271" r:id="rId18"/>
    <p:sldId id="272" r:id="rId19"/>
    <p:sldId id="273" r:id="rId20"/>
    <p:sldId id="274"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0473" autoAdjust="0"/>
  </p:normalViewPr>
  <p:slideViewPr>
    <p:cSldViewPr snapToGrid="0">
      <p:cViewPr varScale="1">
        <p:scale>
          <a:sx n="103" d="100"/>
          <a:sy n="103" d="100"/>
        </p:scale>
        <p:origin x="624" y="10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Queens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Within the Queens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7380"/>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8737" y="116117"/>
        <a:ext cx="6760526" cy="900901"/>
      </dsp:txXfrm>
    </dsp:sp>
    <dsp:sp modelId="{A2755311-889C-43C4-9361-7D8D7DA54757}">
      <dsp:nvSpPr>
        <dsp:cNvPr id="0" name=""/>
        <dsp:cNvSpPr/>
      </dsp:nvSpPr>
      <dsp:spPr>
        <a:xfrm>
          <a:off x="0" y="1117596"/>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8737" y="1166333"/>
        <a:ext cx="6760526" cy="900901"/>
      </dsp:txXfrm>
    </dsp:sp>
    <dsp:sp modelId="{132F62A6-2B48-4D6F-A46C-9D168E163457}">
      <dsp:nvSpPr>
        <dsp:cNvPr id="0" name=""/>
        <dsp:cNvSpPr/>
      </dsp:nvSpPr>
      <dsp:spPr>
        <a:xfrm>
          <a:off x="0" y="2167812"/>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under loss of control (S.54 and 55 Coroners and Justice Act 2009 modified by S.3 Homicide Act 1957) – formally provocation.</a:t>
          </a:r>
          <a:endParaRPr lang="en-US" sz="1800" kern="1200"/>
        </a:p>
      </dsp:txBody>
      <dsp:txXfrm>
        <a:off x="48737" y="2216549"/>
        <a:ext cx="6760526" cy="900901"/>
      </dsp:txXfrm>
    </dsp:sp>
    <dsp:sp modelId="{699661A8-0B26-4C95-891B-E097C806864A}">
      <dsp:nvSpPr>
        <dsp:cNvPr id="0" name=""/>
        <dsp:cNvSpPr/>
      </dsp:nvSpPr>
      <dsp:spPr>
        <a:xfrm>
          <a:off x="0" y="3218027"/>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8737" y="3266764"/>
        <a:ext cx="6760526" cy="900901"/>
      </dsp:txXfrm>
    </dsp:sp>
    <dsp:sp modelId="{4F35CDA7-EC71-4B0E-BE7A-1C015B5790EA}">
      <dsp:nvSpPr>
        <dsp:cNvPr id="0" name=""/>
        <dsp:cNvSpPr/>
      </dsp:nvSpPr>
      <dsp:spPr>
        <a:xfrm>
          <a:off x="0" y="4268243"/>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a:t>If these defences are successful it reduces what would be murder to ‘voluntary manslaughter’.</a:t>
          </a:r>
          <a:endParaRPr lang="en-US" sz="1800" kern="1200"/>
        </a:p>
      </dsp:txBody>
      <dsp:txXfrm>
        <a:off x="48737" y="4316980"/>
        <a:ext cx="67605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Would a person of D’s age/sex with normal tolerance and </a:t>
          </a:r>
          <a:r>
            <a:rPr lang="en-GB" sz="900" kern="1200" dirty="0" err="1"/>
            <a:t>seld</a:t>
          </a:r>
          <a:r>
            <a:rPr lang="en-GB" sz="9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23/09/2022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answering a problem question on murder it is advisable to deal with the elements of the actus reus that can easily be established first. Leave causation until last as this is usually the most problematic area. Where an element cannot be established, you should still consider the other elements because, if they are made out, D may have committed an alternative offence. </a:t>
            </a:r>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1. Define the offence of murder. </a:t>
            </a:r>
          </a:p>
          <a:p>
            <a:r>
              <a:rPr lang="en-GB" dirty="0"/>
              <a:t>Start by outlining the AR – the main issue here is causation – there are no issues with factual causation but it is legal causation posing the difficulty. In relation to legal causation, there can be more than one cause, including medical negligence. The issue here is whether the medical negligence represents a new intervening act that broke the chain of causation. </a:t>
            </a:r>
          </a:p>
          <a:p>
            <a:r>
              <a:rPr lang="en-GB" dirty="0"/>
              <a:t>In Jordan [1956] D was recovering from his injury and the chain was broken. In Cheshire [1991] it was held that the D must be the significant cause and therefore if Cheshire is applied, it was a failure to detect </a:t>
            </a:r>
            <a:r>
              <a:rPr lang="en-GB" dirty="0" err="1"/>
              <a:t>Gabriels</a:t>
            </a:r>
            <a:r>
              <a:rPr lang="en-GB" dirty="0"/>
              <a:t> worsening condition that led to his death, rather than a positive act of negligence. Coupled with the fact that G was not recovering at the time, it is likely that Melvin caused his death. </a:t>
            </a:r>
          </a:p>
          <a:p>
            <a:r>
              <a:rPr lang="en-GB" dirty="0"/>
              <a:t>In relation to the MR, M may argue that his purpose was to avoid being arrested for stealing the goods and not to kill G or to cause him GBH. However, indirect intention can be established as it was virtually certain that gas inhalation for 10 minutes will at least cause GBH and M will find it difficult to argue that he was not aware of this. M is guilty of murder. </a:t>
            </a:r>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t>Kerim</a:t>
            </a:r>
            <a:r>
              <a:rPr lang="en-GB" sz="1200" dirty="0"/>
              <a:t> (K) – the qualifying trigger is that K fears serious violence from Paul (s55(3) </a:t>
            </a:r>
            <a:r>
              <a:rPr lang="en-GB" sz="1200" dirty="0" err="1"/>
              <a:t>CorJA</a:t>
            </a:r>
            <a:r>
              <a:rPr lang="en-GB" sz="1200" dirty="0"/>
              <a:t> 2009). Whether D fears serious violence is a subjective test, meaning that K’s fear of violence need only be genuine; it does not have to be reasonable. Applying this to the facts, reasonable people might not have feared serious violence, given that P was looking in the food cupboard and there was butter on the knife. K is judged on the facts he mistakenly believed to exist and his belief appears to be genuine. Therefore the qualifying trigger would be present. </a:t>
            </a:r>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Hannah- the QT under s55(3) applies as she feared for her life because of what Drew said to her. In addition, s55 (4) allows a thing or things done or said or both which were of an extremely grave character, and b) caused the D to have a justifiable sense of being seriously wronged. </a:t>
            </a:r>
          </a:p>
          <a:p>
            <a:r>
              <a:rPr lang="en-GB" dirty="0"/>
              <a:t>Adultery could amount to provocation but with loss of control, adultery is ruled out as things said or done does not include sexual infidelity (on its own) However, here there is another potential trigger as she was also annoyed that she had put up with the abuse for so long and will qualify if she had a justifiable sense of being seriously wronged. This is an objective test, where the D will be judged against a reasonable person. </a:t>
            </a:r>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Nigel- QT under s55(3) applies as he has feared for his life. As it is a subjective test, even if the reasonable person would not have feared serious violence because of the screwdriver and the mask, N is judged on what he honestly believed. </a:t>
            </a:r>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Kerim</a:t>
            </a:r>
            <a:r>
              <a:rPr lang="en-GB" dirty="0"/>
              <a:t>  - yes</a:t>
            </a:r>
          </a:p>
          <a:p>
            <a:r>
              <a:rPr lang="en-GB" dirty="0"/>
              <a:t>Hannah – yes it is likely she will be able to use the defence</a:t>
            </a:r>
          </a:p>
          <a:p>
            <a:r>
              <a:rPr lang="en-GB" dirty="0"/>
              <a:t>Nigel – yes, there was no desire for revenge and the case facts state he lost self control.</a:t>
            </a:r>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Sally </a:t>
            </a:r>
            <a:r>
              <a:rPr lang="en-US" dirty="0" err="1"/>
              <a:t>Challen</a:t>
            </a:r>
            <a:r>
              <a:rPr lang="en-US" dirty="0"/>
              <a:t>-Killed husband Richard in 2010 with a hammer. Suffered years of abuse and coercive control which was not a recognized crime in England and Wales until 2015. S met R @16, he was 22. He was charming and all was ok for a while but abuse began. He bullied and belittled her- controlled the money who she was friends with, not allowing her to socialize without her. He would spend all the money, have numerous affairs and visit brothels. When S challenged him he would turn it back on her and make out she was “mad”. She managed to leave Richard once but she was emotionally dependent on him and so returned. The last straw was when R summoned S to go out in the rain whilst he called one of his lovers. S struck R with a hammer, killing him. In 2019, a retrial took place and S was found guilty of Manslaughter on the grounds of DR and sentenced to 14 years which she had already served. Her sons and all who knew her, supported her throughout as they knew how controlling R was.</a:t>
            </a:r>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15</a:t>
            </a:fld>
            <a:endParaRPr lang="en-GB"/>
          </a:p>
        </p:txBody>
      </p:sp>
    </p:spTree>
    <p:extLst>
      <p:ext uri="{BB962C8B-B14F-4D97-AF65-F5344CB8AC3E}">
        <p14:creationId xmlns:p14="http://schemas.microsoft.com/office/powerpoint/2010/main" val="2074531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recognised medical condition? – yes alcohol dependency (Byrne 1960) </a:t>
            </a:r>
          </a:p>
          <a:p>
            <a:r>
              <a:rPr lang="en-GB" dirty="0"/>
              <a:t>Has this caused an abnormality of mental functioning? – The activities of the mind are so different from that of ordinary people, that an ordinary person would class it as abnormal. </a:t>
            </a:r>
          </a:p>
          <a:p>
            <a:r>
              <a:rPr lang="en-GB" dirty="0"/>
              <a:t>Did this impairment prevent the D from forming a rational judgement?</a:t>
            </a:r>
          </a:p>
          <a:p>
            <a:endParaRPr lang="en-GB" dirty="0"/>
          </a:p>
          <a:p>
            <a:r>
              <a:rPr lang="en-GB" dirty="0"/>
              <a:t>Does the abnormality of mental functioning provide an explanation for D’s conduct?</a:t>
            </a:r>
          </a:p>
          <a:p>
            <a:endParaRPr lang="en-GB" dirty="0"/>
          </a:p>
          <a:p>
            <a:r>
              <a:rPr lang="en-GB" dirty="0"/>
              <a:t>Medical evidence will be called on for the above issues. If it does apply Tony could be imprisoned, put on probation or be subject to a hospital order. </a:t>
            </a:r>
          </a:p>
        </p:txBody>
      </p:sp>
      <p:sp>
        <p:nvSpPr>
          <p:cNvPr id="4" name="Slide Number Placeholder 3"/>
          <p:cNvSpPr>
            <a:spLocks noGrp="1"/>
          </p:cNvSpPr>
          <p:nvPr>
            <p:ph type="sldNum" sz="quarter" idx="5"/>
          </p:nvPr>
        </p:nvSpPr>
        <p:spPr/>
        <p:txBody>
          <a:bodyPr/>
          <a:lstStyle/>
          <a:p>
            <a:fld id="{6E68B28C-E451-4403-A250-F359D7134F13}" type="slidenum">
              <a:rPr lang="en-GB" smtClean="0"/>
              <a:t>16</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Rachel has caused the death of Hans in both fact and law. ‘But for’ Rachel’s actions, Hans would not have died: White (1910) and Rachel’s actions were the operating and substantial cause of Hans’s death: Smith (1959). The first offence to consider would be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The definition of murder is the unlawful killing of a human being with malice aforethought. There is no problem here with the AR being satisfied as Rachel caused the death of Hans. The problem for the prosecution would be proving that she did it with malice aforethought which means an intention to cause death or GBH: Vickers (1957). As we are told that Rachel hit Hans a number of times, violently, with his torch, it could be argued that she intended to cause GBH, this would be sufficient MR for murder. Rachel would not be charged with involuntary manslaughter as her actions satisfy the AR and MR of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u="sng" dirty="0">
                <a:effectLst/>
                <a:latin typeface="Calibri" panose="020F0502020204030204" pitchFamily="34" charset="0"/>
                <a:ea typeface="Calibri" panose="020F0502020204030204" pitchFamily="34" charset="0"/>
                <a:cs typeface="Arial" panose="020B0604020202020204" pitchFamily="34" charset="0"/>
              </a:rPr>
              <a:t>Potential defences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It is likely that Rachel will be charged with murder. However, due to her schizophrenia, she may be able to plead the partial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 </a:t>
            </a:r>
            <a:r>
              <a:rPr lang="en-GB" sz="1800" dirty="0">
                <a:effectLst/>
                <a:latin typeface="Calibri" panose="020F0502020204030204" pitchFamily="34" charset="0"/>
                <a:ea typeface="Calibri" panose="020F0502020204030204" pitchFamily="34" charset="0"/>
                <a:cs typeface="Arial" panose="020B0604020202020204" pitchFamily="34" charset="0"/>
              </a:rPr>
              <a:t>or the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insanity.</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Diminished Responsibility under </a:t>
            </a:r>
            <a:r>
              <a:rPr lang="en-GB" sz="1800" b="1" dirty="0">
                <a:effectLst/>
                <a:latin typeface="Calibri" panose="020F0502020204030204" pitchFamily="34" charset="0"/>
                <a:ea typeface="Calibri" panose="020F0502020204030204" pitchFamily="34" charset="0"/>
                <a:cs typeface="Arial" panose="020B0604020202020204" pitchFamily="34" charset="0"/>
              </a:rPr>
              <a:t>s2 HA</a:t>
            </a:r>
            <a:r>
              <a:rPr lang="en-GB" sz="1800" dirty="0">
                <a:effectLst/>
                <a:latin typeface="Calibri" panose="020F0502020204030204" pitchFamily="34" charset="0"/>
                <a:ea typeface="Calibri" panose="020F0502020204030204" pitchFamily="34" charset="0"/>
                <a:cs typeface="Arial" panose="020B0604020202020204" pitchFamily="34" charset="0"/>
              </a:rPr>
              <a:t>, as amended by s52 C&amp;JA, occurs when, at the time a person kills another, he was suffering from an abnormality of mental functioning arising from a medical condition which substantially impaired his ability to understand the nature of his conduct or form a rational judgement and/or exercise self-control. The abnormality of mental functioning must have arisen from ‘a recognised medical condition’. This includes psychiatric, psychological and physical conditions. In the original defence it was D’s general responsibility that had to be substantially impaired. In the amended defence the substantial impairment has to be of D’s ability to understand the nature of his conduct or form a rational judgement and/or exercise self-control. S52(1)(1)(c) adds that the abnormality for mental functioning provides an explanation for acts and omissions.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Rachel suffers from schizophrenia, which is likely to constitute an abnormality of mental functioning arising from a medical condition: Seers (1984). The defence should be able to prove that this substantially impaired Rachel’s judgement or ability to exercise self-control. This will provide an explanation for Rachel’s actions if it causes, or is a significant contributory factor, in her carrying out the actions. It would be for the jury to decide whether the schizophrenia caused, or was a significant contributory factor in causing, her to kill Hans. </a:t>
            </a:r>
            <a:r>
              <a:rPr lang="en-GB" sz="1800">
                <a:effectLst/>
                <a:latin typeface="Calibri" panose="020F0502020204030204" pitchFamily="34" charset="0"/>
                <a:ea typeface="Calibri" panose="020F0502020204030204" pitchFamily="34" charset="0"/>
                <a:cs typeface="Arial" panose="020B0604020202020204" pitchFamily="34" charset="0"/>
              </a:rPr>
              <a:t>The burden of proof would lie with Rachel on the balance of probabilities.</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18</a:t>
            </a:fld>
            <a:endParaRPr lang="en-GB"/>
          </a:p>
        </p:txBody>
      </p:sp>
    </p:spTree>
    <p:extLst>
      <p:ext uri="{BB962C8B-B14F-4D97-AF65-F5344CB8AC3E}">
        <p14:creationId xmlns:p14="http://schemas.microsoft.com/office/powerpoint/2010/main" val="4030934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9/23/2022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9/23/2022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9/23/2022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9/23/2022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9/23/2022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4.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bbc.co.uk/news/uk-england-berkshire-19480076" TargetMode="External"/></Relationships>
</file>

<file path=ppt/slides/_rels/slide8.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8.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customXml" Target="../ink/ink33.xml"/><Relationship Id="rId18" Type="http://schemas.openxmlformats.org/officeDocument/2006/relationships/customXml" Target="../ink/ink38.xml"/><Relationship Id="rId3" Type="http://schemas.openxmlformats.org/officeDocument/2006/relationships/customXml" Target="../ink/ink24.xml"/><Relationship Id="rId7" Type="http://schemas.openxmlformats.org/officeDocument/2006/relationships/customXml" Target="../ink/ink27.xml"/><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notesSlide" Target="../notesSlides/notesSlide10.xml"/><Relationship Id="rId16" Type="http://schemas.openxmlformats.org/officeDocument/2006/relationships/customXml" Target="../ink/ink36.xml"/><Relationship Id="rId1" Type="http://schemas.openxmlformats.org/officeDocument/2006/relationships/slideLayout" Target="../slideLayouts/slideLayout8.xml"/><Relationship Id="rId6" Type="http://schemas.openxmlformats.org/officeDocument/2006/relationships/customXml" Target="../ink/ink26.xml"/><Relationship Id="rId11" Type="http://schemas.openxmlformats.org/officeDocument/2006/relationships/customXml" Target="../ink/ink31.xml"/><Relationship Id="rId5" Type="http://schemas.openxmlformats.org/officeDocument/2006/relationships/customXml" Target="../ink/ink25.xml"/><Relationship Id="rId15" Type="http://schemas.openxmlformats.org/officeDocument/2006/relationships/customXml" Target="../ink/ink35.xml"/><Relationship Id="rId10" Type="http://schemas.openxmlformats.org/officeDocument/2006/relationships/customXml" Target="../ink/ink30.xml"/><Relationship Id="rId19" Type="http://schemas.openxmlformats.org/officeDocument/2006/relationships/customXml" Target="../ink/ink39.xml"/><Relationship Id="rId4" Type="http://schemas.openxmlformats.org/officeDocument/2006/relationships/image" Target="../media/image3.png"/><Relationship Id="rId9" Type="http://schemas.openxmlformats.org/officeDocument/2006/relationships/customXml" Target="../ink/ink29.xml"/><Relationship Id="rId14" Type="http://schemas.openxmlformats.org/officeDocument/2006/relationships/customXml" Target="../ink/ink34.xml"/></Relationships>
</file>

<file path=ppt/slides/_rels/slide11.xml.rels><?xml version="1.0" encoding="UTF-8" standalone="yes"?>
<Relationships xmlns="http://schemas.openxmlformats.org/package/2006/relationships"><Relationship Id="rId3" Type="http://schemas.openxmlformats.org/officeDocument/2006/relationships/customXml" Target="../ink/ink40.xml"/><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customXml" Target="../ink/ink4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justiceforwomen.org.uk/sally-challen-appeal"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LAURA KNIGHT</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1629156" y="2275165"/>
            <a:ext cx="8933688" cy="2406895"/>
          </a:xfrm>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a:xfrm>
            <a:off x="1629156" y="4682062"/>
            <a:ext cx="8939784" cy="457200"/>
          </a:xfrm>
        </p:spPr>
        <p:txBody>
          <a:bodyPr/>
          <a:lstStyle/>
          <a:p>
            <a:endParaRPr lang="en-US"/>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a:bodyPr>
          <a:lstStyle/>
          <a:p>
            <a:r>
              <a:rPr lang="en-GB" b="1" u="sng"/>
              <a:t>Define murder</a:t>
            </a:r>
          </a:p>
          <a:p>
            <a:pPr marL="0" indent="0">
              <a:buNone/>
            </a:pPr>
            <a:r>
              <a:rPr lang="en-GB"/>
              <a:t>Murder is where D kills V and D intends to kill or intends to cause GBH. The offence takes place under the Queen’s peace.</a:t>
            </a:r>
          </a:p>
          <a:p>
            <a:r>
              <a:rPr lang="en-GB" b="1" u="sng"/>
              <a:t>What is the Actus Reus of Murder?</a:t>
            </a:r>
          </a:p>
          <a:p>
            <a:pPr marL="0" indent="0">
              <a:buNone/>
            </a:pPr>
            <a:r>
              <a:rPr lang="en-GB"/>
              <a:t>D unlawfully kills another person under the Queen’s peace and V is a person.</a:t>
            </a:r>
          </a:p>
          <a:p>
            <a:pPr marL="0" indent="0">
              <a:buNone/>
            </a:pPr>
            <a:r>
              <a:rPr lang="en-GB"/>
              <a:t>Gibbins and Proctor [1918]</a:t>
            </a:r>
          </a:p>
          <a:p>
            <a:pPr marL="0" indent="0">
              <a:buNone/>
            </a:pPr>
            <a:r>
              <a:rPr lang="en-GB" b="1" i="1" u="sng"/>
              <a:t>What is the </a:t>
            </a:r>
            <a:r>
              <a:rPr lang="en-GB" b="1" i="1" u="sng" err="1"/>
              <a:t>mens</a:t>
            </a:r>
            <a:r>
              <a:rPr lang="en-GB" b="1" i="1" u="sng"/>
              <a:t> rea of murder?</a:t>
            </a:r>
          </a:p>
          <a:p>
            <a:pPr marL="0" indent="0">
              <a:buNone/>
            </a:pPr>
            <a:r>
              <a:rPr lang="en-GB"/>
              <a:t>Malice aforethought: intention to kill or to cause GBH</a:t>
            </a:r>
          </a:p>
        </p:txBody>
      </p:sp>
      <p:sp>
        <p:nvSpPr>
          <p:cNvPr id="8" name="Text Placeholder 3">
            <a:extLst>
              <a:ext uri="{FF2B5EF4-FFF2-40B4-BE49-F238E27FC236}">
                <a16:creationId xmlns:a16="http://schemas.microsoft.com/office/drawing/2014/main" id="{60607BE5-BAAC-4316-AF31-C34B93D683D3}"/>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364705296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8458200" y="607392"/>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
        <p:nvSpPr>
          <p:cNvPr id="8" name="Text Placeholder 3">
            <a:extLst>
              <a:ext uri="{FF2B5EF4-FFF2-40B4-BE49-F238E27FC236}">
                <a16:creationId xmlns:a16="http://schemas.microsoft.com/office/drawing/2014/main" id="{53D6A8BF-8F84-4B8F-BF5D-26AE7BBAC7D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a:xfrm>
            <a:off x="8458200" y="607392"/>
            <a:ext cx="3161963" cy="1645920"/>
          </a:xfrm>
        </p:spPr>
        <p:txBody>
          <a:bodyPr anchor="b">
            <a:normAutofit/>
          </a:bodyPr>
          <a:lstStyle/>
          <a:p>
            <a:r>
              <a:rPr lang="en-GB" dirty="0"/>
              <a:t>Recap: partial defences</a:t>
            </a:r>
          </a:p>
        </p:txBody>
      </p:sp>
      <p:sp>
        <p:nvSpPr>
          <p:cNvPr id="9" name="Text Placeholder 3">
            <a:extLst>
              <a:ext uri="{FF2B5EF4-FFF2-40B4-BE49-F238E27FC236}">
                <a16:creationId xmlns:a16="http://schemas.microsoft.com/office/drawing/2014/main" id="{D8C1391D-70F3-469A-9C74-6DB0ACDF349F}"/>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11381076"/>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8458200" y="607392"/>
            <a:ext cx="3161963" cy="1645920"/>
          </a:xfrm>
        </p:spPr>
        <p:txBody>
          <a:bodyPr anchor="b">
            <a:normAutofit/>
          </a:bodyPr>
          <a:lstStyle/>
          <a:p>
            <a:r>
              <a:rPr lang="en-GB" dirty="0"/>
              <a:t>Sex jibe hubby gets off murder</a:t>
            </a:r>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18" b="12004"/>
          <a:stretch/>
        </p:blipFill>
        <p:spPr bwMode="auto">
          <a:xfrm>
            <a:off x="685800" y="609600"/>
            <a:ext cx="6858000" cy="5334000"/>
          </a:xfrm>
          <a:prstGeom prst="rect">
            <a:avLst/>
          </a:prstGeom>
          <a:solidFill>
            <a:srgbClr val="FFFFFF"/>
          </a:solidFill>
        </p:spPr>
      </p:pic>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8458200" y="2336800"/>
            <a:ext cx="3161963" cy="3606800"/>
          </a:xfrm>
        </p:spPr>
        <p:txBody>
          <a:bodyPr>
            <a:normAutofit/>
          </a:bodyPr>
          <a:lstStyle/>
          <a:p>
            <a:r>
              <a:rPr lang="en-GB" dirty="0">
                <a:hlinkClick r:id="rId4"/>
              </a:rPr>
              <a:t>Jon-</a:t>
            </a:r>
            <a:r>
              <a:rPr lang="en-GB" dirty="0" err="1">
                <a:hlinkClick r:id="rId4"/>
              </a:rPr>
              <a:t>Jaques</a:t>
            </a:r>
            <a:r>
              <a:rPr lang="en-GB" dirty="0">
                <a:hlinkClick r:id="rId4"/>
              </a:rPr>
              <a:t> Clinton jailed for murder of wife Dawn - BBC News</a:t>
            </a:r>
            <a:endParaRPr lang="en-GB" dirty="0"/>
          </a:p>
          <a:p>
            <a:pPr marL="0" indent="0">
              <a:buNone/>
            </a:pPr>
            <a:endParaRPr lang="en-GB" dirty="0"/>
          </a:p>
        </p:txBody>
      </p:sp>
    </p:spTree>
    <p:extLst>
      <p:ext uri="{BB962C8B-B14F-4D97-AF65-F5344CB8AC3E}">
        <p14:creationId xmlns:p14="http://schemas.microsoft.com/office/powerpoint/2010/main" val="351346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fontScale="925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a:xfrm>
            <a:off x="685800" y="609600"/>
            <a:ext cx="6858000" cy="5334000"/>
          </a:xfrm>
        </p:spPr>
        <p:txBody>
          <a:bodyPr>
            <a:normAutofit fontScale="925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
        <p:nvSpPr>
          <p:cNvPr id="10" name="Text Placeholder 3">
            <a:extLst>
              <a:ext uri="{FF2B5EF4-FFF2-40B4-BE49-F238E27FC236}">
                <a16:creationId xmlns:a16="http://schemas.microsoft.com/office/drawing/2014/main" id="{AC37C8F8-F6A2-41C9-BF05-5BF003C4BD51}"/>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52784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E021-BE53-4867-9A2E-EE7D71A7C7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sp>
        <p:nvSpPr>
          <p:cNvPr id="4" name="Text Placeholder 3">
            <a:extLst>
              <a:ext uri="{FF2B5EF4-FFF2-40B4-BE49-F238E27FC236}">
                <a16:creationId xmlns:a16="http://schemas.microsoft.com/office/drawing/2014/main" id="{8A246492-48EF-416F-8157-37609C6138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0648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p:txBody>
          <a:bodyPr/>
          <a:lstStyle/>
          <a:p>
            <a:r>
              <a:rPr lang="en-GB" dirty="0"/>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p:txBody>
          <a:bodyPr/>
          <a:lstStyle/>
          <a:p>
            <a:r>
              <a:rPr lang="en-GB" dirty="0">
                <a:hlinkClick r:id="rId3"/>
              </a:rPr>
              <a:t>https://www.justiceforwomen.org.uk/sally-challen-appeal</a:t>
            </a:r>
            <a:r>
              <a:rPr lang="en-GB" dirty="0"/>
              <a:t> </a:t>
            </a:r>
          </a:p>
          <a:p>
            <a:endParaRPr lang="en-GB" dirty="0"/>
          </a:p>
        </p:txBody>
      </p:sp>
      <p:pic>
        <p:nvPicPr>
          <p:cNvPr id="3" name="Content Placeholder 2" descr="Sally Challen case: The first Christmas with my Mum after she's freed from  jail - BBC News">
            <a:extLst>
              <a:ext uri="{FF2B5EF4-FFF2-40B4-BE49-F238E27FC236}">
                <a16:creationId xmlns:a16="http://schemas.microsoft.com/office/drawing/2014/main" id="{11DC263F-AC8D-303B-50F6-6ED84E5FF061}"/>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85800" y="1347787"/>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44C4B79-F10F-442A-A244-DE3575688636}"/>
              </a:ext>
            </a:extLst>
          </p:cNvPr>
          <p:cNvPicPr>
            <a:picLocks noGrp="1" noChangeAspect="1"/>
          </p:cNvPicPr>
          <p:nvPr>
            <p:ph type="pic" idx="1"/>
          </p:nvPr>
        </p:nvPicPr>
        <p:blipFill rotWithShape="1">
          <a:blip r:embed="rId3"/>
          <a:srcRect l="35839" t="18921" r="33194" b="6789"/>
          <a:stretch/>
        </p:blipFill>
        <p:spPr>
          <a:xfrm>
            <a:off x="2882569" y="213851"/>
            <a:ext cx="3820572" cy="6111011"/>
          </a:xfrm>
        </p:spPr>
      </p:pic>
      <p:sp>
        <p:nvSpPr>
          <p:cNvPr id="2" name="Title 1">
            <a:extLst>
              <a:ext uri="{FF2B5EF4-FFF2-40B4-BE49-F238E27FC236}">
                <a16:creationId xmlns:a16="http://schemas.microsoft.com/office/drawing/2014/main" id="{680A13EF-F92B-4F1C-BD16-961EECA52CFD}"/>
              </a:ext>
            </a:extLst>
          </p:cNvPr>
          <p:cNvSpPr>
            <a:spLocks noGrp="1"/>
          </p:cNvSpPr>
          <p:nvPr>
            <p:ph type="title"/>
          </p:nvPr>
        </p:nvSpPr>
        <p:spPr>
          <a:xfrm>
            <a:off x="8477250" y="603504"/>
            <a:ext cx="3144774" cy="1645920"/>
          </a:xfrm>
        </p:spPr>
        <p:txBody>
          <a:bodyPr anchor="b">
            <a:normAutofit/>
          </a:bodyPr>
          <a:lstStyle/>
          <a:p>
            <a:pPr>
              <a:lnSpc>
                <a:spcPct val="90000"/>
              </a:lnSpc>
            </a:pPr>
            <a:r>
              <a:rPr lang="en-GB" sz="2200"/>
              <a:t>Elements of a successful plea of diminished responsibility (s2 HA 1957)</a:t>
            </a:r>
          </a:p>
        </p:txBody>
      </p:sp>
      <p:sp>
        <p:nvSpPr>
          <p:cNvPr id="7" name="Text Placeholder 6">
            <a:extLst>
              <a:ext uri="{FF2B5EF4-FFF2-40B4-BE49-F238E27FC236}">
                <a16:creationId xmlns:a16="http://schemas.microsoft.com/office/drawing/2014/main" id="{1C4CB99E-7FD6-4F40-8118-EF6F91AFA6F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272578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{BC442CF8-F2E1-46EC-B034-9B794361FF2B}tf78438558_win32</Template>
  <TotalTime>32</TotalTime>
  <Words>3048</Words>
  <Application>Microsoft Office PowerPoint</Application>
  <PresentationFormat>Widescreen</PresentationFormat>
  <Paragraphs>127</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Century Gothic</vt:lpstr>
      <vt:lpstr>Garamond</vt:lpstr>
      <vt:lpstr>SavonVTI</vt:lpstr>
      <vt:lpstr>HOMICIDE</vt:lpstr>
      <vt:lpstr>MURDER</vt:lpstr>
      <vt:lpstr>Recap of lecture:</vt:lpstr>
      <vt:lpstr>PowerPoint Presentation</vt:lpstr>
      <vt:lpstr>SELF-ASSESSMENT QUESTION</vt:lpstr>
      <vt:lpstr>Recap: partial defences</vt:lpstr>
      <vt:lpstr>Sex jibe hubby gets off murder</vt:lpstr>
      <vt:lpstr>Elements of a successful plea of loss of control</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Elements of a successful plea of diminished responsibility (s2 HA 1957)</vt:lpstr>
      <vt:lpstr>Practice question</vt:lpstr>
      <vt:lpstr>Problem Question:</vt:lpstr>
      <vt:lpstr>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Sadie France</cp:lastModifiedBy>
  <cp:revision>4</cp:revision>
  <dcterms:created xsi:type="dcterms:W3CDTF">2021-10-05T11:52:38Z</dcterms:created>
  <dcterms:modified xsi:type="dcterms:W3CDTF">2022-09-23T10:25:49Z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