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15" r:id="rId25"/>
    <p:sldId id="331" r:id="rId26"/>
    <p:sldId id="727" r:id="rId27"/>
    <p:sldId id="293" r:id="rId28"/>
    <p:sldId id="716" r:id="rId29"/>
    <p:sldId id="723" r:id="rId30"/>
    <p:sldId id="724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5736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9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79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4762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964F44F-BBDE-4D0C-993B-B51D44E6B022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B932F-01AA-4D38-9C60-C1EB2590F054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4A93E7D-B0F9-4242-A7E9-DFBF429157FC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ED0605D-FA3B-432C-9A23-9CDD75B8C07A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2DBC1-A68E-459F-9822-904687035EFF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A67970-B3D3-45D8-BD38-D5E58EFE921C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FB46296-22C9-4A93-B1E4-F83686603D62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04FBB41-10DF-4CA8-909A-1031E2FD6B60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364C2-730C-41FF-A8A4-AE0416C533B3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E34609F-8170-4E0F-AA45-8771205E7A90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34A273B-EB2A-46F0-93AE-B7B326306E13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5002FC4-978E-4F43-977B-F688CD98E1B8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AF402-506A-4DB9-BE02-55F367811B5A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B7DECB1-E7C3-488B-AA75-9BFF9F69CC40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1E4BD-886D-4EF1-BDAF-D73CBCC60622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3DDDC30-897A-4376-AD43-C8A6AF22823C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0FCF4-9343-4450-863E-EADEEA099064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EC9FD17-4EF5-4C63-9109-446D7498C677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8A2C674-F833-49AE-8B09-90AE5032ADD0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A1265F-19DF-490D-A0AA-F8C671F9038D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B665D-5615-48F4-8A75-F29B3E27F01A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75282E-94AA-40C9-9DCE-8E29EEF855DB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EE264CC-2309-4912-966A-D3B29693A9CA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F21165-4C00-4798-81EF-35C6993835BA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75FE7-59DD-42AF-A50E-91270FC21E0C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80B4DD-1B48-4B9F-881E-22A588783D1D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0F6087F-19C2-481A-B4D2-DD6CAAF2E2F4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3E154B6-D8F7-404D-974F-C9A17C7A569B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5AEED-2D44-4307-BE80-3A9D78971BEC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F576CA-E769-4F28-8D76-18423562B0B7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3217352-4854-4B40-AA3C-86E7408320DC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3C72564-5411-4BF2-A37C-226E4686BCE1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79857-0428-436F-B86E-A1A828D79AA5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EB602-2242-422C-AC8F-086EA519A85C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87FEC8E-A2A5-42BF-AC7B-A3C2EB321713}" type="datetime1">
              <a:rPr lang="en-GB" noProof="0" smtClean="0"/>
              <a:t>11/02/2024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Advanced Radio Frequency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301005-7DCE-4754-B0F4-9CF44269CE9A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33D44-41B2-4B14-BCF4-B60A62588A44}" type="datetime1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CD433C0-BB05-4A1B-9B87-D88EF809C014}" type="datetime1">
              <a:rPr lang="en-GB" smtClean="0"/>
              <a:t>11/02/2024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Advanced Radio Frequency systems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22" y="1704914"/>
            <a:ext cx="10936434" cy="4546043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109538">
              <a:lnSpc>
                <a:spcPct val="150000"/>
              </a:lnSpc>
              <a:tabLst>
                <a:tab pos="512763" algn="l"/>
              </a:tabLst>
            </a:pP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Name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</a:t>
            </a:r>
            <a:r>
              <a:rPr lang="en-US" sz="3200" dirty="0">
                <a:latin typeface="+mn-lt"/>
              </a:rPr>
              <a:t>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: </a:t>
            </a:r>
            <a:r>
              <a:rPr lang="en-US" sz="3200" dirty="0">
                <a:latin typeface="+mn-lt"/>
              </a:rPr>
              <a:t>Advanced Radio Frequency Systems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Module Code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ACDA</a:t>
            </a:r>
            <a:r>
              <a:rPr lang="en-US" sz="3200" dirty="0">
                <a:latin typeface="+mn-lt"/>
              </a:rPr>
              <a:t>6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019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Credits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			: 20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Level 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	: 6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Pre – Requisites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None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	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	: Stalin Jacob</a:t>
            </a:r>
            <a:b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Lecturer Email ID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	: s.wpackiadhas@uwtsd.ac.uk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39105" y="293558"/>
            <a:ext cx="6158575" cy="711675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chemeClr val="bg1"/>
                </a:solidFill>
              </a:rPr>
              <a:t>Module Descriptor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2873EE-E835-55F8-6946-4B5A20C8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50B290-9A81-CD5A-2C5B-A6C3F250F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411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600" b="1" kern="1200" dirty="0">
                <a:ea typeface="+mj-ea"/>
                <a:cs typeface="+mj-cs"/>
              </a:rPr>
              <a:t>Aim: </a:t>
            </a:r>
          </a:p>
          <a:p>
            <a:pPr algn="just">
              <a:spcBef>
                <a:spcPts val="1200"/>
              </a:spcBef>
            </a:pPr>
            <a:r>
              <a:rPr lang="en-GB" sz="3600" dirty="0">
                <a:effectLst/>
                <a:ea typeface="Times New Roman" panose="02020603050405020304" pitchFamily="18" charset="0"/>
              </a:rPr>
              <a:t>To develop in depth knowledge and understanding of RF transmission systems, and their uses in various communication systems.</a:t>
            </a:r>
            <a:endParaRPr lang="en-GB" sz="3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3200" b="1" dirty="0">
              <a:effectLst/>
              <a:latin typeface="+mn-lt"/>
              <a:ea typeface="Times New Roman" panose="02020603050405020304" pitchFamily="18" charset="0"/>
            </a:endParaRP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Advanced Radio Frequency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638" y="1388119"/>
            <a:ext cx="11216503" cy="5256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/>
              <a:t>Learning Outcome: </a:t>
            </a:r>
          </a:p>
          <a:p>
            <a:pPr marL="0" indent="0">
              <a:buNone/>
            </a:pPr>
            <a:r>
              <a:rPr lang="en-GB" sz="3200" b="1" dirty="0">
                <a:latin typeface="+mn-lt"/>
              </a:rPr>
              <a:t>Upon the successful completion of this module, the student should be able to: </a:t>
            </a:r>
          </a:p>
          <a:p>
            <a:pPr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Synthesise and critically evaluate RF transmission and reception systems through the use of simulation software</a:t>
            </a:r>
          </a:p>
          <a:p>
            <a:pPr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</a:pPr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Critically analyse RF antenna systems and their suitability to given applications.</a:t>
            </a:r>
          </a:p>
          <a:p>
            <a:endParaRPr lang="en-GB" sz="3200" dirty="0">
              <a:latin typeface="+mn-l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Advanced Radio Frequency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137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065" y="223029"/>
            <a:ext cx="527396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652" y="1339233"/>
            <a:ext cx="11208775" cy="5295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b="1" dirty="0"/>
              <a:t>Indicative Content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Antenna theory 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Common antenna radiation patterns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Waveguides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S-Parameters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Impedance matching, maximum power transfer, Standing wave ratio</a:t>
            </a:r>
          </a:p>
          <a:p>
            <a:pPr algn="just">
              <a:spcBef>
                <a:spcPts val="120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</a:rPr>
              <a:t>Transmission line theory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420DC4-564A-68B7-8780-49C26E61A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Study ti</a:t>
            </a:r>
            <a:r>
              <a:rPr lang="en-US" sz="4800" dirty="0"/>
              <a:t>me allocation</a:t>
            </a: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br>
              <a:rPr lang="en-US" sz="6600" dirty="0"/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79F270E-E590-A342-8D2F-5DA6E38AA5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179117"/>
              </p:ext>
            </p:extLst>
          </p:nvPr>
        </p:nvGraphicFramePr>
        <p:xfrm>
          <a:off x="1058606" y="2601909"/>
          <a:ext cx="9793455" cy="2766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64485">
                  <a:extLst>
                    <a:ext uri="{9D8B030D-6E8A-4147-A177-3AD203B41FA5}">
                      <a16:colId xmlns:a16="http://schemas.microsoft.com/office/drawing/2014/main" val="1032521080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761405316"/>
                    </a:ext>
                  </a:extLst>
                </a:gridCol>
                <a:gridCol w="3264485">
                  <a:extLst>
                    <a:ext uri="{9D8B030D-6E8A-4147-A177-3AD203B41FA5}">
                      <a16:colId xmlns:a16="http://schemas.microsoft.com/office/drawing/2014/main" val="3078829855"/>
                    </a:ext>
                  </a:extLst>
                </a:gridCol>
              </a:tblGrid>
              <a:tr h="553257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Hours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Percentage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7230335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Scheduled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262528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 learning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0692313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dirty="0"/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253776"/>
                  </a:ext>
                </a:extLst>
              </a:tr>
              <a:tr h="553257">
                <a:tc>
                  <a:txBody>
                    <a:bodyPr/>
                    <a:lstStyle/>
                    <a:p>
                      <a:r>
                        <a:rPr lang="en-GB" sz="2400" b="1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365904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DAF98-12B5-0885-8358-D1F1E82B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813718-BD7C-54AE-A963-7C90E273F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350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0012" y="184108"/>
            <a:ext cx="5028487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Module Descriptor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2405" y="1012982"/>
            <a:ext cx="11067190" cy="5122548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6000" kern="1200" dirty="0">
                <a:solidFill>
                  <a:schemeClr val="tx1"/>
                </a:solidFill>
                <a:ea typeface="+mj-ea"/>
                <a:cs typeface="+mj-cs"/>
              </a:rPr>
              <a:t>Mode of Assessment:</a:t>
            </a:r>
            <a:r>
              <a:rPr lang="en-US" sz="7100" kern="1200" dirty="0">
                <a:solidFill>
                  <a:schemeClr val="tx1"/>
                </a:solidFill>
                <a:ea typeface="+mj-ea"/>
                <a:cs typeface="+mj-cs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1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Coursework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r>
              <a:rPr lang="en-GB" sz="4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Assessment Component 2</a:t>
            </a:r>
            <a:r>
              <a:rPr lang="en-US" sz="4000" b="1" kern="1200" dirty="0">
                <a:solidFill>
                  <a:schemeClr val="tx1"/>
                </a:solidFill>
                <a:ea typeface="+mj-ea"/>
                <a:cs typeface="+mj-cs"/>
              </a:rPr>
              <a:t> : </a:t>
            </a:r>
            <a:r>
              <a:rPr lang="en-US" sz="4000" b="1" dirty="0">
                <a:ea typeface="+mj-ea"/>
                <a:cs typeface="+mj-cs"/>
              </a:rPr>
              <a:t>Written Exam</a:t>
            </a:r>
            <a:endParaRPr lang="en-US" sz="4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54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574675" indent="-574675">
              <a:lnSpc>
                <a:spcPct val="120000"/>
              </a:lnSpc>
              <a:buNone/>
            </a:pPr>
            <a:endParaRPr lang="en-US" sz="70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pPr marL="803275">
              <a:lnSpc>
                <a:spcPct val="120000"/>
              </a:lnSpc>
            </a:pPr>
            <a:endParaRPr lang="en-IN" b="1" dirty="0"/>
          </a:p>
          <a:p>
            <a:pPr marL="803275">
              <a:lnSpc>
                <a:spcPct val="120000"/>
              </a:lnSpc>
            </a:pPr>
            <a:endParaRPr lang="en-US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CA9460-D119-B35A-FFA7-A6983471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2E93D8B-7048-96AA-07A2-B6C386EBA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1522707"/>
              </p:ext>
            </p:extLst>
          </p:nvPr>
        </p:nvGraphicFramePr>
        <p:xfrm>
          <a:off x="1920873" y="3302000"/>
          <a:ext cx="7832726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0448">
                  <a:extLst>
                    <a:ext uri="{9D8B030D-6E8A-4147-A177-3AD203B41FA5}">
                      <a16:colId xmlns:a16="http://schemas.microsoft.com/office/drawing/2014/main" val="3813375750"/>
                    </a:ext>
                  </a:extLst>
                </a:gridCol>
                <a:gridCol w="3540821">
                  <a:extLst>
                    <a:ext uri="{9D8B030D-6E8A-4147-A177-3AD203B41FA5}">
                      <a16:colId xmlns:a16="http://schemas.microsoft.com/office/drawing/2014/main" val="1799367182"/>
                    </a:ext>
                  </a:extLst>
                </a:gridCol>
                <a:gridCol w="1381457">
                  <a:extLst>
                    <a:ext uri="{9D8B030D-6E8A-4147-A177-3AD203B41FA5}">
                      <a16:colId xmlns:a16="http://schemas.microsoft.com/office/drawing/2014/main" val="1426079687"/>
                    </a:ext>
                  </a:extLst>
                </a:gridCol>
              </a:tblGrid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Weighting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16406109"/>
                  </a:ext>
                </a:extLst>
              </a:tr>
              <a:tr h="441325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>
                          <a:effectLst/>
                        </a:rPr>
                        <a:t>Report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2,500 Words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90253771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03E1F3A-6B11-F8A5-8F97-DC69341617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621184"/>
              </p:ext>
            </p:extLst>
          </p:nvPr>
        </p:nvGraphicFramePr>
        <p:xfrm>
          <a:off x="1895473" y="5061120"/>
          <a:ext cx="7883525" cy="8826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9324">
                  <a:extLst>
                    <a:ext uri="{9D8B030D-6E8A-4147-A177-3AD203B41FA5}">
                      <a16:colId xmlns:a16="http://schemas.microsoft.com/office/drawing/2014/main" val="301094224"/>
                    </a:ext>
                  </a:extLst>
                </a:gridCol>
                <a:gridCol w="3563785">
                  <a:extLst>
                    <a:ext uri="{9D8B030D-6E8A-4147-A177-3AD203B41FA5}">
                      <a16:colId xmlns:a16="http://schemas.microsoft.com/office/drawing/2014/main" val="4268515293"/>
                    </a:ext>
                  </a:extLst>
                </a:gridCol>
                <a:gridCol w="1390416">
                  <a:extLst>
                    <a:ext uri="{9D8B030D-6E8A-4147-A177-3AD203B41FA5}">
                      <a16:colId xmlns:a16="http://schemas.microsoft.com/office/drawing/2014/main" val="908694689"/>
                    </a:ext>
                  </a:extLst>
                </a:gridCol>
              </a:tblGrid>
              <a:tr h="494254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Volume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Weighting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87436163"/>
                  </a:ext>
                </a:extLst>
              </a:tr>
              <a:tr h="388396"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2 Hours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50%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76568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057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5663937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262462"/>
            <a:ext cx="11216503" cy="52562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600" b="1" kern="1200" dirty="0">
                <a:solidFill>
                  <a:schemeClr val="tx1"/>
                </a:solidFill>
                <a:ea typeface="+mj-ea"/>
                <a:cs typeface="+mj-cs"/>
              </a:rPr>
              <a:t>Reading Book: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effectLst/>
                <a:ea typeface="Calibri" panose="020F0502020204030204" pitchFamily="34" charset="0"/>
              </a:rPr>
              <a:t>Huang, Y. and Boyle, K. (2008) Antennas from Theory to Practice, John-Wiley &amp; Sons Ltd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effectLst/>
                <a:ea typeface="Calibri" panose="020F0502020204030204" pitchFamily="34" charset="0"/>
              </a:rPr>
              <a:t>Kraus, J. and </a:t>
            </a:r>
            <a:r>
              <a:rPr lang="en-GB" sz="2600" dirty="0" err="1">
                <a:effectLst/>
                <a:ea typeface="Calibri" panose="020F0502020204030204" pitchFamily="34" charset="0"/>
              </a:rPr>
              <a:t>Fleisch</a:t>
            </a:r>
            <a:r>
              <a:rPr lang="en-GB" sz="2600" dirty="0">
                <a:effectLst/>
                <a:ea typeface="Calibri" panose="020F0502020204030204" pitchFamily="34" charset="0"/>
              </a:rPr>
              <a:t>, D. (2010) Electromagnetics with Applications, 5</a:t>
            </a:r>
            <a:r>
              <a:rPr lang="en-GB" sz="2600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sz="2600" dirty="0">
                <a:effectLst/>
                <a:ea typeface="Calibri" panose="020F0502020204030204" pitchFamily="34" charset="0"/>
              </a:rPr>
              <a:t> Edition, McGraw-Hill</a:t>
            </a:r>
          </a:p>
          <a:p>
            <a:pPr>
              <a:lnSpc>
                <a:spcPct val="150000"/>
              </a:lnSpc>
            </a:pPr>
            <a:r>
              <a:rPr lang="en-GB" sz="2600" dirty="0">
                <a:effectLst/>
                <a:ea typeface="Calibri" panose="020F0502020204030204" pitchFamily="34" charset="0"/>
              </a:rPr>
              <a:t>Collins, T.F., Getz, R., Pu, D. and </a:t>
            </a:r>
            <a:r>
              <a:rPr lang="en-GB" sz="2600" dirty="0" err="1">
                <a:effectLst/>
                <a:ea typeface="Calibri" panose="020F0502020204030204" pitchFamily="34" charset="0"/>
              </a:rPr>
              <a:t>Wyglinski</a:t>
            </a:r>
            <a:r>
              <a:rPr lang="en-GB" sz="2600" dirty="0">
                <a:effectLst/>
                <a:ea typeface="Calibri" panose="020F0502020204030204" pitchFamily="34" charset="0"/>
              </a:rPr>
              <a:t> A. M. (2018) Software-Defined Radio for Engineers, Artech House</a:t>
            </a:r>
            <a:endParaRPr lang="en-US" sz="2600" b="1" dirty="0">
              <a:ea typeface="+mj-ea"/>
              <a:cs typeface="+mj-cs"/>
            </a:endParaRPr>
          </a:p>
          <a:p>
            <a:pPr marL="0" indent="0">
              <a:lnSpc>
                <a:spcPct val="170000"/>
              </a:lnSpc>
              <a:spcBef>
                <a:spcPts val="600"/>
              </a:spcBef>
              <a:buNone/>
            </a:pPr>
            <a:r>
              <a:rPr lang="en-GB" sz="3600" b="1" dirty="0"/>
              <a:t>Reference Book: </a:t>
            </a:r>
            <a:endParaRPr lang="en-GB" sz="4800" b="1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dirty="0" err="1">
                <a:effectLst/>
                <a:ea typeface="Calibri" panose="020F0502020204030204" pitchFamily="34" charset="0"/>
              </a:rPr>
              <a:t>Grayver</a:t>
            </a:r>
            <a:r>
              <a:rPr lang="en-GB" sz="2600" dirty="0">
                <a:effectLst/>
                <a:ea typeface="Calibri" panose="020F0502020204030204" pitchFamily="34" charset="0"/>
              </a:rPr>
              <a:t>, E. (2013) Implementing Software Defined Radio, Springer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600" dirty="0">
                <a:effectLst/>
                <a:ea typeface="Calibri" panose="020F0502020204030204" pitchFamily="34" charset="0"/>
              </a:rPr>
              <a:t>Bird, J. (1997) Electrical Circuit Theory &amp; Technology,  </a:t>
            </a:r>
            <a:r>
              <a:rPr lang="en-GB" sz="2600" dirty="0" err="1">
                <a:effectLst/>
                <a:ea typeface="Calibri" panose="020F0502020204030204" pitchFamily="34" charset="0"/>
              </a:rPr>
              <a:t>Newnes</a:t>
            </a:r>
            <a:endParaRPr lang="en-GB" sz="2600" dirty="0">
              <a:solidFill>
                <a:srgbClr val="000000"/>
              </a:solidFill>
              <a:ea typeface="Times New Roman" panose="02020603050405020304" pitchFamily="18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i="1" dirty="0">
                <a:solidFill>
                  <a:schemeClr val="bg1">
                    <a:lumMod val="65000"/>
                  </a:schemeClr>
                </a:solidFill>
              </a:rPr>
              <a:t>Advanced Radio Frequency </a:t>
            </a:r>
            <a:r>
              <a:rPr lang="fr-FR" i="1" dirty="0" err="1">
                <a:solidFill>
                  <a:schemeClr val="bg1">
                    <a:lumMod val="65000"/>
                  </a:schemeClr>
                </a:solidFill>
              </a:rPr>
              <a:t>systems</a:t>
            </a:r>
            <a:endParaRPr lang="en-US" i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696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Advanced Radio Frequency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414</Words>
  <Application>Microsoft Office PowerPoint</Application>
  <PresentationFormat>Widescreen</PresentationFormat>
  <Paragraphs>100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3" baseType="lpstr"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Module Name  : Advanced Radio Frequency Systems Module Code  : ACDA6019 Credits    : 20 Level    : 6 Pre – Requisites : None Lecturer   : Stalin Jacob Lecturer Email ID : s.wpackiadhas@uwtsd.ac.uk</vt:lpstr>
      <vt:lpstr>Module Descriptor</vt:lpstr>
      <vt:lpstr>Module Descriptor</vt:lpstr>
      <vt:lpstr>Module Descriptor</vt:lpstr>
      <vt:lpstr>Study time allocation      </vt:lpstr>
      <vt:lpstr>Module Descriptor</vt:lpstr>
      <vt:lpstr>Module Descriptor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108</cp:revision>
  <dcterms:created xsi:type="dcterms:W3CDTF">2021-03-09T15:35:42Z</dcterms:created>
  <dcterms:modified xsi:type="dcterms:W3CDTF">2024-02-11T23:22:16Z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