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14"/>
  </p:notesMasterIdLst>
  <p:sldIdLst>
    <p:sldId id="256" r:id="rId2"/>
    <p:sldId id="268" r:id="rId3"/>
    <p:sldId id="269" r:id="rId4"/>
    <p:sldId id="270" r:id="rId5"/>
    <p:sldId id="271" r:id="rId6"/>
    <p:sldId id="272" r:id="rId7"/>
    <p:sldId id="273" r:id="rId8"/>
    <p:sldId id="274" r:id="rId9"/>
    <p:sldId id="275" r:id="rId10"/>
    <p:sldId id="276" r:id="rId11"/>
    <p:sldId id="277" r:id="rId12"/>
    <p:sldId id="27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45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107"/>
  </p:normalViewPr>
  <p:slideViewPr>
    <p:cSldViewPr snapToGrid="0">
      <p:cViewPr varScale="1">
        <p:scale>
          <a:sx n="62" d="100"/>
          <a:sy n="62" d="100"/>
        </p:scale>
        <p:origin x="19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A164B7-D7DB-4F6A-A772-FCE7EC76131D}"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EBE14EE7-977D-4569-A6DE-A7C460846FBB}">
      <dgm:prSet/>
      <dgm:spPr>
        <a:solidFill>
          <a:schemeClr val="bg1">
            <a:alpha val="90000"/>
          </a:schemeClr>
        </a:solidFill>
      </dgm:spPr>
      <dgm:t>
        <a:bodyPr/>
        <a:lstStyle/>
        <a:p>
          <a:r>
            <a:rPr lang="en-US" b="1" u="sng" dirty="0">
              <a:latin typeface="Arial" panose="020B0604020202020204" pitchFamily="34" charset="0"/>
              <a:cs typeface="Arial" panose="020B0604020202020204" pitchFamily="34" charset="0"/>
            </a:rPr>
            <a:t>Key points</a:t>
          </a:r>
          <a:r>
            <a:rPr lang="en-US" dirty="0"/>
            <a:t>.</a:t>
          </a:r>
        </a:p>
      </dgm:t>
    </dgm:pt>
    <dgm:pt modelId="{D52E2E1E-24E2-4241-9300-4393F465CB0A}" type="parTrans" cxnId="{F6324EF4-CDD3-470F-9D41-CFF3504D5D35}">
      <dgm:prSet/>
      <dgm:spPr/>
      <dgm:t>
        <a:bodyPr/>
        <a:lstStyle/>
        <a:p>
          <a:endParaRPr lang="en-US"/>
        </a:p>
      </dgm:t>
    </dgm:pt>
    <dgm:pt modelId="{47CFB6F3-F269-4ED5-AAE4-24882506DBBC}" type="sibTrans" cxnId="{F6324EF4-CDD3-470F-9D41-CFF3504D5D35}">
      <dgm:prSet/>
      <dgm:spPr/>
      <dgm:t>
        <a:bodyPr/>
        <a:lstStyle/>
        <a:p>
          <a:endParaRPr lang="en-US"/>
        </a:p>
      </dgm:t>
    </dgm:pt>
    <dgm:pt modelId="{F218F874-BC23-4D95-BE1B-0CFEBEA8857F}">
      <dgm:prSet/>
      <dgm:spPr/>
      <dgm:t>
        <a:bodyPr/>
        <a:lstStyle/>
        <a:p>
          <a:r>
            <a:rPr lang="en-US" b="0" dirty="0">
              <a:latin typeface="Arial" panose="020B0604020202020204" pitchFamily="34" charset="0"/>
              <a:cs typeface="Arial" panose="020B0604020202020204" pitchFamily="34" charset="0"/>
            </a:rPr>
            <a:t>Airbnb uses a multi-sided platform model.</a:t>
          </a:r>
        </a:p>
      </dgm:t>
    </dgm:pt>
    <dgm:pt modelId="{0A95D51C-19CD-4BAE-BFD6-AB186AD70544}" type="parTrans" cxnId="{A072CDA6-3D4E-4D54-AFDC-8D89F266421D}">
      <dgm:prSet/>
      <dgm:spPr/>
      <dgm:t>
        <a:bodyPr/>
        <a:lstStyle/>
        <a:p>
          <a:endParaRPr lang="en-US"/>
        </a:p>
      </dgm:t>
    </dgm:pt>
    <dgm:pt modelId="{CBBF8E84-C2DE-479C-9096-B8212E54BA2E}" type="sibTrans" cxnId="{A072CDA6-3D4E-4D54-AFDC-8D89F266421D}">
      <dgm:prSet/>
      <dgm:spPr/>
      <dgm:t>
        <a:bodyPr/>
        <a:lstStyle/>
        <a:p>
          <a:endParaRPr lang="en-US"/>
        </a:p>
      </dgm:t>
    </dgm:pt>
    <dgm:pt modelId="{33E4C799-73FB-4DED-AEA9-9AC39DB8751A}">
      <dgm:prSet/>
      <dgm:spPr/>
      <dgm:t>
        <a:bodyPr/>
        <a:lstStyle/>
        <a:p>
          <a:r>
            <a:rPr lang="en-US" dirty="0">
              <a:latin typeface="Arial" panose="020B0604020202020204" pitchFamily="34" charset="0"/>
              <a:cs typeface="Arial" panose="020B0604020202020204" pitchFamily="34" charset="0"/>
            </a:rPr>
            <a:t>Airbnb adopts a consumer-to-consumer model and facilitates transactions. </a:t>
          </a:r>
        </a:p>
      </dgm:t>
    </dgm:pt>
    <dgm:pt modelId="{8CA8F884-BC62-4469-B58C-48E5935B79FA}" type="parTrans" cxnId="{E18CE3F3-F3D6-4247-8C74-E75B80BCE3CA}">
      <dgm:prSet/>
      <dgm:spPr/>
      <dgm:t>
        <a:bodyPr/>
        <a:lstStyle/>
        <a:p>
          <a:endParaRPr lang="en-US"/>
        </a:p>
      </dgm:t>
    </dgm:pt>
    <dgm:pt modelId="{AD9FD8B3-20FD-458D-BD95-FD52A489D5AD}" type="sibTrans" cxnId="{E18CE3F3-F3D6-4247-8C74-E75B80BCE3CA}">
      <dgm:prSet/>
      <dgm:spPr/>
      <dgm:t>
        <a:bodyPr/>
        <a:lstStyle/>
        <a:p>
          <a:endParaRPr lang="en-US"/>
        </a:p>
      </dgm:t>
    </dgm:pt>
    <dgm:pt modelId="{96C60A0E-7445-4C69-A64C-0924CBFE9177}">
      <dgm:prSet/>
      <dgm:spPr/>
      <dgm:t>
        <a:bodyPr/>
        <a:lstStyle/>
        <a:p>
          <a:r>
            <a:rPr lang="en-US" dirty="0">
              <a:latin typeface="Arial" panose="020B0604020202020204" pitchFamily="34" charset="0"/>
              <a:cs typeface="Arial" panose="020B0604020202020204" pitchFamily="34" charset="0"/>
            </a:rPr>
            <a:t>Airbnb has several value propositions.</a:t>
          </a:r>
        </a:p>
      </dgm:t>
    </dgm:pt>
    <dgm:pt modelId="{0EC4417C-77DC-4B2F-B62C-B5C5A65EF5BA}" type="parTrans" cxnId="{B41F1A4D-3C34-40F3-A130-041C67432299}">
      <dgm:prSet/>
      <dgm:spPr/>
      <dgm:t>
        <a:bodyPr/>
        <a:lstStyle/>
        <a:p>
          <a:endParaRPr lang="en-US"/>
        </a:p>
      </dgm:t>
    </dgm:pt>
    <dgm:pt modelId="{14E4313A-A262-4268-8CE3-723E6BDBE842}" type="sibTrans" cxnId="{B41F1A4D-3C34-40F3-A130-041C67432299}">
      <dgm:prSet/>
      <dgm:spPr/>
      <dgm:t>
        <a:bodyPr/>
        <a:lstStyle/>
        <a:p>
          <a:endParaRPr lang="en-US"/>
        </a:p>
      </dgm:t>
    </dgm:pt>
    <dgm:pt modelId="{9EFF6B04-1EB3-454B-BDB3-BA03B5AA0856}" type="pres">
      <dgm:prSet presAssocID="{1FA164B7-D7DB-4F6A-A772-FCE7EC76131D}" presName="hierChild1" presStyleCnt="0">
        <dgm:presLayoutVars>
          <dgm:chPref val="1"/>
          <dgm:dir/>
          <dgm:animOne val="branch"/>
          <dgm:animLvl val="lvl"/>
          <dgm:resizeHandles/>
        </dgm:presLayoutVars>
      </dgm:prSet>
      <dgm:spPr/>
    </dgm:pt>
    <dgm:pt modelId="{C777623D-83E8-DE4B-BFE8-DCFE7286B23D}" type="pres">
      <dgm:prSet presAssocID="{EBE14EE7-977D-4569-A6DE-A7C460846FBB}" presName="hierRoot1" presStyleCnt="0"/>
      <dgm:spPr/>
    </dgm:pt>
    <dgm:pt modelId="{65630EC1-0966-7943-A5FE-738DB3959D47}" type="pres">
      <dgm:prSet presAssocID="{EBE14EE7-977D-4569-A6DE-A7C460846FBB}" presName="composite" presStyleCnt="0"/>
      <dgm:spPr/>
    </dgm:pt>
    <dgm:pt modelId="{D88A25B1-853A-794A-998E-124693014901}" type="pres">
      <dgm:prSet presAssocID="{EBE14EE7-977D-4569-A6DE-A7C460846FBB}" presName="background" presStyleLbl="node0" presStyleIdx="0" presStyleCnt="1"/>
      <dgm:spPr>
        <a:solidFill>
          <a:srgbClr val="F7455C"/>
        </a:solidFill>
      </dgm:spPr>
    </dgm:pt>
    <dgm:pt modelId="{EEC3F027-C6AB-9441-BAC2-96AD644AB08E}" type="pres">
      <dgm:prSet presAssocID="{EBE14EE7-977D-4569-A6DE-A7C460846FBB}" presName="text" presStyleLbl="fgAcc0" presStyleIdx="0" presStyleCnt="1">
        <dgm:presLayoutVars>
          <dgm:chPref val="3"/>
        </dgm:presLayoutVars>
      </dgm:prSet>
      <dgm:spPr/>
    </dgm:pt>
    <dgm:pt modelId="{0BEB337A-8A99-7F47-8DD1-A44F9F81E961}" type="pres">
      <dgm:prSet presAssocID="{EBE14EE7-977D-4569-A6DE-A7C460846FBB}" presName="hierChild2" presStyleCnt="0"/>
      <dgm:spPr/>
    </dgm:pt>
    <dgm:pt modelId="{CE4044B3-3EA2-FC4E-A036-D77E2BC049F7}" type="pres">
      <dgm:prSet presAssocID="{0A95D51C-19CD-4BAE-BFD6-AB186AD70544}" presName="Name10" presStyleLbl="parChTrans1D2" presStyleIdx="0" presStyleCnt="3"/>
      <dgm:spPr/>
    </dgm:pt>
    <dgm:pt modelId="{FCC8BB90-F20C-EB42-9D44-46342CD2ADD5}" type="pres">
      <dgm:prSet presAssocID="{F218F874-BC23-4D95-BE1B-0CFEBEA8857F}" presName="hierRoot2" presStyleCnt="0"/>
      <dgm:spPr/>
    </dgm:pt>
    <dgm:pt modelId="{929B0D70-7366-F54D-8916-F7F1F7605B19}" type="pres">
      <dgm:prSet presAssocID="{F218F874-BC23-4D95-BE1B-0CFEBEA8857F}" presName="composite2" presStyleCnt="0"/>
      <dgm:spPr/>
    </dgm:pt>
    <dgm:pt modelId="{52815C0A-42FD-BE4E-A52D-B841B5726EB0}" type="pres">
      <dgm:prSet presAssocID="{F218F874-BC23-4D95-BE1B-0CFEBEA8857F}" presName="background2" presStyleLbl="node2" presStyleIdx="0" presStyleCnt="3"/>
      <dgm:spPr>
        <a:solidFill>
          <a:srgbClr val="F7455C"/>
        </a:solidFill>
      </dgm:spPr>
    </dgm:pt>
    <dgm:pt modelId="{3D1BEE10-03C8-8940-9664-D2CF75487B46}" type="pres">
      <dgm:prSet presAssocID="{F218F874-BC23-4D95-BE1B-0CFEBEA8857F}" presName="text2" presStyleLbl="fgAcc2" presStyleIdx="0" presStyleCnt="3">
        <dgm:presLayoutVars>
          <dgm:chPref val="3"/>
        </dgm:presLayoutVars>
      </dgm:prSet>
      <dgm:spPr/>
    </dgm:pt>
    <dgm:pt modelId="{9AA3B97C-4ED8-DC43-A6E1-8733FAE2FDBD}" type="pres">
      <dgm:prSet presAssocID="{F218F874-BC23-4D95-BE1B-0CFEBEA8857F}" presName="hierChild3" presStyleCnt="0"/>
      <dgm:spPr/>
    </dgm:pt>
    <dgm:pt modelId="{D5DEA113-16D9-7A4D-9235-65AC06F8929D}" type="pres">
      <dgm:prSet presAssocID="{8CA8F884-BC62-4469-B58C-48E5935B79FA}" presName="Name10" presStyleLbl="parChTrans1D2" presStyleIdx="1" presStyleCnt="3"/>
      <dgm:spPr/>
    </dgm:pt>
    <dgm:pt modelId="{BA4A11A9-BBAA-714F-82EC-3136B2AD1188}" type="pres">
      <dgm:prSet presAssocID="{33E4C799-73FB-4DED-AEA9-9AC39DB8751A}" presName="hierRoot2" presStyleCnt="0"/>
      <dgm:spPr/>
    </dgm:pt>
    <dgm:pt modelId="{D9772CD8-41CB-AA47-A571-7B1C0E364DB9}" type="pres">
      <dgm:prSet presAssocID="{33E4C799-73FB-4DED-AEA9-9AC39DB8751A}" presName="composite2" presStyleCnt="0"/>
      <dgm:spPr/>
    </dgm:pt>
    <dgm:pt modelId="{A93575E2-E94A-4249-887B-A0DEFCBFC222}" type="pres">
      <dgm:prSet presAssocID="{33E4C799-73FB-4DED-AEA9-9AC39DB8751A}" presName="background2" presStyleLbl="node2" presStyleIdx="1" presStyleCnt="3"/>
      <dgm:spPr>
        <a:solidFill>
          <a:srgbClr val="F7455C"/>
        </a:solidFill>
      </dgm:spPr>
    </dgm:pt>
    <dgm:pt modelId="{A04D3A38-B468-594D-AB2C-AE85B47636FF}" type="pres">
      <dgm:prSet presAssocID="{33E4C799-73FB-4DED-AEA9-9AC39DB8751A}" presName="text2" presStyleLbl="fgAcc2" presStyleIdx="1" presStyleCnt="3">
        <dgm:presLayoutVars>
          <dgm:chPref val="3"/>
        </dgm:presLayoutVars>
      </dgm:prSet>
      <dgm:spPr/>
    </dgm:pt>
    <dgm:pt modelId="{1380CFC1-589D-974C-9DAE-74AFA077998D}" type="pres">
      <dgm:prSet presAssocID="{33E4C799-73FB-4DED-AEA9-9AC39DB8751A}" presName="hierChild3" presStyleCnt="0"/>
      <dgm:spPr/>
    </dgm:pt>
    <dgm:pt modelId="{D1150EC3-B6CA-DF41-9C81-F2C65B7694F2}" type="pres">
      <dgm:prSet presAssocID="{0EC4417C-77DC-4B2F-B62C-B5C5A65EF5BA}" presName="Name10" presStyleLbl="parChTrans1D2" presStyleIdx="2" presStyleCnt="3"/>
      <dgm:spPr/>
    </dgm:pt>
    <dgm:pt modelId="{EC50467E-AE77-B64A-8E92-876BE927C571}" type="pres">
      <dgm:prSet presAssocID="{96C60A0E-7445-4C69-A64C-0924CBFE9177}" presName="hierRoot2" presStyleCnt="0"/>
      <dgm:spPr/>
    </dgm:pt>
    <dgm:pt modelId="{A44C4558-EC0A-4B4C-B485-74D4373EF501}" type="pres">
      <dgm:prSet presAssocID="{96C60A0E-7445-4C69-A64C-0924CBFE9177}" presName="composite2" presStyleCnt="0"/>
      <dgm:spPr/>
    </dgm:pt>
    <dgm:pt modelId="{490D7F8E-2D24-AA4D-B479-C633AE904954}" type="pres">
      <dgm:prSet presAssocID="{96C60A0E-7445-4C69-A64C-0924CBFE9177}" presName="background2" presStyleLbl="node2" presStyleIdx="2" presStyleCnt="3"/>
      <dgm:spPr>
        <a:solidFill>
          <a:srgbClr val="F7455C"/>
        </a:solidFill>
      </dgm:spPr>
    </dgm:pt>
    <dgm:pt modelId="{175E5EBE-66BB-1544-90BF-8B234F258B31}" type="pres">
      <dgm:prSet presAssocID="{96C60A0E-7445-4C69-A64C-0924CBFE9177}" presName="text2" presStyleLbl="fgAcc2" presStyleIdx="2" presStyleCnt="3">
        <dgm:presLayoutVars>
          <dgm:chPref val="3"/>
        </dgm:presLayoutVars>
      </dgm:prSet>
      <dgm:spPr/>
    </dgm:pt>
    <dgm:pt modelId="{B10157F8-E0BF-3543-A472-41DCBA0B6705}" type="pres">
      <dgm:prSet presAssocID="{96C60A0E-7445-4C69-A64C-0924CBFE9177}" presName="hierChild3" presStyleCnt="0"/>
      <dgm:spPr/>
    </dgm:pt>
  </dgm:ptLst>
  <dgm:cxnLst>
    <dgm:cxn modelId="{CE5E7D2B-028A-AA49-8F8B-C6EC34B0BAEB}" type="presOf" srcId="{96C60A0E-7445-4C69-A64C-0924CBFE9177}" destId="{175E5EBE-66BB-1544-90BF-8B234F258B31}" srcOrd="0" destOrd="0" presId="urn:microsoft.com/office/officeart/2005/8/layout/hierarchy1"/>
    <dgm:cxn modelId="{B432162C-1986-9640-A0E1-797182A2C658}" type="presOf" srcId="{0EC4417C-77DC-4B2F-B62C-B5C5A65EF5BA}" destId="{D1150EC3-B6CA-DF41-9C81-F2C65B7694F2}" srcOrd="0" destOrd="0" presId="urn:microsoft.com/office/officeart/2005/8/layout/hierarchy1"/>
    <dgm:cxn modelId="{B41F1A4D-3C34-40F3-A130-041C67432299}" srcId="{EBE14EE7-977D-4569-A6DE-A7C460846FBB}" destId="{96C60A0E-7445-4C69-A64C-0924CBFE9177}" srcOrd="2" destOrd="0" parTransId="{0EC4417C-77DC-4B2F-B62C-B5C5A65EF5BA}" sibTransId="{14E4313A-A262-4268-8CE3-723E6BDBE842}"/>
    <dgm:cxn modelId="{7921DF5C-8142-A248-9F3F-A49716B0A995}" type="presOf" srcId="{33E4C799-73FB-4DED-AEA9-9AC39DB8751A}" destId="{A04D3A38-B468-594D-AB2C-AE85B47636FF}" srcOrd="0" destOrd="0" presId="urn:microsoft.com/office/officeart/2005/8/layout/hierarchy1"/>
    <dgm:cxn modelId="{B248B97B-0045-E343-B2FC-FE095EABB1FC}" type="presOf" srcId="{0A95D51C-19CD-4BAE-BFD6-AB186AD70544}" destId="{CE4044B3-3EA2-FC4E-A036-D77E2BC049F7}" srcOrd="0" destOrd="0" presId="urn:microsoft.com/office/officeart/2005/8/layout/hierarchy1"/>
    <dgm:cxn modelId="{E4096C8C-7138-D246-AB5B-CD4C7DE431F4}" type="presOf" srcId="{EBE14EE7-977D-4569-A6DE-A7C460846FBB}" destId="{EEC3F027-C6AB-9441-BAC2-96AD644AB08E}" srcOrd="0" destOrd="0" presId="urn:microsoft.com/office/officeart/2005/8/layout/hierarchy1"/>
    <dgm:cxn modelId="{247E9D9D-02B7-DA4E-ADA3-F81143CAA34C}" type="presOf" srcId="{F218F874-BC23-4D95-BE1B-0CFEBEA8857F}" destId="{3D1BEE10-03C8-8940-9664-D2CF75487B46}" srcOrd="0" destOrd="0" presId="urn:microsoft.com/office/officeart/2005/8/layout/hierarchy1"/>
    <dgm:cxn modelId="{A072CDA6-3D4E-4D54-AFDC-8D89F266421D}" srcId="{EBE14EE7-977D-4569-A6DE-A7C460846FBB}" destId="{F218F874-BC23-4D95-BE1B-0CFEBEA8857F}" srcOrd="0" destOrd="0" parTransId="{0A95D51C-19CD-4BAE-BFD6-AB186AD70544}" sibTransId="{CBBF8E84-C2DE-479C-9096-B8212E54BA2E}"/>
    <dgm:cxn modelId="{E6E6BEA7-474E-3442-9FF4-F2559D3299C5}" type="presOf" srcId="{1FA164B7-D7DB-4F6A-A772-FCE7EC76131D}" destId="{9EFF6B04-1EB3-454B-BDB3-BA03B5AA0856}" srcOrd="0" destOrd="0" presId="urn:microsoft.com/office/officeart/2005/8/layout/hierarchy1"/>
    <dgm:cxn modelId="{BAA8F2C7-E589-4542-9967-19908154D4BE}" type="presOf" srcId="{8CA8F884-BC62-4469-B58C-48E5935B79FA}" destId="{D5DEA113-16D9-7A4D-9235-65AC06F8929D}" srcOrd="0" destOrd="0" presId="urn:microsoft.com/office/officeart/2005/8/layout/hierarchy1"/>
    <dgm:cxn modelId="{E18CE3F3-F3D6-4247-8C74-E75B80BCE3CA}" srcId="{EBE14EE7-977D-4569-A6DE-A7C460846FBB}" destId="{33E4C799-73FB-4DED-AEA9-9AC39DB8751A}" srcOrd="1" destOrd="0" parTransId="{8CA8F884-BC62-4469-B58C-48E5935B79FA}" sibTransId="{AD9FD8B3-20FD-458D-BD95-FD52A489D5AD}"/>
    <dgm:cxn modelId="{F6324EF4-CDD3-470F-9D41-CFF3504D5D35}" srcId="{1FA164B7-D7DB-4F6A-A772-FCE7EC76131D}" destId="{EBE14EE7-977D-4569-A6DE-A7C460846FBB}" srcOrd="0" destOrd="0" parTransId="{D52E2E1E-24E2-4241-9300-4393F465CB0A}" sibTransId="{47CFB6F3-F269-4ED5-AAE4-24882506DBBC}"/>
    <dgm:cxn modelId="{AAB5A063-6B05-A749-BA73-0F5F4B1C3BCC}" type="presParOf" srcId="{9EFF6B04-1EB3-454B-BDB3-BA03B5AA0856}" destId="{C777623D-83E8-DE4B-BFE8-DCFE7286B23D}" srcOrd="0" destOrd="0" presId="urn:microsoft.com/office/officeart/2005/8/layout/hierarchy1"/>
    <dgm:cxn modelId="{E297ECD1-45B6-1646-9C6C-D70EDB25169D}" type="presParOf" srcId="{C777623D-83E8-DE4B-BFE8-DCFE7286B23D}" destId="{65630EC1-0966-7943-A5FE-738DB3959D47}" srcOrd="0" destOrd="0" presId="urn:microsoft.com/office/officeart/2005/8/layout/hierarchy1"/>
    <dgm:cxn modelId="{61C9E2DB-20D0-EF49-9F31-187BCF9D56CB}" type="presParOf" srcId="{65630EC1-0966-7943-A5FE-738DB3959D47}" destId="{D88A25B1-853A-794A-998E-124693014901}" srcOrd="0" destOrd="0" presId="urn:microsoft.com/office/officeart/2005/8/layout/hierarchy1"/>
    <dgm:cxn modelId="{CFF0B7CF-0937-1642-AAAF-59E395F955B0}" type="presParOf" srcId="{65630EC1-0966-7943-A5FE-738DB3959D47}" destId="{EEC3F027-C6AB-9441-BAC2-96AD644AB08E}" srcOrd="1" destOrd="0" presId="urn:microsoft.com/office/officeart/2005/8/layout/hierarchy1"/>
    <dgm:cxn modelId="{4F0D5062-B0B2-4246-8429-642F27267802}" type="presParOf" srcId="{C777623D-83E8-DE4B-BFE8-DCFE7286B23D}" destId="{0BEB337A-8A99-7F47-8DD1-A44F9F81E961}" srcOrd="1" destOrd="0" presId="urn:microsoft.com/office/officeart/2005/8/layout/hierarchy1"/>
    <dgm:cxn modelId="{53A7A3E5-247E-AC47-816B-D4878E2228B9}" type="presParOf" srcId="{0BEB337A-8A99-7F47-8DD1-A44F9F81E961}" destId="{CE4044B3-3EA2-FC4E-A036-D77E2BC049F7}" srcOrd="0" destOrd="0" presId="urn:microsoft.com/office/officeart/2005/8/layout/hierarchy1"/>
    <dgm:cxn modelId="{8BBA1739-21E6-B448-B932-4B0A338AF2C2}" type="presParOf" srcId="{0BEB337A-8A99-7F47-8DD1-A44F9F81E961}" destId="{FCC8BB90-F20C-EB42-9D44-46342CD2ADD5}" srcOrd="1" destOrd="0" presId="urn:microsoft.com/office/officeart/2005/8/layout/hierarchy1"/>
    <dgm:cxn modelId="{3F3D690F-2035-1541-90AB-04E0B708A8BB}" type="presParOf" srcId="{FCC8BB90-F20C-EB42-9D44-46342CD2ADD5}" destId="{929B0D70-7366-F54D-8916-F7F1F7605B19}" srcOrd="0" destOrd="0" presId="urn:microsoft.com/office/officeart/2005/8/layout/hierarchy1"/>
    <dgm:cxn modelId="{CE5546DC-ACDC-5A4C-B91A-3D0239B0186D}" type="presParOf" srcId="{929B0D70-7366-F54D-8916-F7F1F7605B19}" destId="{52815C0A-42FD-BE4E-A52D-B841B5726EB0}" srcOrd="0" destOrd="0" presId="urn:microsoft.com/office/officeart/2005/8/layout/hierarchy1"/>
    <dgm:cxn modelId="{1F1E7A71-7A7B-EE44-B85B-353BC8AAFB29}" type="presParOf" srcId="{929B0D70-7366-F54D-8916-F7F1F7605B19}" destId="{3D1BEE10-03C8-8940-9664-D2CF75487B46}" srcOrd="1" destOrd="0" presId="urn:microsoft.com/office/officeart/2005/8/layout/hierarchy1"/>
    <dgm:cxn modelId="{8116EB65-4ED8-304D-96C3-037D6846A416}" type="presParOf" srcId="{FCC8BB90-F20C-EB42-9D44-46342CD2ADD5}" destId="{9AA3B97C-4ED8-DC43-A6E1-8733FAE2FDBD}" srcOrd="1" destOrd="0" presId="urn:microsoft.com/office/officeart/2005/8/layout/hierarchy1"/>
    <dgm:cxn modelId="{8C054FC6-3A55-9740-8A3C-6087504996B9}" type="presParOf" srcId="{0BEB337A-8A99-7F47-8DD1-A44F9F81E961}" destId="{D5DEA113-16D9-7A4D-9235-65AC06F8929D}" srcOrd="2" destOrd="0" presId="urn:microsoft.com/office/officeart/2005/8/layout/hierarchy1"/>
    <dgm:cxn modelId="{E74B9D81-A6FD-A348-9093-FA73F6314D4B}" type="presParOf" srcId="{0BEB337A-8A99-7F47-8DD1-A44F9F81E961}" destId="{BA4A11A9-BBAA-714F-82EC-3136B2AD1188}" srcOrd="3" destOrd="0" presId="urn:microsoft.com/office/officeart/2005/8/layout/hierarchy1"/>
    <dgm:cxn modelId="{4D63F369-1D19-4D4A-906A-3E6C06B9E0FA}" type="presParOf" srcId="{BA4A11A9-BBAA-714F-82EC-3136B2AD1188}" destId="{D9772CD8-41CB-AA47-A571-7B1C0E364DB9}" srcOrd="0" destOrd="0" presId="urn:microsoft.com/office/officeart/2005/8/layout/hierarchy1"/>
    <dgm:cxn modelId="{1F4DAC9B-E690-2E48-98BE-02FF0B0C27EE}" type="presParOf" srcId="{D9772CD8-41CB-AA47-A571-7B1C0E364DB9}" destId="{A93575E2-E94A-4249-887B-A0DEFCBFC222}" srcOrd="0" destOrd="0" presId="urn:microsoft.com/office/officeart/2005/8/layout/hierarchy1"/>
    <dgm:cxn modelId="{50BF868C-6888-1844-A0F9-A0E18D5007C7}" type="presParOf" srcId="{D9772CD8-41CB-AA47-A571-7B1C0E364DB9}" destId="{A04D3A38-B468-594D-AB2C-AE85B47636FF}" srcOrd="1" destOrd="0" presId="urn:microsoft.com/office/officeart/2005/8/layout/hierarchy1"/>
    <dgm:cxn modelId="{B516230A-AEBB-6B40-AA96-9E9B2353FBE1}" type="presParOf" srcId="{BA4A11A9-BBAA-714F-82EC-3136B2AD1188}" destId="{1380CFC1-589D-974C-9DAE-74AFA077998D}" srcOrd="1" destOrd="0" presId="urn:microsoft.com/office/officeart/2005/8/layout/hierarchy1"/>
    <dgm:cxn modelId="{3CB4EDC9-B628-8347-9950-50E9E900E930}" type="presParOf" srcId="{0BEB337A-8A99-7F47-8DD1-A44F9F81E961}" destId="{D1150EC3-B6CA-DF41-9C81-F2C65B7694F2}" srcOrd="4" destOrd="0" presId="urn:microsoft.com/office/officeart/2005/8/layout/hierarchy1"/>
    <dgm:cxn modelId="{3262FE67-F30C-1544-9AF7-5251CB63622C}" type="presParOf" srcId="{0BEB337A-8A99-7F47-8DD1-A44F9F81E961}" destId="{EC50467E-AE77-B64A-8E92-876BE927C571}" srcOrd="5" destOrd="0" presId="urn:microsoft.com/office/officeart/2005/8/layout/hierarchy1"/>
    <dgm:cxn modelId="{6B48A79C-089D-464C-B874-09FB44F31B8C}" type="presParOf" srcId="{EC50467E-AE77-B64A-8E92-876BE927C571}" destId="{A44C4558-EC0A-4B4C-B485-74D4373EF501}" srcOrd="0" destOrd="0" presId="urn:microsoft.com/office/officeart/2005/8/layout/hierarchy1"/>
    <dgm:cxn modelId="{71805EA8-488F-A147-B5F0-48EC53BF48E3}" type="presParOf" srcId="{A44C4558-EC0A-4B4C-B485-74D4373EF501}" destId="{490D7F8E-2D24-AA4D-B479-C633AE904954}" srcOrd="0" destOrd="0" presId="urn:microsoft.com/office/officeart/2005/8/layout/hierarchy1"/>
    <dgm:cxn modelId="{EFFEA1C4-FDF0-D541-8048-8A0EAE4898C8}" type="presParOf" srcId="{A44C4558-EC0A-4B4C-B485-74D4373EF501}" destId="{175E5EBE-66BB-1544-90BF-8B234F258B31}" srcOrd="1" destOrd="0" presId="urn:microsoft.com/office/officeart/2005/8/layout/hierarchy1"/>
    <dgm:cxn modelId="{1E3A07C9-F990-2F4F-AAB3-D72E935CF62F}" type="presParOf" srcId="{EC50467E-AE77-B64A-8E92-876BE927C571}" destId="{B10157F8-E0BF-3543-A472-41DCBA0B6705}"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50EC3-B6CA-DF41-9C81-F2C65B7694F2}">
      <dsp:nvSpPr>
        <dsp:cNvPr id="0" name=""/>
        <dsp:cNvSpPr/>
      </dsp:nvSpPr>
      <dsp:spPr>
        <a:xfrm>
          <a:off x="5439156" y="1323368"/>
          <a:ext cx="2544972" cy="605587"/>
        </a:xfrm>
        <a:custGeom>
          <a:avLst/>
          <a:gdLst/>
          <a:ahLst/>
          <a:cxnLst/>
          <a:rect l="0" t="0" r="0" b="0"/>
          <a:pathLst>
            <a:path>
              <a:moveTo>
                <a:pt x="0" y="0"/>
              </a:moveTo>
              <a:lnTo>
                <a:pt x="0" y="412690"/>
              </a:lnTo>
              <a:lnTo>
                <a:pt x="2544972" y="412690"/>
              </a:lnTo>
              <a:lnTo>
                <a:pt x="2544972" y="60558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5DEA113-16D9-7A4D-9235-65AC06F8929D}">
      <dsp:nvSpPr>
        <dsp:cNvPr id="0" name=""/>
        <dsp:cNvSpPr/>
      </dsp:nvSpPr>
      <dsp:spPr>
        <a:xfrm>
          <a:off x="5393436" y="1323368"/>
          <a:ext cx="91440" cy="605587"/>
        </a:xfrm>
        <a:custGeom>
          <a:avLst/>
          <a:gdLst/>
          <a:ahLst/>
          <a:cxnLst/>
          <a:rect l="0" t="0" r="0" b="0"/>
          <a:pathLst>
            <a:path>
              <a:moveTo>
                <a:pt x="45720" y="0"/>
              </a:moveTo>
              <a:lnTo>
                <a:pt x="45720" y="60558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E4044B3-3EA2-FC4E-A036-D77E2BC049F7}">
      <dsp:nvSpPr>
        <dsp:cNvPr id="0" name=""/>
        <dsp:cNvSpPr/>
      </dsp:nvSpPr>
      <dsp:spPr>
        <a:xfrm>
          <a:off x="2894183" y="1323368"/>
          <a:ext cx="2544972" cy="605587"/>
        </a:xfrm>
        <a:custGeom>
          <a:avLst/>
          <a:gdLst/>
          <a:ahLst/>
          <a:cxnLst/>
          <a:rect l="0" t="0" r="0" b="0"/>
          <a:pathLst>
            <a:path>
              <a:moveTo>
                <a:pt x="2544972" y="0"/>
              </a:moveTo>
              <a:lnTo>
                <a:pt x="2544972" y="412690"/>
              </a:lnTo>
              <a:lnTo>
                <a:pt x="0" y="412690"/>
              </a:lnTo>
              <a:lnTo>
                <a:pt x="0" y="60558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88A25B1-853A-794A-998E-124693014901}">
      <dsp:nvSpPr>
        <dsp:cNvPr id="0" name=""/>
        <dsp:cNvSpPr/>
      </dsp:nvSpPr>
      <dsp:spPr>
        <a:xfrm>
          <a:off x="4398031" y="1139"/>
          <a:ext cx="2082250" cy="1322228"/>
        </a:xfrm>
        <a:prstGeom prst="roundRect">
          <a:avLst>
            <a:gd name="adj" fmla="val 10000"/>
          </a:avLst>
        </a:prstGeom>
        <a:solidFill>
          <a:srgbClr val="F7455C"/>
        </a:solidFill>
        <a:ln>
          <a:noFill/>
        </a:ln>
        <a:effectLst/>
      </dsp:spPr>
      <dsp:style>
        <a:lnRef idx="0">
          <a:scrgbClr r="0" g="0" b="0"/>
        </a:lnRef>
        <a:fillRef idx="3">
          <a:scrgbClr r="0" g="0" b="0"/>
        </a:fillRef>
        <a:effectRef idx="2">
          <a:scrgbClr r="0" g="0" b="0"/>
        </a:effectRef>
        <a:fontRef idx="minor">
          <a:schemeClr val="lt1"/>
        </a:fontRef>
      </dsp:style>
    </dsp:sp>
    <dsp:sp modelId="{EEC3F027-C6AB-9441-BAC2-96AD644AB08E}">
      <dsp:nvSpPr>
        <dsp:cNvPr id="0" name=""/>
        <dsp:cNvSpPr/>
      </dsp:nvSpPr>
      <dsp:spPr>
        <a:xfrm>
          <a:off x="4629392" y="220932"/>
          <a:ext cx="2082250" cy="1322228"/>
        </a:xfrm>
        <a:prstGeom prst="roundRect">
          <a:avLst>
            <a:gd name="adj" fmla="val 10000"/>
          </a:avLst>
        </a:prstGeom>
        <a:solidFill>
          <a:schemeClr val="bg1">
            <a:alpha val="9000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u="sng" kern="1200" dirty="0">
              <a:latin typeface="Arial" panose="020B0604020202020204" pitchFamily="34" charset="0"/>
              <a:cs typeface="Arial" panose="020B0604020202020204" pitchFamily="34" charset="0"/>
            </a:rPr>
            <a:t>Key points</a:t>
          </a:r>
          <a:r>
            <a:rPr lang="en-US" sz="1600" kern="1200" dirty="0"/>
            <a:t>.</a:t>
          </a:r>
        </a:p>
      </dsp:txBody>
      <dsp:txXfrm>
        <a:off x="4668119" y="259659"/>
        <a:ext cx="2004796" cy="1244774"/>
      </dsp:txXfrm>
    </dsp:sp>
    <dsp:sp modelId="{52815C0A-42FD-BE4E-A52D-B841B5726EB0}">
      <dsp:nvSpPr>
        <dsp:cNvPr id="0" name=""/>
        <dsp:cNvSpPr/>
      </dsp:nvSpPr>
      <dsp:spPr>
        <a:xfrm>
          <a:off x="1853058" y="1928956"/>
          <a:ext cx="2082250" cy="1322228"/>
        </a:xfrm>
        <a:prstGeom prst="roundRect">
          <a:avLst>
            <a:gd name="adj" fmla="val 10000"/>
          </a:avLst>
        </a:prstGeom>
        <a:solidFill>
          <a:srgbClr val="F7455C"/>
        </a:solidFill>
        <a:ln>
          <a:noFill/>
        </a:ln>
        <a:effectLst/>
      </dsp:spPr>
      <dsp:style>
        <a:lnRef idx="0">
          <a:scrgbClr r="0" g="0" b="0"/>
        </a:lnRef>
        <a:fillRef idx="3">
          <a:scrgbClr r="0" g="0" b="0"/>
        </a:fillRef>
        <a:effectRef idx="2">
          <a:scrgbClr r="0" g="0" b="0"/>
        </a:effectRef>
        <a:fontRef idx="minor">
          <a:schemeClr val="lt1"/>
        </a:fontRef>
      </dsp:style>
    </dsp:sp>
    <dsp:sp modelId="{3D1BEE10-03C8-8940-9664-D2CF75487B46}">
      <dsp:nvSpPr>
        <dsp:cNvPr id="0" name=""/>
        <dsp:cNvSpPr/>
      </dsp:nvSpPr>
      <dsp:spPr>
        <a:xfrm>
          <a:off x="2084420" y="2148749"/>
          <a:ext cx="2082250" cy="132222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Airbnb uses a multi-sided platform model.</a:t>
          </a:r>
        </a:p>
      </dsp:txBody>
      <dsp:txXfrm>
        <a:off x="2123147" y="2187476"/>
        <a:ext cx="2004796" cy="1244774"/>
      </dsp:txXfrm>
    </dsp:sp>
    <dsp:sp modelId="{A93575E2-E94A-4249-887B-A0DEFCBFC222}">
      <dsp:nvSpPr>
        <dsp:cNvPr id="0" name=""/>
        <dsp:cNvSpPr/>
      </dsp:nvSpPr>
      <dsp:spPr>
        <a:xfrm>
          <a:off x="4398031" y="1928956"/>
          <a:ext cx="2082250" cy="1322228"/>
        </a:xfrm>
        <a:prstGeom prst="roundRect">
          <a:avLst>
            <a:gd name="adj" fmla="val 10000"/>
          </a:avLst>
        </a:prstGeom>
        <a:solidFill>
          <a:srgbClr val="F7455C"/>
        </a:solidFill>
        <a:ln>
          <a:noFill/>
        </a:ln>
        <a:effectLst/>
      </dsp:spPr>
      <dsp:style>
        <a:lnRef idx="0">
          <a:scrgbClr r="0" g="0" b="0"/>
        </a:lnRef>
        <a:fillRef idx="3">
          <a:scrgbClr r="0" g="0" b="0"/>
        </a:fillRef>
        <a:effectRef idx="2">
          <a:scrgbClr r="0" g="0" b="0"/>
        </a:effectRef>
        <a:fontRef idx="minor">
          <a:schemeClr val="lt1"/>
        </a:fontRef>
      </dsp:style>
    </dsp:sp>
    <dsp:sp modelId="{A04D3A38-B468-594D-AB2C-AE85B47636FF}">
      <dsp:nvSpPr>
        <dsp:cNvPr id="0" name=""/>
        <dsp:cNvSpPr/>
      </dsp:nvSpPr>
      <dsp:spPr>
        <a:xfrm>
          <a:off x="4629392" y="2148749"/>
          <a:ext cx="2082250" cy="132222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Airbnb adopts a consumer-to-consumer model and facilitates transactions. </a:t>
          </a:r>
        </a:p>
      </dsp:txBody>
      <dsp:txXfrm>
        <a:off x="4668119" y="2187476"/>
        <a:ext cx="2004796" cy="1244774"/>
      </dsp:txXfrm>
    </dsp:sp>
    <dsp:sp modelId="{490D7F8E-2D24-AA4D-B479-C633AE904954}">
      <dsp:nvSpPr>
        <dsp:cNvPr id="0" name=""/>
        <dsp:cNvSpPr/>
      </dsp:nvSpPr>
      <dsp:spPr>
        <a:xfrm>
          <a:off x="6943003" y="1928956"/>
          <a:ext cx="2082250" cy="1322228"/>
        </a:xfrm>
        <a:prstGeom prst="roundRect">
          <a:avLst>
            <a:gd name="adj" fmla="val 10000"/>
          </a:avLst>
        </a:prstGeom>
        <a:solidFill>
          <a:srgbClr val="F7455C"/>
        </a:solidFill>
        <a:ln>
          <a:noFill/>
        </a:ln>
        <a:effectLst/>
      </dsp:spPr>
      <dsp:style>
        <a:lnRef idx="0">
          <a:scrgbClr r="0" g="0" b="0"/>
        </a:lnRef>
        <a:fillRef idx="3">
          <a:scrgbClr r="0" g="0" b="0"/>
        </a:fillRef>
        <a:effectRef idx="2">
          <a:scrgbClr r="0" g="0" b="0"/>
        </a:effectRef>
        <a:fontRef idx="minor">
          <a:schemeClr val="lt1"/>
        </a:fontRef>
      </dsp:style>
    </dsp:sp>
    <dsp:sp modelId="{175E5EBE-66BB-1544-90BF-8B234F258B31}">
      <dsp:nvSpPr>
        <dsp:cNvPr id="0" name=""/>
        <dsp:cNvSpPr/>
      </dsp:nvSpPr>
      <dsp:spPr>
        <a:xfrm>
          <a:off x="7174364" y="2148749"/>
          <a:ext cx="2082250" cy="1322228"/>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Airbnb has several value propositions.</a:t>
          </a:r>
        </a:p>
      </dsp:txBody>
      <dsp:txXfrm>
        <a:off x="7213091" y="2187476"/>
        <a:ext cx="2004796" cy="124477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F41A90-DE58-D446-9C9F-466A5E150933}" type="datetimeFigureOut">
              <a:rPr lang="en-US" smtClean="0"/>
              <a:t>12/19/22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C7F92-55F4-814D-B419-0E7AEC3E24F4}" type="slidenum">
              <a:rPr lang="en-US" smtClean="0"/>
              <a:t>‹#›</a:t>
            </a:fld>
            <a:endParaRPr lang="en-US"/>
          </a:p>
        </p:txBody>
      </p:sp>
    </p:spTree>
    <p:extLst>
      <p:ext uri="{BB962C8B-B14F-4D97-AF65-F5344CB8AC3E}">
        <p14:creationId xmlns:p14="http://schemas.microsoft.com/office/powerpoint/2010/main" val="2813915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Hello, and welcome to my PowerPoint Presentation. The purpose of the presentation is to explore three chapters from the book: Peer-to-Peer Accommodation Networks: </a:t>
            </a:r>
            <a:r>
              <a:rPr lang="en-US" sz="1800" dirty="0">
                <a:effectLst/>
                <a:latin typeface="Arial" panose="020B0604020202020204" pitchFamily="34" charset="0"/>
                <a:ea typeface="Calibri" panose="020F0502020204030204" pitchFamily="34" charset="0"/>
                <a:cs typeface="Arial" panose="020B0604020202020204" pitchFamily="34" charset="0"/>
              </a:rPr>
              <a:t>Pushing the boundaries </a:t>
            </a:r>
            <a:r>
              <a:rPr lang="en-GB" sz="1800" dirty="0">
                <a:effectLst/>
                <a:latin typeface="Arial" panose="020B0604020202020204" pitchFamily="34" charset="0"/>
                <a:ea typeface="Calibri" panose="020F0502020204030204" pitchFamily="34" charset="0"/>
                <a:cs typeface="Arial" panose="020B0604020202020204" pitchFamily="34" charset="0"/>
              </a:rPr>
              <a:t>by Sara </a:t>
            </a:r>
            <a:r>
              <a:rPr lang="en-GB" sz="1800" dirty="0" err="1">
                <a:effectLst/>
                <a:latin typeface="Arial" panose="020B0604020202020204" pitchFamily="34" charset="0"/>
                <a:ea typeface="Calibri" panose="020F0502020204030204" pitchFamily="34" charset="0"/>
                <a:cs typeface="Arial" panose="020B0604020202020204" pitchFamily="34" charset="0"/>
              </a:rPr>
              <a:t>Dolnicar</a:t>
            </a:r>
            <a:r>
              <a:rPr lang="en-GB" sz="1800" dirty="0">
                <a:effectLst/>
                <a:latin typeface="Arial" panose="020B0604020202020204" pitchFamily="34" charset="0"/>
                <a:ea typeface="Calibri" panose="020F0502020204030204" pitchFamily="34" charset="0"/>
                <a:cs typeface="Arial" panose="020B0604020202020204" pitchFamily="34" charset="0"/>
              </a:rPr>
              <a:t> (2017). The book provides an in-depth analysis of peer-to-peer (P-2-P) networks and the sharing economy. Furthermore, today’s presentation summarises six themes identified in the book and critiques each theme, considering their relevance to Air </a:t>
            </a:r>
            <a:r>
              <a:rPr lang="en-GB" sz="1800" dirty="0" err="1">
                <a:effectLst/>
                <a:latin typeface="Arial" panose="020B0604020202020204" pitchFamily="34" charset="0"/>
                <a:ea typeface="Calibri" panose="020F0502020204030204" pitchFamily="34" charset="0"/>
                <a:cs typeface="Arial" panose="020B0604020202020204" pitchFamily="34" charset="0"/>
              </a:rPr>
              <a:t>Bnb</a:t>
            </a:r>
            <a:r>
              <a:rPr lang="en-GB" sz="1800" dirty="0">
                <a:effectLst/>
                <a:latin typeface="Arial" panose="020B0604020202020204" pitchFamily="34" charset="0"/>
                <a:ea typeface="Calibri" panose="020F0502020204030204" pitchFamily="34" charset="0"/>
                <a:cs typeface="Arial" panose="020B0604020202020204" pitchFamily="34" charset="0"/>
              </a:rPr>
              <a:t> and digital business in a broader context. The three chapters that will be reviewed and critiqued are chapters three, six, and twenty-four. </a:t>
            </a:r>
          </a:p>
          <a:p>
            <a:r>
              <a:rPr lang="en-GB" sz="1800" dirty="0">
                <a:effectLst/>
                <a:latin typeface="Arial" panose="020B0604020202020204" pitchFamily="34" charset="0"/>
                <a:ea typeface="Calibri" panose="020F0502020204030204" pitchFamily="34" charset="0"/>
                <a:cs typeface="Arial" panose="020B0604020202020204" pitchFamily="34" charset="0"/>
              </a:rPr>
              <a:t> </a:t>
            </a:r>
          </a:p>
          <a:p>
            <a:endParaRPr lang="en-US" dirty="0"/>
          </a:p>
        </p:txBody>
      </p:sp>
      <p:sp>
        <p:nvSpPr>
          <p:cNvPr id="4" name="Slide Number Placeholder 3"/>
          <p:cNvSpPr>
            <a:spLocks noGrp="1"/>
          </p:cNvSpPr>
          <p:nvPr>
            <p:ph type="sldNum" sz="quarter" idx="5"/>
          </p:nvPr>
        </p:nvSpPr>
        <p:spPr/>
        <p:txBody>
          <a:bodyPr/>
          <a:lstStyle/>
          <a:p>
            <a:fld id="{994C7F92-55F4-814D-B419-0E7AEC3E24F4}" type="slidenum">
              <a:rPr lang="en-US" smtClean="0"/>
              <a:t>1</a:t>
            </a:fld>
            <a:endParaRPr lang="en-US"/>
          </a:p>
        </p:txBody>
      </p:sp>
    </p:spTree>
    <p:extLst>
      <p:ext uri="{BB962C8B-B14F-4D97-AF65-F5344CB8AC3E}">
        <p14:creationId xmlns:p14="http://schemas.microsoft.com/office/powerpoint/2010/main" val="36266816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Arial" panose="020B0604020202020204" pitchFamily="34" charset="0"/>
              </a:rPr>
              <a:t>The first chapter to be reviewed in today’s presentation is chapter three, titled “Airbnb’s business model’. In chapter three, the author discusses the business model of peer-to-peer networks and then analyses the key components of Airbnb’s business model. </a:t>
            </a:r>
          </a:p>
          <a:p>
            <a:r>
              <a:rPr lang="en-GB" sz="1800" dirty="0">
                <a:effectLst/>
                <a:latin typeface="Arial" panose="020B0604020202020204" pitchFamily="34" charset="0"/>
                <a:ea typeface="Calibri" panose="020F0502020204030204" pitchFamily="34" charset="0"/>
                <a:cs typeface="Arial" panose="020B0604020202020204" pitchFamily="34" charset="0"/>
              </a:rPr>
              <a:t>The two themes identified in chapter three are: </a:t>
            </a:r>
          </a:p>
          <a:p>
            <a:pPr marL="342900" lvl="0" indent="-342900">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Business model, and</a:t>
            </a:r>
          </a:p>
          <a:p>
            <a:pPr marL="342900" lvl="0" indent="-342900">
              <a:buFont typeface="+mj-lt"/>
              <a:buAutoNum type="arabicPeriod"/>
            </a:pPr>
            <a:r>
              <a:rPr lang="en-GB" sz="1800" dirty="0">
                <a:effectLst/>
                <a:latin typeface="Arial" panose="020B0604020202020204" pitchFamily="34" charset="0"/>
                <a:ea typeface="Calibri" panose="020F0502020204030204" pitchFamily="34" charset="0"/>
                <a:cs typeface="Arial" panose="020B0604020202020204" pitchFamily="34" charset="0"/>
              </a:rPr>
              <a:t>Value.</a:t>
            </a:r>
          </a:p>
          <a:p>
            <a:r>
              <a:rPr lang="en-GB" sz="1800" dirty="0">
                <a:effectLst/>
                <a:latin typeface="Arial" panose="020B0604020202020204" pitchFamily="34" charset="0"/>
                <a:ea typeface="Calibri" panose="020F0502020204030204" pitchFamily="34" charset="0"/>
                <a:cs typeface="Arial" panose="020B0604020202020204" pitchFamily="34" charset="0"/>
              </a:rPr>
              <a:t> </a:t>
            </a:r>
          </a:p>
          <a:p>
            <a:r>
              <a:rPr lang="en-GB" sz="1800" dirty="0">
                <a:effectLst/>
                <a:latin typeface="Arial" panose="020B0604020202020204" pitchFamily="34" charset="0"/>
                <a:ea typeface="Calibri" panose="020F0502020204030204" pitchFamily="34" charset="0"/>
                <a:cs typeface="Arial" panose="020B0604020202020204" pitchFamily="34" charset="0"/>
              </a:rPr>
              <a:t>Firstly, the chapter provides an overview of the term business model and considers what the term means in a practical sense. Secondly, chapter three identifies three benefits of analysing an organisation's business model. </a:t>
            </a:r>
          </a:p>
          <a:p>
            <a:r>
              <a:rPr lang="en-GB" sz="1800" dirty="0">
                <a:effectLst/>
                <a:latin typeface="Arial" panose="020B0604020202020204" pitchFamily="34" charset="0"/>
                <a:ea typeface="Calibri" panose="020F0502020204030204" pitchFamily="34" charset="0"/>
                <a:cs typeface="Arial" panose="020B0604020202020204" pitchFamily="34" charset="0"/>
              </a:rPr>
              <a:t> </a:t>
            </a: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According to </a:t>
            </a:r>
            <a:r>
              <a:rPr lang="en-GB" sz="1800" dirty="0" err="1">
                <a:effectLst/>
                <a:latin typeface="Arial" panose="020B0604020202020204" pitchFamily="34" charset="0"/>
                <a:ea typeface="Calibri" panose="020F0502020204030204" pitchFamily="34" charset="0"/>
                <a:cs typeface="Arial" panose="020B0604020202020204" pitchFamily="34" charset="0"/>
              </a:rPr>
              <a:t>Dolnicar</a:t>
            </a:r>
            <a:r>
              <a:rPr lang="en-GB" sz="1800" dirty="0">
                <a:effectLst/>
                <a:latin typeface="Arial" panose="020B0604020202020204" pitchFamily="34" charset="0"/>
                <a:ea typeface="Calibri" panose="020F0502020204030204" pitchFamily="34" charset="0"/>
                <a:cs typeface="Arial" panose="020B0604020202020204" pitchFamily="34" charset="0"/>
              </a:rPr>
              <a:t> (2017), the first benefit of analysing a business model is that it helps to describe the key attributes of a business and helps to understand how the business works.</a:t>
            </a: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Secondly, analysing a business model helps to understand how managers and employees interact with the organisation. </a:t>
            </a: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Finally, the author suggests analysing business models provides organisations with a framework for building new business models or re-engineering existing processes.</a:t>
            </a:r>
          </a:p>
          <a:p>
            <a:r>
              <a:rPr lang="en-GB" sz="1800" dirty="0">
                <a:effectLst/>
                <a:latin typeface="Arial" panose="020B0604020202020204" pitchFamily="34" charset="0"/>
                <a:ea typeface="Calibri" panose="020F0502020204030204" pitchFamily="34" charset="0"/>
                <a:cs typeface="Arial" panose="020B0604020202020204" pitchFamily="34" charset="0"/>
              </a:rPr>
              <a:t> </a:t>
            </a:r>
          </a:p>
          <a:p>
            <a:r>
              <a:rPr lang="en-GB" sz="1800" dirty="0">
                <a:effectLst/>
                <a:latin typeface="Arial" panose="020B0604020202020204" pitchFamily="34" charset="0"/>
                <a:ea typeface="Calibri" panose="020F0502020204030204" pitchFamily="34" charset="0"/>
                <a:cs typeface="Arial" panose="020B0604020202020204" pitchFamily="34" charset="0"/>
              </a:rPr>
              <a:t>Furthermore, the last section of chapter three analyses Airbnb's business model and discusses how the business delivers value to its stakeholders.</a:t>
            </a:r>
          </a:p>
          <a:p>
            <a:r>
              <a:rPr lang="en-GB" sz="1800" dirty="0">
                <a:effectLst/>
                <a:latin typeface="Arial" panose="020B0604020202020204" pitchFamily="34" charset="0"/>
                <a:ea typeface="Calibri" panose="020F0502020204030204" pitchFamily="34" charset="0"/>
                <a:cs typeface="Arial" panose="020B0604020202020204" pitchFamily="34" charset="0"/>
              </a:rPr>
              <a:t> </a:t>
            </a:r>
          </a:p>
          <a:p>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994C7F92-55F4-814D-B419-0E7AEC3E24F4}" type="slidenum">
              <a:rPr lang="en-US" smtClean="0"/>
              <a:t>2</a:t>
            </a:fld>
            <a:endParaRPr lang="en-US"/>
          </a:p>
        </p:txBody>
      </p:sp>
    </p:spTree>
    <p:extLst>
      <p:ext uri="{BB962C8B-B14F-4D97-AF65-F5344CB8AC3E}">
        <p14:creationId xmlns:p14="http://schemas.microsoft.com/office/powerpoint/2010/main" val="36320602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err="1">
                <a:effectLst/>
                <a:latin typeface="Arial" panose="020B0604020202020204" pitchFamily="34" charset="0"/>
                <a:ea typeface="Calibri" panose="020F0502020204030204" pitchFamily="34" charset="0"/>
                <a:cs typeface="Arial" panose="020B0604020202020204" pitchFamily="34" charset="0"/>
              </a:rPr>
              <a:t>Dolnicar</a:t>
            </a:r>
            <a:r>
              <a:rPr lang="en-GB" sz="1800" dirty="0">
                <a:effectLst/>
                <a:latin typeface="Arial" panose="020B0604020202020204" pitchFamily="34" charset="0"/>
                <a:ea typeface="Calibri" panose="020F0502020204030204" pitchFamily="34" charset="0"/>
                <a:cs typeface="Arial" panose="020B0604020202020204" pitchFamily="34" charset="0"/>
              </a:rPr>
              <a:t> (2017) states that a business model refers to how an organisation creates, captures, and disseminates value. Furthermore, the author suggests that a business model refers to the operations and key activities of a business. Similarly, Teece (2010) explains that a business model demonstrates how a business delivers value to its customers. Moreover, the author states that a business model describes the architecture of an organisation's core functions. </a:t>
            </a:r>
            <a:r>
              <a:rPr lang="en-GB" sz="1800" dirty="0" err="1">
                <a:effectLst/>
                <a:latin typeface="Arial" panose="020B0604020202020204" pitchFamily="34" charset="0"/>
                <a:ea typeface="Calibri" panose="020F0502020204030204" pitchFamily="34" charset="0"/>
                <a:cs typeface="Arial" panose="020B0604020202020204" pitchFamily="34" charset="0"/>
              </a:rPr>
              <a:t>Dolnicar’s</a:t>
            </a:r>
            <a:r>
              <a:rPr lang="en-GB" sz="1800" dirty="0">
                <a:effectLst/>
                <a:latin typeface="Arial" panose="020B0604020202020204" pitchFamily="34" charset="0"/>
                <a:ea typeface="Calibri" panose="020F0502020204030204" pitchFamily="34" charset="0"/>
                <a:cs typeface="Arial" panose="020B0604020202020204" pitchFamily="34" charset="0"/>
              </a:rPr>
              <a:t> viewpoint is consistent with Teece's definition, and both authors view the phenomena in the same vein. </a:t>
            </a:r>
          </a:p>
          <a:p>
            <a:r>
              <a:rPr lang="en-GB" sz="1800" dirty="0">
                <a:effectLst/>
                <a:latin typeface="Arial" panose="020B0604020202020204" pitchFamily="34" charset="0"/>
                <a:ea typeface="Calibri" panose="020F0502020204030204" pitchFamily="34" charset="0"/>
                <a:cs typeface="Arial" panose="020B0604020202020204" pitchFamily="34" charset="0"/>
              </a:rPr>
              <a:t> </a:t>
            </a:r>
          </a:p>
          <a:p>
            <a:r>
              <a:rPr lang="en-GB" sz="1800" dirty="0" err="1">
                <a:effectLst/>
                <a:latin typeface="Arial" panose="020B0604020202020204" pitchFamily="34" charset="0"/>
                <a:ea typeface="Calibri" panose="020F0502020204030204" pitchFamily="34" charset="0"/>
                <a:cs typeface="Arial" panose="020B0604020202020204" pitchFamily="34" charset="0"/>
              </a:rPr>
              <a:t>Dolnicar</a:t>
            </a:r>
            <a:r>
              <a:rPr lang="en-GB" sz="1800" dirty="0">
                <a:effectLst/>
                <a:latin typeface="Arial" panose="020B0604020202020204" pitchFamily="34" charset="0"/>
                <a:ea typeface="Calibri" panose="020F0502020204030204" pitchFamily="34" charset="0"/>
                <a:cs typeface="Arial" panose="020B0604020202020204" pitchFamily="34" charset="0"/>
              </a:rPr>
              <a:t> (2017) states that peer-to-peer networks operate a business model referred to as a multi-sided business platform. Wright and </a:t>
            </a:r>
            <a:r>
              <a:rPr lang="en-GB" sz="1800" dirty="0" err="1">
                <a:effectLst/>
                <a:latin typeface="Arial" panose="020B0604020202020204" pitchFamily="34" charset="0"/>
                <a:ea typeface="Calibri" panose="020F0502020204030204" pitchFamily="34" charset="0"/>
                <a:cs typeface="Arial" panose="020B0604020202020204" pitchFamily="34" charset="0"/>
              </a:rPr>
              <a:t>Hagiu</a:t>
            </a:r>
            <a:r>
              <a:rPr lang="en-GB" sz="1800" dirty="0">
                <a:effectLst/>
                <a:latin typeface="Arial" panose="020B0604020202020204" pitchFamily="34" charset="0"/>
                <a:ea typeface="Calibri" panose="020F0502020204030204" pitchFamily="34" charset="0"/>
                <a:cs typeface="Arial" panose="020B0604020202020204" pitchFamily="34" charset="0"/>
              </a:rPr>
              <a:t> (2015) explain that a multi-sided platform connects two or more parties and acts as an intermediary. Furthermore, multi-sided platforms generate value by facilitating transactions through digital technologies. </a:t>
            </a:r>
          </a:p>
          <a:p>
            <a:r>
              <a:rPr lang="en-GB" sz="1800" dirty="0" err="1">
                <a:effectLst/>
                <a:latin typeface="Arial" panose="020B0604020202020204" pitchFamily="34" charset="0"/>
                <a:ea typeface="Calibri" panose="020F0502020204030204" pitchFamily="34" charset="0"/>
                <a:cs typeface="Arial" panose="020B0604020202020204" pitchFamily="34" charset="0"/>
              </a:rPr>
              <a:t>Dolnicar</a:t>
            </a:r>
            <a:r>
              <a:rPr lang="en-GB" sz="1800" dirty="0">
                <a:effectLst/>
                <a:latin typeface="Arial" panose="020B0604020202020204" pitchFamily="34" charset="0"/>
                <a:ea typeface="Calibri" panose="020F0502020204030204" pitchFamily="34" charset="0"/>
                <a:cs typeface="Arial" panose="020B0604020202020204" pitchFamily="34" charset="0"/>
              </a:rPr>
              <a:t> (2017) states that Airbnb’s platform connects several sides of a market and facilitates transactions. For example, hosts use the platform to offer unused accommodation to other members of the network, in exchange for money. Secondly, guests use the platform to find accommodation for short-stay visits. Finally, third-party service providers use the platform to offer their services to people on the platform.</a:t>
            </a:r>
          </a:p>
          <a:p>
            <a:endParaRPr lang="en-US" dirty="0"/>
          </a:p>
        </p:txBody>
      </p:sp>
      <p:sp>
        <p:nvSpPr>
          <p:cNvPr id="4" name="Slide Number Placeholder 3"/>
          <p:cNvSpPr>
            <a:spLocks noGrp="1"/>
          </p:cNvSpPr>
          <p:nvPr>
            <p:ph type="sldNum" sz="quarter" idx="5"/>
          </p:nvPr>
        </p:nvSpPr>
        <p:spPr/>
        <p:txBody>
          <a:bodyPr/>
          <a:lstStyle/>
          <a:p>
            <a:fld id="{994C7F92-55F4-814D-B419-0E7AEC3E24F4}" type="slidenum">
              <a:rPr lang="en-US" smtClean="0"/>
              <a:t>3</a:t>
            </a:fld>
            <a:endParaRPr lang="en-US"/>
          </a:p>
        </p:txBody>
      </p:sp>
    </p:spTree>
    <p:extLst>
      <p:ext uri="{BB962C8B-B14F-4D97-AF65-F5344CB8AC3E}">
        <p14:creationId xmlns:p14="http://schemas.microsoft.com/office/powerpoint/2010/main" val="2954700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The second theme identified in chapter three is value proposition. Dave Chaffey (2020) states that value proposition refers to the benefits customers gain from using a business's product or service. </a:t>
            </a:r>
            <a:r>
              <a:rPr lang="en-GB" sz="1800" dirty="0" err="1">
                <a:effectLst/>
                <a:latin typeface="Arial" panose="020B0604020202020204" pitchFamily="34" charset="0"/>
                <a:ea typeface="Calibri" panose="020F0502020204030204" pitchFamily="34" charset="0"/>
                <a:cs typeface="Arial" panose="020B0604020202020204" pitchFamily="34" charset="0"/>
              </a:rPr>
              <a:t>Dolnicar</a:t>
            </a:r>
            <a:r>
              <a:rPr lang="en-GB" sz="1800" dirty="0">
                <a:effectLst/>
                <a:latin typeface="Arial" panose="020B0604020202020204" pitchFamily="34" charset="0"/>
                <a:ea typeface="Calibri" panose="020F0502020204030204" pitchFamily="34" charset="0"/>
                <a:cs typeface="Arial" panose="020B0604020202020204" pitchFamily="34" charset="0"/>
              </a:rPr>
              <a:t> (2017) explains that Airbnb has value propositions for the following groups: Hosts, guests, and third-party service providers. </a:t>
            </a:r>
          </a:p>
          <a:p>
            <a:r>
              <a:rPr lang="en-GB" sz="1800" dirty="0">
                <a:effectLst/>
                <a:latin typeface="Arial" panose="020B0604020202020204" pitchFamily="34" charset="0"/>
                <a:ea typeface="Calibri" panose="020F0502020204030204" pitchFamily="34" charset="0"/>
                <a:cs typeface="Arial" panose="020B0604020202020204" pitchFamily="34" charset="0"/>
              </a:rPr>
              <a:t> </a:t>
            </a:r>
          </a:p>
          <a:p>
            <a:r>
              <a:rPr lang="en-GB" sz="1800" dirty="0">
                <a:effectLst/>
                <a:latin typeface="Arial" panose="020B0604020202020204" pitchFamily="34" charset="0"/>
                <a:ea typeface="Calibri" panose="020F0502020204030204" pitchFamily="34" charset="0"/>
                <a:cs typeface="Arial" panose="020B0604020202020204" pitchFamily="34" charset="0"/>
              </a:rPr>
              <a:t>Firstly, Airbnb offers value to hosts through its platform, which connects them with a large pool of guests looking for short-stay accommodation. Furthermore, </a:t>
            </a:r>
            <a:r>
              <a:rPr lang="en-GB" sz="1800" dirty="0" err="1">
                <a:effectLst/>
                <a:latin typeface="Arial" panose="020B0604020202020204" pitchFamily="34" charset="0"/>
                <a:ea typeface="Calibri" panose="020F0502020204030204" pitchFamily="34" charset="0"/>
                <a:cs typeface="Arial" panose="020B0604020202020204" pitchFamily="34" charset="0"/>
              </a:rPr>
              <a:t>Boswijk</a:t>
            </a:r>
            <a:r>
              <a:rPr lang="en-GB" sz="1800" dirty="0">
                <a:effectLst/>
                <a:latin typeface="Arial" panose="020B0604020202020204" pitchFamily="34" charset="0"/>
                <a:ea typeface="Calibri" panose="020F0502020204030204" pitchFamily="34" charset="0"/>
                <a:cs typeface="Arial" panose="020B0604020202020204" pitchFamily="34" charset="0"/>
              </a:rPr>
              <a:t> (2017) states that using Airbnb’s platform enables hosts to generate additional income and utilise unused space in their property. </a:t>
            </a:r>
          </a:p>
          <a:p>
            <a:r>
              <a:rPr lang="en-GB" sz="1800" dirty="0">
                <a:effectLst/>
                <a:latin typeface="Arial" panose="020B0604020202020204" pitchFamily="34" charset="0"/>
                <a:ea typeface="Calibri" panose="020F0502020204030204" pitchFamily="34" charset="0"/>
                <a:cs typeface="Arial" panose="020B0604020202020204" pitchFamily="34" charset="0"/>
              </a:rPr>
              <a:t> </a:t>
            </a:r>
          </a:p>
          <a:p>
            <a:r>
              <a:rPr lang="en-GB" sz="1800" dirty="0">
                <a:effectLst/>
                <a:latin typeface="Arial" panose="020B0604020202020204" pitchFamily="34" charset="0"/>
                <a:ea typeface="Calibri" panose="020F0502020204030204" pitchFamily="34" charset="0"/>
                <a:cs typeface="Arial" panose="020B0604020202020204" pitchFamily="34" charset="0"/>
              </a:rPr>
              <a:t>Secondly, Airbnb offers value to hosts and guests through its peer-to-peer curriculum vitae system (P-2-P- CV), which enables both parties to write reviews about their experiences. </a:t>
            </a:r>
            <a:r>
              <a:rPr lang="en-GB" sz="1800" dirty="0" err="1">
                <a:effectLst/>
                <a:latin typeface="Arial" panose="020B0604020202020204" pitchFamily="34" charset="0"/>
                <a:ea typeface="Calibri" panose="020F0502020204030204" pitchFamily="34" charset="0"/>
                <a:cs typeface="Arial" panose="020B0604020202020204" pitchFamily="34" charset="0"/>
              </a:rPr>
              <a:t>Guttentag</a:t>
            </a:r>
            <a:r>
              <a:rPr lang="en-GB" sz="1800" dirty="0">
                <a:effectLst/>
                <a:latin typeface="Arial" panose="020B0604020202020204" pitchFamily="34" charset="0"/>
                <a:ea typeface="Calibri" panose="020F0502020204030204" pitchFamily="34" charset="0"/>
                <a:cs typeface="Arial" panose="020B0604020202020204" pitchFamily="34" charset="0"/>
              </a:rPr>
              <a:t> (2013) explains that enabling guests and hosts to write reviews creates trust in the system and helps to mitigate risks for both sides of the network. </a:t>
            </a:r>
          </a:p>
          <a:p>
            <a:r>
              <a:rPr lang="en-GB" sz="1800" dirty="0">
                <a:effectLst/>
                <a:latin typeface="Arial" panose="020B0604020202020204" pitchFamily="34" charset="0"/>
                <a:ea typeface="Calibri" panose="020F0502020204030204" pitchFamily="34" charset="0"/>
                <a:cs typeface="Arial" panose="020B0604020202020204" pitchFamily="34" charset="0"/>
              </a:rPr>
              <a:t> </a:t>
            </a:r>
          </a:p>
          <a:p>
            <a:r>
              <a:rPr lang="en-GB" sz="1800" dirty="0">
                <a:effectLst/>
                <a:latin typeface="Arial" panose="020B0604020202020204" pitchFamily="34" charset="0"/>
                <a:ea typeface="Calibri" panose="020F0502020204030204" pitchFamily="34" charset="0"/>
                <a:cs typeface="Arial" panose="020B0604020202020204" pitchFamily="34" charset="0"/>
              </a:rPr>
              <a:t>Finally, Airbnb offers value to third-party service providers by granting them access to their vast network of potential clients. Moreover, many businesses use Airbnb's platform to sell their product or service to people on the platform. For example, Beyond Pricing is a business that offers revenue management services to clients. Furthermore, hosts on Airbnb can use services provided by Beyond Pricing to optimise their pricing strategy and grow their revenue. </a:t>
            </a:r>
          </a:p>
          <a:p>
            <a:endParaRPr lang="en-US" dirty="0"/>
          </a:p>
        </p:txBody>
      </p:sp>
      <p:sp>
        <p:nvSpPr>
          <p:cNvPr id="4" name="Slide Number Placeholder 3"/>
          <p:cNvSpPr>
            <a:spLocks noGrp="1"/>
          </p:cNvSpPr>
          <p:nvPr>
            <p:ph type="sldNum" sz="quarter" idx="5"/>
          </p:nvPr>
        </p:nvSpPr>
        <p:spPr/>
        <p:txBody>
          <a:bodyPr/>
          <a:lstStyle/>
          <a:p>
            <a:fld id="{994C7F92-55F4-814D-B419-0E7AEC3E24F4}" type="slidenum">
              <a:rPr lang="en-US" smtClean="0"/>
              <a:t>4</a:t>
            </a:fld>
            <a:endParaRPr lang="en-US"/>
          </a:p>
        </p:txBody>
      </p:sp>
    </p:spTree>
    <p:extLst>
      <p:ext uri="{BB962C8B-B14F-4D97-AF65-F5344CB8AC3E}">
        <p14:creationId xmlns:p14="http://schemas.microsoft.com/office/powerpoint/2010/main" val="272812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The second chapter to be reviewed in today’s presentation is chapter six, titled: "Airbnb and its competitors”. In chapter six,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analyses the landscape of peer-to-peer accommodation networks by providing an overview of Airbnb’s competitors. The two themes identified in chapter 6 are: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sharing economy, and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Ecommerce.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Firstly, the chapter includes a table which lists 38 peer-to-peer accommodation networks. Furthermore, the table includes basic information regarding each platform, such as: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Year founded.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Revenue model.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number of listings.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number of network members.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number of countries operating.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And whether there is host interaction.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Secondly,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analyses the data presented in the table and develops a typology of peer-to-peer platforms. The typology consists of two primary questions: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Does the host earn revenue through renting their accommodation? And,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Is there host interaction when guests rent accommodation?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Furthermore,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suggests that addressing these two questions helps to distinguish between the different types of platforms within the sharing economy. Finally, the chapter outlines some key differences between Airbnb and its competitors and considers why Airbnb has been so successful compared to other peer-to-peer accommodation networks.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94C7F92-55F4-814D-B419-0E7AEC3E24F4}" type="slidenum">
              <a:rPr lang="en-US" smtClean="0"/>
              <a:t>5</a:t>
            </a:fld>
            <a:endParaRPr lang="en-US"/>
          </a:p>
        </p:txBody>
      </p:sp>
    </p:spTree>
    <p:extLst>
      <p:ext uri="{BB962C8B-B14F-4D97-AF65-F5344CB8AC3E}">
        <p14:creationId xmlns:p14="http://schemas.microsoft.com/office/powerpoint/2010/main" val="2729218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The first theme identified in chapter six is e-commerce. There are several perspectives on e-commerce, and many authors have shared their views on the phenomenon. For example,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Zwass</a:t>
            </a:r>
            <a:r>
              <a:rPr lang="en-GB" sz="1800" dirty="0">
                <a:effectLst/>
                <a:latin typeface="Arial" panose="020B0604020202020204" pitchFamily="34" charset="0"/>
                <a:ea typeface="Calibri" panose="020F0502020204030204" pitchFamily="34" charset="0"/>
                <a:cs typeface="Times New Roman" panose="02020603050405020304" pitchFamily="18" charset="0"/>
              </a:rPr>
              <a:t> (2014) defines e-commerce as “the sharing of business information, maintaining of business relationships and conducting of business transactions by means of telecommunications networks”.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Alternatively, De Graaf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Muurling</a:t>
            </a:r>
            <a:r>
              <a:rPr lang="en-GB" sz="1800" dirty="0">
                <a:effectLst/>
                <a:latin typeface="Arial" panose="020B0604020202020204" pitchFamily="34" charset="0"/>
                <a:ea typeface="Calibri" panose="020F0502020204030204" pitchFamily="34" charset="0"/>
                <a:cs typeface="Times New Roman" panose="02020603050405020304" pitchFamily="18" charset="0"/>
              </a:rPr>
              <a:t> (2005) refer to e-commerce as “the sale or purchase of goods and services, conducted over computer-mediated networks”. Interestingly,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Zwass</a:t>
            </a:r>
            <a:r>
              <a:rPr lang="en-GB" sz="1800" dirty="0">
                <a:effectLst/>
                <a:latin typeface="Arial" panose="020B0604020202020204" pitchFamily="34" charset="0"/>
                <a:ea typeface="Calibri" panose="020F0502020204030204" pitchFamily="34" charset="0"/>
                <a:cs typeface="Times New Roman" panose="02020603050405020304" pitchFamily="18" charset="0"/>
              </a:rPr>
              <a:t>’ view of e-commerce is broad and encompasses several business activities. On the other hand, De Graaf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Muurling’s</a:t>
            </a:r>
            <a:r>
              <a:rPr lang="en-GB" sz="1800" dirty="0">
                <a:effectLst/>
                <a:latin typeface="Arial" panose="020B0604020202020204" pitchFamily="34" charset="0"/>
                <a:ea typeface="Calibri" panose="020F0502020204030204" pitchFamily="34" charset="0"/>
                <a:cs typeface="Times New Roman" panose="02020603050405020304" pitchFamily="18" charset="0"/>
              </a:rPr>
              <a:t> definition of e-commerce is narrow and refers only to the process of buying goods and services online.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However, both definitions are relevant to Airbnb,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provides several examples of how Airbnb conducts e-commerce. Firstly, Airbnb facilitates consumer-to-consumer transactions through its platform. Ellis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Korper</a:t>
            </a:r>
            <a:r>
              <a:rPr lang="en-GB" sz="1800" dirty="0">
                <a:effectLst/>
                <a:latin typeface="Arial" panose="020B0604020202020204" pitchFamily="34" charset="0"/>
                <a:ea typeface="Calibri" panose="020F0502020204030204" pitchFamily="34" charset="0"/>
                <a:cs typeface="Times New Roman" panose="02020603050405020304" pitchFamily="18" charset="0"/>
              </a:rPr>
              <a:t> (2001) define (consumer-to-consumer) as a platform that facilitates commerce between consumers.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explains that Airbnb generates revenue through its consumer-to-consumer model by charging a service fee when a transaction occurs between guests and hosts.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Secondly,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states that Airbnb has developed a successful platform by building an extensive network of hosts and guests. According to Airbnb's website, there are an estimated 4 million hosts on Airbnb. Ballard (2022) suggests that Airbnb's large network of hosts provides guests with many options and increases the likelihood of them finding accommodation that meets their needs. Moreover, this helps Airbnb gain a competitive advantage and attract new customers.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94C7F92-55F4-814D-B419-0E7AEC3E24F4}" type="slidenum">
              <a:rPr lang="en-US" smtClean="0"/>
              <a:t>6</a:t>
            </a:fld>
            <a:endParaRPr lang="en-US"/>
          </a:p>
        </p:txBody>
      </p:sp>
    </p:spTree>
    <p:extLst>
      <p:ext uri="{BB962C8B-B14F-4D97-AF65-F5344CB8AC3E}">
        <p14:creationId xmlns:p14="http://schemas.microsoft.com/office/powerpoint/2010/main" val="39621950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The second theme identified in chapter six is the sharing economy. Allen (2015) states that the sharing economy refers to various digital platforms that act as an intermediary between buyers and sellers, enabling them to exchange existing resources. Furthermore, a characteristic of the sharing economy is that businesses own the platforms but do not own the resources exchanged on the platforms. Additionally,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Görög</a:t>
            </a:r>
            <a:r>
              <a:rPr lang="en-GB" sz="1800" dirty="0">
                <a:effectLst/>
                <a:latin typeface="Arial" panose="020B0604020202020204" pitchFamily="34" charset="0"/>
                <a:ea typeface="Calibri" panose="020F0502020204030204" pitchFamily="34" charset="0"/>
                <a:cs typeface="Times New Roman" panose="02020603050405020304" pitchFamily="18" charset="0"/>
              </a:rPr>
              <a:t> (2018) explains that in the sharing economy, people share their resources either for free or for money.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According to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peer-to-peer accommodation networks in the sharing economy can be characterised by four primary types: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Host independent commercial facilitators.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Host-dependent commercial facilitators.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Host independent non-commercial facilitators.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Host-dependent non-commercial facilitators.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Commercial facilitators refer to peer-to-peer networks where guests pay money to hosts to stay in their accommodation. Airbnb operates within this category, and hosts use Airbnb's platform to generate revenue by renting out their resources. Furthermore, Airbnb is a host-dependent platform, meaning each host has a profile that guests can view before booking accommodation.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states that this feature ensures transparency and improves trust in the network.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94C7F92-55F4-814D-B419-0E7AEC3E24F4}" type="slidenum">
              <a:rPr lang="en-US" smtClean="0"/>
              <a:t>7</a:t>
            </a:fld>
            <a:endParaRPr lang="en-US"/>
          </a:p>
        </p:txBody>
      </p:sp>
    </p:spTree>
    <p:extLst>
      <p:ext uri="{BB962C8B-B14F-4D97-AF65-F5344CB8AC3E}">
        <p14:creationId xmlns:p14="http://schemas.microsoft.com/office/powerpoint/2010/main" val="20261965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The final chapter to be reviewed in today’s presentation is chapter twenty-four, titled: Environmental sustainability. In this chapter,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explores the environmental impact of peer-to-peer accommodation platforms. Furthermore,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considers whether peer-to-peer accommodation platforms can help to reduce the environmental damage caused by the tourism accommodation sector.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The two themes identified in this chapter are: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Sustainability, and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environmental impact of peer-to-peer networks.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Chapter twenty-four begins by exploring the environmental impact of the tourism accommodation industry.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states that the tourism sector has several negative environmental impacts, such as air pollution, water pollution, and land pollution. This section of the chapter refers to data published by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Gössling</a:t>
            </a:r>
            <a:r>
              <a:rPr lang="en-GB" sz="180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Peeters</a:t>
            </a:r>
            <a:r>
              <a:rPr lang="en-GB" sz="1800" dirty="0">
                <a:effectLst/>
                <a:latin typeface="Arial" panose="020B0604020202020204" pitchFamily="34" charset="0"/>
                <a:ea typeface="Calibri" panose="020F0502020204030204" pitchFamily="34" charset="0"/>
                <a:cs typeface="Times New Roman" panose="02020603050405020304" pitchFamily="18" charset="0"/>
              </a:rPr>
              <a:t> (2015) which states that, on average, each hotel guest uses 350 litres of water per night.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Secondly, the chapter analyses the environmental impact of peer-to-peer accommodation networks. Finally,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develops a framework for assessing the environmental impact of peer-to-peer networks on a listing-by-listing basis. The framework will be explored in detail when analysing the themes identified in this chapter.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94C7F92-55F4-814D-B419-0E7AEC3E24F4}" type="slidenum">
              <a:rPr lang="en-US" smtClean="0"/>
              <a:t>8</a:t>
            </a:fld>
            <a:endParaRPr lang="en-US"/>
          </a:p>
        </p:txBody>
      </p:sp>
    </p:spTree>
    <p:extLst>
      <p:ext uri="{BB962C8B-B14F-4D97-AF65-F5344CB8AC3E}">
        <p14:creationId xmlns:p14="http://schemas.microsoft.com/office/powerpoint/2010/main" val="2553440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The first theme identified in chapter twenty-four is sustainability. The Brundtland Commission (1987) define sustainability as “Meeting the needs of the present without compromising the ability of future generations to meet their own needs”. This definition emphasises the importance of developing systems and implementing practices that do not cause long-term damage to the environment.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Carles</a:t>
            </a:r>
            <a:r>
              <a:rPr lang="en-GB" sz="1800" dirty="0">
                <a:effectLst/>
                <a:latin typeface="Arial" panose="020B0604020202020204" pitchFamily="34" charset="0"/>
                <a:ea typeface="Calibri" panose="020F0502020204030204" pitchFamily="34" charset="0"/>
                <a:cs typeface="Times New Roman" panose="02020603050405020304" pitchFamily="18" charset="0"/>
              </a:rPr>
              <a:t> et al., (2022) state that sustainability is widely acknowledged in modern society, and many tourists are mindful of their environmental impact.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In 2021, the peer-to-peer platform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Booking.com</a:t>
            </a:r>
            <a:r>
              <a:rPr lang="en-GB" sz="1800" dirty="0">
                <a:effectLst/>
                <a:latin typeface="Arial" panose="020B0604020202020204" pitchFamily="34" charset="0"/>
                <a:ea typeface="Calibri" panose="020F0502020204030204" pitchFamily="34" charset="0"/>
                <a:cs typeface="Times New Roman" panose="02020603050405020304" pitchFamily="18" charset="0"/>
              </a:rPr>
              <a:t> conducted research, gathering responses from 29,000 respondents. Findings from the study reveal that 83% of respondents believe sustainable travel is an important issue. Furthermore, 81% of respondents said they intend to stay in sustainable accommodation within the next 12 months. The findings demonstrate a change in consumer behaviour and show a demand for sustainability within the accommodation sector.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states that it is challenging for guests to find sustainable accommodation on peer-to-peer networks such as Airbnb since each property listing is unique. Furthermore, Airbnb has not implemented any processes to help guests find sustainable accommodation on the platform. Therefore,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developed a framework that could be applied to peer-to-peer platforms to assess the sustainability credentials of each listing. The framework consists of three questions: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Was the property built for commercial or personal use?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How large is the space?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Does the building have any eco-friendly features?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Furthermore,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suggests that hosts could implement this framework and rank their properties' sustainability credentials. This system would encourage hosts to implement sustainable practices and improve the environmental credentials of the listings on Airbnb’s platform.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94C7F92-55F4-814D-B419-0E7AEC3E24F4}" type="slidenum">
              <a:rPr lang="en-US" smtClean="0"/>
              <a:t>9</a:t>
            </a:fld>
            <a:endParaRPr lang="en-US"/>
          </a:p>
        </p:txBody>
      </p:sp>
    </p:spTree>
    <p:extLst>
      <p:ext uri="{BB962C8B-B14F-4D97-AF65-F5344CB8AC3E}">
        <p14:creationId xmlns:p14="http://schemas.microsoft.com/office/powerpoint/2010/main" val="20723108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The second theme identified in chapter twenty-four is: The environmental aspects of peer-to-peer accommodation networks.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In 2014 Airbnb commissioned a report assessing the energy usage of guests across different geographic locations. The report gathered responses from 8,000 guests and hosts. Additionally, the report researched the sustainability practices of hotels. The report revealed that in 2014, Airbnb guests in North America used 63% less energy than hotel guests in North America over the same time.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Furthermore, the report concludes that travelling on Airbnb instead of staying in hotels helps reduce water waste, carbon dioxide emissions, and energy consumption. Solomon et al., (2017) support this viewpoint and argue that the sharing economy is better positioned to produce sustainable outcomes than traditional services such as hotels.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However,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(2017) argues that the environmental impact of peer-to-peer networks depends on the sustainability credentials of each property listed on the platform. Moreover, some properties listed on Airbnb were built for commercial purposes only, resulting in a higher environmental cost. In comparison, listings advertising unused space in a person's home are less energy intensive.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Therefore, the environmental impact of peer-to-peer networks depends on the business model of each platform. For example, Couchsurfing is a peer-to-peer platform that facilitates the free trading of unused space in a person’s home. Consequently, there are no commercial listings on the platform, meaning the network has superior sustainable credentials compared to Airbnb.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94C7F92-55F4-814D-B419-0E7AEC3E24F4}" type="slidenum">
              <a:rPr lang="en-US" smtClean="0"/>
              <a:t>10</a:t>
            </a:fld>
            <a:endParaRPr lang="en-US"/>
          </a:p>
        </p:txBody>
      </p:sp>
    </p:spTree>
    <p:extLst>
      <p:ext uri="{BB962C8B-B14F-4D97-AF65-F5344CB8AC3E}">
        <p14:creationId xmlns:p14="http://schemas.microsoft.com/office/powerpoint/2010/main" val="31504716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cs typeface="Times New Roman" panose="02020603050405020304" pitchFamily="18" charset="0"/>
              </a:rPr>
              <a:t>To conclude, the presentation has identified six themes from the book and explored each theme in detail, considering their relevance to Airbnb and digital business. Airbnb uses a multi-sided platform model and connects three sides of the market. Furthermore, Airbnb adopts a consumer-to-consumer model and facilitates transactions between both parties.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As stated by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Airbnb has clearly defined its value propositions for hosts, guests, and third-party service providers. Furthermore, Airbnb’s wide range of value propositions helps to maintain and attract new members to the platform. Additionally,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1800" dirty="0">
                <a:effectLst/>
                <a:latin typeface="Arial" panose="020B0604020202020204" pitchFamily="34" charset="0"/>
                <a:ea typeface="Calibri" panose="020F0502020204030204" pitchFamily="34" charset="0"/>
                <a:cs typeface="Times New Roman" panose="02020603050405020304" pitchFamily="18" charset="0"/>
              </a:rPr>
              <a:t> highlights some key sustainable attributes of peer-to-peer accommodation platforms but concludes that Airbnb needs to implement more systems to promote sustainable accommodation. Overall, Airbnb's business model and value propositions have helped the business to establish itself as a market leader in the peer-to-peer accommodation sector.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94C7F92-55F4-814D-B419-0E7AEC3E24F4}" type="slidenum">
              <a:rPr lang="en-US" smtClean="0"/>
              <a:t>11</a:t>
            </a:fld>
            <a:endParaRPr lang="en-US"/>
          </a:p>
        </p:txBody>
      </p:sp>
    </p:spTree>
    <p:extLst>
      <p:ext uri="{BB962C8B-B14F-4D97-AF65-F5344CB8AC3E}">
        <p14:creationId xmlns:p14="http://schemas.microsoft.com/office/powerpoint/2010/main" val="480956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12/19/22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957485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12/19/22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500021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12/19/22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1752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12/19/22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808450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12/19/22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73196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12/19/22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491215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12/19/22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83011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12/19/22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495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12/19/22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4586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12/19/22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8477871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12/19/22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41464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12/19/22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42099453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1.xml"/></Relationships>
</file>

<file path=ppt/slides/_rels/slide12.xml.rels><?xml version="1.0" encoding="UTF-8" standalone="yes"?>
<Relationships xmlns="http://schemas.openxmlformats.org/package/2006/relationships"><Relationship Id="rId8" Type="http://schemas.openxmlformats.org/officeDocument/2006/relationships/hyperlink" Target="https://www.davechaffey.com/digital-marketing-glossary/online-value-proposition-ovp/" TargetMode="External"/><Relationship Id="rId13" Type="http://schemas.openxmlformats.org/officeDocument/2006/relationships/hyperlink" Target="https://www.greenqueen.com.hk/what-is-sustainability-definition/" TargetMode="External"/><Relationship Id="rId18" Type="http://schemas.openxmlformats.org/officeDocument/2006/relationships/hyperlink" Target="https://doi.org/10.1080/10864415.2003.11044273" TargetMode="External"/><Relationship Id="rId3" Type="http://schemas.openxmlformats.org/officeDocument/2006/relationships/hyperlink" Target="https://www.airbnb.co.uk/press/news/new-study-reveals-a-greener-way-to-travel-airbnb-community-shows-environmental-benefits-of-home-sharing" TargetMode="External"/><Relationship Id="rId7" Type="http://schemas.openxmlformats.org/officeDocument/2006/relationships/hyperlink" Target="https://globalnews.booking.com/bookingcoms-2021-sustainable-travel-report-affirms-potential-watershed-moment-for-industry-and-consumers/" TargetMode="External"/><Relationship Id="rId12" Type="http://schemas.openxmlformats.org/officeDocument/2006/relationships/hyperlink" Target="https://www.proquest.com/docview/1266791523?pq-origsite=primo" TargetMode="External"/><Relationship Id="rId17" Type="http://schemas.openxmlformats.org/officeDocument/2006/relationships/hyperlink" Target="https://doi-org.ezproxy.uwtsd.ac.uk/10.1016/j.lrp.2009.07.003" TargetMode="External"/><Relationship Id="rId2" Type="http://schemas.openxmlformats.org/officeDocument/2006/relationships/hyperlink" Target="https://www.beyondpricing.com/about/about-us" TargetMode="External"/><Relationship Id="rId16" Type="http://schemas.openxmlformats.org/officeDocument/2006/relationships/hyperlink" Target="https://www.proquest.com/docview/2077000368?accountid=130472&amp;parentSessionId=lxKt5DlQJE8phctQ0Cxl75h%2FfP8eRNiHMnzsyW7x5lU%3D&amp;pq-origsite=primo" TargetMode="External"/><Relationship Id="rId1" Type="http://schemas.openxmlformats.org/officeDocument/2006/relationships/slideLayout" Target="../slideLayouts/slideLayout2.xml"/><Relationship Id="rId6" Type="http://schemas.openxmlformats.org/officeDocument/2006/relationships/hyperlink" Target="https://doi.org/10.1177/2394964317697736" TargetMode="External"/><Relationship Id="rId11" Type="http://schemas.openxmlformats.org/officeDocument/2006/relationships/hyperlink" Target="https://doi-org.ezproxy.uwtsd.ac.uk/10.1080/09669582.2015.1008500" TargetMode="External"/><Relationship Id="rId5" Type="http://schemas.openxmlformats.org/officeDocument/2006/relationships/hyperlink" Target="https://www.nasdaq.com/articles/this-is-a-key-competitive-advantage-for-airbnb" TargetMode="External"/><Relationship Id="rId15" Type="http://schemas.openxmlformats.org/officeDocument/2006/relationships/hyperlink" Target="https://doi.org/10.1016/j.ijindorg.2015.03.003" TargetMode="External"/><Relationship Id="rId10" Type="http://schemas.openxmlformats.org/officeDocument/2006/relationships/hyperlink" Target="https://doi.org/10.26493/1854-4231.13.175-189" TargetMode="External"/><Relationship Id="rId4" Type="http://schemas.openxmlformats.org/officeDocument/2006/relationships/hyperlink" Target="https://www-proquest-com.ezproxy.uwtsd.ac.uk/docview/1735010807?pq-origsite=primo&amp;accountid=130472" TargetMode="External"/><Relationship Id="rId9" Type="http://schemas.openxmlformats.org/officeDocument/2006/relationships/hyperlink" Target="https://library.oapen.org/handle/20.500.12657/30986" TargetMode="External"/><Relationship Id="rId14" Type="http://schemas.openxmlformats.org/officeDocument/2006/relationships/hyperlink" Target="https://doi.org/10.1080/13683500.2013.8271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0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7D48BF-2BED-C081-B672-D4DA83579213}"/>
              </a:ext>
            </a:extLst>
          </p:cNvPr>
          <p:cNvSpPr>
            <a:spLocks noGrp="1"/>
          </p:cNvSpPr>
          <p:nvPr>
            <p:ph type="ctrTitle"/>
          </p:nvPr>
        </p:nvSpPr>
        <p:spPr>
          <a:xfrm>
            <a:off x="921917" y="1266400"/>
            <a:ext cx="4075200" cy="2226688"/>
          </a:xfrm>
        </p:spPr>
        <p:txBody>
          <a:bodyPr>
            <a:normAutofit fontScale="90000"/>
          </a:bodyPr>
          <a:lstStyle/>
          <a:p>
            <a:pPr>
              <a:lnSpc>
                <a:spcPct val="90000"/>
              </a:lnSpc>
            </a:pPr>
            <a:r>
              <a:rPr lang="en-US" sz="4000" b="1" dirty="0">
                <a:latin typeface="Arial" panose="020B0604020202020204" pitchFamily="34" charset="0"/>
                <a:cs typeface="Arial" panose="020B0604020202020204" pitchFamily="34" charset="0"/>
              </a:rPr>
              <a:t>Digital Business (BMSP6002).</a:t>
            </a:r>
            <a:br>
              <a:rPr lang="en-US" b="1" dirty="0">
                <a:latin typeface="Arial" panose="020B0604020202020204" pitchFamily="34" charset="0"/>
                <a:cs typeface="Arial" panose="020B0604020202020204" pitchFamily="34" charset="0"/>
              </a:rPr>
            </a:br>
            <a:br>
              <a:rPr lang="en-US" b="1" dirty="0">
                <a:latin typeface="Arial" panose="020B0604020202020204" pitchFamily="34" charset="0"/>
                <a:cs typeface="Arial" panose="020B0604020202020204" pitchFamily="34" charset="0"/>
              </a:rPr>
            </a:br>
            <a:endParaRPr lang="en-US" b="1"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12" name="Rectangle 11">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4" name="Group 13">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9"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1"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 name="Group 14">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6"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pic>
        <p:nvPicPr>
          <p:cNvPr id="4" name="Picture 3">
            <a:extLst>
              <a:ext uri="{FF2B5EF4-FFF2-40B4-BE49-F238E27FC236}">
                <a16:creationId xmlns:a16="http://schemas.microsoft.com/office/drawing/2014/main" id="{A47713C3-6282-1A6E-FAD6-8DBB8C0A5DF5}"/>
              </a:ext>
            </a:extLst>
          </p:cNvPr>
          <p:cNvPicPr>
            <a:picLocks noChangeAspect="1"/>
          </p:cNvPicPr>
          <p:nvPr/>
        </p:nvPicPr>
        <p:blipFill rotWithShape="1">
          <a:blip r:embed="rId5"/>
          <a:srcRect l="27393" r="1314" b="-1"/>
          <a:stretch/>
        </p:blipFill>
        <p:spPr>
          <a:xfrm>
            <a:off x="6080462" y="6306"/>
            <a:ext cx="6111538" cy="6858000"/>
          </a:xfrm>
          <a:prstGeom prst="rect">
            <a:avLst/>
          </a:prstGeom>
        </p:spPr>
      </p:pic>
      <p:sp>
        <p:nvSpPr>
          <p:cNvPr id="6" name="TextBox 5">
            <a:extLst>
              <a:ext uri="{FF2B5EF4-FFF2-40B4-BE49-F238E27FC236}">
                <a16:creationId xmlns:a16="http://schemas.microsoft.com/office/drawing/2014/main" id="{9769CACC-FA97-D2F4-B691-FD2183D18559}"/>
              </a:ext>
            </a:extLst>
          </p:cNvPr>
          <p:cNvSpPr txBox="1"/>
          <p:nvPr/>
        </p:nvSpPr>
        <p:spPr>
          <a:xfrm>
            <a:off x="1919525" y="5791041"/>
            <a:ext cx="2901756" cy="461665"/>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By George Howell.</a:t>
            </a:r>
            <a:endParaRPr lang="en-US" sz="2400" dirty="0"/>
          </a:p>
        </p:txBody>
      </p:sp>
      <p:pic>
        <p:nvPicPr>
          <p:cNvPr id="3" name="Audio Recording 15 Dec 2022 at 16:02:59">
            <a:hlinkClick r:id="" action="ppaction://media"/>
            <a:extLst>
              <a:ext uri="{FF2B5EF4-FFF2-40B4-BE49-F238E27FC236}">
                <a16:creationId xmlns:a16="http://schemas.microsoft.com/office/drawing/2014/main" id="{06CB63DB-A6BB-A1A7-3D20-CD91816A3A4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77135" y="5741273"/>
            <a:ext cx="812800" cy="812800"/>
          </a:xfrm>
          <a:prstGeom prst="rect">
            <a:avLst/>
          </a:prstGeom>
          <a:solidFill>
            <a:srgbClr val="F7455C"/>
          </a:solidFill>
        </p:spPr>
      </p:pic>
    </p:spTree>
    <p:extLst>
      <p:ext uri="{BB962C8B-B14F-4D97-AF65-F5344CB8AC3E}">
        <p14:creationId xmlns:p14="http://schemas.microsoft.com/office/powerpoint/2010/main" val="1359398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81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26" name="Group 25">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27" name="Group 26">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29"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28"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32" name="Rectangle 31">
            <a:extLst>
              <a:ext uri="{FF2B5EF4-FFF2-40B4-BE49-F238E27FC236}">
                <a16:creationId xmlns:a16="http://schemas.microsoft.com/office/drawing/2014/main" id="{2E61ADD4-967B-4465-8688-0530A73F6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AF91D8C-66A3-E090-D580-1D1904F0C186}"/>
              </a:ext>
            </a:extLst>
          </p:cNvPr>
          <p:cNvSpPr txBox="1"/>
          <p:nvPr/>
        </p:nvSpPr>
        <p:spPr>
          <a:xfrm>
            <a:off x="1897675" y="469767"/>
            <a:ext cx="7977600" cy="1237748"/>
          </a:xfrm>
          <a:prstGeom prst="rect">
            <a:avLst/>
          </a:prstGeom>
        </p:spPr>
        <p:txBody>
          <a:bodyPr vert="horz" lIns="91440" tIns="45720" rIns="91440" bIns="45720" rtlCol="0" anchor="b" anchorCtr="0">
            <a:normAutofit/>
          </a:bodyPr>
          <a:lstStyle/>
          <a:p>
            <a:pPr algn="ctr">
              <a:spcBef>
                <a:spcPct val="0"/>
              </a:spcBef>
              <a:spcAft>
                <a:spcPts val="600"/>
              </a:spcAft>
            </a:pPr>
            <a:r>
              <a:rPr lang="en-US" sz="3600" b="1" u="sng" dirty="0">
                <a:latin typeface="Arial" panose="020B0604020202020204" pitchFamily="34" charset="0"/>
                <a:ea typeface="+mj-ea"/>
                <a:cs typeface="Arial" panose="020B0604020202020204" pitchFamily="34" charset="0"/>
              </a:rPr>
              <a:t>Overview of chapter three: Airbnb’s business model.  </a:t>
            </a:r>
          </a:p>
        </p:txBody>
      </p:sp>
      <p:cxnSp>
        <p:nvCxnSpPr>
          <p:cNvPr id="34" name="Straight Connector 33">
            <a:extLst>
              <a:ext uri="{FF2B5EF4-FFF2-40B4-BE49-F238E27FC236}">
                <a16:creationId xmlns:a16="http://schemas.microsoft.com/office/drawing/2014/main" id="{52A8EF8A-6DD1-434A-9E4F-EFD86A15E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F485ECC0-CCFE-E604-6D4B-A4351196BB16}"/>
              </a:ext>
            </a:extLst>
          </p:cNvPr>
          <p:cNvSpPr txBox="1"/>
          <p:nvPr/>
        </p:nvSpPr>
        <p:spPr>
          <a:xfrm>
            <a:off x="1078272" y="1575581"/>
            <a:ext cx="242374" cy="369332"/>
          </a:xfrm>
          <a:prstGeom prst="rect">
            <a:avLst/>
          </a:prstGeom>
          <a:noFill/>
        </p:spPr>
        <p:txBody>
          <a:bodyPr wrap="none" rtlCol="0">
            <a:spAutoFit/>
          </a:bodyPr>
          <a:lstStyle/>
          <a:p>
            <a:pPr>
              <a:spcAft>
                <a:spcPts val="600"/>
              </a:spcAft>
            </a:pPr>
            <a:r>
              <a:rPr lang="en-US"/>
              <a:t> </a:t>
            </a:r>
          </a:p>
        </p:txBody>
      </p:sp>
      <p:sp>
        <p:nvSpPr>
          <p:cNvPr id="12" name="Oval 11">
            <a:extLst>
              <a:ext uri="{FF2B5EF4-FFF2-40B4-BE49-F238E27FC236}">
                <a16:creationId xmlns:a16="http://schemas.microsoft.com/office/drawing/2014/main" id="{92F2C364-BEF8-CB48-CA55-4A464AA5B413}"/>
              </a:ext>
            </a:extLst>
          </p:cNvPr>
          <p:cNvSpPr/>
          <p:nvPr/>
        </p:nvSpPr>
        <p:spPr>
          <a:xfrm>
            <a:off x="3736125" y="2370702"/>
            <a:ext cx="4139095" cy="2081925"/>
          </a:xfrm>
          <a:prstGeom prst="ellipse">
            <a:avLst/>
          </a:prstGeom>
          <a:solidFill>
            <a:srgbClr val="F7455C"/>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latin typeface="Arial" panose="020B0604020202020204" pitchFamily="34" charset="0"/>
                <a:cs typeface="Arial" panose="020B0604020202020204" pitchFamily="34" charset="0"/>
              </a:rPr>
              <a:t>Benefits of </a:t>
            </a:r>
            <a:r>
              <a:rPr lang="en-US" sz="2400" b="1" dirty="0" err="1">
                <a:latin typeface="Arial" panose="020B0604020202020204" pitchFamily="34" charset="0"/>
                <a:cs typeface="Arial" panose="020B0604020202020204" pitchFamily="34" charset="0"/>
              </a:rPr>
              <a:t>analysing</a:t>
            </a:r>
            <a:r>
              <a:rPr lang="en-US" sz="2400" b="1" dirty="0">
                <a:latin typeface="Arial" panose="020B0604020202020204" pitchFamily="34" charset="0"/>
                <a:cs typeface="Arial" panose="020B0604020202020204" pitchFamily="34" charset="0"/>
              </a:rPr>
              <a:t> a business model. </a:t>
            </a:r>
          </a:p>
        </p:txBody>
      </p:sp>
      <p:cxnSp>
        <p:nvCxnSpPr>
          <p:cNvPr id="43" name="Straight Arrow Connector 42">
            <a:extLst>
              <a:ext uri="{FF2B5EF4-FFF2-40B4-BE49-F238E27FC236}">
                <a16:creationId xmlns:a16="http://schemas.microsoft.com/office/drawing/2014/main" id="{F23C096C-7825-4C6E-E67F-65F113786E00}"/>
              </a:ext>
            </a:extLst>
          </p:cNvPr>
          <p:cNvCxnSpPr>
            <a:cxnSpLocks/>
            <a:stCxn id="12" idx="4"/>
          </p:cNvCxnSpPr>
          <p:nvPr/>
        </p:nvCxnSpPr>
        <p:spPr>
          <a:xfrm flipH="1">
            <a:off x="5805672" y="4452627"/>
            <a:ext cx="1" cy="104578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566FCE52-65E2-7896-6247-C736F31D8A7B}"/>
              </a:ext>
            </a:extLst>
          </p:cNvPr>
          <p:cNvCxnSpPr>
            <a:stCxn id="12" idx="6"/>
          </p:cNvCxnSpPr>
          <p:nvPr/>
        </p:nvCxnSpPr>
        <p:spPr>
          <a:xfrm flipV="1">
            <a:off x="7875220" y="3411664"/>
            <a:ext cx="1267114" cy="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9B046C40-D0D8-43C8-F32D-8BB0656FD90D}"/>
              </a:ext>
            </a:extLst>
          </p:cNvPr>
          <p:cNvCxnSpPr>
            <a:stCxn id="12" idx="2"/>
          </p:cNvCxnSpPr>
          <p:nvPr/>
        </p:nvCxnSpPr>
        <p:spPr>
          <a:xfrm flipH="1" flipV="1">
            <a:off x="2461616" y="3411664"/>
            <a:ext cx="1274509" cy="1"/>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B9ED56AE-4508-0869-3A4B-7888AA361402}"/>
              </a:ext>
            </a:extLst>
          </p:cNvPr>
          <p:cNvSpPr txBox="1"/>
          <p:nvPr/>
        </p:nvSpPr>
        <p:spPr>
          <a:xfrm>
            <a:off x="104852" y="3058829"/>
            <a:ext cx="2356764" cy="1015663"/>
          </a:xfrm>
          <a:prstGeom prst="rect">
            <a:avLst/>
          </a:prstGeom>
          <a:noFill/>
        </p:spPr>
        <p:txBody>
          <a:bodyPr wrap="square" rtlCol="0">
            <a:spAutoFit/>
          </a:bodyPr>
          <a:lstStyle/>
          <a:p>
            <a:pPr marL="285750" indent="-285750">
              <a:buFont typeface="Arial" panose="020B0604020202020204" pitchFamily="34" charset="0"/>
              <a:buChar char="•"/>
            </a:pPr>
            <a:r>
              <a:rPr lang="en-US" sz="2000" b="1" dirty="0">
                <a:latin typeface="Arial" panose="020B0604020202020204" pitchFamily="34" charset="0"/>
                <a:cs typeface="Arial" panose="020B0604020202020204" pitchFamily="34" charset="0"/>
              </a:rPr>
              <a:t>Understand the key functions of a business.</a:t>
            </a:r>
          </a:p>
        </p:txBody>
      </p:sp>
      <p:sp>
        <p:nvSpPr>
          <p:cNvPr id="50" name="TextBox 49">
            <a:extLst>
              <a:ext uri="{FF2B5EF4-FFF2-40B4-BE49-F238E27FC236}">
                <a16:creationId xmlns:a16="http://schemas.microsoft.com/office/drawing/2014/main" id="{064D739A-2CBD-E290-F9E3-2DD9D1F6668A}"/>
              </a:ext>
            </a:extLst>
          </p:cNvPr>
          <p:cNvSpPr txBox="1"/>
          <p:nvPr/>
        </p:nvSpPr>
        <p:spPr>
          <a:xfrm>
            <a:off x="9386596" y="3192673"/>
            <a:ext cx="2627719" cy="1323439"/>
          </a:xfrm>
          <a:prstGeom prst="rect">
            <a:avLst/>
          </a:prstGeom>
          <a:noFill/>
        </p:spPr>
        <p:txBody>
          <a:bodyPr wrap="square" rtlCol="0">
            <a:spAutoFit/>
          </a:bodyPr>
          <a:lstStyle/>
          <a:p>
            <a:pPr marL="285750" indent="-285750">
              <a:buFont typeface="Arial" panose="020B0604020202020204" pitchFamily="34" charset="0"/>
              <a:buChar char="•"/>
            </a:pPr>
            <a:r>
              <a:rPr lang="en-US" sz="2000" b="1" dirty="0">
                <a:latin typeface="Arial" panose="020B0604020202020204" pitchFamily="34" charset="0"/>
                <a:cs typeface="Arial" panose="020B0604020202020204" pitchFamily="34" charset="0"/>
              </a:rPr>
              <a:t>Understand how employees interact with the business.</a:t>
            </a:r>
          </a:p>
        </p:txBody>
      </p:sp>
      <p:sp>
        <p:nvSpPr>
          <p:cNvPr id="51" name="TextBox 50">
            <a:extLst>
              <a:ext uri="{FF2B5EF4-FFF2-40B4-BE49-F238E27FC236}">
                <a16:creationId xmlns:a16="http://schemas.microsoft.com/office/drawing/2014/main" id="{0DF05397-7B2C-71B7-00F0-8D7CF9866798}"/>
              </a:ext>
            </a:extLst>
          </p:cNvPr>
          <p:cNvSpPr txBox="1"/>
          <p:nvPr/>
        </p:nvSpPr>
        <p:spPr>
          <a:xfrm>
            <a:off x="3829193" y="5752340"/>
            <a:ext cx="4533613" cy="400110"/>
          </a:xfrm>
          <a:prstGeom prst="rect">
            <a:avLst/>
          </a:prstGeom>
          <a:noFill/>
        </p:spPr>
        <p:txBody>
          <a:bodyPr wrap="none" rtlCol="0">
            <a:spAutoFit/>
          </a:bodyPr>
          <a:lstStyle/>
          <a:p>
            <a:pPr marL="342900" indent="-342900">
              <a:buFont typeface="Arial" panose="020B0604020202020204" pitchFamily="34" charset="0"/>
              <a:buChar char="•"/>
            </a:pPr>
            <a:r>
              <a:rPr lang="en-US" sz="2000" b="1" dirty="0">
                <a:latin typeface="Arial" panose="020B0604020202020204" pitchFamily="34" charset="0"/>
                <a:cs typeface="Arial" panose="020B0604020202020204" pitchFamily="34" charset="0"/>
              </a:rPr>
              <a:t>Re-engineer existing processes. </a:t>
            </a:r>
          </a:p>
        </p:txBody>
      </p:sp>
      <p:pic>
        <p:nvPicPr>
          <p:cNvPr id="3" name="Audio Recording 15 Dec 2022 at 16:49:33">
            <a:hlinkClick r:id="" action="ppaction://media"/>
            <a:extLst>
              <a:ext uri="{FF2B5EF4-FFF2-40B4-BE49-F238E27FC236}">
                <a16:creationId xmlns:a16="http://schemas.microsoft.com/office/drawing/2014/main" id="{8C09FC8B-0DF3-5438-CDE0-ADD7CB77C6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07846" y="5498407"/>
            <a:ext cx="812800" cy="812800"/>
          </a:xfrm>
          <a:prstGeom prst="rect">
            <a:avLst/>
          </a:prstGeom>
          <a:solidFill>
            <a:srgbClr val="F7455C"/>
          </a:solidFill>
        </p:spPr>
      </p:pic>
    </p:spTree>
    <p:extLst>
      <p:ext uri="{BB962C8B-B14F-4D97-AF65-F5344CB8AC3E}">
        <p14:creationId xmlns:p14="http://schemas.microsoft.com/office/powerpoint/2010/main" val="165165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0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EFCC20-03C2-20B1-778C-5EE482853BE3}"/>
              </a:ext>
            </a:extLst>
          </p:cNvPr>
          <p:cNvSpPr txBox="1"/>
          <p:nvPr/>
        </p:nvSpPr>
        <p:spPr>
          <a:xfrm>
            <a:off x="2504049" y="315630"/>
            <a:ext cx="6571030" cy="646331"/>
          </a:xfrm>
          <a:prstGeom prst="rect">
            <a:avLst/>
          </a:prstGeom>
          <a:noFill/>
        </p:spPr>
        <p:txBody>
          <a:bodyPr wrap="none" rtlCol="0">
            <a:spAutoFit/>
          </a:bodyPr>
          <a:lstStyle/>
          <a:p>
            <a:pPr algn="ctr"/>
            <a:r>
              <a:rPr lang="en-US" sz="3600" b="1" u="sng" dirty="0">
                <a:latin typeface="Arial" panose="020B0604020202020204" pitchFamily="34" charset="0"/>
                <a:cs typeface="Arial" panose="020B0604020202020204" pitchFamily="34" charset="0"/>
              </a:rPr>
              <a:t>Theme one: Business model.</a:t>
            </a:r>
          </a:p>
        </p:txBody>
      </p:sp>
      <p:pic>
        <p:nvPicPr>
          <p:cNvPr id="1026" name="Picture 2" descr="Home - Airbnb Help Centre">
            <a:extLst>
              <a:ext uri="{FF2B5EF4-FFF2-40B4-BE49-F238E27FC236}">
                <a16:creationId xmlns:a16="http://schemas.microsoft.com/office/drawing/2014/main" id="{84AEA444-7927-48F8-5A1D-7A00C73E943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33645" y="1570008"/>
            <a:ext cx="3640347" cy="295671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7408C65-0F34-F789-78AF-F0ED2E2EEAE0}"/>
              </a:ext>
            </a:extLst>
          </p:cNvPr>
          <p:cNvSpPr txBox="1"/>
          <p:nvPr/>
        </p:nvSpPr>
        <p:spPr>
          <a:xfrm>
            <a:off x="7556175" y="4157388"/>
            <a:ext cx="1760354"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(Airbnb, 2022).</a:t>
            </a:r>
          </a:p>
        </p:txBody>
      </p:sp>
      <p:cxnSp>
        <p:nvCxnSpPr>
          <p:cNvPr id="8" name="Straight Arrow Connector 7">
            <a:extLst>
              <a:ext uri="{FF2B5EF4-FFF2-40B4-BE49-F238E27FC236}">
                <a16:creationId xmlns:a16="http://schemas.microsoft.com/office/drawing/2014/main" id="{128CEA72-EFB9-B05D-7430-65D5D26270D8}"/>
              </a:ext>
            </a:extLst>
          </p:cNvPr>
          <p:cNvCxnSpPr>
            <a:cxnSpLocks/>
            <a:stCxn id="1026" idx="2"/>
          </p:cNvCxnSpPr>
          <p:nvPr/>
        </p:nvCxnSpPr>
        <p:spPr>
          <a:xfrm flipH="1">
            <a:off x="5753818" y="4526720"/>
            <a:ext cx="1" cy="121189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3DBA87F-DF1F-A43E-EAC6-5C0D293F89D9}"/>
              </a:ext>
            </a:extLst>
          </p:cNvPr>
          <p:cNvCxnSpPr>
            <a:cxnSpLocks/>
            <a:stCxn id="1026" idx="1"/>
          </p:cNvCxnSpPr>
          <p:nvPr/>
        </p:nvCxnSpPr>
        <p:spPr>
          <a:xfrm flipH="1">
            <a:off x="2518913" y="3048364"/>
            <a:ext cx="1414732"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E08C7BC-DA01-404D-2A9F-D8CFB2AFB833}"/>
              </a:ext>
            </a:extLst>
          </p:cNvPr>
          <p:cNvCxnSpPr>
            <a:cxnSpLocks/>
            <a:stCxn id="1026" idx="3"/>
          </p:cNvCxnSpPr>
          <p:nvPr/>
        </p:nvCxnSpPr>
        <p:spPr>
          <a:xfrm>
            <a:off x="7573992" y="3048364"/>
            <a:ext cx="132846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E1FD93E4-22B7-5180-982E-D01819223F0D}"/>
              </a:ext>
            </a:extLst>
          </p:cNvPr>
          <p:cNvSpPr txBox="1"/>
          <p:nvPr/>
        </p:nvSpPr>
        <p:spPr>
          <a:xfrm>
            <a:off x="1095553" y="2863698"/>
            <a:ext cx="2018581" cy="400110"/>
          </a:xfrm>
          <a:prstGeom prst="rect">
            <a:avLst/>
          </a:prstGeom>
          <a:noFill/>
        </p:spPr>
        <p:txBody>
          <a:bodyPr wrap="square" rtlCol="0">
            <a:spAutoFit/>
          </a:bodyPr>
          <a:lstStyle/>
          <a:p>
            <a:pPr marL="342900" indent="-342900">
              <a:buFont typeface="Arial" panose="020B0604020202020204" pitchFamily="34" charset="0"/>
              <a:buChar char="•"/>
            </a:pPr>
            <a:r>
              <a:rPr lang="en-US" sz="2000" b="1" dirty="0">
                <a:latin typeface="Arial" panose="020B0604020202020204" pitchFamily="34" charset="0"/>
                <a:cs typeface="Arial" panose="020B0604020202020204" pitchFamily="34" charset="0"/>
              </a:rPr>
              <a:t>Hosts.</a:t>
            </a:r>
          </a:p>
        </p:txBody>
      </p:sp>
      <p:sp>
        <p:nvSpPr>
          <p:cNvPr id="18" name="TextBox 17">
            <a:extLst>
              <a:ext uri="{FF2B5EF4-FFF2-40B4-BE49-F238E27FC236}">
                <a16:creationId xmlns:a16="http://schemas.microsoft.com/office/drawing/2014/main" id="{91460D95-69C6-8C26-0439-D9FA35CDA173}"/>
              </a:ext>
            </a:extLst>
          </p:cNvPr>
          <p:cNvSpPr txBox="1"/>
          <p:nvPr/>
        </p:nvSpPr>
        <p:spPr>
          <a:xfrm>
            <a:off x="9316529" y="2863698"/>
            <a:ext cx="1540806" cy="400110"/>
          </a:xfrm>
          <a:prstGeom prst="rect">
            <a:avLst/>
          </a:prstGeom>
          <a:noFill/>
        </p:spPr>
        <p:txBody>
          <a:bodyPr wrap="none" rtlCol="0">
            <a:spAutoFit/>
          </a:bodyPr>
          <a:lstStyle/>
          <a:p>
            <a:pPr marL="342900" indent="-342900">
              <a:buFont typeface="Arial" panose="020B0604020202020204" pitchFamily="34" charset="0"/>
              <a:buChar char="•"/>
            </a:pPr>
            <a:r>
              <a:rPr lang="en-US" sz="2000" b="1" dirty="0">
                <a:latin typeface="Arial" panose="020B0604020202020204" pitchFamily="34" charset="0"/>
                <a:cs typeface="Arial" panose="020B0604020202020204" pitchFamily="34" charset="0"/>
              </a:rPr>
              <a:t>Guests. </a:t>
            </a:r>
          </a:p>
        </p:txBody>
      </p:sp>
      <p:sp>
        <p:nvSpPr>
          <p:cNvPr id="19" name="TextBox 18">
            <a:extLst>
              <a:ext uri="{FF2B5EF4-FFF2-40B4-BE49-F238E27FC236}">
                <a16:creationId xmlns:a16="http://schemas.microsoft.com/office/drawing/2014/main" id="{46EE37DD-021C-32EF-087E-EA54644797FA}"/>
              </a:ext>
            </a:extLst>
          </p:cNvPr>
          <p:cNvSpPr txBox="1"/>
          <p:nvPr/>
        </p:nvSpPr>
        <p:spPr>
          <a:xfrm>
            <a:off x="3933645" y="6005076"/>
            <a:ext cx="4147289" cy="400110"/>
          </a:xfrm>
          <a:prstGeom prst="rect">
            <a:avLst/>
          </a:prstGeom>
          <a:noFill/>
        </p:spPr>
        <p:txBody>
          <a:bodyPr wrap="none" rtlCol="0">
            <a:spAutoFit/>
          </a:bodyPr>
          <a:lstStyle/>
          <a:p>
            <a:pPr marL="342900" indent="-342900">
              <a:buFont typeface="Arial" panose="020B0604020202020204" pitchFamily="34" charset="0"/>
              <a:buChar char="•"/>
            </a:pPr>
            <a:r>
              <a:rPr lang="en-US" sz="2000" b="1" dirty="0">
                <a:latin typeface="Arial" panose="020B0604020202020204" pitchFamily="34" charset="0"/>
                <a:cs typeface="Arial" panose="020B0604020202020204" pitchFamily="34" charset="0"/>
              </a:rPr>
              <a:t>Third-party service providers.</a:t>
            </a:r>
          </a:p>
        </p:txBody>
      </p:sp>
      <p:pic>
        <p:nvPicPr>
          <p:cNvPr id="20" name="Audio Recording 15 Dec 2022 at 17:06:52">
            <a:hlinkClick r:id="" action="ppaction://media"/>
            <a:extLst>
              <a:ext uri="{FF2B5EF4-FFF2-40B4-BE49-F238E27FC236}">
                <a16:creationId xmlns:a16="http://schemas.microsoft.com/office/drawing/2014/main" id="{B0E09B40-4C56-A84E-B138-C598EF0D953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89153" y="5392331"/>
            <a:ext cx="812800" cy="812800"/>
          </a:xfrm>
          <a:prstGeom prst="rect">
            <a:avLst/>
          </a:prstGeom>
          <a:solidFill>
            <a:srgbClr val="F7455C"/>
          </a:solidFill>
        </p:spPr>
      </p:pic>
    </p:spTree>
    <p:extLst>
      <p:ext uri="{BB962C8B-B14F-4D97-AF65-F5344CB8AC3E}">
        <p14:creationId xmlns:p14="http://schemas.microsoft.com/office/powerpoint/2010/main" val="118193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272"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B41B6A7-67F0-BA48-CEC4-8F18A35C535D}"/>
              </a:ext>
            </a:extLst>
          </p:cNvPr>
          <p:cNvSpPr txBox="1"/>
          <p:nvPr/>
        </p:nvSpPr>
        <p:spPr>
          <a:xfrm>
            <a:off x="2656500" y="562708"/>
            <a:ext cx="6878999" cy="646331"/>
          </a:xfrm>
          <a:prstGeom prst="rect">
            <a:avLst/>
          </a:prstGeom>
          <a:noFill/>
        </p:spPr>
        <p:txBody>
          <a:bodyPr wrap="none" rtlCol="0">
            <a:spAutoFit/>
          </a:bodyPr>
          <a:lstStyle/>
          <a:p>
            <a:pPr algn="ctr"/>
            <a:r>
              <a:rPr lang="en-US" sz="3600" b="1" u="sng" dirty="0">
                <a:latin typeface="Arial" panose="020B0604020202020204" pitchFamily="34" charset="0"/>
                <a:cs typeface="Arial" panose="020B0604020202020204" pitchFamily="34" charset="0"/>
              </a:rPr>
              <a:t>Theme two: Value proposition.</a:t>
            </a:r>
          </a:p>
        </p:txBody>
      </p:sp>
      <p:sp>
        <p:nvSpPr>
          <p:cNvPr id="6" name="Oval 5">
            <a:extLst>
              <a:ext uri="{FF2B5EF4-FFF2-40B4-BE49-F238E27FC236}">
                <a16:creationId xmlns:a16="http://schemas.microsoft.com/office/drawing/2014/main" id="{C88E081D-464C-7BE0-2E4D-BC0EAC1B6A46}"/>
              </a:ext>
            </a:extLst>
          </p:cNvPr>
          <p:cNvSpPr/>
          <p:nvPr/>
        </p:nvSpPr>
        <p:spPr>
          <a:xfrm>
            <a:off x="4217669" y="2261382"/>
            <a:ext cx="2897945" cy="1167618"/>
          </a:xfrm>
          <a:prstGeom prst="ellipse">
            <a:avLst/>
          </a:prstGeom>
          <a:solidFill>
            <a:srgbClr val="F7455C"/>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Airbnb’s value proposition.</a:t>
            </a:r>
          </a:p>
        </p:txBody>
      </p:sp>
      <p:cxnSp>
        <p:nvCxnSpPr>
          <p:cNvPr id="8" name="Straight Arrow Connector 7">
            <a:extLst>
              <a:ext uri="{FF2B5EF4-FFF2-40B4-BE49-F238E27FC236}">
                <a16:creationId xmlns:a16="http://schemas.microsoft.com/office/drawing/2014/main" id="{D83DB991-C47B-8B46-AFF8-D6A94F04F0C9}"/>
              </a:ext>
            </a:extLst>
          </p:cNvPr>
          <p:cNvCxnSpPr>
            <a:stCxn id="6" idx="4"/>
          </p:cNvCxnSpPr>
          <p:nvPr/>
        </p:nvCxnSpPr>
        <p:spPr>
          <a:xfrm flipH="1">
            <a:off x="5666641" y="3429000"/>
            <a:ext cx="1" cy="88274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2CD0A5EC-F507-D0C4-3732-E531F4922983}"/>
              </a:ext>
            </a:extLst>
          </p:cNvPr>
          <p:cNvCxnSpPr>
            <a:cxnSpLocks/>
            <a:stCxn id="6" idx="2"/>
          </p:cNvCxnSpPr>
          <p:nvPr/>
        </p:nvCxnSpPr>
        <p:spPr>
          <a:xfrm flipH="1">
            <a:off x="3064117" y="2845191"/>
            <a:ext cx="1153552"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6BF7724-4D7F-C856-FA02-B2D570405FDC}"/>
              </a:ext>
            </a:extLst>
          </p:cNvPr>
          <p:cNvCxnSpPr>
            <a:cxnSpLocks/>
            <a:stCxn id="6" idx="6"/>
          </p:cNvCxnSpPr>
          <p:nvPr/>
        </p:nvCxnSpPr>
        <p:spPr>
          <a:xfrm>
            <a:off x="7115614" y="2845191"/>
            <a:ext cx="115355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05FDEA8C-32BB-2CE2-3077-246F20550239}"/>
              </a:ext>
            </a:extLst>
          </p:cNvPr>
          <p:cNvSpPr txBox="1"/>
          <p:nvPr/>
        </p:nvSpPr>
        <p:spPr>
          <a:xfrm>
            <a:off x="312452" y="2613392"/>
            <a:ext cx="2897927" cy="1631216"/>
          </a:xfrm>
          <a:prstGeom prst="rect">
            <a:avLst/>
          </a:prstGeom>
          <a:noFill/>
        </p:spPr>
        <p:txBody>
          <a:bodyPr wrap="square" rtlCol="0">
            <a:spAutoFit/>
          </a:bodyPr>
          <a:lstStyle/>
          <a:p>
            <a:r>
              <a:rPr lang="en-US" sz="2000" b="1" u="sng" dirty="0">
                <a:latin typeface="Arial" panose="020B0604020202020204" pitchFamily="34" charset="0"/>
                <a:cs typeface="Arial" panose="020B0604020202020204" pitchFamily="34" charset="0"/>
              </a:rPr>
              <a:t>Hosts.</a:t>
            </a:r>
          </a:p>
          <a:p>
            <a:r>
              <a:rPr lang="en-US" sz="2000" dirty="0">
                <a:latin typeface="Arial" panose="020B0604020202020204" pitchFamily="34" charset="0"/>
                <a:cs typeface="Arial" panose="020B0604020202020204" pitchFamily="34" charset="0"/>
              </a:rPr>
              <a:t>Gain access to a large pool of guests</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and generate revenue.</a:t>
            </a:r>
            <a:endParaRPr lang="en-US" sz="2000" b="1" dirty="0">
              <a:latin typeface="Arial" panose="020B0604020202020204" pitchFamily="34" charset="0"/>
              <a:cs typeface="Arial" panose="020B0604020202020204" pitchFamily="34" charset="0"/>
            </a:endParaRPr>
          </a:p>
          <a:p>
            <a:endParaRPr lang="en-US" sz="2000" b="1"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BB570BB-D1A0-83CB-386D-3F579A3CB6F4}"/>
              </a:ext>
            </a:extLst>
          </p:cNvPr>
          <p:cNvSpPr txBox="1"/>
          <p:nvPr/>
        </p:nvSpPr>
        <p:spPr>
          <a:xfrm>
            <a:off x="8266768" y="2680532"/>
            <a:ext cx="3765905" cy="1631216"/>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Guests.</a:t>
            </a:r>
          </a:p>
          <a:p>
            <a:r>
              <a:rPr lang="en-US" sz="2000" dirty="0">
                <a:latin typeface="Arial" panose="020B0604020202020204" pitchFamily="34" charset="0"/>
                <a:cs typeface="Arial" panose="020B0604020202020204" pitchFamily="34" charset="0"/>
              </a:rPr>
              <a:t>Gain access to Airbnb’s (P-2-P CV) which helps to make informed decisions.</a:t>
            </a:r>
          </a:p>
          <a:p>
            <a:endParaRPr lang="en-US" sz="20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4514D7F-123D-F7FF-B3CD-4ADE00084B79}"/>
              </a:ext>
            </a:extLst>
          </p:cNvPr>
          <p:cNvSpPr txBox="1"/>
          <p:nvPr/>
        </p:nvSpPr>
        <p:spPr>
          <a:xfrm>
            <a:off x="3640893" y="4624461"/>
            <a:ext cx="5472224" cy="1323439"/>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Third-party service providers.</a:t>
            </a:r>
          </a:p>
          <a:p>
            <a:r>
              <a:rPr lang="en-US" sz="2000" dirty="0">
                <a:latin typeface="Arial" panose="020B0604020202020204" pitchFamily="34" charset="0"/>
                <a:cs typeface="Arial" panose="020B0604020202020204" pitchFamily="34" charset="0"/>
              </a:rPr>
              <a:t>Gain access to a large pool of potential clients and conduct business transactions. </a:t>
            </a:r>
          </a:p>
          <a:p>
            <a:endParaRPr lang="en-US" sz="2000" b="1" dirty="0">
              <a:latin typeface="Arial" panose="020B0604020202020204" pitchFamily="34" charset="0"/>
              <a:cs typeface="Arial" panose="020B0604020202020204" pitchFamily="34" charset="0"/>
            </a:endParaRPr>
          </a:p>
        </p:txBody>
      </p:sp>
      <p:pic>
        <p:nvPicPr>
          <p:cNvPr id="26" name="Audio Recording 18 Dec 2022 at 20:54:23">
            <a:hlinkClick r:id="" action="ppaction://media"/>
            <a:extLst>
              <a:ext uri="{FF2B5EF4-FFF2-40B4-BE49-F238E27FC236}">
                <a16:creationId xmlns:a16="http://schemas.microsoft.com/office/drawing/2014/main" id="{F574CECB-2096-5F8A-A3FA-7F88605CDEA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48615" y="5286180"/>
            <a:ext cx="812800" cy="812800"/>
          </a:xfrm>
          <a:prstGeom prst="rect">
            <a:avLst/>
          </a:prstGeom>
          <a:solidFill>
            <a:srgbClr val="F7455C"/>
          </a:solidFill>
        </p:spPr>
      </p:pic>
    </p:spTree>
    <p:extLst>
      <p:ext uri="{BB962C8B-B14F-4D97-AF65-F5344CB8AC3E}">
        <p14:creationId xmlns:p14="http://schemas.microsoft.com/office/powerpoint/2010/main" val="1084431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760"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0EE1D5E-87FE-5249-F35A-1FC2CD4A3B82}"/>
              </a:ext>
            </a:extLst>
          </p:cNvPr>
          <p:cNvSpPr txBox="1"/>
          <p:nvPr/>
        </p:nvSpPr>
        <p:spPr>
          <a:xfrm>
            <a:off x="1446627" y="461903"/>
            <a:ext cx="9298746" cy="1200329"/>
          </a:xfrm>
          <a:prstGeom prst="rect">
            <a:avLst/>
          </a:prstGeom>
          <a:noFill/>
        </p:spPr>
        <p:txBody>
          <a:bodyPr wrap="square" rtlCol="0">
            <a:spAutoFit/>
          </a:bodyPr>
          <a:lstStyle/>
          <a:p>
            <a:pPr algn="ctr"/>
            <a:r>
              <a:rPr lang="en-US" sz="3600" b="1" u="sng" dirty="0">
                <a:latin typeface="Arial" panose="020B0604020202020204" pitchFamily="34" charset="0"/>
                <a:cs typeface="Arial" panose="020B0604020202020204" pitchFamily="34" charset="0"/>
              </a:rPr>
              <a:t>Overview of chapter six: Airbnb and its competitors. </a:t>
            </a:r>
          </a:p>
        </p:txBody>
      </p:sp>
      <p:sp>
        <p:nvSpPr>
          <p:cNvPr id="3" name="Oval 2">
            <a:extLst>
              <a:ext uri="{FF2B5EF4-FFF2-40B4-BE49-F238E27FC236}">
                <a16:creationId xmlns:a16="http://schemas.microsoft.com/office/drawing/2014/main" id="{6E40A450-26CA-AF5A-4AD1-E4777555F55D}"/>
              </a:ext>
            </a:extLst>
          </p:cNvPr>
          <p:cNvSpPr/>
          <p:nvPr/>
        </p:nvSpPr>
        <p:spPr>
          <a:xfrm>
            <a:off x="4309403" y="2458328"/>
            <a:ext cx="3573194" cy="1941342"/>
          </a:xfrm>
          <a:prstGeom prst="ellipse">
            <a:avLst/>
          </a:prstGeom>
          <a:solidFill>
            <a:srgbClr val="F7455C"/>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Typology of peer-to-peer platforms.</a:t>
            </a:r>
          </a:p>
        </p:txBody>
      </p:sp>
      <p:cxnSp>
        <p:nvCxnSpPr>
          <p:cNvPr id="15" name="Straight Arrow Connector 14">
            <a:extLst>
              <a:ext uri="{FF2B5EF4-FFF2-40B4-BE49-F238E27FC236}">
                <a16:creationId xmlns:a16="http://schemas.microsoft.com/office/drawing/2014/main" id="{3A698B3E-4E35-0306-18ED-807C34E847E5}"/>
              </a:ext>
            </a:extLst>
          </p:cNvPr>
          <p:cNvCxnSpPr>
            <a:cxnSpLocks/>
            <a:stCxn id="3" idx="2"/>
          </p:cNvCxnSpPr>
          <p:nvPr/>
        </p:nvCxnSpPr>
        <p:spPr>
          <a:xfrm flipH="1">
            <a:off x="3226191" y="3428999"/>
            <a:ext cx="1083212"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DDE38D0-2916-72CC-9219-C4CFCC687315}"/>
              </a:ext>
            </a:extLst>
          </p:cNvPr>
          <p:cNvCxnSpPr>
            <a:stCxn id="3" idx="6"/>
          </p:cNvCxnSpPr>
          <p:nvPr/>
        </p:nvCxnSpPr>
        <p:spPr>
          <a:xfrm>
            <a:off x="7882597" y="3428999"/>
            <a:ext cx="1069145"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48CB75A7-DB23-CB7E-BE86-CE36EF2B575F}"/>
              </a:ext>
            </a:extLst>
          </p:cNvPr>
          <p:cNvSpPr txBox="1"/>
          <p:nvPr/>
        </p:nvSpPr>
        <p:spPr>
          <a:xfrm>
            <a:off x="182880" y="2921168"/>
            <a:ext cx="3193366" cy="1323439"/>
          </a:xfrm>
          <a:prstGeom prst="rect">
            <a:avLst/>
          </a:prstGeom>
          <a:noFill/>
        </p:spPr>
        <p:txBody>
          <a:bodyPr wrap="square" rtlCol="0">
            <a:spAutoFit/>
          </a:bodyPr>
          <a:lstStyle/>
          <a:p>
            <a:pPr marL="342900" indent="-342900">
              <a:buFont typeface="Arial" panose="020B0604020202020204" pitchFamily="34" charset="0"/>
              <a:buChar char="•"/>
            </a:pPr>
            <a:r>
              <a:rPr lang="en-GB" sz="2000" b="1" dirty="0">
                <a:effectLst/>
                <a:latin typeface="Arial" panose="020B0604020202020204" pitchFamily="34" charset="0"/>
                <a:ea typeface="Calibri" panose="020F0502020204030204" pitchFamily="34" charset="0"/>
              </a:rPr>
              <a:t>Does the host earn revenue through renting their accommodation</a:t>
            </a:r>
            <a:r>
              <a:rPr lang="en-GB" sz="2000" b="1" dirty="0">
                <a:latin typeface="Arial" panose="020B0604020202020204" pitchFamily="34" charset="0"/>
                <a:ea typeface="Calibri" panose="020F0502020204030204" pitchFamily="34" charset="0"/>
              </a:rPr>
              <a:t>?</a:t>
            </a:r>
            <a:endParaRPr lang="en-US" sz="2000" b="1" dirty="0"/>
          </a:p>
        </p:txBody>
      </p:sp>
      <p:sp>
        <p:nvSpPr>
          <p:cNvPr id="22" name="TextBox 21">
            <a:extLst>
              <a:ext uri="{FF2B5EF4-FFF2-40B4-BE49-F238E27FC236}">
                <a16:creationId xmlns:a16="http://schemas.microsoft.com/office/drawing/2014/main" id="{B8F74B8A-8D6A-4F5D-70B6-2FB41B929C94}"/>
              </a:ext>
            </a:extLst>
          </p:cNvPr>
          <p:cNvSpPr txBox="1"/>
          <p:nvPr/>
        </p:nvSpPr>
        <p:spPr>
          <a:xfrm>
            <a:off x="8928295" y="2902188"/>
            <a:ext cx="2935458" cy="1323439"/>
          </a:xfrm>
          <a:prstGeom prst="rect">
            <a:avLst/>
          </a:prstGeom>
          <a:noFill/>
        </p:spPr>
        <p:txBody>
          <a:bodyPr wrap="square" rtlCol="0">
            <a:spAutoFit/>
          </a:bodyPr>
          <a:lstStyle/>
          <a:p>
            <a:pPr marL="342900" lvl="0" indent="-342900">
              <a:buFont typeface="Arial" panose="020B0604020202020204" pitchFamily="34" charset="0"/>
              <a:buChar char="•"/>
            </a:pPr>
            <a:r>
              <a:rPr lang="en-GB" sz="2000" b="1" dirty="0">
                <a:effectLst/>
                <a:latin typeface="Arial" panose="020B0604020202020204" pitchFamily="34" charset="0"/>
                <a:ea typeface="Calibri" panose="020F0502020204030204" pitchFamily="34" charset="0"/>
                <a:cs typeface="Times New Roman" panose="02020603050405020304" pitchFamily="18" charset="0"/>
              </a:rPr>
              <a:t>Is there host interaction when guests rent accommodation?</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0" name="Audio Recording 18 Dec 2022 at 21:03:47">
            <a:hlinkClick r:id="" action="ppaction://media"/>
            <a:extLst>
              <a:ext uri="{FF2B5EF4-FFF2-40B4-BE49-F238E27FC236}">
                <a16:creationId xmlns:a16="http://schemas.microsoft.com/office/drawing/2014/main" id="{A71E959C-A385-5F4E-3DED-C9FD5F0E05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58811" y="5195767"/>
            <a:ext cx="812800" cy="812800"/>
          </a:xfrm>
          <a:prstGeom prst="rect">
            <a:avLst/>
          </a:prstGeom>
          <a:solidFill>
            <a:srgbClr val="F7455C"/>
          </a:solidFill>
        </p:spPr>
      </p:pic>
    </p:spTree>
    <p:extLst>
      <p:ext uri="{BB962C8B-B14F-4D97-AF65-F5344CB8AC3E}">
        <p14:creationId xmlns:p14="http://schemas.microsoft.com/office/powerpoint/2010/main" val="411332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000"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FF3506E-01FE-FAB8-1529-F106E7FC28F1}"/>
              </a:ext>
            </a:extLst>
          </p:cNvPr>
          <p:cNvSpPr txBox="1"/>
          <p:nvPr/>
        </p:nvSpPr>
        <p:spPr>
          <a:xfrm>
            <a:off x="2798086" y="450166"/>
            <a:ext cx="6109365" cy="646331"/>
          </a:xfrm>
          <a:prstGeom prst="rect">
            <a:avLst/>
          </a:prstGeom>
          <a:noFill/>
        </p:spPr>
        <p:txBody>
          <a:bodyPr wrap="none" rtlCol="0">
            <a:spAutoFit/>
          </a:bodyPr>
          <a:lstStyle/>
          <a:p>
            <a:pPr algn="ctr"/>
            <a:r>
              <a:rPr lang="en-US" sz="3600" b="1" u="sng" dirty="0">
                <a:latin typeface="Arial" panose="020B0604020202020204" pitchFamily="34" charset="0"/>
                <a:cs typeface="Arial" panose="020B0604020202020204" pitchFamily="34" charset="0"/>
              </a:rPr>
              <a:t>Theme three: E-commerce.</a:t>
            </a:r>
          </a:p>
        </p:txBody>
      </p:sp>
      <p:sp>
        <p:nvSpPr>
          <p:cNvPr id="5" name="Oval 4">
            <a:extLst>
              <a:ext uri="{FF2B5EF4-FFF2-40B4-BE49-F238E27FC236}">
                <a16:creationId xmlns:a16="http://schemas.microsoft.com/office/drawing/2014/main" id="{006D9DA6-F092-C93C-091F-1BF91B8D3118}"/>
              </a:ext>
            </a:extLst>
          </p:cNvPr>
          <p:cNvSpPr/>
          <p:nvPr/>
        </p:nvSpPr>
        <p:spPr>
          <a:xfrm>
            <a:off x="3957406" y="2440046"/>
            <a:ext cx="3573194" cy="1941342"/>
          </a:xfrm>
          <a:prstGeom prst="ellipse">
            <a:avLst/>
          </a:prstGeom>
          <a:solidFill>
            <a:srgbClr val="F7455C"/>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Consumer-to-consumer model.</a:t>
            </a:r>
          </a:p>
        </p:txBody>
      </p:sp>
      <p:sp>
        <p:nvSpPr>
          <p:cNvPr id="15" name="TextBox 14">
            <a:extLst>
              <a:ext uri="{FF2B5EF4-FFF2-40B4-BE49-F238E27FC236}">
                <a16:creationId xmlns:a16="http://schemas.microsoft.com/office/drawing/2014/main" id="{051D6979-3255-001B-9B1C-8D890E285D95}"/>
              </a:ext>
            </a:extLst>
          </p:cNvPr>
          <p:cNvSpPr txBox="1"/>
          <p:nvPr/>
        </p:nvSpPr>
        <p:spPr>
          <a:xfrm>
            <a:off x="3897662" y="1423470"/>
            <a:ext cx="3910211" cy="1015663"/>
          </a:xfrm>
          <a:prstGeom prst="rect">
            <a:avLst/>
          </a:prstGeom>
          <a:noFill/>
        </p:spPr>
        <p:txBody>
          <a:bodyPr wrap="square" rtlCol="0">
            <a:spAutoFit/>
          </a:bodyPr>
          <a:lstStyle/>
          <a:p>
            <a:pPr marL="342900" indent="-342900">
              <a:buFont typeface="Arial" panose="020B0604020202020204" pitchFamily="34" charset="0"/>
              <a:buChar char="•"/>
            </a:pPr>
            <a:r>
              <a:rPr lang="en-GB" sz="2000" b="1" dirty="0">
                <a:effectLst/>
                <a:latin typeface="Arial" panose="020B0604020202020204" pitchFamily="34" charset="0"/>
                <a:ea typeface="Calibri" panose="020F0502020204030204" pitchFamily="34" charset="0"/>
                <a:cs typeface="Arial" panose="020B0604020202020204" pitchFamily="34" charset="0"/>
              </a:rPr>
              <a:t>Airbnb facilitates</a:t>
            </a:r>
            <a:r>
              <a:rPr lang="en-GB" sz="2000" b="1" dirty="0">
                <a:effectLst/>
                <a:latin typeface="Arial" panose="020B0604020202020204" pitchFamily="34" charset="0"/>
                <a:cs typeface="Arial" panose="020B0604020202020204" pitchFamily="34" charset="0"/>
              </a:rPr>
              <a:t> transactions between hosts and guests.</a:t>
            </a:r>
            <a:endParaRPr lang="en-US" sz="2000" b="1"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4329759C-0677-DAD0-FC03-6B1266C36B03}"/>
              </a:ext>
            </a:extLst>
          </p:cNvPr>
          <p:cNvSpPr txBox="1"/>
          <p:nvPr/>
        </p:nvSpPr>
        <p:spPr>
          <a:xfrm>
            <a:off x="1041009" y="2824245"/>
            <a:ext cx="2644726" cy="1015663"/>
          </a:xfrm>
          <a:prstGeom prst="rect">
            <a:avLst/>
          </a:prstGeom>
          <a:noFill/>
        </p:spPr>
        <p:txBody>
          <a:bodyPr wrap="square" rtlCol="0">
            <a:spAutoFit/>
          </a:bodyPr>
          <a:lstStyle/>
          <a:p>
            <a:pPr marL="342900" indent="-342900">
              <a:buFont typeface="Arial" panose="020B0604020202020204" pitchFamily="34" charset="0"/>
              <a:buChar char="•"/>
            </a:pPr>
            <a:r>
              <a:rPr lang="en-US" sz="2000" b="1" dirty="0">
                <a:latin typeface="Arial" panose="020B0604020202020204" pitchFamily="34" charset="0"/>
                <a:cs typeface="Arial" panose="020B0604020202020204" pitchFamily="34" charset="0"/>
              </a:rPr>
              <a:t>Hosts list their accommodation on the platform.</a:t>
            </a:r>
          </a:p>
        </p:txBody>
      </p:sp>
      <p:sp>
        <p:nvSpPr>
          <p:cNvPr id="17" name="TextBox 16">
            <a:extLst>
              <a:ext uri="{FF2B5EF4-FFF2-40B4-BE49-F238E27FC236}">
                <a16:creationId xmlns:a16="http://schemas.microsoft.com/office/drawing/2014/main" id="{0822DCAA-4AD0-363F-CC79-05AA97E497AF}"/>
              </a:ext>
            </a:extLst>
          </p:cNvPr>
          <p:cNvSpPr txBox="1"/>
          <p:nvPr/>
        </p:nvSpPr>
        <p:spPr>
          <a:xfrm>
            <a:off x="3957406" y="4690078"/>
            <a:ext cx="3419622" cy="1323439"/>
          </a:xfrm>
          <a:prstGeom prst="rect">
            <a:avLst/>
          </a:prstGeom>
          <a:noFill/>
        </p:spPr>
        <p:txBody>
          <a:bodyPr wrap="square" rtlCol="0">
            <a:spAutoFit/>
          </a:bodyPr>
          <a:lstStyle/>
          <a:p>
            <a:pPr marL="342900" indent="-342900">
              <a:buFont typeface="Arial" panose="020B0604020202020204" pitchFamily="34" charset="0"/>
              <a:buChar char="•"/>
            </a:pPr>
            <a:r>
              <a:rPr lang="en-US" sz="2000" b="1" dirty="0">
                <a:latin typeface="Arial" panose="020B0604020202020204" pitchFamily="34" charset="0"/>
                <a:cs typeface="Arial" panose="020B0604020202020204" pitchFamily="34" charset="0"/>
              </a:rPr>
              <a:t>Guests rent accommodation from hosts in exchange for money. </a:t>
            </a:r>
          </a:p>
        </p:txBody>
      </p:sp>
      <p:sp>
        <p:nvSpPr>
          <p:cNvPr id="18" name="TextBox 17">
            <a:extLst>
              <a:ext uri="{FF2B5EF4-FFF2-40B4-BE49-F238E27FC236}">
                <a16:creationId xmlns:a16="http://schemas.microsoft.com/office/drawing/2014/main" id="{1278BB86-CA24-B51B-B508-7AB1E43F8BA0}"/>
              </a:ext>
            </a:extLst>
          </p:cNvPr>
          <p:cNvSpPr txBox="1"/>
          <p:nvPr/>
        </p:nvSpPr>
        <p:spPr>
          <a:xfrm>
            <a:off x="7915678" y="2824246"/>
            <a:ext cx="2658794" cy="1323439"/>
          </a:xfrm>
          <a:prstGeom prst="rect">
            <a:avLst/>
          </a:prstGeom>
          <a:noFill/>
        </p:spPr>
        <p:txBody>
          <a:bodyPr wrap="square" rtlCol="0">
            <a:spAutoFit/>
          </a:bodyPr>
          <a:lstStyle/>
          <a:p>
            <a:pPr marL="342900" indent="-342900">
              <a:buFont typeface="Arial" panose="020B0604020202020204" pitchFamily="34" charset="0"/>
              <a:buChar char="•"/>
            </a:pPr>
            <a:r>
              <a:rPr lang="en-US" sz="2000" b="1" dirty="0">
                <a:latin typeface="Arial" panose="020B0604020202020204" pitchFamily="34" charset="0"/>
                <a:cs typeface="Arial" panose="020B0604020202020204" pitchFamily="34" charset="0"/>
              </a:rPr>
              <a:t>Airbnb charges a service fee when a transaction occurs</a:t>
            </a:r>
            <a:r>
              <a:rPr lang="en-US" b="1" dirty="0"/>
              <a:t>.</a:t>
            </a:r>
          </a:p>
        </p:txBody>
      </p:sp>
      <p:sp>
        <p:nvSpPr>
          <p:cNvPr id="22" name="Striped Right Arrow 21">
            <a:extLst>
              <a:ext uri="{FF2B5EF4-FFF2-40B4-BE49-F238E27FC236}">
                <a16:creationId xmlns:a16="http://schemas.microsoft.com/office/drawing/2014/main" id="{B5A81EE0-777F-E79F-35F0-8D6D7189C148}"/>
              </a:ext>
            </a:extLst>
          </p:cNvPr>
          <p:cNvSpPr/>
          <p:nvPr/>
        </p:nvSpPr>
        <p:spPr>
          <a:xfrm rot="18758617" flipH="1">
            <a:off x="2393204" y="2053900"/>
            <a:ext cx="1122114" cy="484632"/>
          </a:xfrm>
          <a:prstGeom prst="stripedRightArrow">
            <a:avLst/>
          </a:prstGeom>
          <a:solidFill>
            <a:srgbClr val="F7455C"/>
          </a:solidFill>
          <a:ln>
            <a:solidFill>
              <a:srgbClr val="F7455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Striped Right Arrow 22">
            <a:extLst>
              <a:ext uri="{FF2B5EF4-FFF2-40B4-BE49-F238E27FC236}">
                <a16:creationId xmlns:a16="http://schemas.microsoft.com/office/drawing/2014/main" id="{87E37F59-9153-6ED3-48C6-658D02D36018}"/>
              </a:ext>
            </a:extLst>
          </p:cNvPr>
          <p:cNvSpPr/>
          <p:nvPr/>
        </p:nvSpPr>
        <p:spPr>
          <a:xfrm rot="13278040" flipH="1">
            <a:off x="2370099" y="4691418"/>
            <a:ext cx="1122114" cy="484632"/>
          </a:xfrm>
          <a:prstGeom prst="stripedRightArrow">
            <a:avLst/>
          </a:prstGeom>
          <a:solidFill>
            <a:srgbClr val="F7455C"/>
          </a:solidFill>
          <a:ln>
            <a:solidFill>
              <a:srgbClr val="F7455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Striped Right Arrow 23">
            <a:extLst>
              <a:ext uri="{FF2B5EF4-FFF2-40B4-BE49-F238E27FC236}">
                <a16:creationId xmlns:a16="http://schemas.microsoft.com/office/drawing/2014/main" id="{3691C26A-85BD-4FC0-11A8-C768260348E8}"/>
              </a:ext>
            </a:extLst>
          </p:cNvPr>
          <p:cNvSpPr/>
          <p:nvPr/>
        </p:nvSpPr>
        <p:spPr>
          <a:xfrm rot="7529362" flipH="1">
            <a:off x="7764236" y="4594712"/>
            <a:ext cx="1122114" cy="484632"/>
          </a:xfrm>
          <a:prstGeom prst="stripedRightArrow">
            <a:avLst/>
          </a:prstGeom>
          <a:solidFill>
            <a:srgbClr val="F7455C"/>
          </a:solidFill>
          <a:ln>
            <a:solidFill>
              <a:srgbClr val="F7455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Striped Right Arrow 25">
            <a:extLst>
              <a:ext uri="{FF2B5EF4-FFF2-40B4-BE49-F238E27FC236}">
                <a16:creationId xmlns:a16="http://schemas.microsoft.com/office/drawing/2014/main" id="{42922DF5-AFCE-57FA-374A-15B030199DC6}"/>
              </a:ext>
            </a:extLst>
          </p:cNvPr>
          <p:cNvSpPr/>
          <p:nvPr/>
        </p:nvSpPr>
        <p:spPr>
          <a:xfrm rot="2150481" flipH="1">
            <a:off x="7749692" y="1991111"/>
            <a:ext cx="1122114" cy="484632"/>
          </a:xfrm>
          <a:prstGeom prst="stripedRightArrow">
            <a:avLst/>
          </a:prstGeom>
          <a:solidFill>
            <a:srgbClr val="F7455C"/>
          </a:solidFill>
          <a:ln>
            <a:solidFill>
              <a:srgbClr val="F7455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Audio Recording 18 Dec 2022 at 21:28:18">
            <a:hlinkClick r:id="" action="ppaction://media"/>
            <a:extLst>
              <a:ext uri="{FF2B5EF4-FFF2-40B4-BE49-F238E27FC236}">
                <a16:creationId xmlns:a16="http://schemas.microsoft.com/office/drawing/2014/main" id="{C9F8B942-1326-A348-5B57-1745C56BB0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8130" y="5385813"/>
            <a:ext cx="812800" cy="812800"/>
          </a:xfrm>
          <a:prstGeom prst="rect">
            <a:avLst/>
          </a:prstGeom>
          <a:solidFill>
            <a:srgbClr val="F7455C"/>
          </a:solidFill>
        </p:spPr>
      </p:pic>
    </p:spTree>
    <p:extLst>
      <p:ext uri="{BB962C8B-B14F-4D97-AF65-F5344CB8AC3E}">
        <p14:creationId xmlns:p14="http://schemas.microsoft.com/office/powerpoint/2010/main" val="739327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104"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1D05BEC-C222-E506-BD04-A973610EF885}"/>
              </a:ext>
            </a:extLst>
          </p:cNvPr>
          <p:cNvSpPr txBox="1"/>
          <p:nvPr/>
        </p:nvSpPr>
        <p:spPr>
          <a:xfrm>
            <a:off x="3212122" y="457373"/>
            <a:ext cx="5261318" cy="1200329"/>
          </a:xfrm>
          <a:prstGeom prst="rect">
            <a:avLst/>
          </a:prstGeom>
          <a:noFill/>
        </p:spPr>
        <p:txBody>
          <a:bodyPr wrap="square" rtlCol="0">
            <a:spAutoFit/>
          </a:bodyPr>
          <a:lstStyle/>
          <a:p>
            <a:pPr algn="ctr"/>
            <a:r>
              <a:rPr lang="en-US" sz="3600" b="1" u="sng" dirty="0">
                <a:latin typeface="Arial" panose="020B0604020202020204" pitchFamily="34" charset="0"/>
                <a:cs typeface="Arial" panose="020B0604020202020204" pitchFamily="34" charset="0"/>
              </a:rPr>
              <a:t>Theme four: Sharing economy.  </a:t>
            </a:r>
          </a:p>
        </p:txBody>
      </p:sp>
      <p:sp>
        <p:nvSpPr>
          <p:cNvPr id="3" name="Oval 2">
            <a:extLst>
              <a:ext uri="{FF2B5EF4-FFF2-40B4-BE49-F238E27FC236}">
                <a16:creationId xmlns:a16="http://schemas.microsoft.com/office/drawing/2014/main" id="{195AC0AF-24C4-1CED-A132-9C558DF487D0}"/>
              </a:ext>
            </a:extLst>
          </p:cNvPr>
          <p:cNvSpPr/>
          <p:nvPr/>
        </p:nvSpPr>
        <p:spPr>
          <a:xfrm>
            <a:off x="3467687" y="3294373"/>
            <a:ext cx="4440701" cy="1941342"/>
          </a:xfrm>
          <a:prstGeom prst="ellipse">
            <a:avLst/>
          </a:prstGeom>
          <a:solidFill>
            <a:srgbClr val="F7455C"/>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Types of peer-to-peer accommodation networks in the sharing economy.</a:t>
            </a:r>
          </a:p>
        </p:txBody>
      </p:sp>
      <p:cxnSp>
        <p:nvCxnSpPr>
          <p:cNvPr id="8" name="Straight Arrow Connector 7">
            <a:extLst>
              <a:ext uri="{FF2B5EF4-FFF2-40B4-BE49-F238E27FC236}">
                <a16:creationId xmlns:a16="http://schemas.microsoft.com/office/drawing/2014/main" id="{88F71B3C-5EAA-2EBB-AA8D-F315FE904141}"/>
              </a:ext>
            </a:extLst>
          </p:cNvPr>
          <p:cNvCxnSpPr>
            <a:cxnSpLocks/>
            <a:stCxn id="3" idx="4"/>
          </p:cNvCxnSpPr>
          <p:nvPr/>
        </p:nvCxnSpPr>
        <p:spPr>
          <a:xfrm flipH="1">
            <a:off x="5688037" y="5235715"/>
            <a:ext cx="1" cy="71393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8520C17-2E15-5340-07AD-406BA07A1826}"/>
              </a:ext>
            </a:extLst>
          </p:cNvPr>
          <p:cNvCxnSpPr>
            <a:cxnSpLocks/>
            <a:stCxn id="3" idx="2"/>
          </p:cNvCxnSpPr>
          <p:nvPr/>
        </p:nvCxnSpPr>
        <p:spPr>
          <a:xfrm flipH="1">
            <a:off x="2757268" y="4265044"/>
            <a:ext cx="710419"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B3886A84-C703-D370-30FE-FB44AA077FB5}"/>
              </a:ext>
            </a:extLst>
          </p:cNvPr>
          <p:cNvCxnSpPr>
            <a:cxnSpLocks/>
            <a:stCxn id="3" idx="0"/>
          </p:cNvCxnSpPr>
          <p:nvPr/>
        </p:nvCxnSpPr>
        <p:spPr>
          <a:xfrm flipV="1">
            <a:off x="5688038" y="2608574"/>
            <a:ext cx="0" cy="68579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BA54F0CE-E9BC-295E-CAB2-F1C98E2643D2}"/>
              </a:ext>
            </a:extLst>
          </p:cNvPr>
          <p:cNvCxnSpPr>
            <a:stCxn id="3" idx="6"/>
          </p:cNvCxnSpPr>
          <p:nvPr/>
        </p:nvCxnSpPr>
        <p:spPr>
          <a:xfrm>
            <a:off x="7908388" y="4265044"/>
            <a:ext cx="771378"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40AC8919-44DE-C83F-42EB-96B0B8A2526E}"/>
              </a:ext>
            </a:extLst>
          </p:cNvPr>
          <p:cNvSpPr txBox="1"/>
          <p:nvPr/>
        </p:nvSpPr>
        <p:spPr>
          <a:xfrm>
            <a:off x="3896751" y="1885071"/>
            <a:ext cx="3814689" cy="707886"/>
          </a:xfrm>
          <a:prstGeom prst="rect">
            <a:avLst/>
          </a:prstGeom>
          <a:noFill/>
        </p:spPr>
        <p:txBody>
          <a:bodyPr wrap="square" rtlCol="0">
            <a:spAutoFit/>
          </a:bodyPr>
          <a:lstStyle/>
          <a:p>
            <a:pPr marL="342900" indent="-342900">
              <a:buFont typeface="Arial" panose="020B0604020202020204" pitchFamily="34" charset="0"/>
              <a:buChar char="•"/>
            </a:pPr>
            <a:r>
              <a:rPr lang="en-US" sz="2000" b="1" dirty="0">
                <a:latin typeface="Arial" panose="020B0604020202020204" pitchFamily="34" charset="0"/>
                <a:cs typeface="Arial" panose="020B0604020202020204" pitchFamily="34" charset="0"/>
              </a:rPr>
              <a:t>Host independent commercial facilitators. </a:t>
            </a:r>
          </a:p>
        </p:txBody>
      </p:sp>
      <p:sp>
        <p:nvSpPr>
          <p:cNvPr id="24" name="TextBox 23">
            <a:extLst>
              <a:ext uri="{FF2B5EF4-FFF2-40B4-BE49-F238E27FC236}">
                <a16:creationId xmlns:a16="http://schemas.microsoft.com/office/drawing/2014/main" id="{267F2CC9-A548-4E46-9238-6A5DA8630237}"/>
              </a:ext>
            </a:extLst>
          </p:cNvPr>
          <p:cNvSpPr txBox="1"/>
          <p:nvPr/>
        </p:nvSpPr>
        <p:spPr>
          <a:xfrm>
            <a:off x="730353" y="3910818"/>
            <a:ext cx="2481769" cy="1015663"/>
          </a:xfrm>
          <a:prstGeom prst="rect">
            <a:avLst/>
          </a:prstGeom>
          <a:noFill/>
        </p:spPr>
        <p:txBody>
          <a:bodyPr wrap="square" rtlCol="0">
            <a:spAutoFit/>
          </a:bodyPr>
          <a:lstStyle/>
          <a:p>
            <a:pPr marL="342900" lvl="0" indent="-342900">
              <a:buFont typeface="Arial" panose="020B0604020202020204" pitchFamily="34" charset="0"/>
              <a:buChar char="•"/>
            </a:pPr>
            <a:r>
              <a:rPr lang="en-GB" sz="2000" b="1" dirty="0">
                <a:effectLst/>
                <a:latin typeface="Arial" panose="020B0604020202020204" pitchFamily="34" charset="0"/>
                <a:ea typeface="Calibri" panose="020F0502020204030204" pitchFamily="34" charset="0"/>
                <a:cs typeface="Times New Roman" panose="02020603050405020304" pitchFamily="18" charset="0"/>
              </a:rPr>
              <a:t>Host-dependent commercial facilitators. </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5" name="TextBox 24">
            <a:extLst>
              <a:ext uri="{FF2B5EF4-FFF2-40B4-BE49-F238E27FC236}">
                <a16:creationId xmlns:a16="http://schemas.microsoft.com/office/drawing/2014/main" id="{F91D034F-DACB-436A-06BE-F1A9ABE2239C}"/>
              </a:ext>
            </a:extLst>
          </p:cNvPr>
          <p:cNvSpPr txBox="1"/>
          <p:nvPr/>
        </p:nvSpPr>
        <p:spPr>
          <a:xfrm>
            <a:off x="9144000" y="4003151"/>
            <a:ext cx="2535943" cy="1323439"/>
          </a:xfrm>
          <a:prstGeom prst="rect">
            <a:avLst/>
          </a:prstGeom>
          <a:noFill/>
        </p:spPr>
        <p:txBody>
          <a:bodyPr wrap="square" rtlCol="0">
            <a:spAutoFit/>
          </a:bodyPr>
          <a:lstStyle/>
          <a:p>
            <a:pPr marL="342900" lvl="0" indent="-342900">
              <a:buFont typeface="Arial" panose="020B0604020202020204" pitchFamily="34" charset="0"/>
              <a:buChar char="•"/>
            </a:pPr>
            <a:r>
              <a:rPr lang="en-GB" sz="2000" b="1" dirty="0">
                <a:effectLst/>
                <a:latin typeface="Arial" panose="020B0604020202020204" pitchFamily="34" charset="0"/>
                <a:ea typeface="Calibri" panose="020F0502020204030204" pitchFamily="34" charset="0"/>
                <a:cs typeface="Times New Roman" panose="02020603050405020304" pitchFamily="18" charset="0"/>
              </a:rPr>
              <a:t>Host independent non-commercial facilitators.</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6" name="TextBox 25">
            <a:extLst>
              <a:ext uri="{FF2B5EF4-FFF2-40B4-BE49-F238E27FC236}">
                <a16:creationId xmlns:a16="http://schemas.microsoft.com/office/drawing/2014/main" id="{D4EDC8E2-DFC0-CC1A-47BD-644C4CCE36B9}"/>
              </a:ext>
            </a:extLst>
          </p:cNvPr>
          <p:cNvSpPr txBox="1"/>
          <p:nvPr/>
        </p:nvSpPr>
        <p:spPr>
          <a:xfrm>
            <a:off x="4140591" y="6077461"/>
            <a:ext cx="3767794" cy="707886"/>
          </a:xfrm>
          <a:prstGeom prst="rect">
            <a:avLst/>
          </a:prstGeom>
          <a:noFill/>
        </p:spPr>
        <p:txBody>
          <a:bodyPr wrap="square" rtlCol="0">
            <a:spAutoFit/>
          </a:bodyPr>
          <a:lstStyle/>
          <a:p>
            <a:pPr marL="342900" lvl="0" indent="-342900">
              <a:buFont typeface="Arial" panose="020B0604020202020204" pitchFamily="34" charset="0"/>
              <a:buChar char="•"/>
            </a:pPr>
            <a:r>
              <a:rPr lang="en-GB" sz="2000" b="1" dirty="0">
                <a:effectLst/>
                <a:latin typeface="Arial" panose="020B0604020202020204" pitchFamily="34" charset="0"/>
                <a:ea typeface="Calibri" panose="020F0502020204030204" pitchFamily="34" charset="0"/>
                <a:cs typeface="Times New Roman" panose="02020603050405020304" pitchFamily="18" charset="0"/>
              </a:rPr>
              <a:t>Host-dependent non-commercial facilitators</a:t>
            </a:r>
            <a:r>
              <a:rPr lang="en-GB" sz="2000" dirty="0">
                <a:effectLst/>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1" name="Audio Recording 19 Dec 2022 at 18:17:48">
            <a:hlinkClick r:id="" action="ppaction://media"/>
            <a:extLst>
              <a:ext uri="{FF2B5EF4-FFF2-40B4-BE49-F238E27FC236}">
                <a16:creationId xmlns:a16="http://schemas.microsoft.com/office/drawing/2014/main" id="{15DC1614-C788-3015-98AF-DF2C8965528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3676" y="5235715"/>
            <a:ext cx="812800" cy="812800"/>
          </a:xfrm>
          <a:prstGeom prst="rect">
            <a:avLst/>
          </a:prstGeom>
          <a:solidFill>
            <a:srgbClr val="F7455C"/>
          </a:solidFill>
        </p:spPr>
      </p:pic>
    </p:spTree>
    <p:extLst>
      <p:ext uri="{BB962C8B-B14F-4D97-AF65-F5344CB8AC3E}">
        <p14:creationId xmlns:p14="http://schemas.microsoft.com/office/powerpoint/2010/main" val="1955375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208"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2FC8E0C-98EE-593B-00AD-ED1FE7622B15}"/>
              </a:ext>
            </a:extLst>
          </p:cNvPr>
          <p:cNvSpPr txBox="1"/>
          <p:nvPr/>
        </p:nvSpPr>
        <p:spPr>
          <a:xfrm>
            <a:off x="1362220" y="478301"/>
            <a:ext cx="9467559" cy="1200329"/>
          </a:xfrm>
          <a:prstGeom prst="rect">
            <a:avLst/>
          </a:prstGeom>
          <a:noFill/>
        </p:spPr>
        <p:txBody>
          <a:bodyPr wrap="square" rtlCol="0">
            <a:spAutoFit/>
          </a:bodyPr>
          <a:lstStyle/>
          <a:p>
            <a:pPr algn="ctr"/>
            <a:r>
              <a:rPr lang="en-US" sz="3600" b="1" u="sng" dirty="0">
                <a:latin typeface="Arial" panose="020B0604020202020204" pitchFamily="34" charset="0"/>
                <a:cs typeface="Arial" panose="020B0604020202020204" pitchFamily="34" charset="0"/>
              </a:rPr>
              <a:t>Overview of chapter twenty-four: Environmental sustainability. </a:t>
            </a:r>
          </a:p>
        </p:txBody>
      </p:sp>
      <p:pic>
        <p:nvPicPr>
          <p:cNvPr id="6146" name="Picture 2" descr="What Is Sustainability? And Why Does It Matter?">
            <a:extLst>
              <a:ext uri="{FF2B5EF4-FFF2-40B4-BE49-F238E27FC236}">
                <a16:creationId xmlns:a16="http://schemas.microsoft.com/office/drawing/2014/main" id="{38E5810F-DED9-2BD5-E04E-226F1B891F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50357" y="2096086"/>
            <a:ext cx="6592118" cy="371387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037C35D-57F6-DF7F-EB26-3634529EFF66}"/>
              </a:ext>
            </a:extLst>
          </p:cNvPr>
          <p:cNvSpPr txBox="1"/>
          <p:nvPr/>
        </p:nvSpPr>
        <p:spPr>
          <a:xfrm>
            <a:off x="9369083" y="5440625"/>
            <a:ext cx="2688557" cy="400110"/>
          </a:xfrm>
          <a:prstGeom prst="rect">
            <a:avLst/>
          </a:prstGeom>
          <a:noFill/>
        </p:spPr>
        <p:txBody>
          <a:bodyPr wrap="none" rtlCol="0">
            <a:spAutoFit/>
          </a:bodyPr>
          <a:lstStyle/>
          <a:p>
            <a:r>
              <a:rPr lang="en-US" sz="2000" dirty="0">
                <a:latin typeface="Arial" panose="020B0604020202020204" pitchFamily="34" charset="0"/>
                <a:cs typeface="Arial" panose="020B0604020202020204" pitchFamily="34" charset="0"/>
              </a:rPr>
              <a:t>(Green Queen, 2022).</a:t>
            </a:r>
          </a:p>
        </p:txBody>
      </p:sp>
      <p:pic>
        <p:nvPicPr>
          <p:cNvPr id="7" name="Audio Recording 19 Dec 2022 at 18:23:50">
            <a:hlinkClick r:id="" action="ppaction://media"/>
            <a:extLst>
              <a:ext uri="{FF2B5EF4-FFF2-40B4-BE49-F238E27FC236}">
                <a16:creationId xmlns:a16="http://schemas.microsoft.com/office/drawing/2014/main" id="{D909EE97-E124-50C6-C62B-050DCCE479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08186" y="5034225"/>
            <a:ext cx="812800" cy="812800"/>
          </a:xfrm>
          <a:prstGeom prst="rect">
            <a:avLst/>
          </a:prstGeom>
          <a:solidFill>
            <a:srgbClr val="F7455C"/>
          </a:solidFill>
        </p:spPr>
      </p:pic>
    </p:spTree>
    <p:extLst>
      <p:ext uri="{BB962C8B-B14F-4D97-AF65-F5344CB8AC3E}">
        <p14:creationId xmlns:p14="http://schemas.microsoft.com/office/powerpoint/2010/main" val="394627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49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6471C76-B088-1239-82A3-7C946620BF18}"/>
              </a:ext>
            </a:extLst>
          </p:cNvPr>
          <p:cNvSpPr txBox="1"/>
          <p:nvPr/>
        </p:nvSpPr>
        <p:spPr>
          <a:xfrm>
            <a:off x="2569948" y="462506"/>
            <a:ext cx="6098344" cy="646331"/>
          </a:xfrm>
          <a:prstGeom prst="rect">
            <a:avLst/>
          </a:prstGeom>
          <a:noFill/>
        </p:spPr>
        <p:txBody>
          <a:bodyPr wrap="square">
            <a:spAutoFit/>
          </a:bodyPr>
          <a:lstStyle/>
          <a:p>
            <a:pPr algn="ctr"/>
            <a:r>
              <a:rPr lang="en-US" sz="3600" b="1" u="sng" dirty="0">
                <a:latin typeface="Arial" panose="020B0604020202020204" pitchFamily="34" charset="0"/>
                <a:cs typeface="Arial" panose="020B0604020202020204" pitchFamily="34" charset="0"/>
              </a:rPr>
              <a:t>Theme five: Sustainability.</a:t>
            </a:r>
          </a:p>
        </p:txBody>
      </p:sp>
      <p:sp>
        <p:nvSpPr>
          <p:cNvPr id="3" name="Oval 2">
            <a:extLst>
              <a:ext uri="{FF2B5EF4-FFF2-40B4-BE49-F238E27FC236}">
                <a16:creationId xmlns:a16="http://schemas.microsoft.com/office/drawing/2014/main" id="{2FE8298A-9CC3-BAF5-0C07-A55BF60ABCA8}"/>
              </a:ext>
            </a:extLst>
          </p:cNvPr>
          <p:cNvSpPr/>
          <p:nvPr/>
        </p:nvSpPr>
        <p:spPr>
          <a:xfrm>
            <a:off x="3670861" y="1975506"/>
            <a:ext cx="4440701" cy="1941342"/>
          </a:xfrm>
          <a:prstGeom prst="ellipse">
            <a:avLst/>
          </a:prstGeom>
          <a:solidFill>
            <a:srgbClr val="F7455C"/>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Sustainability framework for peer-to-peer accommodation platforms.</a:t>
            </a:r>
          </a:p>
        </p:txBody>
      </p:sp>
      <p:sp>
        <p:nvSpPr>
          <p:cNvPr id="14" name="TextBox 13">
            <a:extLst>
              <a:ext uri="{FF2B5EF4-FFF2-40B4-BE49-F238E27FC236}">
                <a16:creationId xmlns:a16="http://schemas.microsoft.com/office/drawing/2014/main" id="{FCA2D01D-EA33-AB0C-D8AF-B41761A1DB21}"/>
              </a:ext>
            </a:extLst>
          </p:cNvPr>
          <p:cNvSpPr txBox="1"/>
          <p:nvPr/>
        </p:nvSpPr>
        <p:spPr>
          <a:xfrm>
            <a:off x="295424" y="2612495"/>
            <a:ext cx="2363372" cy="1631216"/>
          </a:xfrm>
          <a:prstGeom prst="rect">
            <a:avLst/>
          </a:prstGeom>
          <a:noFill/>
        </p:spPr>
        <p:txBody>
          <a:bodyPr wrap="square" rtlCol="0">
            <a:spAutoFit/>
          </a:bodyPr>
          <a:lstStyle/>
          <a:p>
            <a:pPr marL="342900" lvl="0" indent="-342900">
              <a:buFont typeface="+mj-lt"/>
              <a:buAutoNum type="arabicPeriod"/>
            </a:pPr>
            <a:r>
              <a:rPr lang="en-GB" sz="2000" b="1" dirty="0">
                <a:effectLst/>
                <a:latin typeface="Arial" panose="020B0604020202020204" pitchFamily="34" charset="0"/>
                <a:ea typeface="Calibri" panose="020F0502020204030204" pitchFamily="34" charset="0"/>
                <a:cs typeface="Times New Roman" panose="02020603050405020304" pitchFamily="18" charset="0"/>
              </a:rPr>
              <a:t>Was the property built for commercial or personal use?</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E046092E-B808-B186-7AAC-2F8D9AD6990D}"/>
              </a:ext>
            </a:extLst>
          </p:cNvPr>
          <p:cNvSpPr txBox="1"/>
          <p:nvPr/>
        </p:nvSpPr>
        <p:spPr>
          <a:xfrm>
            <a:off x="4847938" y="4957453"/>
            <a:ext cx="2808843" cy="707886"/>
          </a:xfrm>
          <a:prstGeom prst="rect">
            <a:avLst/>
          </a:prstGeom>
          <a:noFill/>
        </p:spPr>
        <p:txBody>
          <a:bodyPr wrap="square" rtlCol="0">
            <a:spAutoFit/>
          </a:bodyPr>
          <a:lstStyle/>
          <a:p>
            <a:pPr lvl="0"/>
            <a:r>
              <a:rPr lang="en-GB" sz="2000" b="1" dirty="0">
                <a:effectLst/>
                <a:latin typeface="Arial" panose="020B0604020202020204" pitchFamily="34" charset="0"/>
                <a:ea typeface="Calibri" panose="020F0502020204030204" pitchFamily="34" charset="0"/>
                <a:cs typeface="Times New Roman" panose="02020603050405020304" pitchFamily="18" charset="0"/>
              </a:rPr>
              <a:t>2. How large is the space?</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93D33595-A97B-D95D-902F-0BA99BA684CD}"/>
              </a:ext>
            </a:extLst>
          </p:cNvPr>
          <p:cNvSpPr txBox="1"/>
          <p:nvPr/>
        </p:nvSpPr>
        <p:spPr>
          <a:xfrm>
            <a:off x="9074795" y="2612495"/>
            <a:ext cx="3033931" cy="1015663"/>
          </a:xfrm>
          <a:prstGeom prst="rect">
            <a:avLst/>
          </a:prstGeom>
          <a:noFill/>
        </p:spPr>
        <p:txBody>
          <a:bodyPr wrap="square" rtlCol="0">
            <a:spAutoFit/>
          </a:bodyPr>
          <a:lstStyle/>
          <a:p>
            <a:pPr lvl="0"/>
            <a:r>
              <a:rPr lang="en-GB" sz="2000" b="1" dirty="0">
                <a:effectLst/>
                <a:latin typeface="Arial" panose="020B0604020202020204" pitchFamily="34" charset="0"/>
                <a:ea typeface="Calibri" panose="020F0502020204030204" pitchFamily="34" charset="0"/>
                <a:cs typeface="Times New Roman" panose="02020603050405020304" pitchFamily="18" charset="0"/>
              </a:rPr>
              <a:t>3. Does the building have any eco-friendly features?</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9" name="Straight Arrow Connector 18">
            <a:extLst>
              <a:ext uri="{FF2B5EF4-FFF2-40B4-BE49-F238E27FC236}">
                <a16:creationId xmlns:a16="http://schemas.microsoft.com/office/drawing/2014/main" id="{CC2AB3EF-A621-8182-A7F7-5BF4687372CD}"/>
              </a:ext>
            </a:extLst>
          </p:cNvPr>
          <p:cNvCxnSpPr>
            <a:cxnSpLocks/>
            <a:stCxn id="3" idx="4"/>
          </p:cNvCxnSpPr>
          <p:nvPr/>
        </p:nvCxnSpPr>
        <p:spPr>
          <a:xfrm flipH="1">
            <a:off x="5891211" y="3916848"/>
            <a:ext cx="1" cy="86666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066E5FC5-77D6-811C-F7D8-C8D264BEB127}"/>
              </a:ext>
            </a:extLst>
          </p:cNvPr>
          <p:cNvCxnSpPr>
            <a:cxnSpLocks/>
            <a:stCxn id="3" idx="2"/>
          </p:cNvCxnSpPr>
          <p:nvPr/>
        </p:nvCxnSpPr>
        <p:spPr>
          <a:xfrm flipH="1">
            <a:off x="2707628" y="2946177"/>
            <a:ext cx="963233"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787E31DC-69F1-B0E2-F047-D18F95F1A734}"/>
              </a:ext>
            </a:extLst>
          </p:cNvPr>
          <p:cNvCxnSpPr>
            <a:cxnSpLocks/>
            <a:stCxn id="3" idx="6"/>
          </p:cNvCxnSpPr>
          <p:nvPr/>
        </p:nvCxnSpPr>
        <p:spPr>
          <a:xfrm>
            <a:off x="8111562" y="2946177"/>
            <a:ext cx="963233"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27" name="Audio Recording 19 Dec 2022 at 11:03:30">
            <a:hlinkClick r:id="" action="ppaction://media"/>
            <a:extLst>
              <a:ext uri="{FF2B5EF4-FFF2-40B4-BE49-F238E27FC236}">
                <a16:creationId xmlns:a16="http://schemas.microsoft.com/office/drawing/2014/main" id="{E8AF1031-3457-93DB-9976-EA7A6ED2FA5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64310" y="5258939"/>
            <a:ext cx="812800" cy="812800"/>
          </a:xfrm>
          <a:prstGeom prst="rect">
            <a:avLst/>
          </a:prstGeom>
          <a:solidFill>
            <a:srgbClr val="F7455C"/>
          </a:solidFill>
        </p:spPr>
      </p:pic>
    </p:spTree>
    <p:extLst>
      <p:ext uri="{BB962C8B-B14F-4D97-AF65-F5344CB8AC3E}">
        <p14:creationId xmlns:p14="http://schemas.microsoft.com/office/powerpoint/2010/main" val="127359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5696"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C3175B7-8CE6-E5B0-C250-6603ABCD4C95}"/>
              </a:ext>
            </a:extLst>
          </p:cNvPr>
          <p:cNvSpPr txBox="1"/>
          <p:nvPr/>
        </p:nvSpPr>
        <p:spPr>
          <a:xfrm>
            <a:off x="745588" y="211016"/>
            <a:ext cx="11078684" cy="1200329"/>
          </a:xfrm>
          <a:prstGeom prst="rect">
            <a:avLst/>
          </a:prstGeom>
          <a:noFill/>
        </p:spPr>
        <p:txBody>
          <a:bodyPr wrap="square" rtlCol="0">
            <a:spAutoFit/>
          </a:bodyPr>
          <a:lstStyle/>
          <a:p>
            <a:pPr algn="ctr"/>
            <a:r>
              <a:rPr lang="en-US" sz="3600" b="1" u="sng" dirty="0">
                <a:latin typeface="Arial" panose="020B0604020202020204" pitchFamily="34" charset="0"/>
                <a:cs typeface="Arial" panose="020B0604020202020204" pitchFamily="34" charset="0"/>
              </a:rPr>
              <a:t>Theme six: The environmental aspects of peer-to-peer networks.</a:t>
            </a:r>
          </a:p>
        </p:txBody>
      </p:sp>
      <p:sp>
        <p:nvSpPr>
          <p:cNvPr id="3" name="Oval 2">
            <a:extLst>
              <a:ext uri="{FF2B5EF4-FFF2-40B4-BE49-F238E27FC236}">
                <a16:creationId xmlns:a16="http://schemas.microsoft.com/office/drawing/2014/main" id="{50A59CF0-9911-45A7-466F-0BBA66628F2E}"/>
              </a:ext>
            </a:extLst>
          </p:cNvPr>
          <p:cNvSpPr/>
          <p:nvPr/>
        </p:nvSpPr>
        <p:spPr>
          <a:xfrm>
            <a:off x="3577871" y="2347465"/>
            <a:ext cx="4440701" cy="1941342"/>
          </a:xfrm>
          <a:prstGeom prst="ellipse">
            <a:avLst/>
          </a:prstGeom>
          <a:solidFill>
            <a:srgbClr val="F7455C"/>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latin typeface="Arial" panose="020B0604020202020204" pitchFamily="34" charset="0"/>
                <a:cs typeface="Arial" panose="020B0604020202020204" pitchFamily="34" charset="0"/>
              </a:rPr>
              <a:t>Environmental benefits of peer-to-peer accommodation networks.</a:t>
            </a:r>
          </a:p>
        </p:txBody>
      </p:sp>
      <p:cxnSp>
        <p:nvCxnSpPr>
          <p:cNvPr id="6" name="Straight Arrow Connector 5">
            <a:extLst>
              <a:ext uri="{FF2B5EF4-FFF2-40B4-BE49-F238E27FC236}">
                <a16:creationId xmlns:a16="http://schemas.microsoft.com/office/drawing/2014/main" id="{4675C53C-F465-0E36-4DCE-2133B49E65C6}"/>
              </a:ext>
            </a:extLst>
          </p:cNvPr>
          <p:cNvCxnSpPr>
            <a:stCxn id="3" idx="4"/>
          </p:cNvCxnSpPr>
          <p:nvPr/>
        </p:nvCxnSpPr>
        <p:spPr>
          <a:xfrm flipH="1">
            <a:off x="5798221" y="4288807"/>
            <a:ext cx="1" cy="84113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8F054E94-C4B1-6A0D-D05F-07C0423BE58C}"/>
              </a:ext>
            </a:extLst>
          </p:cNvPr>
          <p:cNvSpPr txBox="1"/>
          <p:nvPr/>
        </p:nvSpPr>
        <p:spPr>
          <a:xfrm>
            <a:off x="3681295" y="5224927"/>
            <a:ext cx="4905510" cy="400110"/>
          </a:xfrm>
          <a:prstGeom prst="rect">
            <a:avLst/>
          </a:prstGeom>
          <a:noFill/>
        </p:spPr>
        <p:txBody>
          <a:bodyPr wrap="none" rtlCol="0">
            <a:spAutoFit/>
          </a:bodyPr>
          <a:lstStyle/>
          <a:p>
            <a:pPr marL="342900" indent="-342900">
              <a:buFont typeface="Arial" panose="020B0604020202020204" pitchFamily="34" charset="0"/>
              <a:buChar char="•"/>
            </a:pPr>
            <a:r>
              <a:rPr lang="en-US" sz="2000" b="1" dirty="0">
                <a:latin typeface="Arial" panose="020B0604020202020204" pitchFamily="34" charset="0"/>
                <a:cs typeface="Arial" panose="020B0604020202020204" pitchFamily="34" charset="0"/>
              </a:rPr>
              <a:t>Reduced carbon dioxide emissions.</a:t>
            </a:r>
          </a:p>
        </p:txBody>
      </p:sp>
      <p:sp>
        <p:nvSpPr>
          <p:cNvPr id="10" name="TextBox 9">
            <a:extLst>
              <a:ext uri="{FF2B5EF4-FFF2-40B4-BE49-F238E27FC236}">
                <a16:creationId xmlns:a16="http://schemas.microsoft.com/office/drawing/2014/main" id="{89BF6F89-C4AA-E11E-71FC-F597CB13A494}"/>
              </a:ext>
            </a:extLst>
          </p:cNvPr>
          <p:cNvSpPr txBox="1"/>
          <p:nvPr/>
        </p:nvSpPr>
        <p:spPr>
          <a:xfrm>
            <a:off x="9170719" y="3105834"/>
            <a:ext cx="2653553" cy="707886"/>
          </a:xfrm>
          <a:prstGeom prst="rect">
            <a:avLst/>
          </a:prstGeom>
          <a:noFill/>
        </p:spPr>
        <p:txBody>
          <a:bodyPr wrap="square" rtlCol="0">
            <a:spAutoFit/>
          </a:bodyPr>
          <a:lstStyle/>
          <a:p>
            <a:pPr marL="342900" indent="-342900">
              <a:buFont typeface="Arial" panose="020B0604020202020204" pitchFamily="34" charset="0"/>
              <a:buChar char="•"/>
            </a:pPr>
            <a:r>
              <a:rPr lang="en-US" sz="2000" b="1" dirty="0">
                <a:latin typeface="Arial" panose="020B0604020202020204" pitchFamily="34" charset="0"/>
                <a:cs typeface="Arial" panose="020B0604020202020204" pitchFamily="34" charset="0"/>
              </a:rPr>
              <a:t>Reduced water consumption.</a:t>
            </a:r>
          </a:p>
        </p:txBody>
      </p:sp>
      <p:cxnSp>
        <p:nvCxnSpPr>
          <p:cNvPr id="12" name="Straight Arrow Connector 11">
            <a:extLst>
              <a:ext uri="{FF2B5EF4-FFF2-40B4-BE49-F238E27FC236}">
                <a16:creationId xmlns:a16="http://schemas.microsoft.com/office/drawing/2014/main" id="{C7A26171-C03E-13F4-B240-02506CF95E65}"/>
              </a:ext>
            </a:extLst>
          </p:cNvPr>
          <p:cNvCxnSpPr>
            <a:stCxn id="3" idx="6"/>
          </p:cNvCxnSpPr>
          <p:nvPr/>
        </p:nvCxnSpPr>
        <p:spPr>
          <a:xfrm>
            <a:off x="8018572" y="3318136"/>
            <a:ext cx="999922"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B3B63C6-5119-BDBC-0109-13423DFDCB34}"/>
              </a:ext>
            </a:extLst>
          </p:cNvPr>
          <p:cNvCxnSpPr>
            <a:cxnSpLocks/>
            <a:stCxn id="3" idx="2"/>
          </p:cNvCxnSpPr>
          <p:nvPr/>
        </p:nvCxnSpPr>
        <p:spPr>
          <a:xfrm flipH="1">
            <a:off x="2425724" y="3318136"/>
            <a:ext cx="1152147"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20AC1A1C-2006-0CDC-2F03-720912678BE2}"/>
              </a:ext>
            </a:extLst>
          </p:cNvPr>
          <p:cNvSpPr txBox="1"/>
          <p:nvPr/>
        </p:nvSpPr>
        <p:spPr>
          <a:xfrm>
            <a:off x="0" y="3105834"/>
            <a:ext cx="2577949" cy="707886"/>
          </a:xfrm>
          <a:prstGeom prst="rect">
            <a:avLst/>
          </a:prstGeom>
          <a:noFill/>
        </p:spPr>
        <p:txBody>
          <a:bodyPr wrap="square" rtlCol="0">
            <a:spAutoFit/>
          </a:bodyPr>
          <a:lstStyle/>
          <a:p>
            <a:pPr marL="342900" indent="-342900">
              <a:buFont typeface="Arial" panose="020B0604020202020204" pitchFamily="34" charset="0"/>
              <a:buChar char="•"/>
            </a:pPr>
            <a:r>
              <a:rPr lang="en-US" sz="2000" b="1" dirty="0">
                <a:latin typeface="Arial" panose="020B0604020202020204" pitchFamily="34" charset="0"/>
                <a:cs typeface="Arial" panose="020B0604020202020204" pitchFamily="34" charset="0"/>
              </a:rPr>
              <a:t>Reduced energy consumption.</a:t>
            </a:r>
          </a:p>
        </p:txBody>
      </p:sp>
      <p:pic>
        <p:nvPicPr>
          <p:cNvPr id="17" name="Audio Recording 19 Dec 2022 at 10:57:30">
            <a:hlinkClick r:id="" action="ppaction://media"/>
            <a:extLst>
              <a:ext uri="{FF2B5EF4-FFF2-40B4-BE49-F238E27FC236}">
                <a16:creationId xmlns:a16="http://schemas.microsoft.com/office/drawing/2014/main" id="{F2378540-11CC-2748-7B2C-E1AACCBB8C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09256" y="5224927"/>
            <a:ext cx="812800" cy="812800"/>
          </a:xfrm>
          <a:prstGeom prst="rect">
            <a:avLst/>
          </a:prstGeom>
          <a:solidFill>
            <a:srgbClr val="F7455C"/>
          </a:solidFill>
        </p:spPr>
      </p:pic>
    </p:spTree>
    <p:extLst>
      <p:ext uri="{BB962C8B-B14F-4D97-AF65-F5344CB8AC3E}">
        <p14:creationId xmlns:p14="http://schemas.microsoft.com/office/powerpoint/2010/main" val="261170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064"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4" name="TextBox 3">
            <a:extLst>
              <a:ext uri="{FF2B5EF4-FFF2-40B4-BE49-F238E27FC236}">
                <a16:creationId xmlns:a16="http://schemas.microsoft.com/office/drawing/2014/main" id="{DFFE1FE8-FAA3-A398-306D-AB1F76CF0D1C}"/>
              </a:ext>
            </a:extLst>
          </p:cNvPr>
          <p:cNvSpPr txBox="1"/>
          <p:nvPr/>
        </p:nvSpPr>
        <p:spPr>
          <a:xfrm>
            <a:off x="1078100" y="542671"/>
            <a:ext cx="10026650" cy="1124202"/>
          </a:xfrm>
          <a:prstGeom prst="rect">
            <a:avLst/>
          </a:prstGeom>
        </p:spPr>
        <p:txBody>
          <a:bodyPr vert="horz" wrap="square" lIns="91440" tIns="45720" rIns="91440" bIns="45720" rtlCol="0" anchor="ctr" anchorCtr="0">
            <a:normAutofit/>
          </a:bodyPr>
          <a:lstStyle/>
          <a:p>
            <a:pPr algn="ctr">
              <a:spcBef>
                <a:spcPct val="0"/>
              </a:spcBef>
              <a:spcAft>
                <a:spcPts val="600"/>
              </a:spcAft>
            </a:pPr>
            <a:r>
              <a:rPr lang="en-US" sz="3600" b="1" u="sng" kern="1200" cap="none" spc="0" baseline="0" dirty="0">
                <a:solidFill>
                  <a:schemeClr val="tx1"/>
                </a:solidFill>
                <a:latin typeface="Arial" panose="020B0604020202020204" pitchFamily="34" charset="0"/>
                <a:ea typeface="+mj-ea"/>
                <a:cs typeface="Arial" panose="020B0604020202020204" pitchFamily="34" charset="0"/>
              </a:rPr>
              <a:t>Conclusion.</a:t>
            </a:r>
          </a:p>
        </p:txBody>
      </p:sp>
      <p:sp>
        <p:nvSpPr>
          <p:cNvPr id="12" name="Rectangle 11">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6" name="TextBox 1">
            <a:extLst>
              <a:ext uri="{FF2B5EF4-FFF2-40B4-BE49-F238E27FC236}">
                <a16:creationId xmlns:a16="http://schemas.microsoft.com/office/drawing/2014/main" id="{66FC96CC-A78C-B437-4FCA-7FBD1DD02A26}"/>
              </a:ext>
            </a:extLst>
          </p:cNvPr>
          <p:cNvGraphicFramePr/>
          <p:nvPr>
            <p:extLst>
              <p:ext uri="{D42A27DB-BD31-4B8C-83A1-F6EECF244321}">
                <p14:modId xmlns:p14="http://schemas.microsoft.com/office/powerpoint/2010/main" val="2423469658"/>
              </p:ext>
            </p:extLst>
          </p:nvPr>
        </p:nvGraphicFramePr>
        <p:xfrm>
          <a:off x="536588" y="2252664"/>
          <a:ext cx="11109674" cy="347211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Recording 19 Dec 2022 at 17:51:53">
            <a:hlinkClick r:id="" action="ppaction://media"/>
            <a:extLst>
              <a:ext uri="{FF2B5EF4-FFF2-40B4-BE49-F238E27FC236}">
                <a16:creationId xmlns:a16="http://schemas.microsoft.com/office/drawing/2014/main" id="{0CF4D4A9-BA92-74F0-57A1-232855B53F6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01477" y="5724782"/>
            <a:ext cx="812800" cy="812800"/>
          </a:xfrm>
          <a:prstGeom prst="rect">
            <a:avLst/>
          </a:prstGeom>
          <a:solidFill>
            <a:srgbClr val="F7455C"/>
          </a:solidFill>
        </p:spPr>
      </p:pic>
    </p:spTree>
    <p:extLst>
      <p:ext uri="{BB962C8B-B14F-4D97-AF65-F5344CB8AC3E}">
        <p14:creationId xmlns:p14="http://schemas.microsoft.com/office/powerpoint/2010/main" val="700009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58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6694CF-9C42-83C1-2D2D-6A43C4068FDC}"/>
              </a:ext>
            </a:extLst>
          </p:cNvPr>
          <p:cNvSpPr txBox="1"/>
          <p:nvPr/>
        </p:nvSpPr>
        <p:spPr>
          <a:xfrm>
            <a:off x="0" y="523080"/>
            <a:ext cx="6893169" cy="6494085"/>
          </a:xfrm>
          <a:prstGeom prst="rect">
            <a:avLst/>
          </a:prstGeom>
          <a:noFill/>
        </p:spPr>
        <p:txBody>
          <a:bodyPr wrap="square" rtlCol="0">
            <a:spAutoFit/>
          </a:bodyPr>
          <a:lstStyle/>
          <a:p>
            <a:r>
              <a:rPr lang="en-GB" sz="800" dirty="0">
                <a:effectLst/>
                <a:latin typeface="Arial" panose="020B0604020202020204" pitchFamily="34" charset="0"/>
                <a:ea typeface="Calibri" panose="020F0502020204030204" pitchFamily="34" charset="0"/>
                <a:cs typeface="Times New Roman" panose="02020603050405020304" pitchFamily="18" charset="0"/>
              </a:rPr>
              <a:t>Airbnb. (2022). </a:t>
            </a:r>
            <a:r>
              <a:rPr lang="en-GB" sz="800" i="1" dirty="0">
                <a:effectLst/>
                <a:latin typeface="Arial" panose="020B0604020202020204" pitchFamily="34" charset="0"/>
                <a:ea typeface="Calibri" panose="020F0502020204030204" pitchFamily="34" charset="0"/>
                <a:cs typeface="Times New Roman" panose="02020603050405020304" pitchFamily="18" charset="0"/>
              </a:rPr>
              <a:t>About us.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https://www.beyondpricing.com/about/about-us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06/12/2022).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Airbnb. (2014). </a:t>
            </a:r>
            <a:r>
              <a:rPr lang="en-GB" sz="800" i="1" dirty="0">
                <a:effectLst/>
                <a:latin typeface="Arial" panose="020B0604020202020204" pitchFamily="34" charset="0"/>
                <a:ea typeface="Calibri" panose="020F0502020204030204" pitchFamily="34" charset="0"/>
                <a:cs typeface="Times New Roman" panose="02020603050405020304" pitchFamily="18" charset="0"/>
              </a:rPr>
              <a:t>New study reveals a greener way to travel.</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https://www.airbnb.co.uk/press/news/new-study-reveals-a-greener-way-to-travel-airbnb-community-shows-environmental-benefits-of-home-sharing</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08/12/2022).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Allen, D. (2015). The sharing economy. </a:t>
            </a:r>
            <a:r>
              <a:rPr lang="en-GB" sz="800" i="1" dirty="0">
                <a:effectLst/>
                <a:latin typeface="Arial" panose="020B0604020202020204" pitchFamily="34" charset="0"/>
                <a:ea typeface="Calibri" panose="020F0502020204030204" pitchFamily="34" charset="0"/>
                <a:cs typeface="Times New Roman" panose="02020603050405020304" pitchFamily="18" charset="0"/>
              </a:rPr>
              <a:t>Institute of Public Affairs; Melbourne. </a:t>
            </a:r>
            <a:r>
              <a:rPr lang="en-GB" sz="800" dirty="0">
                <a:effectLst/>
                <a:latin typeface="Arial" panose="020B0604020202020204" pitchFamily="34" charset="0"/>
                <a:ea typeface="Calibri" panose="020F0502020204030204" pitchFamily="34" charset="0"/>
                <a:cs typeface="Times New Roman" panose="02020603050405020304" pitchFamily="18" charset="0"/>
              </a:rPr>
              <a:t>Vol. 67 (3).</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https://www-proquest-com.ezproxy.uwtsd.ac.uk/docview/1735010807?pq-origsite=primo&amp;accountid=130472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07/12/2022).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Ballard, J. (2022). </a:t>
            </a:r>
            <a:r>
              <a:rPr lang="en-GB" sz="800" i="1" dirty="0">
                <a:effectLst/>
                <a:latin typeface="Arial" panose="020B0604020202020204" pitchFamily="34" charset="0"/>
                <a:ea typeface="Calibri" panose="020F0502020204030204" pitchFamily="34" charset="0"/>
                <a:cs typeface="Times New Roman" panose="02020603050405020304" pitchFamily="18" charset="0"/>
              </a:rPr>
              <a:t>This is a key competitive advantage for Airbnb.</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https://www.nasdaq.com/articles/this-is-a-key-competitive-advantage-for-airbnb</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07/12/2022).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Beyond Pricing. (2022). </a:t>
            </a:r>
            <a:r>
              <a:rPr lang="en-GB" sz="800" i="1" dirty="0">
                <a:effectLst/>
                <a:latin typeface="Arial" panose="020B0604020202020204" pitchFamily="34" charset="0"/>
                <a:ea typeface="Calibri" panose="020F0502020204030204" pitchFamily="34" charset="0"/>
                <a:cs typeface="Times New Roman" panose="02020603050405020304" pitchFamily="18" charset="0"/>
              </a:rPr>
              <a:t>About us.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https://www.beyondpricing.com/about/about-us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06/12/2022).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Boswijk</a:t>
            </a:r>
            <a:r>
              <a:rPr lang="en-GB" sz="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A(2017). Transforming business value through digitalised networks: A case study on the value drivers of Airbnb. </a:t>
            </a:r>
            <a:r>
              <a:rPr lang="en-GB" sz="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Creating Value. </a:t>
            </a:r>
            <a:r>
              <a:rPr lang="en-GB" sz="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Vol. 3 (1).</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070C0"/>
                </a:solidFill>
                <a:effectLst/>
                <a:latin typeface="Arial" panose="020B0604020202020204" pitchFamily="34" charset="0"/>
                <a:ea typeface="Calibri" panose="020F0502020204030204" pitchFamily="34" charset="0"/>
                <a:cs typeface="Times New Roman" panose="02020603050405020304" pitchFamily="18" charset="0"/>
                <a:hlinkClick r:id="rId6"/>
              </a:rPr>
              <a:t>https://doi.org/10.1177/2394964317697736</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06/12/2022).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err="1">
                <a:effectLst/>
                <a:latin typeface="Arial" panose="020B0604020202020204" pitchFamily="34" charset="0"/>
                <a:ea typeface="Calibri" panose="020F0502020204030204" pitchFamily="34" charset="0"/>
                <a:cs typeface="Times New Roman" panose="02020603050405020304" pitchFamily="18" charset="0"/>
              </a:rPr>
              <a:t>Booking.com</a:t>
            </a:r>
            <a:r>
              <a:rPr lang="en-GB" sz="800" dirty="0">
                <a:effectLst/>
                <a:latin typeface="Arial" panose="020B0604020202020204" pitchFamily="34" charset="0"/>
                <a:ea typeface="Calibri" panose="020F0502020204030204" pitchFamily="34" charset="0"/>
                <a:cs typeface="Times New Roman" panose="02020603050405020304" pitchFamily="18" charset="0"/>
              </a:rPr>
              <a:t>. (2021). </a:t>
            </a:r>
            <a:r>
              <a:rPr lang="en-GB" sz="800" i="1" dirty="0" err="1">
                <a:effectLst/>
                <a:latin typeface="Arial" panose="020B0604020202020204" pitchFamily="34" charset="0"/>
                <a:ea typeface="Calibri" panose="020F0502020204030204" pitchFamily="34" charset="0"/>
                <a:cs typeface="Times New Roman" panose="02020603050405020304" pitchFamily="18" charset="0"/>
              </a:rPr>
              <a:t>Booking.com’s</a:t>
            </a:r>
            <a:r>
              <a:rPr lang="en-GB" sz="800" i="1" dirty="0">
                <a:effectLst/>
                <a:latin typeface="Arial" panose="020B0604020202020204" pitchFamily="34" charset="0"/>
                <a:ea typeface="Calibri" panose="020F0502020204030204" pitchFamily="34" charset="0"/>
                <a:cs typeface="Times New Roman" panose="02020603050405020304" pitchFamily="18" charset="0"/>
              </a:rPr>
              <a:t> 2021 sustainable travel report.</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https://globalnews.booking.com/bookingcoms-2021-sustainable-travel-report-affirms-potential-watershed-moment-for-industry-and-consumers/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07/12/2022).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err="1">
                <a:effectLst/>
                <a:latin typeface="Arial" panose="020B0604020202020204" pitchFamily="34" charset="0"/>
                <a:ea typeface="Calibri" panose="020F0502020204030204" pitchFamily="34" charset="0"/>
                <a:cs typeface="Times New Roman" panose="02020603050405020304" pitchFamily="18" charset="0"/>
              </a:rPr>
              <a:t>Bruntdland</a:t>
            </a:r>
            <a:r>
              <a:rPr lang="en-GB" sz="800" dirty="0">
                <a:effectLst/>
                <a:latin typeface="Arial" panose="020B0604020202020204" pitchFamily="34" charset="0"/>
                <a:ea typeface="Calibri" panose="020F0502020204030204" pitchFamily="34" charset="0"/>
                <a:cs typeface="Times New Roman" panose="02020603050405020304" pitchFamily="18" charset="0"/>
              </a:rPr>
              <a:t> Commission. (1987). Our common future: The world commission on environment and development. (1</a:t>
            </a:r>
            <a:r>
              <a:rPr lang="en-GB" sz="8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800" dirty="0">
                <a:effectLst/>
                <a:latin typeface="Arial" panose="020B0604020202020204" pitchFamily="34" charset="0"/>
                <a:ea typeface="Calibri" panose="020F0502020204030204" pitchFamily="34" charset="0"/>
                <a:cs typeface="Times New Roman" panose="02020603050405020304" pitchFamily="18" charset="0"/>
              </a:rPr>
              <a:t> ed). Oxford University Press.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err="1">
                <a:effectLst/>
                <a:latin typeface="Arial" panose="020B0604020202020204" pitchFamily="34" charset="0"/>
                <a:ea typeface="Calibri" panose="020F0502020204030204" pitchFamily="34" charset="0"/>
                <a:cs typeface="Times New Roman" panose="02020603050405020304" pitchFamily="18" charset="0"/>
              </a:rPr>
              <a:t>Carles</a:t>
            </a:r>
            <a:r>
              <a:rPr lang="en-GB" sz="800" dirty="0">
                <a:effectLst/>
                <a:latin typeface="Arial" panose="020B0604020202020204" pitchFamily="34" charset="0"/>
                <a:ea typeface="Calibri" panose="020F0502020204030204" pitchFamily="34" charset="0"/>
                <a:cs typeface="Times New Roman" panose="02020603050405020304" pitchFamily="18" charset="0"/>
              </a:rPr>
              <a:t>, A., Araújo-Vila, N., &amp; </a:t>
            </a:r>
            <a:r>
              <a:rPr lang="en-GB" sz="800" dirty="0" err="1">
                <a:effectLst/>
                <a:latin typeface="Arial" panose="020B0604020202020204" pitchFamily="34" charset="0"/>
                <a:ea typeface="Calibri" panose="020F0502020204030204" pitchFamily="34" charset="0"/>
                <a:cs typeface="Times New Roman" panose="02020603050405020304" pitchFamily="18" charset="0"/>
              </a:rPr>
              <a:t>Fraiz</a:t>
            </a:r>
            <a:r>
              <a:rPr lang="en-GB" sz="800" dirty="0">
                <a:effectLst/>
                <a:latin typeface="Arial" panose="020B0604020202020204" pitchFamily="34" charset="0"/>
                <a:ea typeface="Calibri" panose="020F0502020204030204" pitchFamily="34" charset="0"/>
                <a:cs typeface="Times New Roman" panose="02020603050405020304" pitchFamily="18" charset="0"/>
              </a:rPr>
              <a:t>-Brea, A. (2022). Sustainability in tourism after COVID-19: A systematic review. (1</a:t>
            </a:r>
            <a:r>
              <a:rPr lang="en-GB" sz="8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800" dirty="0">
                <a:effectLst/>
                <a:latin typeface="Arial" panose="020B0604020202020204" pitchFamily="34" charset="0"/>
                <a:ea typeface="Calibri" panose="020F0502020204030204" pitchFamily="34" charset="0"/>
                <a:cs typeface="Times New Roman" panose="02020603050405020304" pitchFamily="18" charset="0"/>
              </a:rPr>
              <a:t> ed). IGI Global.</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Chaffey, D. (2020). </a:t>
            </a:r>
            <a:r>
              <a:rPr lang="en-GB" sz="800" i="1" dirty="0">
                <a:effectLst/>
                <a:latin typeface="Arial" panose="020B0604020202020204" pitchFamily="34" charset="0"/>
                <a:ea typeface="Calibri" panose="020F0502020204030204" pitchFamily="34" charset="0"/>
                <a:cs typeface="Times New Roman" panose="02020603050405020304" pitchFamily="18" charset="0"/>
              </a:rPr>
              <a:t>Online value proposition.</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https://www.davechaffey.com/digital-marketing-glossary/online-value-proposition-ovp/</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06/12/2022).</a:t>
            </a:r>
          </a:p>
          <a:p>
            <a:endParaRPr lang="en-GB" sz="800" dirty="0">
              <a:latin typeface="Arial" panose="020B0604020202020204" pitchFamily="34" charset="0"/>
              <a:ea typeface="Calibri" panose="020F0502020204030204" pitchFamily="34" charset="0"/>
              <a:cs typeface="Times New Roman" panose="02020603050405020304" pitchFamily="18" charset="0"/>
            </a:endParaRPr>
          </a:p>
          <a:p>
            <a:r>
              <a:rPr lang="en-GB" sz="800" dirty="0" err="1">
                <a:effectLst/>
                <a:latin typeface="Arial" panose="020B0604020202020204" pitchFamily="34" charset="0"/>
                <a:ea typeface="Calibri" panose="020F0502020204030204" pitchFamily="34" charset="0"/>
                <a:cs typeface="Times New Roman" panose="02020603050405020304" pitchFamily="18" charset="0"/>
              </a:rPr>
              <a:t>Dolnicar</a:t>
            </a:r>
            <a:r>
              <a:rPr lang="en-GB" sz="800" dirty="0">
                <a:effectLst/>
                <a:latin typeface="Arial" panose="020B0604020202020204" pitchFamily="34" charset="0"/>
                <a:ea typeface="Calibri" panose="020F0502020204030204" pitchFamily="34" charset="0"/>
                <a:cs typeface="Times New Roman" panose="02020603050405020304" pitchFamily="18" charset="0"/>
              </a:rPr>
              <a:t>, S. (2017). Peer-to-peer accommodation networks: Pushing the boundaries (1</a:t>
            </a:r>
            <a:r>
              <a:rPr lang="en-GB" sz="800" baseline="30000" dirty="0">
                <a:effectLst/>
                <a:latin typeface="Arial" panose="020B0604020202020204" pitchFamily="34" charset="0"/>
                <a:ea typeface="Calibri" panose="020F0502020204030204" pitchFamily="34" charset="0"/>
                <a:cs typeface="Times New Roman" panose="02020603050405020304" pitchFamily="18" charset="0"/>
              </a:rPr>
              <a:t>st</a:t>
            </a:r>
            <a:r>
              <a:rPr lang="en-GB" sz="800" dirty="0">
                <a:effectLst/>
                <a:latin typeface="Arial" panose="020B0604020202020204" pitchFamily="34" charset="0"/>
                <a:ea typeface="Calibri" panose="020F0502020204030204" pitchFamily="34" charset="0"/>
                <a:cs typeface="Times New Roman" panose="02020603050405020304" pitchFamily="18" charset="0"/>
              </a:rPr>
              <a:t> ed). Goodfellow Publishers, Limited.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070C0"/>
                </a:solidFill>
                <a:effectLst/>
                <a:latin typeface="Arial" panose="020B0604020202020204" pitchFamily="34" charset="0"/>
                <a:ea typeface="Calibri" panose="020F0502020204030204" pitchFamily="34" charset="0"/>
                <a:cs typeface="Times New Roman" panose="02020603050405020304" pitchFamily="18" charset="0"/>
                <a:hlinkClick r:id="rId9"/>
              </a:rPr>
              <a:t>https://library.oapen.org/handle/20.500.12657/30986</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06/12/2022).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Ellis, J., &amp; </a:t>
            </a:r>
            <a:r>
              <a:rPr lang="en-GB" sz="800" dirty="0" err="1">
                <a:effectLst/>
                <a:latin typeface="Arial" panose="020B0604020202020204" pitchFamily="34" charset="0"/>
                <a:ea typeface="Calibri" panose="020F0502020204030204" pitchFamily="34" charset="0"/>
                <a:cs typeface="Times New Roman" panose="02020603050405020304" pitchFamily="18" charset="0"/>
              </a:rPr>
              <a:t>Korper</a:t>
            </a:r>
            <a:r>
              <a:rPr lang="en-GB" sz="800" dirty="0">
                <a:effectLst/>
                <a:latin typeface="Arial" panose="020B0604020202020204" pitchFamily="34" charset="0"/>
                <a:ea typeface="Calibri" panose="020F0502020204030204" pitchFamily="34" charset="0"/>
                <a:cs typeface="Times New Roman" panose="02020603050405020304" pitchFamily="18" charset="0"/>
              </a:rPr>
              <a:t>, S. (2001). The e-commerce book: Building the e-empire (2</a:t>
            </a:r>
            <a:r>
              <a:rPr lang="en-GB" sz="8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800" dirty="0">
                <a:effectLst/>
                <a:latin typeface="Arial" panose="020B0604020202020204" pitchFamily="34" charset="0"/>
                <a:ea typeface="Calibri" panose="020F0502020204030204" pitchFamily="34" charset="0"/>
                <a:cs typeface="Times New Roman" panose="02020603050405020304" pitchFamily="18" charset="0"/>
              </a:rPr>
              <a:t> ed). Academic Press.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err="1">
                <a:effectLst/>
                <a:latin typeface="Arial" panose="020B0604020202020204" pitchFamily="34" charset="0"/>
                <a:ea typeface="Calibri" panose="020F0502020204030204" pitchFamily="34" charset="0"/>
                <a:cs typeface="Times New Roman" panose="02020603050405020304" pitchFamily="18" charset="0"/>
              </a:rPr>
              <a:t>Görög</a:t>
            </a:r>
            <a:r>
              <a:rPr lang="en-GB" sz="800" dirty="0">
                <a:effectLst/>
                <a:latin typeface="Arial" panose="020B0604020202020204" pitchFamily="34" charset="0"/>
                <a:ea typeface="Calibri" panose="020F0502020204030204" pitchFamily="34" charset="0"/>
                <a:cs typeface="Times New Roman" panose="02020603050405020304" pitchFamily="18" charset="0"/>
              </a:rPr>
              <a:t>, G. (2018). The definitions of sharing economy: A systematic literature review. </a:t>
            </a:r>
            <a:r>
              <a:rPr lang="en-GB" sz="800" i="1" dirty="0">
                <a:effectLst/>
                <a:latin typeface="Arial" panose="020B0604020202020204" pitchFamily="34" charset="0"/>
                <a:ea typeface="Calibri" panose="020F0502020204030204" pitchFamily="34" charset="0"/>
                <a:cs typeface="Times New Roman" panose="02020603050405020304" pitchFamily="18" charset="0"/>
              </a:rPr>
              <a:t>Journal of Management. </a:t>
            </a:r>
            <a:r>
              <a:rPr lang="en-GB" sz="800" dirty="0">
                <a:effectLst/>
                <a:latin typeface="Arial" panose="020B0604020202020204" pitchFamily="34" charset="0"/>
                <a:ea typeface="Calibri" panose="020F0502020204030204" pitchFamily="34" charset="0"/>
                <a:cs typeface="Times New Roman" panose="02020603050405020304" pitchFamily="18" charset="0"/>
              </a:rPr>
              <a:t>Vol. 13 (2).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https://doi.org/10.26493/1854-4231.13.175-189</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07/12/2022).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err="1">
                <a:effectLst/>
                <a:latin typeface="Arial" panose="020B0604020202020204" pitchFamily="34" charset="0"/>
                <a:ea typeface="Calibri" panose="020F0502020204030204" pitchFamily="34" charset="0"/>
                <a:cs typeface="Times New Roman" panose="02020603050405020304" pitchFamily="18" charset="0"/>
              </a:rPr>
              <a:t>Gössling</a:t>
            </a:r>
            <a:r>
              <a:rPr lang="en-GB" sz="800" dirty="0">
                <a:effectLst/>
                <a:latin typeface="Arial" panose="020B0604020202020204" pitchFamily="34" charset="0"/>
                <a:ea typeface="Calibri" panose="020F0502020204030204" pitchFamily="34" charset="0"/>
                <a:cs typeface="Times New Roman" panose="02020603050405020304" pitchFamily="18" charset="0"/>
              </a:rPr>
              <a:t>, S., &amp; </a:t>
            </a:r>
            <a:r>
              <a:rPr lang="en-GB" sz="800" dirty="0" err="1">
                <a:effectLst/>
                <a:latin typeface="Arial" panose="020B0604020202020204" pitchFamily="34" charset="0"/>
                <a:ea typeface="Calibri" panose="020F0502020204030204" pitchFamily="34" charset="0"/>
                <a:cs typeface="Times New Roman" panose="02020603050405020304" pitchFamily="18" charset="0"/>
              </a:rPr>
              <a:t>Peeters</a:t>
            </a:r>
            <a:r>
              <a:rPr lang="en-GB" sz="800" dirty="0">
                <a:effectLst/>
                <a:latin typeface="Arial" panose="020B0604020202020204" pitchFamily="34" charset="0"/>
                <a:ea typeface="Calibri" panose="020F0502020204030204" pitchFamily="34" charset="0"/>
                <a:cs typeface="Times New Roman" panose="02020603050405020304" pitchFamily="18" charset="0"/>
              </a:rPr>
              <a:t>, P. (2015). Assessing tourism’s global environmental impact 1900-2050. </a:t>
            </a:r>
            <a:r>
              <a:rPr lang="en-GB" sz="800" i="1" dirty="0">
                <a:effectLst/>
                <a:latin typeface="Arial" panose="020B0604020202020204" pitchFamily="34" charset="0"/>
                <a:ea typeface="Calibri" panose="020F0502020204030204" pitchFamily="34" charset="0"/>
                <a:cs typeface="Times New Roman" panose="02020603050405020304" pitchFamily="18" charset="0"/>
              </a:rPr>
              <a:t>Journal of Sustainable Tourism. </a:t>
            </a:r>
            <a:r>
              <a:rPr lang="en-GB" sz="800" dirty="0">
                <a:effectLst/>
                <a:latin typeface="Arial" panose="020B0604020202020204" pitchFamily="34" charset="0"/>
                <a:ea typeface="Calibri" panose="020F0502020204030204" pitchFamily="34" charset="0"/>
                <a:cs typeface="Times New Roman" panose="02020603050405020304" pitchFamily="18" charset="0"/>
              </a:rPr>
              <a:t>Vol. 23 (5).</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a:rPr>
              <a:t>https://doi-org.ezproxy.uwtsd.ac.uk/10.1080/09669582.2015.1008500</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08/12/2022).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8F4FD508-DDDB-CE36-1F2E-C2F4B0F53CEF}"/>
              </a:ext>
            </a:extLst>
          </p:cNvPr>
          <p:cNvSpPr txBox="1"/>
          <p:nvPr/>
        </p:nvSpPr>
        <p:spPr>
          <a:xfrm>
            <a:off x="7202657" y="676968"/>
            <a:ext cx="4462975" cy="6340197"/>
          </a:xfrm>
          <a:prstGeom prst="rect">
            <a:avLst/>
          </a:prstGeom>
          <a:noFill/>
        </p:spPr>
        <p:txBody>
          <a:bodyPr wrap="square">
            <a:spAutoFit/>
          </a:bodyPr>
          <a:lstStyle/>
          <a:p>
            <a:r>
              <a:rPr lang="en-GB" sz="800" dirty="0">
                <a:effectLst/>
                <a:latin typeface="Arial" panose="020B0604020202020204" pitchFamily="34" charset="0"/>
                <a:ea typeface="Calibri" panose="020F0502020204030204" pitchFamily="34" charset="0"/>
                <a:cs typeface="Times New Roman" panose="02020603050405020304" pitchFamily="18" charset="0"/>
              </a:rPr>
              <a:t>Graaf, J., &amp; </a:t>
            </a:r>
            <a:r>
              <a:rPr lang="en-GB" sz="800" dirty="0" err="1">
                <a:effectLst/>
                <a:latin typeface="Arial" panose="020B0604020202020204" pitchFamily="34" charset="0"/>
                <a:ea typeface="Calibri" panose="020F0502020204030204" pitchFamily="34" charset="0"/>
                <a:cs typeface="Times New Roman" panose="02020603050405020304" pitchFamily="18" charset="0"/>
              </a:rPr>
              <a:t>Muurling</a:t>
            </a:r>
            <a:r>
              <a:rPr lang="en-GB" sz="800" dirty="0">
                <a:effectLst/>
                <a:latin typeface="Arial" panose="020B0604020202020204" pitchFamily="34" charset="0"/>
                <a:ea typeface="Calibri" panose="020F0502020204030204" pitchFamily="34" charset="0"/>
                <a:cs typeface="Times New Roman" panose="02020603050405020304" pitchFamily="18" charset="0"/>
              </a:rPr>
              <a:t>, R. (2005). Underpinning the e-business framework: Defining E-business concepts and classifying e-business indicators. </a:t>
            </a:r>
            <a:r>
              <a:rPr lang="en-GB" sz="800" i="1" dirty="0">
                <a:effectLst/>
                <a:latin typeface="Arial" panose="020B0604020202020204" pitchFamily="34" charset="0"/>
                <a:ea typeface="Calibri" panose="020F0502020204030204" pitchFamily="34" charset="0"/>
                <a:cs typeface="Times New Roman" panose="02020603050405020304" pitchFamily="18" charset="0"/>
              </a:rPr>
              <a:t>Journal of Official Statistics. </a:t>
            </a:r>
            <a:r>
              <a:rPr lang="en-GB" sz="800" dirty="0">
                <a:effectLst/>
                <a:latin typeface="Arial" panose="020B0604020202020204" pitchFamily="34" charset="0"/>
                <a:ea typeface="Calibri" panose="020F0502020204030204" pitchFamily="34" charset="0"/>
                <a:cs typeface="Times New Roman" panose="02020603050405020304" pitchFamily="18" charset="0"/>
              </a:rPr>
              <a:t>Vol. 21 (1).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070C0"/>
                </a:solidFill>
                <a:effectLst/>
                <a:latin typeface="Arial" panose="020B0604020202020204" pitchFamily="34" charset="0"/>
                <a:ea typeface="Calibri" panose="020F0502020204030204" pitchFamily="34" charset="0"/>
                <a:cs typeface="Times New Roman" panose="02020603050405020304" pitchFamily="18" charset="0"/>
                <a:hlinkClick r:id="rId12"/>
              </a:rPr>
              <a:t>https://www.proquest.com/docview/1266791523?pq-origsite=primo</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07/12/2022).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Green Queen. (2022). </a:t>
            </a:r>
            <a:r>
              <a:rPr lang="en-GB" sz="800" i="1" dirty="0">
                <a:effectLst/>
                <a:latin typeface="Arial" panose="020B0604020202020204" pitchFamily="34" charset="0"/>
                <a:ea typeface="Calibri" panose="020F0502020204030204" pitchFamily="34" charset="0"/>
                <a:cs typeface="Times New Roman" panose="02020603050405020304" pitchFamily="18" charset="0"/>
              </a:rPr>
              <a:t>What is sustainability and why does it matter? </a:t>
            </a:r>
            <a:r>
              <a:rPr lang="en-GB" sz="800" dirty="0">
                <a:effectLst/>
                <a:latin typeface="Arial" panose="020B0604020202020204" pitchFamily="34" charset="0"/>
                <a:ea typeface="Calibri" panose="020F0502020204030204" pitchFamily="34" charset="0"/>
                <a:cs typeface="Times New Roman" panose="02020603050405020304" pitchFamily="18" charset="0"/>
              </a:rPr>
              <a:t>[Digital image].</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3"/>
              </a:rPr>
              <a:t>https://www.greenqueen.com.hk/what-is-sustainability-definition/</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08/12/2022).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err="1">
                <a:effectLst/>
                <a:latin typeface="Arial" panose="020B0604020202020204" pitchFamily="34" charset="0"/>
                <a:ea typeface="Calibri" panose="020F0502020204030204" pitchFamily="34" charset="0"/>
                <a:cs typeface="Times New Roman" panose="02020603050405020304" pitchFamily="18" charset="0"/>
              </a:rPr>
              <a:t>Guttentag</a:t>
            </a:r>
            <a:r>
              <a:rPr lang="en-GB" sz="800" dirty="0">
                <a:effectLst/>
                <a:latin typeface="Arial" panose="020B0604020202020204" pitchFamily="34" charset="0"/>
                <a:ea typeface="Calibri" panose="020F0502020204030204" pitchFamily="34" charset="0"/>
                <a:cs typeface="Times New Roman" panose="02020603050405020304" pitchFamily="18" charset="0"/>
              </a:rPr>
              <a:t>, D. (2013). Airbnb: Disruptive innovation and the rise of an informal tourism accommodation sector. Journal of </a:t>
            </a:r>
            <a:r>
              <a:rPr lang="en-GB" sz="800" i="1" dirty="0">
                <a:effectLst/>
                <a:latin typeface="Arial" panose="020B0604020202020204" pitchFamily="34" charset="0"/>
                <a:ea typeface="Calibri" panose="020F0502020204030204" pitchFamily="34" charset="0"/>
                <a:cs typeface="Times New Roman" panose="02020603050405020304" pitchFamily="18" charset="0"/>
              </a:rPr>
              <a:t>Current Issues in Tourism. Vol. 18 (12). 1192-1217.</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070C0"/>
                </a:solidFill>
                <a:effectLst/>
                <a:latin typeface="Arial" panose="020B0604020202020204" pitchFamily="34" charset="0"/>
                <a:ea typeface="Calibri" panose="020F0502020204030204" pitchFamily="34" charset="0"/>
                <a:cs typeface="Times New Roman" panose="02020603050405020304" pitchFamily="18" charset="0"/>
                <a:hlinkClick r:id="rId14"/>
              </a:rPr>
              <a:t>https://doi.org/10.1080/13683500.2013.827159</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(Accessed 06/12/2022).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err="1">
                <a:effectLst/>
                <a:latin typeface="Arial" panose="020B0604020202020204" pitchFamily="34" charset="0"/>
                <a:ea typeface="Calibri" panose="020F0502020204030204" pitchFamily="34" charset="0"/>
                <a:cs typeface="Times New Roman" panose="02020603050405020304" pitchFamily="18" charset="0"/>
              </a:rPr>
              <a:t>Hagiu</a:t>
            </a:r>
            <a:r>
              <a:rPr lang="en-GB" sz="800" dirty="0">
                <a:effectLst/>
                <a:latin typeface="Arial" panose="020B0604020202020204" pitchFamily="34" charset="0"/>
                <a:ea typeface="Calibri" panose="020F0502020204030204" pitchFamily="34" charset="0"/>
                <a:cs typeface="Times New Roman" panose="02020603050405020304" pitchFamily="18" charset="0"/>
              </a:rPr>
              <a:t>, A., &amp; Wright, J. (2015). Multi-sided platforms. </a:t>
            </a:r>
            <a:r>
              <a:rPr lang="en-GB" sz="800" i="1" dirty="0">
                <a:effectLst/>
                <a:latin typeface="Arial" panose="020B0604020202020204" pitchFamily="34" charset="0"/>
                <a:ea typeface="Calibri" panose="020F0502020204030204" pitchFamily="34" charset="0"/>
                <a:cs typeface="Times New Roman" panose="02020603050405020304" pitchFamily="18" charset="0"/>
              </a:rPr>
              <a:t>International Journal of Industrial Organisation. </a:t>
            </a:r>
            <a:r>
              <a:rPr lang="en-GB" sz="800" dirty="0">
                <a:effectLst/>
                <a:latin typeface="Arial" panose="020B0604020202020204" pitchFamily="34" charset="0"/>
                <a:ea typeface="Calibri" panose="020F0502020204030204" pitchFamily="34" charset="0"/>
                <a:cs typeface="Times New Roman" panose="02020603050405020304" pitchFamily="18" charset="0"/>
              </a:rPr>
              <a:t>Vol. 43 (1). 162-174.</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070C0"/>
                </a:solidFill>
                <a:effectLst/>
                <a:latin typeface="Arial" panose="020B0604020202020204" pitchFamily="34" charset="0"/>
                <a:ea typeface="Calibri" panose="020F0502020204030204" pitchFamily="34" charset="0"/>
                <a:cs typeface="Times New Roman" panose="02020603050405020304" pitchFamily="18" charset="0"/>
                <a:hlinkClick r:id="rId15" tooltip="Persistent link using digital object identifier"/>
              </a:rPr>
              <a:t>https://doi.org/10.1016/j.ijindorg.2015.03.003</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06/12/2022).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Solomon, S., Muldoon, J., </a:t>
            </a:r>
            <a:r>
              <a:rPr lang="en-GB" sz="800" dirty="0" err="1">
                <a:effectLst/>
                <a:latin typeface="Arial" panose="020B0604020202020204" pitchFamily="34" charset="0"/>
                <a:ea typeface="Calibri" panose="020F0502020204030204" pitchFamily="34" charset="0"/>
                <a:cs typeface="Times New Roman" panose="02020603050405020304" pitchFamily="18" charset="0"/>
              </a:rPr>
              <a:t>Bendickson</a:t>
            </a:r>
            <a:r>
              <a:rPr lang="en-GB" sz="800" dirty="0">
                <a:effectLst/>
                <a:latin typeface="Arial" panose="020B0604020202020204" pitchFamily="34" charset="0"/>
                <a:ea typeface="Calibri" panose="020F0502020204030204" pitchFamily="34" charset="0"/>
                <a:cs typeface="Times New Roman" panose="02020603050405020304" pitchFamily="18" charset="0"/>
              </a:rPr>
              <a:t>, J., &amp; Midgett, C. (2017). The sharing economy and sustainability: A case for Airbnb. </a:t>
            </a:r>
            <a:r>
              <a:rPr lang="en-GB" sz="800" i="1" dirty="0">
                <a:effectLst/>
                <a:latin typeface="Arial" panose="020B0604020202020204" pitchFamily="34" charset="0"/>
                <a:ea typeface="Calibri" panose="020F0502020204030204" pitchFamily="34" charset="0"/>
                <a:cs typeface="Times New Roman" panose="02020603050405020304" pitchFamily="18" charset="0"/>
              </a:rPr>
              <a:t>Small Business Institute Journal. </a:t>
            </a:r>
            <a:r>
              <a:rPr lang="en-GB" sz="800" dirty="0">
                <a:effectLst/>
                <a:latin typeface="Arial" panose="020B0604020202020204" pitchFamily="34" charset="0"/>
                <a:ea typeface="Calibri" panose="020F0502020204030204" pitchFamily="34" charset="0"/>
                <a:cs typeface="Times New Roman" panose="02020603050405020304" pitchFamily="18" charset="0"/>
              </a:rPr>
              <a:t>Vol. 13 (2). 51-71.</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6"/>
              </a:rPr>
              <a:t>https://www.proquest.com/docview/2077000368?accountid=130472&amp;parentSessionId=lxKt5DlQJE8phctQ0Cxl75h%2FfP8eRNiHMnzsyW7x5lU%3D&amp;pq-origsite=primo</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09/12/2022).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Teece, D. (2010). Business models, business strategy, and innovation. </a:t>
            </a:r>
            <a:r>
              <a:rPr lang="en-GB" sz="800" i="1" dirty="0">
                <a:effectLst/>
                <a:latin typeface="Arial" panose="020B0604020202020204" pitchFamily="34" charset="0"/>
                <a:ea typeface="Calibri" panose="020F0502020204030204" pitchFamily="34" charset="0"/>
                <a:cs typeface="Times New Roman" panose="02020603050405020304" pitchFamily="18" charset="0"/>
              </a:rPr>
              <a:t>Journal of Long Range Planning. </a:t>
            </a:r>
            <a:r>
              <a:rPr lang="en-GB" sz="800" dirty="0">
                <a:effectLst/>
                <a:latin typeface="Arial" panose="020B0604020202020204" pitchFamily="34" charset="0"/>
                <a:ea typeface="Calibri" panose="020F0502020204030204" pitchFamily="34" charset="0"/>
                <a:cs typeface="Times New Roman" panose="02020603050405020304" pitchFamily="18" charset="0"/>
              </a:rPr>
              <a:t>Vol.</a:t>
            </a:r>
            <a:r>
              <a:rPr lang="en-GB" sz="800" i="1" dirty="0">
                <a:effectLst/>
                <a:latin typeface="Arial" panose="020B0604020202020204" pitchFamily="34" charset="0"/>
                <a:ea typeface="Calibri" panose="020F0502020204030204" pitchFamily="34" charset="0"/>
                <a:cs typeface="Times New Roman" panose="02020603050405020304" pitchFamily="18" charset="0"/>
              </a:rPr>
              <a:t> </a:t>
            </a:r>
            <a:r>
              <a:rPr lang="en-GB" sz="800" dirty="0">
                <a:effectLst/>
                <a:latin typeface="Arial" panose="020B0604020202020204" pitchFamily="34" charset="0"/>
                <a:ea typeface="Calibri" panose="020F0502020204030204" pitchFamily="34" charset="0"/>
                <a:cs typeface="Times New Roman" panose="02020603050405020304" pitchFamily="18" charset="0"/>
              </a:rPr>
              <a:t>43 (2). 172-194.</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u="sng" dirty="0">
                <a:solidFill>
                  <a:srgbClr val="0070C0"/>
                </a:solidFill>
                <a:effectLst/>
                <a:latin typeface="Arial" panose="020B0604020202020204" pitchFamily="34" charset="0"/>
                <a:ea typeface="Calibri" panose="020F0502020204030204" pitchFamily="34" charset="0"/>
                <a:cs typeface="Times New Roman" panose="02020603050405020304" pitchFamily="18" charset="0"/>
                <a:hlinkClick r:id="rId17" tooltip="Persistent link using digital object identifier"/>
              </a:rPr>
              <a:t>https://doi.org/10.1016/j.lrp.2009.07.003</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(Accessed 06/12/2022).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err="1">
                <a:effectLst/>
                <a:latin typeface="Arial" panose="020B0604020202020204" pitchFamily="34" charset="0"/>
                <a:ea typeface="Calibri" panose="020F0502020204030204" pitchFamily="34" charset="0"/>
                <a:cs typeface="Times New Roman" panose="02020603050405020304" pitchFamily="18" charset="0"/>
              </a:rPr>
              <a:t>Zwass</a:t>
            </a:r>
            <a:r>
              <a:rPr lang="en-GB" sz="800" dirty="0">
                <a:effectLst/>
                <a:latin typeface="Arial" panose="020B0604020202020204" pitchFamily="34" charset="0"/>
                <a:ea typeface="Calibri" panose="020F0502020204030204" pitchFamily="34" charset="0"/>
                <a:cs typeface="Times New Roman" panose="02020603050405020304" pitchFamily="18" charset="0"/>
              </a:rPr>
              <a:t>, V. (2014). Electronic Commerce and Organizational Innovation: Aspects and Opportunities. </a:t>
            </a:r>
            <a:r>
              <a:rPr lang="en-GB" sz="800" i="1" dirty="0">
                <a:effectLst/>
                <a:latin typeface="Arial" panose="020B0604020202020204" pitchFamily="34" charset="0"/>
                <a:ea typeface="Calibri" panose="020F0502020204030204" pitchFamily="34" charset="0"/>
                <a:cs typeface="Times New Roman" panose="02020603050405020304" pitchFamily="18" charset="0"/>
              </a:rPr>
              <a:t>International Journal of Electronic Commerce. </a:t>
            </a:r>
            <a:r>
              <a:rPr lang="en-GB" sz="800" dirty="0">
                <a:effectLst/>
                <a:latin typeface="Arial" panose="020B0604020202020204" pitchFamily="34" charset="0"/>
                <a:ea typeface="Calibri" panose="020F0502020204030204" pitchFamily="34" charset="0"/>
                <a:cs typeface="Times New Roman" panose="02020603050405020304" pitchFamily="18" charset="0"/>
              </a:rPr>
              <a:t>Vol. 7 (3). </a:t>
            </a:r>
            <a:r>
              <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8"/>
              </a:rPr>
              <a:t>https://doi.org/10.1080/10864415.2003.11044273</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(Accessed 07/12/2022).</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800"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solidFill>
                  <a:srgbClr val="333333"/>
                </a:solidFill>
                <a:effectLst/>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indent="457200"/>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64745D48-10A7-0114-9969-99DDBC9DED14}"/>
              </a:ext>
            </a:extLst>
          </p:cNvPr>
          <p:cNvSpPr txBox="1"/>
          <p:nvPr/>
        </p:nvSpPr>
        <p:spPr>
          <a:xfrm>
            <a:off x="0" y="16643"/>
            <a:ext cx="1480662" cy="338554"/>
          </a:xfrm>
          <a:prstGeom prst="rect">
            <a:avLst/>
          </a:prstGeom>
          <a:noFill/>
        </p:spPr>
        <p:txBody>
          <a:bodyPr wrap="none" rtlCol="0">
            <a:spAutoFit/>
          </a:bodyPr>
          <a:lstStyle/>
          <a:p>
            <a:r>
              <a:rPr lang="en-US" sz="1600" b="1" u="sng" dirty="0">
                <a:latin typeface="Arial" panose="020B0604020202020204" pitchFamily="34" charset="0"/>
                <a:cs typeface="Arial" panose="020B0604020202020204" pitchFamily="34" charset="0"/>
              </a:rPr>
              <a:t>Bibliography.</a:t>
            </a:r>
          </a:p>
        </p:txBody>
      </p:sp>
    </p:spTree>
    <p:extLst>
      <p:ext uri="{BB962C8B-B14F-4D97-AF65-F5344CB8AC3E}">
        <p14:creationId xmlns:p14="http://schemas.microsoft.com/office/powerpoint/2010/main" val="608190026"/>
      </p:ext>
    </p:extLst>
  </p:cSld>
  <p:clrMapOvr>
    <a:masterClrMapping/>
  </p:clrMapOvr>
</p:sld>
</file>

<file path=ppt/theme/theme1.xml><?xml version="1.0" encoding="utf-8"?>
<a:theme xmlns:a="http://schemas.openxmlformats.org/drawingml/2006/main" name="FrostyVTI">
  <a:themeElements>
    <a:clrScheme name="AnalogousFromLightSeedLeftStep">
      <a:dk1>
        <a:srgbClr val="000000"/>
      </a:dk1>
      <a:lt1>
        <a:srgbClr val="FFFFFF"/>
      </a:lt1>
      <a:dk2>
        <a:srgbClr val="213B36"/>
      </a:dk2>
      <a:lt2>
        <a:srgbClr val="E8E3E2"/>
      </a:lt2>
      <a:accent1>
        <a:srgbClr val="31AED1"/>
      </a:accent1>
      <a:accent2>
        <a:srgbClr val="42B29C"/>
      </a:accent2>
      <a:accent3>
        <a:srgbClr val="3FB76E"/>
      </a:accent3>
      <a:accent4>
        <a:srgbClr val="3FB93B"/>
      </a:accent4>
      <a:accent5>
        <a:srgbClr val="79B14D"/>
      </a:accent5>
      <a:accent6>
        <a:srgbClr val="9AA83E"/>
      </a:accent6>
      <a:hlink>
        <a:srgbClr val="AC7465"/>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1233</TotalTime>
  <Words>3648</Words>
  <Application>Microsoft Macintosh PowerPoint</Application>
  <PresentationFormat>Widescreen</PresentationFormat>
  <Paragraphs>251</Paragraphs>
  <Slides>12</Slides>
  <Notes>11</Notes>
  <HiddenSlides>0</HiddenSlides>
  <MMClips>11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Avenir Next LT Pro</vt:lpstr>
      <vt:lpstr>Calibri</vt:lpstr>
      <vt:lpstr>Goudy Old Style</vt:lpstr>
      <vt:lpstr>Symbol</vt:lpstr>
      <vt:lpstr>Wingdings</vt:lpstr>
      <vt:lpstr>FrostyVTI</vt:lpstr>
      <vt:lpstr>Digital Business (BMSP6002).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(BMSP6002).  </dc:title>
  <dc:creator>George James Howell (2009280)</dc:creator>
  <cp:lastModifiedBy>George James Howell (2009280)</cp:lastModifiedBy>
  <cp:revision>106</cp:revision>
  <dcterms:created xsi:type="dcterms:W3CDTF">2022-11-25T14:42:44Z</dcterms:created>
  <dcterms:modified xsi:type="dcterms:W3CDTF">2022-12-19T18:39:47Z</dcterms:modified>
</cp:coreProperties>
</file>