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 Culleton (Manorbier VCP School)" initials="TC(VS" lastIdx="1" clrIdx="0">
    <p:extLst>
      <p:ext uri="{19B8F6BF-5375-455C-9EA6-DF929625EA0E}">
        <p15:presenceInfo xmlns:p15="http://schemas.microsoft.com/office/powerpoint/2012/main" userId="S::culletont4@hwbcymru.net::1234c08a-d27a-464f-963b-5bd1d8bc86bd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21"/>
    <p:restoredTop sz="94646"/>
  </p:normalViewPr>
  <p:slideViewPr>
    <p:cSldViewPr snapToGrid="0" snapToObjects="1">
      <p:cViewPr varScale="1">
        <p:scale>
          <a:sx n="105" d="100"/>
          <a:sy n="105" d="100"/>
        </p:scale>
        <p:origin x="51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195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527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18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857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120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863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773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518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263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197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9967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724935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499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9677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6864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488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598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C1B95-4FAD-484C-A25F-29FAE369B287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20DFA-758C-1249-9121-8C69E7671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980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audreynay.weebly.com/safer-internet-day.html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hyperlink" Target="https://www.newgrounds.com/art/view/jtbpreston/e-safety-poster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rdelia.typepad.com/anastasia/2011/06/feeling-safe-online.html" TargetMode="Externa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hildnet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Group 155">
            <a:extLst>
              <a:ext uri="{FF2B5EF4-FFF2-40B4-BE49-F238E27FC236}">
                <a16:creationId xmlns:a16="http://schemas.microsoft.com/office/drawing/2014/main" id="{A6E7DD7E-ED9A-4A5A-A3ED-4A012F1B4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57" name="Rectangle 156">
              <a:extLst>
                <a:ext uri="{FF2B5EF4-FFF2-40B4-BE49-F238E27FC236}">
                  <a16:creationId xmlns:a16="http://schemas.microsoft.com/office/drawing/2014/main" id="{01A5F054-4BA6-4134-A445-D149AEF17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58" name="Picture 2">
              <a:extLst>
                <a:ext uri="{FF2B5EF4-FFF2-40B4-BE49-F238E27FC236}">
                  <a16:creationId xmlns:a16="http://schemas.microsoft.com/office/drawing/2014/main" id="{DFB5C19E-FA14-4855-ABCE-CA9F8EDF21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0B328041-F55C-E243-91ED-9A378E0582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1187"/>
          <a:stretch/>
        </p:blipFill>
        <p:spPr>
          <a:xfrm>
            <a:off x="84666" y="30849"/>
            <a:ext cx="6090800" cy="6857990"/>
          </a:xfrm>
          <a:prstGeom prst="rect">
            <a:avLst/>
          </a:prstGeom>
        </p:spPr>
      </p:pic>
      <p:pic>
        <p:nvPicPr>
          <p:cNvPr id="83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7994DDCB-A338-4EA2-B0DC-6AEB43A621D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30000"/>
          </a:blip>
          <a:srcRect r="-2" b="9640"/>
          <a:stretch/>
        </p:blipFill>
        <p:spPr>
          <a:xfrm>
            <a:off x="6080599" y="-120911"/>
            <a:ext cx="6090800" cy="6857990"/>
          </a:xfrm>
          <a:prstGeom prst="rect">
            <a:avLst/>
          </a:prstGeom>
        </p:spPr>
      </p:pic>
      <p:grpSp>
        <p:nvGrpSpPr>
          <p:cNvPr id="160" name="Group 159">
            <a:extLst>
              <a:ext uri="{FF2B5EF4-FFF2-40B4-BE49-F238E27FC236}">
                <a16:creationId xmlns:a16="http://schemas.microsoft.com/office/drawing/2014/main" id="{F0B192DE-D719-45E4-B79F-4FC9A59D9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235200"/>
            <a:ext cx="10982062" cy="2396067"/>
            <a:chOff x="605895" y="2235200"/>
            <a:chExt cx="10982062" cy="2396067"/>
          </a:xfrm>
        </p:grpSpPr>
        <p:sp>
          <p:nvSpPr>
            <p:cNvPr id="161" name="Round Diagonal Corner Rectangle 7">
              <a:extLst>
                <a:ext uri="{FF2B5EF4-FFF2-40B4-BE49-F238E27FC236}">
                  <a16:creationId xmlns:a16="http://schemas.microsoft.com/office/drawing/2014/main" id="{7CCEEE4C-D6E7-47D8-9452-1A25171D7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82333" y="2235200"/>
              <a:ext cx="7027334" cy="2396067"/>
            </a:xfrm>
            <a:prstGeom prst="round2DiagRect">
              <a:avLst>
                <a:gd name="adj1" fmla="val 9246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B0CBD743-6F1F-4561-8441-6F1012912C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5895" y="2900097"/>
              <a:ext cx="10982062" cy="1211524"/>
              <a:chOff x="605895" y="2900097"/>
              <a:chExt cx="10982062" cy="1211524"/>
            </a:xfrm>
          </p:grpSpPr>
          <p:sp>
            <p:nvSpPr>
              <p:cNvPr id="163" name="Freeform 32">
                <a:extLst>
                  <a:ext uri="{FF2B5EF4-FFF2-40B4-BE49-F238E27FC236}">
                    <a16:creationId xmlns:a16="http://schemas.microsoft.com/office/drawing/2014/main" id="{688F7B46-5B8B-4616-A55F-FFC870DF11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9653587" y="33797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64" name="Freeform 33">
                <a:extLst>
                  <a:ext uri="{FF2B5EF4-FFF2-40B4-BE49-F238E27FC236}">
                    <a16:creationId xmlns:a16="http://schemas.microsoft.com/office/drawing/2014/main" id="{F40F82D1-4121-4B14-8388-BBAA651D7C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078244" y="33107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65" name="Freeform 34">
                <a:extLst>
                  <a:ext uri="{FF2B5EF4-FFF2-40B4-BE49-F238E27FC236}">
                    <a16:creationId xmlns:a16="http://schemas.microsoft.com/office/drawing/2014/main" id="{8879D675-9784-4A0C-ABD5-AC268F251A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1146631" y="35742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66" name="Freeform 37">
                <a:extLst>
                  <a:ext uri="{FF2B5EF4-FFF2-40B4-BE49-F238E27FC236}">
                    <a16:creationId xmlns:a16="http://schemas.microsoft.com/office/drawing/2014/main" id="{D28228E9-2C8F-4B09-A2FA-0CCE3783E6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230644" y="30345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67" name="Freeform 35">
                <a:extLst>
                  <a:ext uri="{FF2B5EF4-FFF2-40B4-BE49-F238E27FC236}">
                    <a16:creationId xmlns:a16="http://schemas.microsoft.com/office/drawing/2014/main" id="{D674C944-520D-4F37-94DA-2002B2D418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034587" y="25627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68" name="Freeform 36">
                <a:extLst>
                  <a:ext uri="{FF2B5EF4-FFF2-40B4-BE49-F238E27FC236}">
                    <a16:creationId xmlns:a16="http://schemas.microsoft.com/office/drawing/2014/main" id="{00A80D1C-6E60-4AF3-9AFF-111A314C1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47375" y="32326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69" name="Freeform 38">
                <a:extLst>
                  <a:ext uri="{FF2B5EF4-FFF2-40B4-BE49-F238E27FC236}">
                    <a16:creationId xmlns:a16="http://schemas.microsoft.com/office/drawing/2014/main" id="{EB4B07D2-DA8B-484F-86CF-57FCCE221E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1399044" y="30953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0" name="Freeform 39">
                <a:extLst>
                  <a:ext uri="{FF2B5EF4-FFF2-40B4-BE49-F238E27FC236}">
                    <a16:creationId xmlns:a16="http://schemas.microsoft.com/office/drawing/2014/main" id="{73F7A283-7DF1-4EE6-8031-A337613741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353675" y="21531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1" name="Freeform 40">
                <a:extLst>
                  <a:ext uri="{FF2B5EF4-FFF2-40B4-BE49-F238E27FC236}">
                    <a16:creationId xmlns:a16="http://schemas.microsoft.com/office/drawing/2014/main" id="{463BC415-A697-47DE-8669-BA3FF10990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848850" y="33088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2" name="Rectangle 41">
                <a:extLst>
                  <a:ext uri="{FF2B5EF4-FFF2-40B4-BE49-F238E27FC236}">
                    <a16:creationId xmlns:a16="http://schemas.microsoft.com/office/drawing/2014/main" id="{47A7E2F3-2A0B-4D8F-9B0E-D0CB2CC190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721056" y="32842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3" name="Freeform 32">
                <a:extLst>
                  <a:ext uri="{FF2B5EF4-FFF2-40B4-BE49-F238E27FC236}">
                    <a16:creationId xmlns:a16="http://schemas.microsoft.com/office/drawing/2014/main" id="{3D98750E-C65B-4297-8CE7-1D725C4DF1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2122751" y="35321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4" name="Freeform 33">
                <a:extLst>
                  <a:ext uri="{FF2B5EF4-FFF2-40B4-BE49-F238E27FC236}">
                    <a16:creationId xmlns:a16="http://schemas.microsoft.com/office/drawing/2014/main" id="{E99FF43C-4709-43A8-BDAF-E9D4B6196C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958445" y="34631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5" name="Freeform 34">
                <a:extLst>
                  <a:ext uri="{FF2B5EF4-FFF2-40B4-BE49-F238E27FC236}">
                    <a16:creationId xmlns:a16="http://schemas.microsoft.com/office/drawing/2014/main" id="{0DAFCBD4-F87C-4ACD-A376-9111FD8393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858308" y="37266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6" name="Freeform 37">
                <a:extLst>
                  <a:ext uri="{FF2B5EF4-FFF2-40B4-BE49-F238E27FC236}">
                    <a16:creationId xmlns:a16="http://schemas.microsoft.com/office/drawing/2014/main" id="{CDBA0211-75F4-4B30-B232-F5CFDCF212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658407" y="31869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7" name="Freeform 35">
                <a:extLst>
                  <a:ext uri="{FF2B5EF4-FFF2-40B4-BE49-F238E27FC236}">
                    <a16:creationId xmlns:a16="http://schemas.microsoft.com/office/drawing/2014/main" id="{B8ACD3FA-2F1A-4E5E-A6AD-EC2FA96242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860814" y="27151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8" name="Freeform 36">
                <a:extLst>
                  <a:ext uri="{FF2B5EF4-FFF2-40B4-BE49-F238E27FC236}">
                    <a16:creationId xmlns:a16="http://schemas.microsoft.com/office/drawing/2014/main" id="{F18D5FC5-9495-415B-98BC-1FEE1AD89E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289314" y="33850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79" name="Freeform 38">
                <a:extLst>
                  <a:ext uri="{FF2B5EF4-FFF2-40B4-BE49-F238E27FC236}">
                    <a16:creationId xmlns:a16="http://schemas.microsoft.com/office/drawing/2014/main" id="{6AC0202B-9D19-4E9B-A764-13DBA5094F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605895" y="32477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80" name="Freeform 39">
                <a:extLst>
                  <a:ext uri="{FF2B5EF4-FFF2-40B4-BE49-F238E27FC236}">
                    <a16:creationId xmlns:a16="http://schemas.microsoft.com/office/drawing/2014/main" id="{9BAD1366-91ED-4F3A-8EE4-D7FACD62F5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532202" y="23055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81" name="Freeform 40">
                <a:extLst>
                  <a:ext uri="{FF2B5EF4-FFF2-40B4-BE49-F238E27FC236}">
                    <a16:creationId xmlns:a16="http://schemas.microsoft.com/office/drawing/2014/main" id="{DC000E91-FEE8-4EE6-A056-E44C76FF10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154501" y="34612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182" name="Rectangle 41">
                <a:extLst>
                  <a:ext uri="{FF2B5EF4-FFF2-40B4-BE49-F238E27FC236}">
                    <a16:creationId xmlns:a16="http://schemas.microsoft.com/office/drawing/2014/main" id="{832E6D39-1C40-4731-AC5D-3D0512919A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448983" y="34366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</p:grp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F3BFEEFE-8643-9540-A936-83283CC6467D}"/>
              </a:ext>
            </a:extLst>
          </p:cNvPr>
          <p:cNvSpPr/>
          <p:nvPr/>
        </p:nvSpPr>
        <p:spPr>
          <a:xfrm>
            <a:off x="2766484" y="2400051"/>
            <a:ext cx="6697396" cy="95493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vert="horz" lIns="91440" tIns="45720" rIns="91440" bIns="45720" rtlCol="0" anchor="b">
            <a:normAutofit fontScale="850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all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Welcome to our Presentation</a:t>
            </a:r>
            <a:endParaRPr lang="en-US" sz="4400" b="1" cap="all" spc="0" dirty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46B1C-1F66-F747-895C-50459BFA2C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13314" y="3385825"/>
            <a:ext cx="6609026" cy="1084576"/>
          </a:xfrm>
          <a:solidFill>
            <a:schemeClr val="accent2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/>
          <a:p>
            <a:pPr algn="ctr"/>
            <a:r>
              <a:rPr lang="en-US" sz="2400" dirty="0">
                <a:solidFill>
                  <a:schemeClr val="bg2">
                    <a:lumMod val="75000"/>
                  </a:schemeClr>
                </a:solidFill>
                <a:latin typeface="Berlin Sans FB" panose="020E0602020502020306" pitchFamily="34" charset="77"/>
                <a:cs typeface="Apple Chancery" panose="03020702040506060504" pitchFamily="66" charset="-79"/>
              </a:rPr>
              <a:t>Keeping our Children safe</a:t>
            </a:r>
          </a:p>
          <a:p>
            <a:pPr algn="ctr"/>
            <a:r>
              <a:rPr lang="en-US" sz="2400" dirty="0">
                <a:solidFill>
                  <a:schemeClr val="bg2">
                    <a:lumMod val="75000"/>
                  </a:schemeClr>
                </a:solidFill>
                <a:latin typeface="Berlin Sans FB" panose="020E0602020502020306" pitchFamily="34" charset="77"/>
                <a:cs typeface="Apple Chancery" panose="03020702040506060504" pitchFamily="66" charset="-79"/>
              </a:rPr>
              <a:t>SJIE5006</a:t>
            </a:r>
          </a:p>
        </p:txBody>
      </p:sp>
      <p:cxnSp>
        <p:nvCxnSpPr>
          <p:cNvPr id="184" name="Straight Connector 183">
            <a:extLst>
              <a:ext uri="{FF2B5EF4-FFF2-40B4-BE49-F238E27FC236}">
                <a16:creationId xmlns:a16="http://schemas.microsoft.com/office/drawing/2014/main" id="{E3F27FCF-51D6-401E-A8ED-9A8A4155F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3354" y="-464"/>
            <a:ext cx="2646" cy="2235664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/>
        </p:spPr>
      </p:cxnSp>
      <p:cxnSp>
        <p:nvCxnSpPr>
          <p:cNvPr id="186" name="Straight Connector 185">
            <a:extLst>
              <a:ext uri="{FF2B5EF4-FFF2-40B4-BE49-F238E27FC236}">
                <a16:creationId xmlns:a16="http://schemas.microsoft.com/office/drawing/2014/main" id="{854D5BE9-34CE-495A-B041-CCD30C217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9914" y="4626783"/>
            <a:ext cx="2646" cy="2235664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/>
        </p:spPr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543B48FB-51FA-664B-ADFD-09AE991C5A9D}"/>
              </a:ext>
            </a:extLst>
          </p:cNvPr>
          <p:cNvSpPr/>
          <p:nvPr/>
        </p:nvSpPr>
        <p:spPr>
          <a:xfrm>
            <a:off x="2666999" y="6536461"/>
            <a:ext cx="379185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>
                <a:latin typeface="Chalkboard" panose="03050602040202020205" pitchFamily="66" charset="77"/>
              </a:rPr>
              <a:t>(boy on computer, 2021)</a:t>
            </a:r>
            <a:r>
              <a:rPr lang="en-GB" sz="1200">
                <a:solidFill>
                  <a:srgbClr val="000000"/>
                </a:solidFill>
                <a:latin typeface="Chalkboard" panose="03050602040202020205" pitchFamily="66" charset="77"/>
              </a:rPr>
              <a:t>)</a:t>
            </a:r>
            <a:endParaRPr lang="en-US" sz="1200" dirty="0">
              <a:latin typeface="Chalkboard" panose="03050602040202020205" pitchFamily="66" charset="77"/>
            </a:endParaRPr>
          </a:p>
        </p:txBody>
      </p:sp>
      <p:pic>
        <p:nvPicPr>
          <p:cNvPr id="9" name="Picture 8" descr="A picture containing clipart&#10;&#10;Description automatically generated">
            <a:extLst>
              <a:ext uri="{FF2B5EF4-FFF2-40B4-BE49-F238E27FC236}">
                <a16:creationId xmlns:a16="http://schemas.microsoft.com/office/drawing/2014/main" id="{E80C86D5-EF85-304B-82DD-0A86F06E3BC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635873" y="4289384"/>
            <a:ext cx="1473200" cy="1828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A95D701-BEAB-9E45-9430-E0A7E13914D2}"/>
              </a:ext>
            </a:extLst>
          </p:cNvPr>
          <p:cNvSpPr txBox="1"/>
          <p:nvPr/>
        </p:nvSpPr>
        <p:spPr>
          <a:xfrm>
            <a:off x="10118725" y="6118184"/>
            <a:ext cx="1763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(Audreynay, 2021)</a:t>
            </a:r>
            <a:endParaRPr lang="en-US" sz="900" dirty="0"/>
          </a:p>
        </p:txBody>
      </p:sp>
      <p:pic>
        <p:nvPicPr>
          <p:cNvPr id="119" name="Picture 118" descr="A picture containing clipart&#10;&#10;Description automatically generated">
            <a:extLst>
              <a:ext uri="{FF2B5EF4-FFF2-40B4-BE49-F238E27FC236}">
                <a16:creationId xmlns:a16="http://schemas.microsoft.com/office/drawing/2014/main" id="{4D8F5989-DA11-9642-B098-F7B1F681D38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857317" y="3626742"/>
            <a:ext cx="2250017" cy="27931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79251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0" name="Picture 2">
            <a:extLst>
              <a:ext uri="{FF2B5EF4-FFF2-40B4-BE49-F238E27FC236}">
                <a16:creationId xmlns:a16="http://schemas.microsoft.com/office/drawing/2014/main" id="{678E285C-BE9E-45B7-A3EE-B9792DAE9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1" name="Group 72">
            <a:extLst>
              <a:ext uri="{FF2B5EF4-FFF2-40B4-BE49-F238E27FC236}">
                <a16:creationId xmlns:a16="http://schemas.microsoft.com/office/drawing/2014/main" id="{AB86F577-8905-4B21-8AF3-C1BB34337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74" name="Rectangle 5">
              <a:extLst>
                <a:ext uri="{FF2B5EF4-FFF2-40B4-BE49-F238E27FC236}">
                  <a16:creationId xmlns:a16="http://schemas.microsoft.com/office/drawing/2014/main" id="{D2F1CFF3-A579-4D24-B5F9-1C71BA6F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5" name="Freeform 6">
              <a:extLst>
                <a:ext uri="{FF2B5EF4-FFF2-40B4-BE49-F238E27FC236}">
                  <a16:creationId xmlns:a16="http://schemas.microsoft.com/office/drawing/2014/main" id="{57601B50-7EB1-43FA-8360-4297BCD76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7">
              <a:extLst>
                <a:ext uri="{FF2B5EF4-FFF2-40B4-BE49-F238E27FC236}">
                  <a16:creationId xmlns:a16="http://schemas.microsoft.com/office/drawing/2014/main" id="{60BD8B7A-CD01-4638-A2C9-299AC68B9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Rectangle 8">
              <a:extLst>
                <a:ext uri="{FF2B5EF4-FFF2-40B4-BE49-F238E27FC236}">
                  <a16:creationId xmlns:a16="http://schemas.microsoft.com/office/drawing/2014/main" id="{095B58F9-6C29-48BE-9DA6-3855080521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8" name="Freeform 9">
              <a:extLst>
                <a:ext uri="{FF2B5EF4-FFF2-40B4-BE49-F238E27FC236}">
                  <a16:creationId xmlns:a16="http://schemas.microsoft.com/office/drawing/2014/main" id="{0C84674F-2E8A-4B70-B801-00722CDD58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0">
              <a:extLst>
                <a:ext uri="{FF2B5EF4-FFF2-40B4-BE49-F238E27FC236}">
                  <a16:creationId xmlns:a16="http://schemas.microsoft.com/office/drawing/2014/main" id="{34F320BB-D6A9-45FE-8556-498B763B1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1">
              <a:extLst>
                <a:ext uri="{FF2B5EF4-FFF2-40B4-BE49-F238E27FC236}">
                  <a16:creationId xmlns:a16="http://schemas.microsoft.com/office/drawing/2014/main" id="{5493D54A-532A-46ED-AF63-A0A54818E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2">
              <a:extLst>
                <a:ext uri="{FF2B5EF4-FFF2-40B4-BE49-F238E27FC236}">
                  <a16:creationId xmlns:a16="http://schemas.microsoft.com/office/drawing/2014/main" id="{EAF2EDFA-9C0B-44E2-B4BB-312B58BCA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13">
              <a:extLst>
                <a:ext uri="{FF2B5EF4-FFF2-40B4-BE49-F238E27FC236}">
                  <a16:creationId xmlns:a16="http://schemas.microsoft.com/office/drawing/2014/main" id="{A3641113-CE35-42A4-B605-41BC06BF4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4">
              <a:extLst>
                <a:ext uri="{FF2B5EF4-FFF2-40B4-BE49-F238E27FC236}">
                  <a16:creationId xmlns:a16="http://schemas.microsoft.com/office/drawing/2014/main" id="{DA2E5B2C-BAC4-4440-9B7E-F3878319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5">
              <a:extLst>
                <a:ext uri="{FF2B5EF4-FFF2-40B4-BE49-F238E27FC236}">
                  <a16:creationId xmlns:a16="http://schemas.microsoft.com/office/drawing/2014/main" id="{D8A506DF-2E53-42C9-94BE-B98E32E05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16">
              <a:extLst>
                <a:ext uri="{FF2B5EF4-FFF2-40B4-BE49-F238E27FC236}">
                  <a16:creationId xmlns:a16="http://schemas.microsoft.com/office/drawing/2014/main" id="{12934FF8-5F70-40BF-BBB6-5EB941FB9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7">
              <a:extLst>
                <a:ext uri="{FF2B5EF4-FFF2-40B4-BE49-F238E27FC236}">
                  <a16:creationId xmlns:a16="http://schemas.microsoft.com/office/drawing/2014/main" id="{8EB3FB08-D01D-4E24-BE40-C16269DF6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8">
              <a:extLst>
                <a:ext uri="{FF2B5EF4-FFF2-40B4-BE49-F238E27FC236}">
                  <a16:creationId xmlns:a16="http://schemas.microsoft.com/office/drawing/2014/main" id="{D24E50D7-2753-4169-AD51-C106DA1B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19">
              <a:extLst>
                <a:ext uri="{FF2B5EF4-FFF2-40B4-BE49-F238E27FC236}">
                  <a16:creationId xmlns:a16="http://schemas.microsoft.com/office/drawing/2014/main" id="{DF94B7E0-D9B6-4096-94D0-18D3AC0EF6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0">
              <a:extLst>
                <a:ext uri="{FF2B5EF4-FFF2-40B4-BE49-F238E27FC236}">
                  <a16:creationId xmlns:a16="http://schemas.microsoft.com/office/drawing/2014/main" id="{EBC05ADE-BBA2-4387-B005-3196E2E198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1">
              <a:extLst>
                <a:ext uri="{FF2B5EF4-FFF2-40B4-BE49-F238E27FC236}">
                  <a16:creationId xmlns:a16="http://schemas.microsoft.com/office/drawing/2014/main" id="{BBED1CEE-14D2-442F-AB08-401ABE3EF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2">
              <a:extLst>
                <a:ext uri="{FF2B5EF4-FFF2-40B4-BE49-F238E27FC236}">
                  <a16:creationId xmlns:a16="http://schemas.microsoft.com/office/drawing/2014/main" id="{4F6574C0-78E8-49EA-84BC-EE9D55707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23">
              <a:extLst>
                <a:ext uri="{FF2B5EF4-FFF2-40B4-BE49-F238E27FC236}">
                  <a16:creationId xmlns:a16="http://schemas.microsoft.com/office/drawing/2014/main" id="{65BCDB0B-615E-4CA1-AFD5-6B121CB7C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4">
              <a:extLst>
                <a:ext uri="{FF2B5EF4-FFF2-40B4-BE49-F238E27FC236}">
                  <a16:creationId xmlns:a16="http://schemas.microsoft.com/office/drawing/2014/main" id="{40627863-B7FC-44D1-9E53-E728FFF675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25">
              <a:extLst>
                <a:ext uri="{FF2B5EF4-FFF2-40B4-BE49-F238E27FC236}">
                  <a16:creationId xmlns:a16="http://schemas.microsoft.com/office/drawing/2014/main" id="{52FD6F8C-3AF1-487E-91F4-6E55146F1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26">
              <a:extLst>
                <a:ext uri="{FF2B5EF4-FFF2-40B4-BE49-F238E27FC236}">
                  <a16:creationId xmlns:a16="http://schemas.microsoft.com/office/drawing/2014/main" id="{50323CF3-93CB-4E03-95C0-B180BB87A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27">
              <a:extLst>
                <a:ext uri="{FF2B5EF4-FFF2-40B4-BE49-F238E27FC236}">
                  <a16:creationId xmlns:a16="http://schemas.microsoft.com/office/drawing/2014/main" id="{EB47D82F-CF1B-47E6-9FA2-F3A9C5F94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28">
              <a:extLst>
                <a:ext uri="{FF2B5EF4-FFF2-40B4-BE49-F238E27FC236}">
                  <a16:creationId xmlns:a16="http://schemas.microsoft.com/office/drawing/2014/main" id="{0606708F-F2D4-4678-8ED2-39041BC64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29">
              <a:extLst>
                <a:ext uri="{FF2B5EF4-FFF2-40B4-BE49-F238E27FC236}">
                  <a16:creationId xmlns:a16="http://schemas.microsoft.com/office/drawing/2014/main" id="{D7EB95B4-15E4-433D-B36F-21FF341AD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0">
              <a:extLst>
                <a:ext uri="{FF2B5EF4-FFF2-40B4-BE49-F238E27FC236}">
                  <a16:creationId xmlns:a16="http://schemas.microsoft.com/office/drawing/2014/main" id="{500A541B-4C75-497C-A489-097ED2996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1">
              <a:extLst>
                <a:ext uri="{FF2B5EF4-FFF2-40B4-BE49-F238E27FC236}">
                  <a16:creationId xmlns:a16="http://schemas.microsoft.com/office/drawing/2014/main" id="{5789326F-12A4-48B8-B0ED-A6A2AE0C2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2">
              <a:extLst>
                <a:ext uri="{FF2B5EF4-FFF2-40B4-BE49-F238E27FC236}">
                  <a16:creationId xmlns:a16="http://schemas.microsoft.com/office/drawing/2014/main" id="{25FA672E-2B65-477F-AA75-6261CE652F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Rectangle 33">
              <a:extLst>
                <a:ext uri="{FF2B5EF4-FFF2-40B4-BE49-F238E27FC236}">
                  <a16:creationId xmlns:a16="http://schemas.microsoft.com/office/drawing/2014/main" id="{BB09AF8D-E68B-499C-B9F5-2F365813D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3" name="Freeform 34">
              <a:extLst>
                <a:ext uri="{FF2B5EF4-FFF2-40B4-BE49-F238E27FC236}">
                  <a16:creationId xmlns:a16="http://schemas.microsoft.com/office/drawing/2014/main" id="{7991AEAD-B5F3-47BA-9F1B-86C16A84A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35">
              <a:extLst>
                <a:ext uri="{FF2B5EF4-FFF2-40B4-BE49-F238E27FC236}">
                  <a16:creationId xmlns:a16="http://schemas.microsoft.com/office/drawing/2014/main" id="{19A85F58-4C3A-4388-B55C-2329EEAEC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36">
              <a:extLst>
                <a:ext uri="{FF2B5EF4-FFF2-40B4-BE49-F238E27FC236}">
                  <a16:creationId xmlns:a16="http://schemas.microsoft.com/office/drawing/2014/main" id="{05652F38-94D9-41B7-A699-7E8F0C78D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37">
              <a:extLst>
                <a:ext uri="{FF2B5EF4-FFF2-40B4-BE49-F238E27FC236}">
                  <a16:creationId xmlns:a16="http://schemas.microsoft.com/office/drawing/2014/main" id="{3C043852-C250-4518-BB89-C91A34917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Freeform 38">
              <a:extLst>
                <a:ext uri="{FF2B5EF4-FFF2-40B4-BE49-F238E27FC236}">
                  <a16:creationId xmlns:a16="http://schemas.microsoft.com/office/drawing/2014/main" id="{0CAB9A07-ECF2-416C-8528-F75DACB13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39">
              <a:extLst>
                <a:ext uri="{FF2B5EF4-FFF2-40B4-BE49-F238E27FC236}">
                  <a16:creationId xmlns:a16="http://schemas.microsoft.com/office/drawing/2014/main" id="{904A314C-A829-4AA6-92E2-529BCCF95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0">
              <a:extLst>
                <a:ext uri="{FF2B5EF4-FFF2-40B4-BE49-F238E27FC236}">
                  <a16:creationId xmlns:a16="http://schemas.microsoft.com/office/drawing/2014/main" id="{244EE6BA-4569-43ED-9E2E-1FB66201B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1">
              <a:extLst>
                <a:ext uri="{FF2B5EF4-FFF2-40B4-BE49-F238E27FC236}">
                  <a16:creationId xmlns:a16="http://schemas.microsoft.com/office/drawing/2014/main" id="{BEB8252E-FB2A-4BB5-BEC6-CA10FF6F7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2">
              <a:extLst>
                <a:ext uri="{FF2B5EF4-FFF2-40B4-BE49-F238E27FC236}">
                  <a16:creationId xmlns:a16="http://schemas.microsoft.com/office/drawing/2014/main" id="{91414711-C3A4-4E96-854A-DDDEB2F2E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43">
              <a:extLst>
                <a:ext uri="{FF2B5EF4-FFF2-40B4-BE49-F238E27FC236}">
                  <a16:creationId xmlns:a16="http://schemas.microsoft.com/office/drawing/2014/main" id="{86815BA8-3055-4B42-98C3-4202FD92E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44">
              <a:extLst>
                <a:ext uri="{FF2B5EF4-FFF2-40B4-BE49-F238E27FC236}">
                  <a16:creationId xmlns:a16="http://schemas.microsoft.com/office/drawing/2014/main" id="{44457813-E991-44AE-9A83-B7488D1F3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Rectangle 45">
              <a:extLst>
                <a:ext uri="{FF2B5EF4-FFF2-40B4-BE49-F238E27FC236}">
                  <a16:creationId xmlns:a16="http://schemas.microsoft.com/office/drawing/2014/main" id="{8CE1CF47-A73F-4560-8835-AE1DC51E5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15" name="Freeform 46">
              <a:extLst>
                <a:ext uri="{FF2B5EF4-FFF2-40B4-BE49-F238E27FC236}">
                  <a16:creationId xmlns:a16="http://schemas.microsoft.com/office/drawing/2014/main" id="{C2A935E4-AACC-4CB9-995E-D28617887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47">
              <a:extLst>
                <a:ext uri="{FF2B5EF4-FFF2-40B4-BE49-F238E27FC236}">
                  <a16:creationId xmlns:a16="http://schemas.microsoft.com/office/drawing/2014/main" id="{93B5B778-8ACB-4004-932D-BD95997B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48">
              <a:extLst>
                <a:ext uri="{FF2B5EF4-FFF2-40B4-BE49-F238E27FC236}">
                  <a16:creationId xmlns:a16="http://schemas.microsoft.com/office/drawing/2014/main" id="{1434AF34-0919-40AD-84B1-446D4FF2D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49">
              <a:extLst>
                <a:ext uri="{FF2B5EF4-FFF2-40B4-BE49-F238E27FC236}">
                  <a16:creationId xmlns:a16="http://schemas.microsoft.com/office/drawing/2014/main" id="{29546CF3-6DDD-4073-AB7F-C6E722257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0">
              <a:extLst>
                <a:ext uri="{FF2B5EF4-FFF2-40B4-BE49-F238E27FC236}">
                  <a16:creationId xmlns:a16="http://schemas.microsoft.com/office/drawing/2014/main" id="{289D46AB-128A-477F-B6C9-F40F115D6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1">
              <a:extLst>
                <a:ext uri="{FF2B5EF4-FFF2-40B4-BE49-F238E27FC236}">
                  <a16:creationId xmlns:a16="http://schemas.microsoft.com/office/drawing/2014/main" id="{A7DA7E67-3368-44AD-AACD-EB64AE34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1" name="Freeform 52">
              <a:extLst>
                <a:ext uri="{FF2B5EF4-FFF2-40B4-BE49-F238E27FC236}">
                  <a16:creationId xmlns:a16="http://schemas.microsoft.com/office/drawing/2014/main" id="{78BB1152-AB85-4AD8-BBA1-07CEA1F50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2" name="Freeform 53">
              <a:extLst>
                <a:ext uri="{FF2B5EF4-FFF2-40B4-BE49-F238E27FC236}">
                  <a16:creationId xmlns:a16="http://schemas.microsoft.com/office/drawing/2014/main" id="{A982E7F2-DD68-4093-B9C5-3E42B475A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3" name="Freeform 54">
              <a:extLst>
                <a:ext uri="{FF2B5EF4-FFF2-40B4-BE49-F238E27FC236}">
                  <a16:creationId xmlns:a16="http://schemas.microsoft.com/office/drawing/2014/main" id="{A682E224-4CD6-420B-897A-B23D50B82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4" name="Freeform 55">
              <a:extLst>
                <a:ext uri="{FF2B5EF4-FFF2-40B4-BE49-F238E27FC236}">
                  <a16:creationId xmlns:a16="http://schemas.microsoft.com/office/drawing/2014/main" id="{31B90F10-06CD-480E-8D35-6E0FFFB8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5" name="Freeform 56">
              <a:extLst>
                <a:ext uri="{FF2B5EF4-FFF2-40B4-BE49-F238E27FC236}">
                  <a16:creationId xmlns:a16="http://schemas.microsoft.com/office/drawing/2014/main" id="{7BC977DB-69B0-4D8D-B77C-E1127EC41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6" name="Freeform 57">
              <a:extLst>
                <a:ext uri="{FF2B5EF4-FFF2-40B4-BE49-F238E27FC236}">
                  <a16:creationId xmlns:a16="http://schemas.microsoft.com/office/drawing/2014/main" id="{24127454-3FCB-41D6-ACFB-81D7E05A7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7" name="Freeform 58">
              <a:extLst>
                <a:ext uri="{FF2B5EF4-FFF2-40B4-BE49-F238E27FC236}">
                  <a16:creationId xmlns:a16="http://schemas.microsoft.com/office/drawing/2014/main" id="{7AA80D42-B8A8-475B-ADBF-99719CE9F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63640000-C8F9-284C-9A94-7417643B96C1}"/>
              </a:ext>
            </a:extLst>
          </p:cNvPr>
          <p:cNvSpPr/>
          <p:nvPr/>
        </p:nvSpPr>
        <p:spPr>
          <a:xfrm>
            <a:off x="2867026" y="89431"/>
            <a:ext cx="7791448" cy="129328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u="sng" dirty="0">
                <a:ln/>
                <a:solidFill>
                  <a:schemeClr val="accent4"/>
                </a:solidFill>
                <a:latin typeface="+mj-lt"/>
                <a:ea typeface="+mj-ea"/>
                <a:cs typeface="+mj-cs"/>
              </a:rPr>
              <a:t>What is e-safety ?</a:t>
            </a:r>
          </a:p>
        </p:txBody>
      </p:sp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36D6BE3-588E-264A-BC41-61C88082BF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667" b="98333" l="200" r="95200">
                        <a14:foregroundMark x1="16000" y1="42667" x2="16000" y2="42667"/>
                        <a14:foregroundMark x1="16000" y1="41333" x2="12200" y2="8333"/>
                        <a14:foregroundMark x1="14200" y1="6667" x2="52000" y2="8333"/>
                        <a14:foregroundMark x1="52000" y1="8333" x2="58200" y2="3667"/>
                        <a14:foregroundMark x1="52000" y1="10000" x2="53000" y2="11000"/>
                        <a14:foregroundMark x1="49800" y1="21667" x2="30400" y2="17333"/>
                        <a14:foregroundMark x1="23000" y1="24000" x2="33200" y2="19667"/>
                        <a14:foregroundMark x1="22000" y1="19667" x2="23400" y2="12667"/>
                        <a14:foregroundMark x1="58400" y1="16333" x2="46800" y2="16667"/>
                        <a14:foregroundMark x1="46800" y1="16667" x2="58800" y2="14333"/>
                        <a14:foregroundMark x1="58800" y1="14333" x2="72800" y2="18000"/>
                        <a14:foregroundMark x1="72800" y1="18000" x2="57800" y2="16667"/>
                        <a14:foregroundMark x1="57800" y1="16667" x2="66800" y2="38667"/>
                        <a14:foregroundMark x1="66800" y1="38667" x2="51400" y2="28667"/>
                        <a14:foregroundMark x1="51400" y1="28667" x2="50000" y2="25667"/>
                        <a14:foregroundMark x1="75600" y1="19000" x2="88200" y2="15667"/>
                        <a14:foregroundMark x1="88200" y1="15667" x2="73800" y2="17333"/>
                        <a14:foregroundMark x1="73800" y1="17333" x2="68600" y2="37000"/>
                        <a14:foregroundMark x1="68600" y1="37000" x2="69000" y2="11667"/>
                        <a14:foregroundMark x1="69000" y1="11667" x2="68400" y2="36667"/>
                        <a14:foregroundMark x1="68400" y1="36667" x2="73200" y2="13667"/>
                        <a14:foregroundMark x1="73200" y1="13667" x2="73600" y2="40000"/>
                        <a14:foregroundMark x1="73600" y1="40000" x2="73400" y2="20000"/>
                        <a14:foregroundMark x1="73400" y1="20000" x2="70000" y2="22333"/>
                        <a14:foregroundMark x1="19000" y1="48333" x2="81800" y2="55000"/>
                        <a14:foregroundMark x1="18400" y1="58333" x2="30400" y2="51667"/>
                        <a14:foregroundMark x1="12000" y1="70000" x2="200" y2="91000"/>
                        <a14:foregroundMark x1="85400" y1="69667" x2="92400" y2="84333"/>
                        <a14:foregroundMark x1="92400" y1="84333" x2="86400" y2="69667"/>
                        <a14:foregroundMark x1="86400" y1="76333" x2="32200" y2="81333"/>
                        <a14:foregroundMark x1="32200" y1="81333" x2="63800" y2="91000"/>
                        <a14:foregroundMark x1="63800" y1="91000" x2="83800" y2="90333"/>
                        <a14:foregroundMark x1="83800" y1="90333" x2="95200" y2="92000"/>
                        <a14:foregroundMark x1="80400" y1="71667" x2="39200" y2="68000"/>
                        <a14:foregroundMark x1="39200" y1="68000" x2="25000" y2="74667"/>
                        <a14:foregroundMark x1="25000" y1="74667" x2="10800" y2="71333"/>
                        <a14:foregroundMark x1="10800" y1="71333" x2="7200" y2="95333"/>
                        <a14:foregroundMark x1="7200" y1="95333" x2="22400" y2="90000"/>
                        <a14:foregroundMark x1="22400" y1="90000" x2="35200" y2="94333"/>
                        <a14:foregroundMark x1="35200" y1="94333" x2="39000" y2="98333"/>
                        <a14:foregroundMark x1="69200" y1="51000" x2="81800" y2="59000"/>
                        <a14:foregroundMark x1="81800" y1="59000" x2="71000" y2="47000"/>
                        <a14:foregroundMark x1="71000" y1="47000" x2="83000" y2="52667"/>
                        <a14:foregroundMark x1="83000" y1="52667" x2="63600" y2="42000"/>
                        <a14:foregroundMark x1="49000" y1="51000" x2="40400" y2="38333"/>
                        <a14:foregroundMark x1="40400" y1="38333" x2="26200" y2="37000"/>
                        <a14:foregroundMark x1="26200" y1="37000" x2="21400" y2="17000"/>
                        <a14:foregroundMark x1="21400" y1="17000" x2="40800" y2="21333"/>
                        <a14:foregroundMark x1="40800" y1="21333" x2="55200" y2="21000"/>
                        <a14:foregroundMark x1="55200" y1="21000" x2="64800" y2="21333"/>
                        <a14:foregroundMark x1="23400" y1="37667" x2="32600" y2="53333"/>
                        <a14:foregroundMark x1="32600" y1="53333" x2="45000" y2="54000"/>
                        <a14:foregroundMark x1="45000" y1="54000" x2="56200" y2="52000"/>
                        <a14:foregroundMark x1="56200" y1="52000" x2="56200" y2="52667"/>
                      </a14:backgroundRemoval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7252" y="4790364"/>
            <a:ext cx="2638304" cy="158298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D4CDA95-1A46-0040-A150-1A104D52B40D}"/>
              </a:ext>
            </a:extLst>
          </p:cNvPr>
          <p:cNvSpPr/>
          <p:nvPr/>
        </p:nvSpPr>
        <p:spPr>
          <a:xfrm rot="1099741">
            <a:off x="8560567" y="2067030"/>
            <a:ext cx="341071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Safeguard</a:t>
            </a:r>
            <a:endParaRPr lang="en-GB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3BA248-3670-C74C-9248-DC7926CDB43A}"/>
              </a:ext>
            </a:extLst>
          </p:cNvPr>
          <p:cNvSpPr/>
          <p:nvPr/>
        </p:nvSpPr>
        <p:spPr>
          <a:xfrm rot="20692845">
            <a:off x="479186" y="1977661"/>
            <a:ext cx="3420877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Protect</a:t>
            </a:r>
            <a:endParaRPr lang="en-GB" sz="8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679C313-697F-634E-951D-B1D747DB6B92}"/>
              </a:ext>
            </a:extLst>
          </p:cNvPr>
          <p:cNvSpPr/>
          <p:nvPr/>
        </p:nvSpPr>
        <p:spPr>
          <a:xfrm>
            <a:off x="4331666" y="1243585"/>
            <a:ext cx="3470647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Educate</a:t>
            </a:r>
            <a:endParaRPr lang="en-GB" sz="6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251" name="TextBox 250">
            <a:extLst>
              <a:ext uri="{FF2B5EF4-FFF2-40B4-BE49-F238E27FC236}">
                <a16:creationId xmlns:a16="http://schemas.microsoft.com/office/drawing/2014/main" id="{4082E33E-15DA-9740-94EC-FEDE5B3EA2A6}"/>
              </a:ext>
            </a:extLst>
          </p:cNvPr>
          <p:cNvSpPr txBox="1"/>
          <p:nvPr/>
        </p:nvSpPr>
        <p:spPr>
          <a:xfrm flipH="1">
            <a:off x="442913" y="6405286"/>
            <a:ext cx="1995488" cy="3693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dirty="0"/>
              <a:t>(Cordelia, 2021)</a:t>
            </a:r>
            <a:endParaRPr lang="en-US" sz="700" dirty="0">
              <a:solidFill>
                <a:srgbClr val="FFFFFF"/>
              </a:solidFill>
            </a:endParaRPr>
          </a:p>
        </p:txBody>
      </p:sp>
      <p:pic>
        <p:nvPicPr>
          <p:cNvPr id="252" name="Picture 251">
            <a:extLst>
              <a:ext uri="{FF2B5EF4-FFF2-40B4-BE49-F238E27FC236}">
                <a16:creationId xmlns:a16="http://schemas.microsoft.com/office/drawing/2014/main" id="{9525F05A-0F26-7645-9E92-E25E701F58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0344" y="4863643"/>
            <a:ext cx="2007535" cy="1518563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13" name="Right Arrow 12">
            <a:extLst>
              <a:ext uri="{FF2B5EF4-FFF2-40B4-BE49-F238E27FC236}">
                <a16:creationId xmlns:a16="http://schemas.microsoft.com/office/drawing/2014/main" id="{8526D795-3F57-1543-A4E5-1E958136ACAA}"/>
              </a:ext>
            </a:extLst>
          </p:cNvPr>
          <p:cNvSpPr/>
          <p:nvPr/>
        </p:nvSpPr>
        <p:spPr>
          <a:xfrm rot="19605778">
            <a:off x="7360259" y="2833887"/>
            <a:ext cx="1446538" cy="769241"/>
          </a:xfrm>
          <a:prstGeom prst="rightArrow">
            <a:avLst/>
          </a:prstGeom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91A6994E-2AA3-6449-9F01-201E622CF691}"/>
              </a:ext>
            </a:extLst>
          </p:cNvPr>
          <p:cNvSpPr/>
          <p:nvPr/>
        </p:nvSpPr>
        <p:spPr>
          <a:xfrm rot="12614009">
            <a:off x="3130810" y="3116386"/>
            <a:ext cx="1384857" cy="698025"/>
          </a:xfrm>
          <a:prstGeom prst="rightArrow">
            <a:avLst/>
          </a:prstGeom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D1A08C54-D7C6-0545-AE87-DE6B2E0EFB3B}"/>
              </a:ext>
            </a:extLst>
          </p:cNvPr>
          <p:cNvSpPr/>
          <p:nvPr/>
        </p:nvSpPr>
        <p:spPr>
          <a:xfrm rot="16200000" flipV="1">
            <a:off x="5680302" y="2051344"/>
            <a:ext cx="679704" cy="748389"/>
          </a:xfrm>
          <a:prstGeom prst="rightArrow">
            <a:avLst/>
          </a:prstGeom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ternet safety parent/ carers drop in session | Hawthorns School">
            <a:extLst>
              <a:ext uri="{FF2B5EF4-FFF2-40B4-BE49-F238E27FC236}">
                <a16:creationId xmlns:a16="http://schemas.microsoft.com/office/drawing/2014/main" id="{0ADA8097-1A6C-984F-BC24-F8C7562FB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9395" y="2783898"/>
            <a:ext cx="3741521" cy="3741521"/>
          </a:xfrm>
          <a:prstGeom prst="ellipse">
            <a:avLst/>
          </a:prstGeom>
          <a:ln w="76200" cap="rnd">
            <a:solidFill>
              <a:schemeClr val="accent4">
                <a:lumMod val="75000"/>
              </a:schemeClr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286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own Arrow 19">
            <a:extLst>
              <a:ext uri="{FF2B5EF4-FFF2-40B4-BE49-F238E27FC236}">
                <a16:creationId xmlns:a16="http://schemas.microsoft.com/office/drawing/2014/main" id="{5B9EC611-EE00-2E4A-8F58-721EF0BC0EA5}"/>
              </a:ext>
            </a:extLst>
          </p:cNvPr>
          <p:cNvSpPr/>
          <p:nvPr/>
        </p:nvSpPr>
        <p:spPr>
          <a:xfrm rot="19410207">
            <a:off x="7814871" y="2907170"/>
            <a:ext cx="634329" cy="14827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Down Arrow 18">
            <a:extLst>
              <a:ext uri="{FF2B5EF4-FFF2-40B4-BE49-F238E27FC236}">
                <a16:creationId xmlns:a16="http://schemas.microsoft.com/office/drawing/2014/main" id="{37761DA0-74F2-5341-B1D5-C39DD3AB6C4B}"/>
              </a:ext>
            </a:extLst>
          </p:cNvPr>
          <p:cNvSpPr/>
          <p:nvPr/>
        </p:nvSpPr>
        <p:spPr>
          <a:xfrm>
            <a:off x="6296269" y="3141626"/>
            <a:ext cx="484632" cy="8322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3DDFE71A-A769-7E4A-8371-6590998081F2}"/>
              </a:ext>
            </a:extLst>
          </p:cNvPr>
          <p:cNvSpPr/>
          <p:nvPr/>
        </p:nvSpPr>
        <p:spPr>
          <a:xfrm>
            <a:off x="3541486" y="3314829"/>
            <a:ext cx="876551" cy="1736142"/>
          </a:xfrm>
          <a:prstGeom prst="downArrow">
            <a:avLst>
              <a:gd name="adj1" fmla="val 50000"/>
              <a:gd name="adj2" fmla="val 533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own Arrow 14">
            <a:extLst>
              <a:ext uri="{FF2B5EF4-FFF2-40B4-BE49-F238E27FC236}">
                <a16:creationId xmlns:a16="http://schemas.microsoft.com/office/drawing/2014/main" id="{1629E683-AA54-CA4C-AA2F-AD57FF7CA6C6}"/>
              </a:ext>
            </a:extLst>
          </p:cNvPr>
          <p:cNvSpPr/>
          <p:nvPr/>
        </p:nvSpPr>
        <p:spPr>
          <a:xfrm>
            <a:off x="805678" y="3068568"/>
            <a:ext cx="615260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ogo&#10;&#10;Description automatically generated with medium confidence">
            <a:extLst>
              <a:ext uri="{FF2B5EF4-FFF2-40B4-BE49-F238E27FC236}">
                <a16:creationId xmlns:a16="http://schemas.microsoft.com/office/drawing/2014/main" id="{A7612668-EB32-4049-B235-96145E9F76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2834" y="846396"/>
            <a:ext cx="7379948" cy="2453833"/>
          </a:xfrm>
          <a:prstGeom prst="round2DiagRect">
            <a:avLst>
              <a:gd name="adj1" fmla="val 5608"/>
              <a:gd name="adj2" fmla="val 50000"/>
            </a:avLst>
          </a:prstGeom>
          <a:ln w="76200" cap="sq">
            <a:solidFill>
              <a:srgbClr val="FFC000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E418690-F090-4541-B7A9-61BC0AB2B422}"/>
              </a:ext>
            </a:extLst>
          </p:cNvPr>
          <p:cNvSpPr/>
          <p:nvPr/>
        </p:nvSpPr>
        <p:spPr>
          <a:xfrm flipH="1">
            <a:off x="8317663" y="4333271"/>
            <a:ext cx="2676946" cy="1569660"/>
          </a:xfrm>
          <a:prstGeom prst="rect">
            <a:avLst/>
          </a:prstGeom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UK Council for Child Internet Safety 2008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469B2E5-BC6D-3D4D-90CF-A8A800EEC25A}"/>
              </a:ext>
            </a:extLst>
          </p:cNvPr>
          <p:cNvSpPr/>
          <p:nvPr/>
        </p:nvSpPr>
        <p:spPr>
          <a:xfrm>
            <a:off x="914399" y="68572"/>
            <a:ext cx="10755085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u="sng" cap="all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Chalkboard" panose="03050602040202020205" pitchFamily="66" charset="77"/>
              </a:rPr>
              <a:t>Where it all began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D1B691D-0F3E-7045-86BC-5CCA50B51521}"/>
              </a:ext>
            </a:extLst>
          </p:cNvPr>
          <p:cNvSpPr/>
          <p:nvPr/>
        </p:nvSpPr>
        <p:spPr>
          <a:xfrm flipH="1">
            <a:off x="8010109" y="184845"/>
            <a:ext cx="319881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1995</a:t>
            </a:r>
            <a:endParaRPr lang="en-GB" sz="80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E12F88E-C672-9F42-AB62-C689E01AF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4372" y="1624557"/>
            <a:ext cx="3184794" cy="120409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AF6C569-BAFD-E446-B529-C621DDFBE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185" y="4165601"/>
            <a:ext cx="2082800" cy="952500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3449E18C-7771-1842-8EEA-584BD628B835}"/>
              </a:ext>
            </a:extLst>
          </p:cNvPr>
          <p:cNvSpPr/>
          <p:nvPr/>
        </p:nvSpPr>
        <p:spPr>
          <a:xfrm>
            <a:off x="2476559" y="5303751"/>
            <a:ext cx="3077029" cy="1077218"/>
          </a:xfrm>
          <a:prstGeom prst="roundRect">
            <a:avLst>
              <a:gd name="adj" fmla="val 43615"/>
            </a:avLst>
          </a:prstGeom>
          <a:solidFill>
            <a:schemeClr val="accent3">
              <a:lumMod val="75000"/>
            </a:schemeClr>
          </a:solidFill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lgerian" pitchFamily="82" charset="77"/>
              </a:rPr>
              <a:t>Sexual Offences Act, 2003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8BB58EA-19C7-434F-9063-471FF3B0F362}"/>
              </a:ext>
            </a:extLst>
          </p:cNvPr>
          <p:cNvSpPr/>
          <p:nvPr/>
        </p:nvSpPr>
        <p:spPr>
          <a:xfrm>
            <a:off x="130629" y="4165601"/>
            <a:ext cx="2719801" cy="1234530"/>
          </a:xfrm>
          <a:prstGeom prst="roundRect">
            <a:avLst>
              <a:gd name="adj" fmla="val 50000"/>
            </a:avLst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ln/>
                <a:solidFill>
                  <a:schemeClr val="bg2"/>
                </a:solidFill>
                <a:latin typeface="Algerian" pitchFamily="82" charset="77"/>
              </a:rPr>
              <a:t>Education and schools outreach</a:t>
            </a:r>
          </a:p>
          <a:p>
            <a:r>
              <a:rPr lang="en-GB" b="1" dirty="0">
                <a:ln/>
                <a:solidFill>
                  <a:schemeClr val="bg2"/>
                </a:solidFill>
                <a:latin typeface="Algerian" pitchFamily="82" charset="77"/>
              </a:rPr>
              <a:t>          2001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50F677B-B03A-B844-8948-3FDC00F8829E}"/>
              </a:ext>
            </a:extLst>
          </p:cNvPr>
          <p:cNvSpPr txBox="1"/>
          <p:nvPr/>
        </p:nvSpPr>
        <p:spPr>
          <a:xfrm>
            <a:off x="6096000" y="5118101"/>
            <a:ext cx="1880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(Childnet, 1995)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1A1FAA4-AC8C-4D46-86BA-1D351E2F851A}"/>
              </a:ext>
            </a:extLst>
          </p:cNvPr>
          <p:cNvSpPr/>
          <p:nvPr/>
        </p:nvSpPr>
        <p:spPr>
          <a:xfrm>
            <a:off x="4418038" y="3314828"/>
            <a:ext cx="187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(Childnet, 1995)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8D56E7F-CEF0-EE40-9872-69C52F151F91}"/>
              </a:ext>
            </a:extLst>
          </p:cNvPr>
          <p:cNvSpPr txBox="1"/>
          <p:nvPr/>
        </p:nvSpPr>
        <p:spPr>
          <a:xfrm>
            <a:off x="10319657" y="2828651"/>
            <a:ext cx="16802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(Childnet, 1995)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643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3FBFCCB-F54C-394D-8F75-B4CBE8282730}"/>
              </a:ext>
            </a:extLst>
          </p:cNvPr>
          <p:cNvSpPr/>
          <p:nvPr/>
        </p:nvSpPr>
        <p:spPr>
          <a:xfrm>
            <a:off x="1487425" y="-158496"/>
            <a:ext cx="8010144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u="sng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Reference list;</a:t>
            </a:r>
            <a:endParaRPr lang="en-GB" sz="4800" b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254740-0B93-A140-9222-929C16C943E5}"/>
              </a:ext>
            </a:extLst>
          </p:cNvPr>
          <p:cNvSpPr/>
          <p:nvPr/>
        </p:nvSpPr>
        <p:spPr>
          <a:xfrm>
            <a:off x="134112" y="655106"/>
            <a:ext cx="12057888" cy="6123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Audreynay.weebly.com. 2021. Available at: &lt;http://audreynay.weebly.com/uploads/7/2/5/1/7251086/published/5895258.jpg?1486085583&gt; [Accessed 9 March 2021].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Beith, K., 2008. 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Children's Care, Learning and Development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Oxford: Heinemann.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Boy on computer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 Available at: &lt;https://art.ngfiles.com/thumbnails/420000/420410_full.png?f1554930316&gt; [Accessed 9 March 2021].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Childnet. 2021. 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Home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[online] Available at: &lt;https://www.childnet.com/&gt; [Accessed 9 March 2021].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Childnet. 1995. 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Where did it all begin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 Available at: &lt;https://www.childnet.com/what-we-do/where-did-it-all-begin&gt; [Accessed 10 March 2021].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ç.typepad.com. 2021.  Available at: &lt;https://cordelia.typepad.com/.a/6a00d8345269c569e2015432f52ab5970c-800wi&gt; [Accessed 9 March 2021].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Goddard, G. and Walton, A., 2012. 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Supporting Every Child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2nd ed. London: Sage Publications Ltd.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Hwb.gov.wales. 2021. 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Keeping safe online - Hwb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Available at: &lt;https://Hwb.gov.wales/zones/keeping-safe-online&gt; [Accessed 9 March 2021].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Hawthornsschool.org. 2021. 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Parent/ Carers Information and Advice Session - Staying Safe Online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Available at: &lt;https://hawthornsschool.org/blog/2020-02-03-11-53-12-parent-carers-information-and-advice-session-staying-safe-online&gt; [Accessed 10 March 2021].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Knowles, G., 2008. 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Supporting Inclusive Practice and Ensuring Opportunity Is Equal for All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Abington, Oxon: Routledge.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NSPCC Learning. 2021. 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E-safety for schools | NSPCC Learning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 Available at: &lt;https://learning.nspcc.org.uk/research-resources/schools/e-safety-for-schools&gt; [Accessed 9 March 2021].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Walton, A. and Goddard, G. (2012) 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Supporting Every Child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(2</a:t>
            </a:r>
            <a:r>
              <a:rPr lang="en-GB" sz="1200" baseline="30000" dirty="0">
                <a:solidFill>
                  <a:schemeClr val="bg1"/>
                </a:solidFill>
                <a:latin typeface="Chalkboard" panose="03050602040202020205" pitchFamily="66" charset="77"/>
              </a:rPr>
              <a:t>nd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 Ed) Exeter: Learning Matters Ltd.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Williams, K. and Lebrun, M., 2009. </a:t>
            </a:r>
            <a:r>
              <a:rPr lang="en-GB" sz="1200" i="1" dirty="0">
                <a:solidFill>
                  <a:schemeClr val="bg1"/>
                </a:solidFill>
                <a:latin typeface="Chalkboard" panose="03050602040202020205" pitchFamily="66" charset="77"/>
              </a:rPr>
              <a:t>Keeping kids safe, healthy, and smart</a:t>
            </a:r>
            <a:r>
              <a:rPr lang="en-GB" sz="1200" dirty="0">
                <a:solidFill>
                  <a:schemeClr val="bg1"/>
                </a:solidFill>
                <a:latin typeface="Chalkboard" panose="03050602040202020205" pitchFamily="66" charset="77"/>
              </a:rPr>
              <a:t>. Lanham, Md.: Rowman &amp; Littlefield Education.</a:t>
            </a: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endParaRPr lang="en-GB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endParaRPr lang="en-US" sz="1200" dirty="0">
              <a:solidFill>
                <a:schemeClr val="bg1"/>
              </a:solidFill>
              <a:latin typeface="Chalkboard" panose="03050602040202020205" pitchFamily="66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7253349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464</Words>
  <Application>Microsoft Macintosh PowerPoint</Application>
  <PresentationFormat>Widescreen</PresentationFormat>
  <Paragraphs>48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Algerian</vt:lpstr>
      <vt:lpstr>Arial</vt:lpstr>
      <vt:lpstr>Berlin Sans FB</vt:lpstr>
      <vt:lpstr>Chalkboard</vt:lpstr>
      <vt:lpstr>Tw Cen MT</vt:lpstr>
      <vt:lpstr>Circuit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 Culleton (Manorbier VCP School)</dc:creator>
  <cp:lastModifiedBy>T Culleton (Manorbier VCP School)</cp:lastModifiedBy>
  <cp:revision>26</cp:revision>
  <dcterms:created xsi:type="dcterms:W3CDTF">2021-03-09T10:41:50Z</dcterms:created>
  <dcterms:modified xsi:type="dcterms:W3CDTF">2021-03-10T14:43:34Z</dcterms:modified>
</cp:coreProperties>
</file>