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71" r:id="rId2"/>
    <p:sldId id="256" r:id="rId3"/>
    <p:sldId id="257" r:id="rId4"/>
    <p:sldId id="258" r:id="rId5"/>
    <p:sldId id="274" r:id="rId6"/>
    <p:sldId id="260" r:id="rId7"/>
    <p:sldId id="261" r:id="rId8"/>
    <p:sldId id="265" r:id="rId9"/>
    <p:sldId id="262" r:id="rId10"/>
    <p:sldId id="263" r:id="rId11"/>
    <p:sldId id="264" r:id="rId12"/>
    <p:sldId id="266" r:id="rId13"/>
    <p:sldId id="267" r:id="rId14"/>
    <p:sldId id="268" r:id="rId15"/>
    <p:sldId id="272"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3399"/>
    <a:srgbClr val="008C95"/>
    <a:srgbClr val="071B5E"/>
    <a:srgbClr val="D0005A"/>
    <a:srgbClr val="F1F8EE"/>
    <a:srgbClr val="228B22"/>
    <a:srgbClr val="071C69"/>
    <a:srgbClr val="54249A"/>
    <a:srgbClr val="15951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92" autoAdjust="0"/>
    <p:restoredTop sz="94660"/>
  </p:normalViewPr>
  <p:slideViewPr>
    <p:cSldViewPr snapToGrid="0">
      <p:cViewPr varScale="1">
        <p:scale>
          <a:sx n="90" d="100"/>
          <a:sy n="90" d="100"/>
        </p:scale>
        <p:origin x="216"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0" i="0" u="none" strike="noStrike" baseline="0"/>
              <a:t>Educational Outcomes of Digital Learning</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Sheet1!$B$1:$B$2</c:f>
              <c:strCache>
                <c:ptCount val="2"/>
                <c:pt idx="0">
                  <c:v>B</c:v>
                </c:pt>
                <c:pt idx="1">
                  <c:v>Participants (%)</c:v>
                </c:pt>
              </c:strCache>
            </c:strRef>
          </c:tx>
          <c:spPr>
            <a:solidFill>
              <a:schemeClr val="accent1"/>
            </a:solidFill>
            <a:ln>
              <a:noFill/>
            </a:ln>
            <a:effectLst/>
          </c:spPr>
          <c:invertIfNegative val="0"/>
          <c:dPt>
            <c:idx val="0"/>
            <c:invertIfNegative val="0"/>
            <c:bubble3D val="0"/>
            <c:spPr>
              <a:solidFill>
                <a:schemeClr val="accent4"/>
              </a:solidFill>
              <a:ln>
                <a:noFill/>
              </a:ln>
              <a:effectLst/>
            </c:spPr>
            <c:extLst>
              <c:ext xmlns:c16="http://schemas.microsoft.com/office/drawing/2014/chart" uri="{C3380CC4-5D6E-409C-BE32-E72D297353CC}">
                <c16:uniqueId val="{00000001-FCC9-4B3E-A953-7F0F714689E5}"/>
              </c:ext>
            </c:extLst>
          </c:dPt>
          <c:dPt>
            <c:idx val="1"/>
            <c:invertIfNegative val="0"/>
            <c:bubble3D val="0"/>
            <c:spPr>
              <a:solidFill>
                <a:schemeClr val="accent6"/>
              </a:solidFill>
              <a:ln>
                <a:noFill/>
              </a:ln>
              <a:effectLst/>
            </c:spPr>
            <c:extLst>
              <c:ext xmlns:c16="http://schemas.microsoft.com/office/drawing/2014/chart" uri="{C3380CC4-5D6E-409C-BE32-E72D297353CC}">
                <c16:uniqueId val="{00000003-FCC9-4B3E-A953-7F0F714689E5}"/>
              </c:ext>
            </c:extLst>
          </c:dPt>
          <c:dPt>
            <c:idx val="2"/>
            <c:invertIfNegative val="0"/>
            <c:bubble3D val="0"/>
            <c:spPr>
              <a:solidFill>
                <a:srgbClr val="7030A0"/>
              </a:solidFill>
              <a:ln>
                <a:noFill/>
              </a:ln>
              <a:effectLst/>
            </c:spPr>
            <c:extLst>
              <c:ext xmlns:c16="http://schemas.microsoft.com/office/drawing/2014/chart" uri="{C3380CC4-5D6E-409C-BE32-E72D297353CC}">
                <c16:uniqueId val="{00000005-FCC9-4B3E-A953-7F0F714689E5}"/>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Sheet1!$A$3:$A$5</c:f>
              <c:strCache>
                <c:ptCount val="3"/>
                <c:pt idx="0">
                  <c:v>Assignment Completion</c:v>
                </c:pt>
                <c:pt idx="1">
                  <c:v>Confidence in Studying Online</c:v>
                </c:pt>
                <c:pt idx="2">
                  <c:v>Overall Learning Progress</c:v>
                </c:pt>
              </c:strCache>
            </c:strRef>
          </c:cat>
          <c:val>
            <c:numRef>
              <c:f>Sheet1!$B$3:$B$5</c:f>
              <c:numCache>
                <c:formatCode>0%</c:formatCode>
                <c:ptCount val="3"/>
                <c:pt idx="0">
                  <c:v>0.8</c:v>
                </c:pt>
                <c:pt idx="1">
                  <c:v>0.76</c:v>
                </c:pt>
                <c:pt idx="2">
                  <c:v>0.84</c:v>
                </c:pt>
              </c:numCache>
            </c:numRef>
          </c:val>
          <c:extLst>
            <c:ext xmlns:c16="http://schemas.microsoft.com/office/drawing/2014/chart" uri="{C3380CC4-5D6E-409C-BE32-E72D297353CC}">
              <c16:uniqueId val="{00000006-FCC9-4B3E-A953-7F0F714689E5}"/>
            </c:ext>
          </c:extLst>
        </c:ser>
        <c:dLbls>
          <c:dLblPos val="outEnd"/>
          <c:showLegendKey val="0"/>
          <c:showVal val="1"/>
          <c:showCatName val="0"/>
          <c:showSerName val="0"/>
          <c:showPercent val="0"/>
          <c:showBubbleSize val="0"/>
        </c:dLbls>
        <c:gapWidth val="219"/>
        <c:overlap val="-27"/>
        <c:axId val="218083535"/>
        <c:axId val="87365135"/>
      </c:barChart>
      <c:catAx>
        <c:axId val="21808353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7365135"/>
        <c:crosses val="autoZero"/>
        <c:auto val="1"/>
        <c:lblAlgn val="ctr"/>
        <c:lblOffset val="100"/>
        <c:noMultiLvlLbl val="0"/>
      </c:catAx>
      <c:valAx>
        <c:axId val="87365135"/>
        <c:scaling>
          <c:orientation val="minMax"/>
          <c:max val="1"/>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Participants (%)</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8083535"/>
        <c:crosses val="autoZero"/>
        <c:crossBetween val="between"/>
        <c:majorUnit val="0.1"/>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a:t>Digital Barriers Experienced by Adult Learners</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bar"/>
        <c:grouping val="clustered"/>
        <c:varyColors val="0"/>
        <c:ser>
          <c:idx val="0"/>
          <c:order val="0"/>
          <c:tx>
            <c:strRef>
              <c:f>Sheet1!$B$1:$B$2</c:f>
              <c:strCache>
                <c:ptCount val="2"/>
                <c:pt idx="0">
                  <c:v>Percentage (%)</c:v>
                </c:pt>
                <c:pt idx="1">
                  <c:v>50</c:v>
                </c:pt>
              </c:strCache>
            </c:strRef>
          </c:tx>
          <c:spPr>
            <a:solidFill>
              <a:schemeClr val="accent1"/>
            </a:solidFill>
            <a:ln>
              <a:noFill/>
            </a:ln>
            <a:effectLst/>
          </c:spPr>
          <c:invertIfNegative val="0"/>
          <c:dPt>
            <c:idx val="0"/>
            <c:invertIfNegative val="0"/>
            <c:bubble3D val="0"/>
            <c:spPr>
              <a:solidFill>
                <a:schemeClr val="accent6"/>
              </a:solidFill>
              <a:ln>
                <a:noFill/>
              </a:ln>
              <a:effectLst/>
            </c:spPr>
            <c:extLst>
              <c:ext xmlns:c16="http://schemas.microsoft.com/office/drawing/2014/chart" uri="{C3380CC4-5D6E-409C-BE32-E72D297353CC}">
                <c16:uniqueId val="{00000001-FC58-4F2A-ABA0-694F1DD2D0C5}"/>
              </c:ext>
            </c:extLst>
          </c:dPt>
          <c:dPt>
            <c:idx val="1"/>
            <c:invertIfNegative val="0"/>
            <c:bubble3D val="0"/>
            <c:spPr>
              <a:solidFill>
                <a:schemeClr val="tx1">
                  <a:lumMod val="65000"/>
                  <a:lumOff val="35000"/>
                </a:schemeClr>
              </a:solidFill>
              <a:ln>
                <a:noFill/>
              </a:ln>
              <a:effectLst/>
            </c:spPr>
            <c:extLst>
              <c:ext xmlns:c16="http://schemas.microsoft.com/office/drawing/2014/chart" uri="{C3380CC4-5D6E-409C-BE32-E72D297353CC}">
                <c16:uniqueId val="{00000003-FC58-4F2A-ABA0-694F1DD2D0C5}"/>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Sheet1!$A$3:$A$5</c:f>
              <c:strCache>
                <c:ptCount val="3"/>
                <c:pt idx="0">
                  <c:v>Agree</c:v>
                </c:pt>
                <c:pt idx="1">
                  <c:v>Neutral</c:v>
                </c:pt>
                <c:pt idx="2">
                  <c:v>Disagree</c:v>
                </c:pt>
              </c:strCache>
            </c:strRef>
          </c:cat>
          <c:val>
            <c:numRef>
              <c:f>Sheet1!$B$3:$B$5</c:f>
              <c:numCache>
                <c:formatCode>General</c:formatCode>
                <c:ptCount val="3"/>
                <c:pt idx="0">
                  <c:v>40</c:v>
                </c:pt>
                <c:pt idx="1">
                  <c:v>10</c:v>
                </c:pt>
                <c:pt idx="2">
                  <c:v>0</c:v>
                </c:pt>
              </c:numCache>
            </c:numRef>
          </c:val>
          <c:extLst>
            <c:ext xmlns:c16="http://schemas.microsoft.com/office/drawing/2014/chart" uri="{C3380CC4-5D6E-409C-BE32-E72D297353CC}">
              <c16:uniqueId val="{00000004-FC58-4F2A-ABA0-694F1DD2D0C5}"/>
            </c:ext>
          </c:extLst>
        </c:ser>
        <c:dLbls>
          <c:dLblPos val="outEnd"/>
          <c:showLegendKey val="0"/>
          <c:showVal val="1"/>
          <c:showCatName val="0"/>
          <c:showSerName val="0"/>
          <c:showPercent val="0"/>
          <c:showBubbleSize val="0"/>
        </c:dLbls>
        <c:gapWidth val="182"/>
        <c:axId val="1665089711"/>
        <c:axId val="1665281039"/>
      </c:barChart>
      <c:catAx>
        <c:axId val="166508971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5281039"/>
        <c:crosses val="autoZero"/>
        <c:auto val="1"/>
        <c:lblAlgn val="ctr"/>
        <c:lblOffset val="100"/>
        <c:noMultiLvlLbl val="0"/>
      </c:catAx>
      <c:valAx>
        <c:axId val="1665281039"/>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000" b="0" i="0" u="none" strike="noStrike" baseline="0"/>
                  <a:t>Percentage (%)</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5089711"/>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2C0B1A-23CB-43FB-B1A1-C7BB907D8100}" type="datetimeFigureOut">
              <a:rPr lang="en-GB" smtClean="0"/>
              <a:t>27/08/2026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84857-AFAA-4292-8551-9980E8BC529C}" type="slidenum">
              <a:rPr lang="en-GB" smtClean="0"/>
              <a:t>‹#›</a:t>
            </a:fld>
            <a:endParaRPr lang="en-GB"/>
          </a:p>
        </p:txBody>
      </p:sp>
    </p:spTree>
    <p:extLst>
      <p:ext uri="{BB962C8B-B14F-4D97-AF65-F5344CB8AC3E}">
        <p14:creationId xmlns:p14="http://schemas.microsoft.com/office/powerpoint/2010/main" val="3865525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884857-AFAA-4292-8551-9980E8BC529C}" type="slidenum">
              <a:rPr lang="en-GB" smtClean="0"/>
              <a:t>9</a:t>
            </a:fld>
            <a:endParaRPr lang="en-GB"/>
          </a:p>
        </p:txBody>
      </p:sp>
    </p:spTree>
    <p:extLst>
      <p:ext uri="{BB962C8B-B14F-4D97-AF65-F5344CB8AC3E}">
        <p14:creationId xmlns:p14="http://schemas.microsoft.com/office/powerpoint/2010/main" val="2813092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834E8-28F2-9846-7D78-52BFE7C9DE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667F2A-BEDA-D9A9-16C9-477D7B7018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822A60-A591-4C06-FF5E-877384902B6A}"/>
              </a:ext>
            </a:extLst>
          </p:cNvPr>
          <p:cNvSpPr>
            <a:spLocks noGrp="1"/>
          </p:cNvSpPr>
          <p:nvPr>
            <p:ph type="dt" sz="half" idx="10"/>
          </p:nvPr>
        </p:nvSpPr>
        <p:spPr/>
        <p:txBody>
          <a:bodyPr/>
          <a:lstStyle/>
          <a:p>
            <a:fld id="{DFA5D46A-7627-46A3-A2C7-7FBEDD175439}" type="datetimeFigureOut">
              <a:rPr lang="en-GB" smtClean="0"/>
              <a:t>27/08/2026</a:t>
            </a:fld>
            <a:endParaRPr lang="en-GB"/>
          </a:p>
        </p:txBody>
      </p:sp>
      <p:sp>
        <p:nvSpPr>
          <p:cNvPr id="5" name="Footer Placeholder 4">
            <a:extLst>
              <a:ext uri="{FF2B5EF4-FFF2-40B4-BE49-F238E27FC236}">
                <a16:creationId xmlns:a16="http://schemas.microsoft.com/office/drawing/2014/main" id="{E164F7C9-26D4-F7CF-D4D0-87EDE969C8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6E5CA8-63B4-8AEB-CC74-9D370A9810FF}"/>
              </a:ext>
            </a:extLst>
          </p:cNvPr>
          <p:cNvSpPr>
            <a:spLocks noGrp="1"/>
          </p:cNvSpPr>
          <p:nvPr>
            <p:ph type="sldNum" sz="quarter" idx="12"/>
          </p:nvPr>
        </p:nvSpPr>
        <p:spPr/>
        <p:txBody>
          <a:bodyPr/>
          <a:lstStyle/>
          <a:p>
            <a:fld id="{128F4DF4-6344-4800-A4DC-7917E73A0CFA}" type="slidenum">
              <a:rPr lang="en-GB" smtClean="0"/>
              <a:t>‹#›</a:t>
            </a:fld>
            <a:endParaRPr lang="en-GB"/>
          </a:p>
        </p:txBody>
      </p:sp>
    </p:spTree>
    <p:extLst>
      <p:ext uri="{BB962C8B-B14F-4D97-AF65-F5344CB8AC3E}">
        <p14:creationId xmlns:p14="http://schemas.microsoft.com/office/powerpoint/2010/main" val="3895823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872DE-2D9C-47AF-8D71-31C67B069C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97C1F2-11CF-4857-F8B8-AF5C51117C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0BA25D-F4DE-6783-A0E8-271B065A7B04}"/>
              </a:ext>
            </a:extLst>
          </p:cNvPr>
          <p:cNvSpPr>
            <a:spLocks noGrp="1"/>
          </p:cNvSpPr>
          <p:nvPr>
            <p:ph type="dt" sz="half" idx="10"/>
          </p:nvPr>
        </p:nvSpPr>
        <p:spPr/>
        <p:txBody>
          <a:bodyPr/>
          <a:lstStyle/>
          <a:p>
            <a:fld id="{DFA5D46A-7627-46A3-A2C7-7FBEDD175439}" type="datetimeFigureOut">
              <a:rPr lang="en-GB" smtClean="0"/>
              <a:t>27/08/2026</a:t>
            </a:fld>
            <a:endParaRPr lang="en-GB"/>
          </a:p>
        </p:txBody>
      </p:sp>
      <p:sp>
        <p:nvSpPr>
          <p:cNvPr id="5" name="Footer Placeholder 4">
            <a:extLst>
              <a:ext uri="{FF2B5EF4-FFF2-40B4-BE49-F238E27FC236}">
                <a16:creationId xmlns:a16="http://schemas.microsoft.com/office/drawing/2014/main" id="{B88617AB-1701-D0BC-A349-945BE5F9F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1D7F47-145F-54DE-18E7-162CD6AE8C60}"/>
              </a:ext>
            </a:extLst>
          </p:cNvPr>
          <p:cNvSpPr>
            <a:spLocks noGrp="1"/>
          </p:cNvSpPr>
          <p:nvPr>
            <p:ph type="sldNum" sz="quarter" idx="12"/>
          </p:nvPr>
        </p:nvSpPr>
        <p:spPr/>
        <p:txBody>
          <a:bodyPr/>
          <a:lstStyle/>
          <a:p>
            <a:fld id="{128F4DF4-6344-4800-A4DC-7917E73A0CFA}" type="slidenum">
              <a:rPr lang="en-GB" smtClean="0"/>
              <a:t>‹#›</a:t>
            </a:fld>
            <a:endParaRPr lang="en-GB"/>
          </a:p>
        </p:txBody>
      </p:sp>
    </p:spTree>
    <p:extLst>
      <p:ext uri="{BB962C8B-B14F-4D97-AF65-F5344CB8AC3E}">
        <p14:creationId xmlns:p14="http://schemas.microsoft.com/office/powerpoint/2010/main" val="2894041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089ED-7705-59DE-D94C-9A54E9D10E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8A3DE24-36A9-4836-BEDD-5E35BAE2434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9C7C69-1F5F-75BF-3791-D47898CD7D90}"/>
              </a:ext>
            </a:extLst>
          </p:cNvPr>
          <p:cNvSpPr>
            <a:spLocks noGrp="1"/>
          </p:cNvSpPr>
          <p:nvPr>
            <p:ph type="dt" sz="half" idx="10"/>
          </p:nvPr>
        </p:nvSpPr>
        <p:spPr/>
        <p:txBody>
          <a:bodyPr/>
          <a:lstStyle/>
          <a:p>
            <a:fld id="{DFA5D46A-7627-46A3-A2C7-7FBEDD175439}" type="datetimeFigureOut">
              <a:rPr lang="en-GB" smtClean="0"/>
              <a:t>27/08/2026</a:t>
            </a:fld>
            <a:endParaRPr lang="en-GB"/>
          </a:p>
        </p:txBody>
      </p:sp>
      <p:sp>
        <p:nvSpPr>
          <p:cNvPr id="5" name="Footer Placeholder 4">
            <a:extLst>
              <a:ext uri="{FF2B5EF4-FFF2-40B4-BE49-F238E27FC236}">
                <a16:creationId xmlns:a16="http://schemas.microsoft.com/office/drawing/2014/main" id="{161010EA-3247-2022-D201-5C0EF1AD81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C37146-FDB6-B128-F67A-598DA84DC4EA}"/>
              </a:ext>
            </a:extLst>
          </p:cNvPr>
          <p:cNvSpPr>
            <a:spLocks noGrp="1"/>
          </p:cNvSpPr>
          <p:nvPr>
            <p:ph type="sldNum" sz="quarter" idx="12"/>
          </p:nvPr>
        </p:nvSpPr>
        <p:spPr/>
        <p:txBody>
          <a:bodyPr/>
          <a:lstStyle/>
          <a:p>
            <a:fld id="{128F4DF4-6344-4800-A4DC-7917E73A0CFA}" type="slidenum">
              <a:rPr lang="en-GB" smtClean="0"/>
              <a:t>‹#›</a:t>
            </a:fld>
            <a:endParaRPr lang="en-GB"/>
          </a:p>
        </p:txBody>
      </p:sp>
    </p:spTree>
    <p:extLst>
      <p:ext uri="{BB962C8B-B14F-4D97-AF65-F5344CB8AC3E}">
        <p14:creationId xmlns:p14="http://schemas.microsoft.com/office/powerpoint/2010/main" val="3276846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18BFE-9865-703E-B6BF-E87531B00B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67329F-5F11-3C51-D751-C0024794BC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7661BE0-F599-A12E-CC09-172BE91BAE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721A767-0AE8-255E-D77B-E595A6F71D35}"/>
              </a:ext>
            </a:extLst>
          </p:cNvPr>
          <p:cNvSpPr>
            <a:spLocks noGrp="1"/>
          </p:cNvSpPr>
          <p:nvPr>
            <p:ph type="dt" sz="half" idx="10"/>
          </p:nvPr>
        </p:nvSpPr>
        <p:spPr/>
        <p:txBody>
          <a:bodyPr/>
          <a:lstStyle/>
          <a:p>
            <a:fld id="{DFA5D46A-7627-46A3-A2C7-7FBEDD175439}" type="datetimeFigureOut">
              <a:rPr lang="en-GB" smtClean="0"/>
              <a:t>27/08/2026</a:t>
            </a:fld>
            <a:endParaRPr lang="en-GB"/>
          </a:p>
        </p:txBody>
      </p:sp>
      <p:sp>
        <p:nvSpPr>
          <p:cNvPr id="6" name="Footer Placeholder 5">
            <a:extLst>
              <a:ext uri="{FF2B5EF4-FFF2-40B4-BE49-F238E27FC236}">
                <a16:creationId xmlns:a16="http://schemas.microsoft.com/office/drawing/2014/main" id="{CC544A48-CA6A-D9DB-AC86-D31EE0EFB0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F9BCEF-060F-E585-0EC1-F2D61BA8F2D4}"/>
              </a:ext>
            </a:extLst>
          </p:cNvPr>
          <p:cNvSpPr>
            <a:spLocks noGrp="1"/>
          </p:cNvSpPr>
          <p:nvPr>
            <p:ph type="sldNum" sz="quarter" idx="12"/>
          </p:nvPr>
        </p:nvSpPr>
        <p:spPr/>
        <p:txBody>
          <a:bodyPr/>
          <a:lstStyle/>
          <a:p>
            <a:fld id="{128F4DF4-6344-4800-A4DC-7917E73A0CFA}" type="slidenum">
              <a:rPr lang="en-GB" smtClean="0"/>
              <a:t>‹#›</a:t>
            </a:fld>
            <a:endParaRPr lang="en-GB"/>
          </a:p>
        </p:txBody>
      </p:sp>
    </p:spTree>
    <p:extLst>
      <p:ext uri="{BB962C8B-B14F-4D97-AF65-F5344CB8AC3E}">
        <p14:creationId xmlns:p14="http://schemas.microsoft.com/office/powerpoint/2010/main" val="2357951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6FAA3-390C-21E9-9179-0522396DBA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2681AB-C1B6-0A61-2F47-38CBDED97B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F1384D-226C-5BB2-4D9A-C6430642657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8CF9C1-3308-5992-7681-55628C289A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44B0E-3E7F-AA8E-4EAA-B82D8CF2CB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0C663B-2405-90BF-6ED1-96A17357AEF5}"/>
              </a:ext>
            </a:extLst>
          </p:cNvPr>
          <p:cNvSpPr>
            <a:spLocks noGrp="1"/>
          </p:cNvSpPr>
          <p:nvPr>
            <p:ph type="dt" sz="half" idx="10"/>
          </p:nvPr>
        </p:nvSpPr>
        <p:spPr/>
        <p:txBody>
          <a:bodyPr/>
          <a:lstStyle/>
          <a:p>
            <a:fld id="{DFA5D46A-7627-46A3-A2C7-7FBEDD175439}" type="datetimeFigureOut">
              <a:rPr lang="en-GB" smtClean="0"/>
              <a:t>27/08/2026</a:t>
            </a:fld>
            <a:endParaRPr lang="en-GB"/>
          </a:p>
        </p:txBody>
      </p:sp>
      <p:sp>
        <p:nvSpPr>
          <p:cNvPr id="8" name="Footer Placeholder 7">
            <a:extLst>
              <a:ext uri="{FF2B5EF4-FFF2-40B4-BE49-F238E27FC236}">
                <a16:creationId xmlns:a16="http://schemas.microsoft.com/office/drawing/2014/main" id="{36308A88-92E8-7A32-2C52-FB309AC604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554BBA-A332-1EF0-D388-8FE555E6C241}"/>
              </a:ext>
            </a:extLst>
          </p:cNvPr>
          <p:cNvSpPr>
            <a:spLocks noGrp="1"/>
          </p:cNvSpPr>
          <p:nvPr>
            <p:ph type="sldNum" sz="quarter" idx="12"/>
          </p:nvPr>
        </p:nvSpPr>
        <p:spPr/>
        <p:txBody>
          <a:bodyPr/>
          <a:lstStyle/>
          <a:p>
            <a:fld id="{128F4DF4-6344-4800-A4DC-7917E73A0CFA}" type="slidenum">
              <a:rPr lang="en-GB" smtClean="0"/>
              <a:t>‹#›</a:t>
            </a:fld>
            <a:endParaRPr lang="en-GB"/>
          </a:p>
        </p:txBody>
      </p:sp>
    </p:spTree>
    <p:extLst>
      <p:ext uri="{BB962C8B-B14F-4D97-AF65-F5344CB8AC3E}">
        <p14:creationId xmlns:p14="http://schemas.microsoft.com/office/powerpoint/2010/main" val="3409653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14A3C-5288-8B9A-3D4F-605A54BA1DF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E5329A-13D8-595A-E82E-38F180F25101}"/>
              </a:ext>
            </a:extLst>
          </p:cNvPr>
          <p:cNvSpPr>
            <a:spLocks noGrp="1"/>
          </p:cNvSpPr>
          <p:nvPr>
            <p:ph type="dt" sz="half" idx="10"/>
          </p:nvPr>
        </p:nvSpPr>
        <p:spPr/>
        <p:txBody>
          <a:bodyPr/>
          <a:lstStyle/>
          <a:p>
            <a:fld id="{DFA5D46A-7627-46A3-A2C7-7FBEDD175439}" type="datetimeFigureOut">
              <a:rPr lang="en-GB" smtClean="0"/>
              <a:t>27/08/2026</a:t>
            </a:fld>
            <a:endParaRPr lang="en-GB"/>
          </a:p>
        </p:txBody>
      </p:sp>
      <p:sp>
        <p:nvSpPr>
          <p:cNvPr id="4" name="Footer Placeholder 3">
            <a:extLst>
              <a:ext uri="{FF2B5EF4-FFF2-40B4-BE49-F238E27FC236}">
                <a16:creationId xmlns:a16="http://schemas.microsoft.com/office/drawing/2014/main" id="{69448925-4543-7B24-9930-F159F74548E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DE79F59-A479-CD71-14A7-1675D6DCB5A4}"/>
              </a:ext>
            </a:extLst>
          </p:cNvPr>
          <p:cNvSpPr>
            <a:spLocks noGrp="1"/>
          </p:cNvSpPr>
          <p:nvPr>
            <p:ph type="sldNum" sz="quarter" idx="12"/>
          </p:nvPr>
        </p:nvSpPr>
        <p:spPr/>
        <p:txBody>
          <a:bodyPr/>
          <a:lstStyle/>
          <a:p>
            <a:fld id="{128F4DF4-6344-4800-A4DC-7917E73A0CFA}" type="slidenum">
              <a:rPr lang="en-GB" smtClean="0"/>
              <a:t>‹#›</a:t>
            </a:fld>
            <a:endParaRPr lang="en-GB"/>
          </a:p>
        </p:txBody>
      </p:sp>
    </p:spTree>
    <p:extLst>
      <p:ext uri="{BB962C8B-B14F-4D97-AF65-F5344CB8AC3E}">
        <p14:creationId xmlns:p14="http://schemas.microsoft.com/office/powerpoint/2010/main" val="941550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2BB19A-2D3F-7CAB-6969-C0F4E123B61E}"/>
              </a:ext>
            </a:extLst>
          </p:cNvPr>
          <p:cNvSpPr>
            <a:spLocks noGrp="1"/>
          </p:cNvSpPr>
          <p:nvPr>
            <p:ph type="dt" sz="half" idx="10"/>
          </p:nvPr>
        </p:nvSpPr>
        <p:spPr/>
        <p:txBody>
          <a:bodyPr/>
          <a:lstStyle/>
          <a:p>
            <a:fld id="{DFA5D46A-7627-46A3-A2C7-7FBEDD175439}" type="datetimeFigureOut">
              <a:rPr lang="en-GB" smtClean="0"/>
              <a:t>27/08/2026</a:t>
            </a:fld>
            <a:endParaRPr lang="en-GB"/>
          </a:p>
        </p:txBody>
      </p:sp>
      <p:sp>
        <p:nvSpPr>
          <p:cNvPr id="3" name="Footer Placeholder 2">
            <a:extLst>
              <a:ext uri="{FF2B5EF4-FFF2-40B4-BE49-F238E27FC236}">
                <a16:creationId xmlns:a16="http://schemas.microsoft.com/office/drawing/2014/main" id="{4F06CB9C-5FBC-587C-601B-5F80CBBB1B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E518CA6-29C3-A6B4-9C4E-6E36E13AA857}"/>
              </a:ext>
            </a:extLst>
          </p:cNvPr>
          <p:cNvSpPr>
            <a:spLocks noGrp="1"/>
          </p:cNvSpPr>
          <p:nvPr>
            <p:ph type="sldNum" sz="quarter" idx="12"/>
          </p:nvPr>
        </p:nvSpPr>
        <p:spPr/>
        <p:txBody>
          <a:bodyPr/>
          <a:lstStyle/>
          <a:p>
            <a:fld id="{128F4DF4-6344-4800-A4DC-7917E73A0CFA}" type="slidenum">
              <a:rPr lang="en-GB" smtClean="0"/>
              <a:t>‹#›</a:t>
            </a:fld>
            <a:endParaRPr lang="en-GB"/>
          </a:p>
        </p:txBody>
      </p:sp>
    </p:spTree>
    <p:extLst>
      <p:ext uri="{BB962C8B-B14F-4D97-AF65-F5344CB8AC3E}">
        <p14:creationId xmlns:p14="http://schemas.microsoft.com/office/powerpoint/2010/main" val="3650641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FB754-F80C-7880-88DE-B32E390D7B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25C067-E3B0-A8F8-5E66-D7DCA087E7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611E47-23AA-2EC7-DE60-4E7289412E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281645-807B-FDE0-829F-1DDCEEC2EE95}"/>
              </a:ext>
            </a:extLst>
          </p:cNvPr>
          <p:cNvSpPr>
            <a:spLocks noGrp="1"/>
          </p:cNvSpPr>
          <p:nvPr>
            <p:ph type="dt" sz="half" idx="10"/>
          </p:nvPr>
        </p:nvSpPr>
        <p:spPr/>
        <p:txBody>
          <a:bodyPr/>
          <a:lstStyle/>
          <a:p>
            <a:fld id="{DFA5D46A-7627-46A3-A2C7-7FBEDD175439}" type="datetimeFigureOut">
              <a:rPr lang="en-GB" smtClean="0"/>
              <a:t>27/08/2026</a:t>
            </a:fld>
            <a:endParaRPr lang="en-GB"/>
          </a:p>
        </p:txBody>
      </p:sp>
      <p:sp>
        <p:nvSpPr>
          <p:cNvPr id="6" name="Footer Placeholder 5">
            <a:extLst>
              <a:ext uri="{FF2B5EF4-FFF2-40B4-BE49-F238E27FC236}">
                <a16:creationId xmlns:a16="http://schemas.microsoft.com/office/drawing/2014/main" id="{027B15CB-E812-F2A4-3312-A5A9B918CB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ED86B8-D3B7-22C6-BD6F-2EC13588A2FE}"/>
              </a:ext>
            </a:extLst>
          </p:cNvPr>
          <p:cNvSpPr>
            <a:spLocks noGrp="1"/>
          </p:cNvSpPr>
          <p:nvPr>
            <p:ph type="sldNum" sz="quarter" idx="12"/>
          </p:nvPr>
        </p:nvSpPr>
        <p:spPr/>
        <p:txBody>
          <a:bodyPr/>
          <a:lstStyle/>
          <a:p>
            <a:fld id="{128F4DF4-6344-4800-A4DC-7917E73A0CFA}" type="slidenum">
              <a:rPr lang="en-GB" smtClean="0"/>
              <a:t>‹#›</a:t>
            </a:fld>
            <a:endParaRPr lang="en-GB"/>
          </a:p>
        </p:txBody>
      </p:sp>
    </p:spTree>
    <p:extLst>
      <p:ext uri="{BB962C8B-B14F-4D97-AF65-F5344CB8AC3E}">
        <p14:creationId xmlns:p14="http://schemas.microsoft.com/office/powerpoint/2010/main" val="1556465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481F0-9075-19A8-DB56-AF4E6D33B3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9CE706-B1EF-09BE-B1F0-94B5A483CA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97BAF1-4C90-4FE8-E052-4EE7F49F13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2FDA8B-8256-A5CD-32E4-15E6FF5F8B01}"/>
              </a:ext>
            </a:extLst>
          </p:cNvPr>
          <p:cNvSpPr>
            <a:spLocks noGrp="1"/>
          </p:cNvSpPr>
          <p:nvPr>
            <p:ph type="dt" sz="half" idx="10"/>
          </p:nvPr>
        </p:nvSpPr>
        <p:spPr/>
        <p:txBody>
          <a:bodyPr/>
          <a:lstStyle/>
          <a:p>
            <a:fld id="{DFA5D46A-7627-46A3-A2C7-7FBEDD175439}" type="datetimeFigureOut">
              <a:rPr lang="en-GB" smtClean="0"/>
              <a:t>27/08/2026</a:t>
            </a:fld>
            <a:endParaRPr lang="en-GB"/>
          </a:p>
        </p:txBody>
      </p:sp>
      <p:sp>
        <p:nvSpPr>
          <p:cNvPr id="6" name="Footer Placeholder 5">
            <a:extLst>
              <a:ext uri="{FF2B5EF4-FFF2-40B4-BE49-F238E27FC236}">
                <a16:creationId xmlns:a16="http://schemas.microsoft.com/office/drawing/2014/main" id="{116FFC59-2E18-E886-D52D-A27F045BF7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ACF30B-5FC3-97A3-860A-6786C147A553}"/>
              </a:ext>
            </a:extLst>
          </p:cNvPr>
          <p:cNvSpPr>
            <a:spLocks noGrp="1"/>
          </p:cNvSpPr>
          <p:nvPr>
            <p:ph type="sldNum" sz="quarter" idx="12"/>
          </p:nvPr>
        </p:nvSpPr>
        <p:spPr/>
        <p:txBody>
          <a:bodyPr/>
          <a:lstStyle/>
          <a:p>
            <a:fld id="{128F4DF4-6344-4800-A4DC-7917E73A0CFA}" type="slidenum">
              <a:rPr lang="en-GB" smtClean="0"/>
              <a:t>‹#›</a:t>
            </a:fld>
            <a:endParaRPr lang="en-GB"/>
          </a:p>
        </p:txBody>
      </p:sp>
    </p:spTree>
    <p:extLst>
      <p:ext uri="{BB962C8B-B14F-4D97-AF65-F5344CB8AC3E}">
        <p14:creationId xmlns:p14="http://schemas.microsoft.com/office/powerpoint/2010/main" val="1273365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47ED1-4FB6-84EE-AD14-FF905017A4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118E0B-E287-C71C-4819-F4CB4E9A55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2E52C6-B83B-75EF-343B-DDC8E81C8EA1}"/>
              </a:ext>
            </a:extLst>
          </p:cNvPr>
          <p:cNvSpPr>
            <a:spLocks noGrp="1"/>
          </p:cNvSpPr>
          <p:nvPr>
            <p:ph type="dt" sz="half" idx="10"/>
          </p:nvPr>
        </p:nvSpPr>
        <p:spPr/>
        <p:txBody>
          <a:bodyPr/>
          <a:lstStyle/>
          <a:p>
            <a:fld id="{DFA5D46A-7627-46A3-A2C7-7FBEDD175439}" type="datetimeFigureOut">
              <a:rPr lang="en-GB" smtClean="0"/>
              <a:t>27/08/2026</a:t>
            </a:fld>
            <a:endParaRPr lang="en-GB"/>
          </a:p>
        </p:txBody>
      </p:sp>
      <p:sp>
        <p:nvSpPr>
          <p:cNvPr id="5" name="Footer Placeholder 4">
            <a:extLst>
              <a:ext uri="{FF2B5EF4-FFF2-40B4-BE49-F238E27FC236}">
                <a16:creationId xmlns:a16="http://schemas.microsoft.com/office/drawing/2014/main" id="{C5FF3BCE-9E8C-3234-7CD0-95332AA974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B65D80-8D62-B4A5-5359-B29A16920ECB}"/>
              </a:ext>
            </a:extLst>
          </p:cNvPr>
          <p:cNvSpPr>
            <a:spLocks noGrp="1"/>
          </p:cNvSpPr>
          <p:nvPr>
            <p:ph type="sldNum" sz="quarter" idx="12"/>
          </p:nvPr>
        </p:nvSpPr>
        <p:spPr/>
        <p:txBody>
          <a:bodyPr/>
          <a:lstStyle/>
          <a:p>
            <a:fld id="{128F4DF4-6344-4800-A4DC-7917E73A0CFA}" type="slidenum">
              <a:rPr lang="en-GB" smtClean="0"/>
              <a:t>‹#›</a:t>
            </a:fld>
            <a:endParaRPr lang="en-GB"/>
          </a:p>
        </p:txBody>
      </p:sp>
    </p:spTree>
    <p:extLst>
      <p:ext uri="{BB962C8B-B14F-4D97-AF65-F5344CB8AC3E}">
        <p14:creationId xmlns:p14="http://schemas.microsoft.com/office/powerpoint/2010/main" val="1418703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FB011D-8FAC-B4D8-4416-DAC48123DD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A2A1EB-4B94-0B38-926A-A1CD97F20D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321538-6731-C7FF-C97F-4AFBAA1B0FD3}"/>
              </a:ext>
            </a:extLst>
          </p:cNvPr>
          <p:cNvSpPr>
            <a:spLocks noGrp="1"/>
          </p:cNvSpPr>
          <p:nvPr>
            <p:ph type="dt" sz="half" idx="10"/>
          </p:nvPr>
        </p:nvSpPr>
        <p:spPr/>
        <p:txBody>
          <a:bodyPr/>
          <a:lstStyle/>
          <a:p>
            <a:fld id="{DFA5D46A-7627-46A3-A2C7-7FBEDD175439}" type="datetimeFigureOut">
              <a:rPr lang="en-GB" smtClean="0"/>
              <a:t>27/08/2026</a:t>
            </a:fld>
            <a:endParaRPr lang="en-GB"/>
          </a:p>
        </p:txBody>
      </p:sp>
      <p:sp>
        <p:nvSpPr>
          <p:cNvPr id="5" name="Footer Placeholder 4">
            <a:extLst>
              <a:ext uri="{FF2B5EF4-FFF2-40B4-BE49-F238E27FC236}">
                <a16:creationId xmlns:a16="http://schemas.microsoft.com/office/drawing/2014/main" id="{9B2C2D0C-9900-9156-A3CA-5C3C2077E9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0BF82B-BBB3-7A82-2F24-9B11039BE0C0}"/>
              </a:ext>
            </a:extLst>
          </p:cNvPr>
          <p:cNvSpPr>
            <a:spLocks noGrp="1"/>
          </p:cNvSpPr>
          <p:nvPr>
            <p:ph type="sldNum" sz="quarter" idx="12"/>
          </p:nvPr>
        </p:nvSpPr>
        <p:spPr/>
        <p:txBody>
          <a:bodyPr/>
          <a:lstStyle/>
          <a:p>
            <a:fld id="{128F4DF4-6344-4800-A4DC-7917E73A0CFA}" type="slidenum">
              <a:rPr lang="en-GB" smtClean="0"/>
              <a:t>‹#›</a:t>
            </a:fld>
            <a:endParaRPr lang="en-GB"/>
          </a:p>
        </p:txBody>
      </p:sp>
    </p:spTree>
    <p:extLst>
      <p:ext uri="{BB962C8B-B14F-4D97-AF65-F5344CB8AC3E}">
        <p14:creationId xmlns:p14="http://schemas.microsoft.com/office/powerpoint/2010/main" val="2688733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4F19F4-A888-554D-B0A7-0BD5B09252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7DBDF9-8AF0-BB3E-2478-FA0C7833F2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5303A5-E5A6-04F7-35F7-80AB76B01A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FA5D46A-7627-46A3-A2C7-7FBEDD175439}" type="datetimeFigureOut">
              <a:rPr lang="en-GB" smtClean="0"/>
              <a:t>27/08/2026</a:t>
            </a:fld>
            <a:endParaRPr lang="en-GB"/>
          </a:p>
        </p:txBody>
      </p:sp>
      <p:sp>
        <p:nvSpPr>
          <p:cNvPr id="5" name="Footer Placeholder 4">
            <a:extLst>
              <a:ext uri="{FF2B5EF4-FFF2-40B4-BE49-F238E27FC236}">
                <a16:creationId xmlns:a16="http://schemas.microsoft.com/office/drawing/2014/main" id="{CDB68A11-9B70-52D9-DF7A-DF7E6C3B65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3F83D86-9CDF-3E7C-2556-195A5EC13C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28F4DF4-6344-4800-A4DC-7917E73A0CFA}" type="slidenum">
              <a:rPr lang="en-GB" smtClean="0"/>
              <a:t>‹#›</a:t>
            </a:fld>
            <a:endParaRPr lang="en-GB"/>
          </a:p>
        </p:txBody>
      </p:sp>
    </p:spTree>
    <p:extLst>
      <p:ext uri="{BB962C8B-B14F-4D97-AF65-F5344CB8AC3E}">
        <p14:creationId xmlns:p14="http://schemas.microsoft.com/office/powerpoint/2010/main" val="27553936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depicts a cluttered desk with a laptop, books, papers, and headphones, surrounded by abstract blue wave patterns.&#10;&#10;AI-generated content may be incorrect.">
            <a:extLst>
              <a:ext uri="{FF2B5EF4-FFF2-40B4-BE49-F238E27FC236}">
                <a16:creationId xmlns:a16="http://schemas.microsoft.com/office/drawing/2014/main" id="{4B2B7E5E-7C59-D465-C800-D412B2D72E3C}"/>
              </a:ext>
            </a:extLst>
          </p:cNvPr>
          <p:cNvPicPr>
            <a:picLocks noChangeAspect="1"/>
          </p:cNvPicPr>
          <p:nvPr/>
        </p:nvPicPr>
        <p:blipFill>
          <a:blip r:embed="rId2"/>
          <a:stretch>
            <a:fillRect/>
          </a:stretch>
        </p:blipFill>
        <p:spPr>
          <a:xfrm>
            <a:off x="3239" y="-16931"/>
            <a:ext cx="12185522" cy="6858000"/>
          </a:xfrm>
          <a:prstGeom prst="rect">
            <a:avLst/>
          </a:prstGeom>
        </p:spPr>
      </p:pic>
      <p:sp>
        <p:nvSpPr>
          <p:cNvPr id="3" name="Content Placeholder 2">
            <a:extLst>
              <a:ext uri="{FF2B5EF4-FFF2-40B4-BE49-F238E27FC236}">
                <a16:creationId xmlns:a16="http://schemas.microsoft.com/office/drawing/2014/main" id="{F14DE6E5-0F35-9691-630D-1E000D76699E}"/>
              </a:ext>
            </a:extLst>
          </p:cNvPr>
          <p:cNvSpPr>
            <a:spLocks noGrp="1"/>
          </p:cNvSpPr>
          <p:nvPr>
            <p:ph idx="1"/>
          </p:nvPr>
        </p:nvSpPr>
        <p:spPr>
          <a:xfrm>
            <a:off x="838200" y="3242732"/>
            <a:ext cx="10515600" cy="3425297"/>
          </a:xfrm>
        </p:spPr>
        <p:txBody>
          <a:bodyPr>
            <a:normAutofit fontScale="92500" lnSpcReduction="10000"/>
          </a:bodyPr>
          <a:lstStyle/>
          <a:p>
            <a:r>
              <a:rPr lang="en-GB" b="1" dirty="0">
                <a:solidFill>
                  <a:schemeClr val="bg1"/>
                </a:solidFill>
                <a:highlight>
                  <a:srgbClr val="071C69"/>
                </a:highlight>
              </a:rPr>
              <a:t>ACFA7003 – Masters Project</a:t>
            </a:r>
          </a:p>
          <a:p>
            <a:r>
              <a:rPr lang="en-GB" b="1" dirty="0">
                <a:solidFill>
                  <a:srgbClr val="228B22"/>
                </a:solidFill>
              </a:rPr>
              <a:t>Student</a:t>
            </a:r>
            <a:r>
              <a:rPr lang="en-GB" b="1" dirty="0"/>
              <a:t>:</a:t>
            </a:r>
            <a:r>
              <a:rPr lang="en-GB" dirty="0"/>
              <a:t> </a:t>
            </a:r>
            <a:r>
              <a:rPr lang="en-GB" b="1" dirty="0">
                <a:solidFill>
                  <a:srgbClr val="071B5E"/>
                </a:solidFill>
              </a:rPr>
              <a:t>Iftekhar Rashid</a:t>
            </a:r>
          </a:p>
          <a:p>
            <a:r>
              <a:rPr lang="en-GB" b="1" dirty="0">
                <a:solidFill>
                  <a:srgbClr val="663399"/>
                </a:solidFill>
              </a:rPr>
              <a:t>Programme</a:t>
            </a:r>
            <a:r>
              <a:rPr lang="en-GB" b="1" dirty="0"/>
              <a:t>:</a:t>
            </a:r>
            <a:r>
              <a:rPr lang="en-GB" dirty="0"/>
              <a:t> </a:t>
            </a:r>
            <a:r>
              <a:rPr lang="en-GB" b="1" dirty="0">
                <a:solidFill>
                  <a:srgbClr val="071B5E"/>
                </a:solidFill>
              </a:rPr>
              <a:t>MSc Data and Artificial Intelligence</a:t>
            </a:r>
          </a:p>
          <a:p>
            <a:r>
              <a:rPr lang="en-GB" b="1" dirty="0">
                <a:solidFill>
                  <a:srgbClr val="D0005A"/>
                </a:solidFill>
              </a:rPr>
              <a:t>Supervisor</a:t>
            </a:r>
            <a:r>
              <a:rPr lang="en-GB" b="1" dirty="0"/>
              <a:t>:</a:t>
            </a:r>
            <a:r>
              <a:rPr lang="en-GB" dirty="0"/>
              <a:t> </a:t>
            </a:r>
            <a:r>
              <a:rPr lang="en-GB" b="1" dirty="0">
                <a:solidFill>
                  <a:srgbClr val="071B5E"/>
                </a:solidFill>
              </a:rPr>
              <a:t>Abdallah Naser</a:t>
            </a:r>
          </a:p>
          <a:p>
            <a:r>
              <a:rPr lang="en-GB" b="1" dirty="0">
                <a:solidFill>
                  <a:schemeClr val="bg1"/>
                </a:solidFill>
                <a:highlight>
                  <a:srgbClr val="008080"/>
                </a:highlight>
              </a:rPr>
              <a:t>Practical Output:</a:t>
            </a:r>
            <a:br>
              <a:rPr lang="en-GB" dirty="0">
                <a:solidFill>
                  <a:schemeClr val="bg1"/>
                </a:solidFill>
                <a:highlight>
                  <a:srgbClr val="008080"/>
                </a:highlight>
              </a:rPr>
            </a:br>
            <a:r>
              <a:rPr lang="en-GB" dirty="0">
                <a:solidFill>
                  <a:schemeClr val="bg1"/>
                </a:solidFill>
                <a:highlight>
                  <a:srgbClr val="008080"/>
                </a:highlight>
              </a:rPr>
              <a:t>Adult Learning Digital Support Assistant</a:t>
            </a:r>
          </a:p>
          <a:p>
            <a:r>
              <a:rPr lang="en-GB" b="1" dirty="0">
                <a:solidFill>
                  <a:schemeClr val="bg1"/>
                </a:solidFill>
                <a:highlight>
                  <a:srgbClr val="663399"/>
                </a:highlight>
              </a:rPr>
              <a:t>Development Platform:</a:t>
            </a:r>
            <a:br>
              <a:rPr lang="en-GB" dirty="0">
                <a:solidFill>
                  <a:schemeClr val="bg1"/>
                </a:solidFill>
                <a:highlight>
                  <a:srgbClr val="663399"/>
                </a:highlight>
              </a:rPr>
            </a:br>
            <a:r>
              <a:rPr lang="en-GB" dirty="0">
                <a:solidFill>
                  <a:schemeClr val="bg1"/>
                </a:solidFill>
                <a:highlight>
                  <a:srgbClr val="663399"/>
                </a:highlight>
              </a:rPr>
              <a:t>Microsoft Copilot Studio</a:t>
            </a:r>
          </a:p>
          <a:p>
            <a:endParaRPr lang="en-GB" dirty="0"/>
          </a:p>
          <a:p>
            <a:endParaRPr lang="en-GB" dirty="0"/>
          </a:p>
        </p:txBody>
      </p:sp>
      <p:sp>
        <p:nvSpPr>
          <p:cNvPr id="2" name="Title 1">
            <a:extLst>
              <a:ext uri="{FF2B5EF4-FFF2-40B4-BE49-F238E27FC236}">
                <a16:creationId xmlns:a16="http://schemas.microsoft.com/office/drawing/2014/main" id="{1BAA798F-C60E-B446-2E3B-AF6309E78DD9}"/>
              </a:ext>
            </a:extLst>
          </p:cNvPr>
          <p:cNvSpPr>
            <a:spLocks noGrp="1"/>
          </p:cNvSpPr>
          <p:nvPr>
            <p:ph type="title"/>
          </p:nvPr>
        </p:nvSpPr>
        <p:spPr>
          <a:xfrm>
            <a:off x="1998133" y="822325"/>
            <a:ext cx="10515600" cy="1325563"/>
          </a:xfrm>
        </p:spPr>
        <p:txBody>
          <a:bodyPr>
            <a:normAutofit fontScale="90000"/>
          </a:bodyPr>
          <a:lstStyle/>
          <a:p>
            <a:r>
              <a:rPr lang="en-GB" b="1" dirty="0">
                <a:solidFill>
                  <a:srgbClr val="071C69"/>
                </a:solidFill>
              </a:rPr>
              <a:t>Enhancing Learner Engagement </a:t>
            </a:r>
            <a:br>
              <a:rPr lang="en-GB" b="1" dirty="0">
                <a:solidFill>
                  <a:srgbClr val="071C69"/>
                </a:solidFill>
              </a:rPr>
            </a:br>
            <a:r>
              <a:rPr lang="en-GB" b="1" dirty="0">
                <a:solidFill>
                  <a:srgbClr val="15951B"/>
                </a:solidFill>
              </a:rPr>
              <a:t>and Educational Outcomes </a:t>
            </a:r>
            <a:br>
              <a:rPr lang="en-GB" b="1" dirty="0">
                <a:solidFill>
                  <a:srgbClr val="15951B"/>
                </a:solidFill>
              </a:rPr>
            </a:br>
            <a:r>
              <a:rPr lang="en-GB" b="1" dirty="0">
                <a:solidFill>
                  <a:srgbClr val="54249A"/>
                </a:solidFill>
              </a:rPr>
              <a:t>through Digital Learning Tools </a:t>
            </a:r>
            <a:br>
              <a:rPr lang="en-GB" b="1" dirty="0"/>
            </a:br>
            <a:r>
              <a:rPr lang="en-GB" b="1" dirty="0">
                <a:solidFill>
                  <a:srgbClr val="D0005A"/>
                </a:solidFill>
              </a:rPr>
              <a:t>in Adult Education Services</a:t>
            </a:r>
          </a:p>
        </p:txBody>
      </p:sp>
    </p:spTree>
    <p:extLst>
      <p:ext uri="{BB962C8B-B14F-4D97-AF65-F5344CB8AC3E}">
        <p14:creationId xmlns:p14="http://schemas.microsoft.com/office/powerpoint/2010/main" val="15878911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depicts a minimalist, tech-themed background featuring a laptop, WiFi symbol, and a globe, symbolizing connectivity and global information.&#10;&#10;AI-generated content may be incorrect.">
            <a:extLst>
              <a:ext uri="{FF2B5EF4-FFF2-40B4-BE49-F238E27FC236}">
                <a16:creationId xmlns:a16="http://schemas.microsoft.com/office/drawing/2014/main" id="{4E08A9A0-7B57-1FCC-AFD8-14177A240109}"/>
              </a:ext>
            </a:extLst>
          </p:cNvPr>
          <p:cNvPicPr>
            <a:picLocks noChangeAspect="1"/>
          </p:cNvPicPr>
          <p:nvPr/>
        </p:nvPicPr>
        <p:blipFill>
          <a:blip r:embed="rId2"/>
          <a:stretch>
            <a:fillRect/>
          </a:stretch>
        </p:blipFill>
        <p:spPr>
          <a:xfrm>
            <a:off x="3239" y="0"/>
            <a:ext cx="12185522" cy="6858000"/>
          </a:xfrm>
          <a:prstGeom prst="rect">
            <a:avLst/>
          </a:prstGeom>
        </p:spPr>
      </p:pic>
      <p:sp>
        <p:nvSpPr>
          <p:cNvPr id="3" name="Subtitle 2">
            <a:extLst>
              <a:ext uri="{FF2B5EF4-FFF2-40B4-BE49-F238E27FC236}">
                <a16:creationId xmlns:a16="http://schemas.microsoft.com/office/drawing/2014/main" id="{0F697505-B0EA-D835-6D41-A9CCD750D938}"/>
              </a:ext>
            </a:extLst>
          </p:cNvPr>
          <p:cNvSpPr>
            <a:spLocks noGrp="1"/>
          </p:cNvSpPr>
          <p:nvPr>
            <p:ph type="subTitle" idx="1"/>
          </p:nvPr>
        </p:nvSpPr>
        <p:spPr>
          <a:xfrm>
            <a:off x="338665" y="1126069"/>
            <a:ext cx="8890001" cy="2506132"/>
          </a:xfrm>
        </p:spPr>
        <p:txBody>
          <a:bodyPr>
            <a:noAutofit/>
          </a:bodyPr>
          <a:lstStyle/>
          <a:p>
            <a:pPr algn="l"/>
            <a:r>
              <a:rPr lang="en-GB" sz="1800" b="1" dirty="0">
                <a:solidFill>
                  <a:srgbClr val="071B5E"/>
                </a:solidFill>
              </a:rPr>
              <a:t>Background</a:t>
            </a:r>
          </a:p>
          <a:p>
            <a:pPr lvl="0" algn="l"/>
            <a:r>
              <a:rPr lang="en-GB" sz="1800" dirty="0"/>
              <a:t>Digital technologies can provide greater flexibility, communication and access to learning resources (Bates, 2022; UNESCO, 2023). </a:t>
            </a:r>
          </a:p>
          <a:p>
            <a:pPr lvl="0" algn="l"/>
            <a:r>
              <a:rPr lang="en-GB" sz="1800" dirty="0"/>
              <a:t>Digital learning platforms increasingly support both classroom and remote learning. </a:t>
            </a:r>
          </a:p>
          <a:p>
            <a:pPr lvl="0" algn="l"/>
            <a:r>
              <a:rPr lang="en-GB" sz="1800" dirty="0"/>
              <a:t>Common platforms include Moodle, Microsoft Teams, Zoom and Microsoft 365. </a:t>
            </a:r>
          </a:p>
          <a:p>
            <a:pPr lvl="0" algn="l"/>
            <a:r>
              <a:rPr lang="en-GB" sz="1800" dirty="0"/>
              <a:t>However, access to technology does not automatically result in effective digital participation (Selwyn, 2021; UNESCO, 2023). </a:t>
            </a:r>
          </a:p>
          <a:p>
            <a:pPr algn="l"/>
            <a:endParaRPr lang="en-GB" sz="1800" dirty="0"/>
          </a:p>
        </p:txBody>
      </p:sp>
      <p:sp>
        <p:nvSpPr>
          <p:cNvPr id="2" name="Title 1">
            <a:extLst>
              <a:ext uri="{FF2B5EF4-FFF2-40B4-BE49-F238E27FC236}">
                <a16:creationId xmlns:a16="http://schemas.microsoft.com/office/drawing/2014/main" id="{7064178B-47E6-8A6D-E7F8-C134508EAF1E}"/>
              </a:ext>
            </a:extLst>
          </p:cNvPr>
          <p:cNvSpPr>
            <a:spLocks noGrp="1"/>
          </p:cNvSpPr>
          <p:nvPr>
            <p:ph type="ctrTitle"/>
          </p:nvPr>
        </p:nvSpPr>
        <p:spPr>
          <a:xfrm>
            <a:off x="567267" y="583408"/>
            <a:ext cx="10913534" cy="542660"/>
          </a:xfrm>
        </p:spPr>
        <p:txBody>
          <a:bodyPr>
            <a:noAutofit/>
          </a:bodyPr>
          <a:lstStyle/>
          <a:p>
            <a:r>
              <a:rPr lang="en-GB" sz="4400" dirty="0">
                <a:solidFill>
                  <a:schemeClr val="accent1"/>
                </a:solidFill>
              </a:rPr>
              <a:t>Background and Research Problem</a:t>
            </a:r>
          </a:p>
        </p:txBody>
      </p:sp>
      <p:sp>
        <p:nvSpPr>
          <p:cNvPr id="6" name="Subtitle 2">
            <a:extLst>
              <a:ext uri="{FF2B5EF4-FFF2-40B4-BE49-F238E27FC236}">
                <a16:creationId xmlns:a16="http://schemas.microsoft.com/office/drawing/2014/main" id="{EC828171-5AA0-8BB6-D89C-0C25190EBE1A}"/>
              </a:ext>
            </a:extLst>
          </p:cNvPr>
          <p:cNvSpPr txBox="1">
            <a:spLocks/>
          </p:cNvSpPr>
          <p:nvPr/>
        </p:nvSpPr>
        <p:spPr>
          <a:xfrm>
            <a:off x="4538133" y="3505204"/>
            <a:ext cx="5427133" cy="250613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lvl="0" algn="l"/>
            <a:r>
              <a:rPr lang="en-GB" sz="1800" b="1" dirty="0">
                <a:solidFill>
                  <a:schemeClr val="accent1"/>
                </a:solidFill>
              </a:rPr>
              <a:t>Adult learners may experience: </a:t>
            </a:r>
          </a:p>
          <a:p>
            <a:pPr lvl="1" algn="l"/>
            <a:r>
              <a:rPr lang="en-GB" sz="1800" dirty="0"/>
              <a:t>Limited digital skills </a:t>
            </a:r>
          </a:p>
          <a:p>
            <a:pPr lvl="1" algn="l"/>
            <a:r>
              <a:rPr lang="en-GB" sz="1800" dirty="0"/>
              <a:t>Low digital confidence </a:t>
            </a:r>
          </a:p>
          <a:p>
            <a:pPr lvl="1" algn="l"/>
            <a:r>
              <a:rPr lang="en-GB" sz="1800" dirty="0"/>
              <a:t>Device limitations </a:t>
            </a:r>
          </a:p>
          <a:p>
            <a:pPr lvl="1" algn="l"/>
            <a:r>
              <a:rPr lang="en-GB" sz="1800" dirty="0"/>
              <a:t>Internet/connectivity problems </a:t>
            </a:r>
          </a:p>
          <a:p>
            <a:pPr lvl="1" algn="l"/>
            <a:r>
              <a:rPr lang="en-GB" sz="1800" dirty="0"/>
              <a:t>Difficulty navigating platforms </a:t>
            </a:r>
          </a:p>
          <a:p>
            <a:pPr lvl="1" algn="l"/>
            <a:r>
              <a:rPr lang="en-GB" sz="1800" dirty="0"/>
              <a:t>Limited technical support (Jisc, 2025). </a:t>
            </a:r>
          </a:p>
        </p:txBody>
      </p:sp>
      <p:sp>
        <p:nvSpPr>
          <p:cNvPr id="7" name="Subtitle 2">
            <a:extLst>
              <a:ext uri="{FF2B5EF4-FFF2-40B4-BE49-F238E27FC236}">
                <a16:creationId xmlns:a16="http://schemas.microsoft.com/office/drawing/2014/main" id="{DE55C22D-CF71-EA57-A7F8-07965C49F1A0}"/>
              </a:ext>
            </a:extLst>
          </p:cNvPr>
          <p:cNvSpPr txBox="1">
            <a:spLocks/>
          </p:cNvSpPr>
          <p:nvPr/>
        </p:nvSpPr>
        <p:spPr>
          <a:xfrm>
            <a:off x="338665" y="4148662"/>
            <a:ext cx="4038601" cy="829736"/>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10000"/>
              </a:lnSpc>
            </a:pPr>
            <a:r>
              <a:rPr lang="en-GB" sz="1800" b="1" dirty="0">
                <a:solidFill>
                  <a:srgbClr val="008C95"/>
                </a:solidFill>
              </a:rPr>
              <a:t>Key Issue</a:t>
            </a:r>
          </a:p>
          <a:p>
            <a:pPr algn="l">
              <a:lnSpc>
                <a:spcPct val="110000"/>
              </a:lnSpc>
            </a:pPr>
            <a:r>
              <a:rPr lang="en-GB" sz="1800" dirty="0"/>
              <a:t>Providing technology alone does not guarantee successful digital learning (UNESCO, 2023; Jisc, 2025).</a:t>
            </a:r>
          </a:p>
        </p:txBody>
      </p:sp>
    </p:spTree>
    <p:extLst>
      <p:ext uri="{BB962C8B-B14F-4D97-AF65-F5344CB8AC3E}">
        <p14:creationId xmlns:p14="http://schemas.microsoft.com/office/powerpoint/2010/main" val="362190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depicts a modern, minimalist layout featuring a laptop, books, and a globe, with a subtle gradient and a circular target symbol, suggesting a focus on education and global connectivity.&#10;&#10;AI-generated content may be incorrect.">
            <a:extLst>
              <a:ext uri="{FF2B5EF4-FFF2-40B4-BE49-F238E27FC236}">
                <a16:creationId xmlns:a16="http://schemas.microsoft.com/office/drawing/2014/main" id="{4B8A6D70-3FC4-8146-6A39-EEE400C4DDC6}"/>
              </a:ext>
            </a:extLst>
          </p:cNvPr>
          <p:cNvPicPr>
            <a:picLocks noChangeAspect="1"/>
          </p:cNvPicPr>
          <p:nvPr/>
        </p:nvPicPr>
        <p:blipFill>
          <a:blip r:embed="rId2"/>
          <a:stretch>
            <a:fillRect/>
          </a:stretch>
        </p:blipFill>
        <p:spPr>
          <a:xfrm>
            <a:off x="3239" y="8464"/>
            <a:ext cx="12185522" cy="6858000"/>
          </a:xfrm>
          <a:prstGeom prst="rect">
            <a:avLst/>
          </a:prstGeom>
        </p:spPr>
      </p:pic>
      <p:sp>
        <p:nvSpPr>
          <p:cNvPr id="3" name="Content Placeholder 2">
            <a:extLst>
              <a:ext uri="{FF2B5EF4-FFF2-40B4-BE49-F238E27FC236}">
                <a16:creationId xmlns:a16="http://schemas.microsoft.com/office/drawing/2014/main" id="{6DCF7977-642F-758C-D700-959BD324438F}"/>
              </a:ext>
            </a:extLst>
          </p:cNvPr>
          <p:cNvSpPr>
            <a:spLocks noGrp="1"/>
          </p:cNvSpPr>
          <p:nvPr>
            <p:ph idx="1"/>
          </p:nvPr>
        </p:nvSpPr>
        <p:spPr>
          <a:xfrm>
            <a:off x="1473200" y="1190622"/>
            <a:ext cx="9033934" cy="2145242"/>
          </a:xfrm>
        </p:spPr>
        <p:txBody>
          <a:bodyPr>
            <a:noAutofit/>
          </a:bodyPr>
          <a:lstStyle/>
          <a:p>
            <a:pPr marL="0" indent="0" algn="just">
              <a:lnSpc>
                <a:spcPct val="120000"/>
              </a:lnSpc>
              <a:buNone/>
            </a:pPr>
            <a:r>
              <a:rPr lang="en-GB" sz="2000" b="1" dirty="0">
                <a:solidFill>
                  <a:schemeClr val="accent1"/>
                </a:solidFill>
              </a:rPr>
              <a:t>Research Aim</a:t>
            </a:r>
          </a:p>
          <a:p>
            <a:pPr marL="0" indent="0" algn="just">
              <a:lnSpc>
                <a:spcPct val="120000"/>
              </a:lnSpc>
              <a:buNone/>
            </a:pPr>
            <a:r>
              <a:rPr lang="en-GB" sz="1800" dirty="0"/>
              <a:t>To critically investigate how digital learning tools can enhance learner engagement and educational outcomes within adult education services, while identifying barriers that influence their effectiveness and applying the findings to the development of an AI-powered learner support prototype.</a:t>
            </a:r>
          </a:p>
          <a:p>
            <a:pPr algn="just">
              <a:lnSpc>
                <a:spcPct val="120000"/>
              </a:lnSpc>
            </a:pPr>
            <a:endParaRPr lang="en-GB" sz="1800" dirty="0"/>
          </a:p>
        </p:txBody>
      </p:sp>
      <p:sp>
        <p:nvSpPr>
          <p:cNvPr id="2" name="Title 1">
            <a:extLst>
              <a:ext uri="{FF2B5EF4-FFF2-40B4-BE49-F238E27FC236}">
                <a16:creationId xmlns:a16="http://schemas.microsoft.com/office/drawing/2014/main" id="{D933249E-DCC8-D491-7217-6DC0BDF29153}"/>
              </a:ext>
            </a:extLst>
          </p:cNvPr>
          <p:cNvSpPr>
            <a:spLocks noGrp="1"/>
          </p:cNvSpPr>
          <p:nvPr>
            <p:ph type="title"/>
          </p:nvPr>
        </p:nvSpPr>
        <p:spPr>
          <a:xfrm>
            <a:off x="3454400" y="365126"/>
            <a:ext cx="7899400" cy="684742"/>
          </a:xfrm>
        </p:spPr>
        <p:txBody>
          <a:bodyPr>
            <a:normAutofit fontScale="90000"/>
          </a:bodyPr>
          <a:lstStyle/>
          <a:p>
            <a:r>
              <a:rPr lang="en-GB" dirty="0">
                <a:solidFill>
                  <a:schemeClr val="accent1"/>
                </a:solidFill>
              </a:rPr>
              <a:t>Research Aim and Questions</a:t>
            </a:r>
          </a:p>
        </p:txBody>
      </p:sp>
      <p:sp>
        <p:nvSpPr>
          <p:cNvPr id="6" name="Content Placeholder 2">
            <a:extLst>
              <a:ext uri="{FF2B5EF4-FFF2-40B4-BE49-F238E27FC236}">
                <a16:creationId xmlns:a16="http://schemas.microsoft.com/office/drawing/2014/main" id="{A0A5F90A-CFD3-D000-3726-857A5BD6557D}"/>
              </a:ext>
            </a:extLst>
          </p:cNvPr>
          <p:cNvSpPr txBox="1">
            <a:spLocks/>
          </p:cNvSpPr>
          <p:nvPr/>
        </p:nvSpPr>
        <p:spPr>
          <a:xfrm>
            <a:off x="2294468" y="3087151"/>
            <a:ext cx="8144933" cy="214524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sz="2000" b="1" dirty="0">
                <a:solidFill>
                  <a:schemeClr val="accent1"/>
                </a:solidFill>
              </a:rPr>
              <a:t>Research Questions</a:t>
            </a:r>
          </a:p>
          <a:p>
            <a:pPr lvl="0">
              <a:lnSpc>
                <a:spcPct val="120000"/>
              </a:lnSpc>
            </a:pPr>
            <a:r>
              <a:rPr lang="en-GB" sz="1800" dirty="0"/>
              <a:t>How do digital learning tools influence learner engagement? </a:t>
            </a:r>
          </a:p>
          <a:p>
            <a:pPr lvl="0">
              <a:lnSpc>
                <a:spcPct val="120000"/>
              </a:lnSpc>
            </a:pPr>
            <a:r>
              <a:rPr lang="en-GB" sz="1800" dirty="0"/>
              <a:t>What impact do digital learning technologies have on educational outcomes? </a:t>
            </a:r>
          </a:p>
          <a:p>
            <a:pPr lvl="0">
              <a:lnSpc>
                <a:spcPct val="120000"/>
              </a:lnSpc>
            </a:pPr>
            <a:r>
              <a:rPr lang="en-GB" sz="1800" dirty="0"/>
              <a:t>What challenges do adult learners and educators experience? </a:t>
            </a:r>
          </a:p>
          <a:p>
            <a:pPr lvl="0">
              <a:lnSpc>
                <a:spcPct val="120000"/>
              </a:lnSpc>
            </a:pPr>
            <a:r>
              <a:rPr lang="en-GB" sz="1800" dirty="0"/>
              <a:t>Which digital learning platforms are most effective?</a:t>
            </a:r>
          </a:p>
          <a:p>
            <a:pPr>
              <a:lnSpc>
                <a:spcPct val="120000"/>
              </a:lnSpc>
            </a:pPr>
            <a:r>
              <a:rPr lang="en-GB" sz="1800" dirty="0"/>
              <a:t>How can adult education providers improve digital learning </a:t>
            </a:r>
          </a:p>
          <a:p>
            <a:pPr marL="0" indent="0">
              <a:lnSpc>
                <a:spcPct val="120000"/>
              </a:lnSpc>
              <a:buNone/>
            </a:pPr>
            <a:r>
              <a:rPr lang="en-GB" sz="1800" dirty="0"/>
              <a:t>      implementation and learner support?</a:t>
            </a:r>
          </a:p>
          <a:p>
            <a:pPr marL="0" lvl="0" indent="0">
              <a:lnSpc>
                <a:spcPct val="120000"/>
              </a:lnSpc>
              <a:buNone/>
            </a:pPr>
            <a:r>
              <a:rPr lang="en-GB" sz="1800" dirty="0"/>
              <a:t> </a:t>
            </a:r>
          </a:p>
        </p:txBody>
      </p:sp>
    </p:spTree>
    <p:extLst>
      <p:ext uri="{BB962C8B-B14F-4D97-AF65-F5344CB8AC3E}">
        <p14:creationId xmlns:p14="http://schemas.microsoft.com/office/powerpoint/2010/main" val="3410955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features a minimalist design with a gradient of blue and white polka dots.&#10;&#10;AI-generated content may be incorrect.">
            <a:extLst>
              <a:ext uri="{FF2B5EF4-FFF2-40B4-BE49-F238E27FC236}">
                <a16:creationId xmlns:a16="http://schemas.microsoft.com/office/drawing/2014/main" id="{74FBCCEE-3C44-0A93-02B8-E23FB6ED9033}"/>
              </a:ext>
            </a:extLst>
          </p:cNvPr>
          <p:cNvPicPr>
            <a:picLocks noChangeAspect="1"/>
          </p:cNvPicPr>
          <p:nvPr/>
        </p:nvPicPr>
        <p:blipFill>
          <a:blip r:embed="rId2"/>
          <a:stretch>
            <a:fillRect/>
          </a:stretch>
        </p:blipFill>
        <p:spPr>
          <a:xfrm>
            <a:off x="3239" y="-3"/>
            <a:ext cx="12185522" cy="6858000"/>
          </a:xfrm>
          <a:prstGeom prst="rect">
            <a:avLst/>
          </a:prstGeom>
        </p:spPr>
      </p:pic>
      <p:sp>
        <p:nvSpPr>
          <p:cNvPr id="3" name="Content Placeholder 2">
            <a:extLst>
              <a:ext uri="{FF2B5EF4-FFF2-40B4-BE49-F238E27FC236}">
                <a16:creationId xmlns:a16="http://schemas.microsoft.com/office/drawing/2014/main" id="{BF3CCDB4-7753-F8BF-80DA-E8FAA1E06AAF}"/>
              </a:ext>
            </a:extLst>
          </p:cNvPr>
          <p:cNvSpPr>
            <a:spLocks noGrp="1"/>
          </p:cNvSpPr>
          <p:nvPr>
            <p:ph idx="1"/>
          </p:nvPr>
        </p:nvSpPr>
        <p:spPr>
          <a:xfrm>
            <a:off x="481972" y="846685"/>
            <a:ext cx="6731625" cy="1735405"/>
          </a:xfrm>
        </p:spPr>
        <p:txBody>
          <a:bodyPr>
            <a:noAutofit/>
          </a:bodyPr>
          <a:lstStyle/>
          <a:p>
            <a:pPr marL="0" indent="0">
              <a:lnSpc>
                <a:spcPct val="120000"/>
              </a:lnSpc>
              <a:buNone/>
            </a:pPr>
            <a:r>
              <a:rPr lang="en-GB" sz="1800" b="1" dirty="0">
                <a:solidFill>
                  <a:schemeClr val="accent1"/>
                </a:solidFill>
                <a:latin typeface="Arial" panose="020B0604020202020204" pitchFamily="34" charset="0"/>
                <a:cs typeface="Arial" panose="020B0604020202020204" pitchFamily="34" charset="0"/>
              </a:rPr>
              <a:t>    Research Approach</a:t>
            </a:r>
          </a:p>
          <a:p>
            <a:pPr>
              <a:lnSpc>
                <a:spcPct val="120000"/>
              </a:lnSpc>
            </a:pPr>
            <a:r>
              <a:rPr lang="en-GB" sz="1800" b="1" dirty="0">
                <a:latin typeface="Arial" panose="020B0604020202020204" pitchFamily="34" charset="0"/>
                <a:cs typeface="Arial" panose="020B0604020202020204" pitchFamily="34" charset="0"/>
              </a:rPr>
              <a:t>Research Philosophy:</a:t>
            </a:r>
            <a:r>
              <a:rPr lang="en-GB" sz="1800" dirty="0">
                <a:latin typeface="Arial" panose="020B0604020202020204" pitchFamily="34" charset="0"/>
                <a:cs typeface="Arial" panose="020B0604020202020204" pitchFamily="34" charset="0"/>
              </a:rPr>
              <a:t> Pragmatism</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(Creswell and Creswell, 2023; Dawadi, Shrestha and Giri, 2021)</a:t>
            </a:r>
          </a:p>
          <a:p>
            <a:pPr>
              <a:lnSpc>
                <a:spcPct val="120000"/>
              </a:lnSpc>
            </a:pPr>
            <a:r>
              <a:rPr lang="en-GB" sz="1800" b="1" dirty="0">
                <a:latin typeface="Arial" panose="020B0604020202020204" pitchFamily="34" charset="0"/>
                <a:cs typeface="Arial" panose="020B0604020202020204" pitchFamily="34" charset="0"/>
              </a:rPr>
              <a:t>Research Design:</a:t>
            </a:r>
            <a:r>
              <a:rPr lang="en-GB" sz="1800" dirty="0">
                <a:latin typeface="Arial" panose="020B0604020202020204" pitchFamily="34" charset="0"/>
                <a:cs typeface="Arial" panose="020B0604020202020204" pitchFamily="34" charset="0"/>
              </a:rPr>
              <a:t> Explanatory Sequential Mixed Methods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(Creswell and Plano Clark, 2023)</a:t>
            </a:r>
          </a:p>
        </p:txBody>
      </p:sp>
      <p:sp>
        <p:nvSpPr>
          <p:cNvPr id="2" name="Title 1">
            <a:extLst>
              <a:ext uri="{FF2B5EF4-FFF2-40B4-BE49-F238E27FC236}">
                <a16:creationId xmlns:a16="http://schemas.microsoft.com/office/drawing/2014/main" id="{8496AF47-A5E4-F196-0E84-38B4EA596B1A}"/>
              </a:ext>
            </a:extLst>
          </p:cNvPr>
          <p:cNvSpPr>
            <a:spLocks noGrp="1"/>
          </p:cNvSpPr>
          <p:nvPr>
            <p:ph type="title"/>
          </p:nvPr>
        </p:nvSpPr>
        <p:spPr>
          <a:xfrm>
            <a:off x="2286000" y="178859"/>
            <a:ext cx="9093200" cy="515408"/>
          </a:xfrm>
        </p:spPr>
        <p:txBody>
          <a:bodyPr>
            <a:normAutofit fontScale="90000"/>
          </a:bodyPr>
          <a:lstStyle/>
          <a:p>
            <a:r>
              <a:rPr lang="en-GB" dirty="0">
                <a:solidFill>
                  <a:schemeClr val="accent1"/>
                </a:solidFill>
              </a:rPr>
              <a:t>Research Methodology</a:t>
            </a:r>
          </a:p>
        </p:txBody>
      </p:sp>
      <p:sp>
        <p:nvSpPr>
          <p:cNvPr id="10" name="Content Placeholder 2">
            <a:extLst>
              <a:ext uri="{FF2B5EF4-FFF2-40B4-BE49-F238E27FC236}">
                <a16:creationId xmlns:a16="http://schemas.microsoft.com/office/drawing/2014/main" id="{457F9D99-2006-9DD1-E2B8-7958E108D6BC}"/>
              </a:ext>
            </a:extLst>
          </p:cNvPr>
          <p:cNvSpPr txBox="1">
            <a:spLocks/>
          </p:cNvSpPr>
          <p:nvPr/>
        </p:nvSpPr>
        <p:spPr>
          <a:xfrm>
            <a:off x="6966958" y="1179331"/>
            <a:ext cx="6731625" cy="173540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solidFill>
                  <a:schemeClr val="accent1"/>
                </a:solidFill>
                <a:latin typeface="Arial" panose="020B0604020202020204" pitchFamily="34" charset="0"/>
                <a:cs typeface="Arial" panose="020B0604020202020204" pitchFamily="34" charset="0"/>
              </a:rPr>
              <a:t>Data Collection</a:t>
            </a:r>
          </a:p>
          <a:p>
            <a:pPr marL="0" indent="0">
              <a:buNone/>
            </a:pPr>
            <a:r>
              <a:rPr lang="en-GB" sz="1800" b="1" dirty="0">
                <a:latin typeface="Arial" panose="020B0604020202020204" pitchFamily="34" charset="0"/>
                <a:cs typeface="Arial" panose="020B0604020202020204" pitchFamily="34" charset="0"/>
              </a:rPr>
              <a:t>     Main Study</a:t>
            </a:r>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Approximately 40 adult learners </a:t>
            </a:r>
          </a:p>
          <a:p>
            <a:pPr lvl="0"/>
            <a:r>
              <a:rPr lang="en-GB" sz="1800" dirty="0">
                <a:latin typeface="Arial" panose="020B0604020202020204" pitchFamily="34" charset="0"/>
                <a:cs typeface="Arial" panose="020B0604020202020204" pitchFamily="34" charset="0"/>
              </a:rPr>
              <a:t>Structured questionnaire </a:t>
            </a:r>
          </a:p>
          <a:p>
            <a:pPr lvl="0"/>
            <a:r>
              <a:rPr lang="en-GB" sz="1800" dirty="0">
                <a:latin typeface="Arial" panose="020B0604020202020204" pitchFamily="34" charset="0"/>
                <a:cs typeface="Arial" panose="020B0604020202020204" pitchFamily="34" charset="0"/>
              </a:rPr>
              <a:t>Five-point Likert-scale questions </a:t>
            </a:r>
          </a:p>
          <a:p>
            <a:pPr lvl="0"/>
            <a:r>
              <a:rPr lang="en-GB" sz="1800" dirty="0">
                <a:latin typeface="Arial" panose="020B0604020202020204" pitchFamily="34" charset="0"/>
                <a:cs typeface="Arial" panose="020B0604020202020204" pitchFamily="34" charset="0"/>
              </a:rPr>
              <a:t>Open-ended responses </a:t>
            </a:r>
          </a:p>
          <a:p>
            <a:pPr marL="0" indent="0">
              <a:buNone/>
            </a:pPr>
            <a:r>
              <a:rPr lang="en-GB" sz="1800" b="1" dirty="0">
                <a:latin typeface="Arial" panose="020B0604020202020204" pitchFamily="34" charset="0"/>
                <a:cs typeface="Arial" panose="020B0604020202020204" pitchFamily="34" charset="0"/>
              </a:rPr>
              <a:t>     Prototype Evaluation</a:t>
            </a:r>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Approximately 10 participants </a:t>
            </a:r>
          </a:p>
          <a:p>
            <a:pPr lvl="0"/>
            <a:r>
              <a:rPr lang="en-GB" sz="1800" dirty="0">
                <a:latin typeface="Arial" panose="020B0604020202020204" pitchFamily="34" charset="0"/>
                <a:cs typeface="Arial" panose="020B0604020202020204" pitchFamily="34" charset="0"/>
              </a:rPr>
              <a:t>Supervised usability testing </a:t>
            </a:r>
          </a:p>
          <a:p>
            <a:pPr lvl="0"/>
            <a:r>
              <a:rPr lang="en-GB" sz="1800" dirty="0">
                <a:latin typeface="Arial" panose="020B0604020202020204" pitchFamily="34" charset="0"/>
                <a:cs typeface="Arial" panose="020B0604020202020204" pitchFamily="34" charset="0"/>
              </a:rPr>
              <a:t>Likert-scale evaluation </a:t>
            </a:r>
          </a:p>
          <a:p>
            <a:pPr lvl="0"/>
            <a:r>
              <a:rPr lang="en-GB" sz="1800" dirty="0">
                <a:latin typeface="Arial" panose="020B0604020202020204" pitchFamily="34" charset="0"/>
                <a:cs typeface="Arial" panose="020B0604020202020204" pitchFamily="34" charset="0"/>
              </a:rPr>
              <a:t>Open-ended feedback </a:t>
            </a:r>
          </a:p>
          <a:p>
            <a:pPr marL="0" indent="0">
              <a:buNone/>
            </a:pPr>
            <a:endParaRPr lang="en-GB" sz="1800" dirty="0">
              <a:latin typeface="Arial" panose="020B0604020202020204" pitchFamily="34" charset="0"/>
              <a:cs typeface="Arial" panose="020B0604020202020204" pitchFamily="34" charset="0"/>
            </a:endParaRPr>
          </a:p>
        </p:txBody>
      </p:sp>
      <p:pic>
        <p:nvPicPr>
          <p:cNvPr id="15" name="Picture 14" descr="The diagram illustrates a structured process for a research study, starting with a literature review, followed by questionnaires, data analysis, prototype development, usability evaluation, and culminating in a discussion.&#10;&#10;AI-generated content may be incorrect.">
            <a:extLst>
              <a:ext uri="{FF2B5EF4-FFF2-40B4-BE49-F238E27FC236}">
                <a16:creationId xmlns:a16="http://schemas.microsoft.com/office/drawing/2014/main" id="{0CD98A92-5764-2133-DC67-E21D7269C11F}"/>
              </a:ext>
            </a:extLst>
          </p:cNvPr>
          <p:cNvPicPr>
            <a:picLocks noChangeAspect="1"/>
          </p:cNvPicPr>
          <p:nvPr/>
        </p:nvPicPr>
        <p:blipFill>
          <a:blip r:embed="rId3"/>
          <a:srcRect b="3755"/>
          <a:stretch>
            <a:fillRect/>
          </a:stretch>
        </p:blipFill>
        <p:spPr>
          <a:xfrm>
            <a:off x="2545683" y="3161211"/>
            <a:ext cx="2560693" cy="3696786"/>
          </a:xfrm>
          <a:prstGeom prst="rect">
            <a:avLst/>
          </a:prstGeom>
        </p:spPr>
      </p:pic>
      <p:sp>
        <p:nvSpPr>
          <p:cNvPr id="16" name="Content Placeholder 2">
            <a:extLst>
              <a:ext uri="{FF2B5EF4-FFF2-40B4-BE49-F238E27FC236}">
                <a16:creationId xmlns:a16="http://schemas.microsoft.com/office/drawing/2014/main" id="{C99C29EE-B6F7-C338-F894-AA622636EBE5}"/>
              </a:ext>
            </a:extLst>
          </p:cNvPr>
          <p:cNvSpPr txBox="1">
            <a:spLocks/>
          </p:cNvSpPr>
          <p:nvPr/>
        </p:nvSpPr>
        <p:spPr>
          <a:xfrm>
            <a:off x="6162735" y="5460057"/>
            <a:ext cx="6731625" cy="173540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50" b="1" dirty="0">
                <a:solidFill>
                  <a:schemeClr val="accent1"/>
                </a:solidFill>
                <a:latin typeface="Arial" panose="020B0604020202020204" pitchFamily="34" charset="0"/>
                <a:cs typeface="Arial" panose="020B0604020202020204" pitchFamily="34" charset="0"/>
              </a:rPr>
              <a:t>Data Analysis</a:t>
            </a:r>
          </a:p>
          <a:p>
            <a:pPr lvl="0"/>
            <a:r>
              <a:rPr lang="en-GB" sz="1750" b="1" dirty="0">
                <a:latin typeface="Arial" panose="020B0604020202020204" pitchFamily="34" charset="0"/>
                <a:cs typeface="Arial" panose="020B0604020202020204" pitchFamily="34" charset="0"/>
              </a:rPr>
              <a:t>Quantitative:</a:t>
            </a:r>
            <a:r>
              <a:rPr lang="en-GB" sz="1750" dirty="0">
                <a:latin typeface="Arial" panose="020B0604020202020204" pitchFamily="34" charset="0"/>
                <a:cs typeface="Arial" panose="020B0604020202020204" pitchFamily="34" charset="0"/>
              </a:rPr>
              <a:t> Descriptive statistics </a:t>
            </a:r>
          </a:p>
          <a:p>
            <a:pPr lvl="0"/>
            <a:r>
              <a:rPr lang="en-GB" sz="1750" b="1" dirty="0">
                <a:latin typeface="Arial" panose="020B0604020202020204" pitchFamily="34" charset="0"/>
                <a:cs typeface="Arial" panose="020B0604020202020204" pitchFamily="34" charset="0"/>
              </a:rPr>
              <a:t>Qualitative:</a:t>
            </a:r>
            <a:r>
              <a:rPr lang="en-GB" sz="1750" dirty="0">
                <a:latin typeface="Arial" panose="020B0604020202020204" pitchFamily="34" charset="0"/>
                <a:cs typeface="Arial" panose="020B0604020202020204" pitchFamily="34" charset="0"/>
              </a:rPr>
              <a:t> Thematic analysis (Braun and Clarke, 2022)</a:t>
            </a:r>
          </a:p>
        </p:txBody>
      </p:sp>
    </p:spTree>
    <p:extLst>
      <p:ext uri="{BB962C8B-B14F-4D97-AF65-F5344CB8AC3E}">
        <p14:creationId xmlns:p14="http://schemas.microsoft.com/office/powerpoint/2010/main" val="2857349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he image is a simple, white background with a blue, repeating, dotted pattern on one side.&#10;&#10;AI-generated content may be incorrect.">
            <a:extLst>
              <a:ext uri="{FF2B5EF4-FFF2-40B4-BE49-F238E27FC236}">
                <a16:creationId xmlns:a16="http://schemas.microsoft.com/office/drawing/2014/main" id="{F8FAC941-7194-F541-7BE0-AB98ECF2D37A}"/>
              </a:ext>
            </a:extLst>
          </p:cNvPr>
          <p:cNvPicPr>
            <a:picLocks noChangeAspect="1"/>
          </p:cNvPicPr>
          <p:nvPr/>
        </p:nvPicPr>
        <p:blipFill>
          <a:blip r:embed="rId2"/>
          <a:stretch>
            <a:fillRect/>
          </a:stretch>
        </p:blipFill>
        <p:spPr>
          <a:xfrm>
            <a:off x="3239" y="0"/>
            <a:ext cx="12185522" cy="6858000"/>
          </a:xfrm>
          <a:prstGeom prst="rect">
            <a:avLst/>
          </a:prstGeom>
        </p:spPr>
      </p:pic>
      <p:sp>
        <p:nvSpPr>
          <p:cNvPr id="3" name="Content Placeholder 2">
            <a:extLst>
              <a:ext uri="{FF2B5EF4-FFF2-40B4-BE49-F238E27FC236}">
                <a16:creationId xmlns:a16="http://schemas.microsoft.com/office/drawing/2014/main" id="{BD64F452-9787-470B-BC60-E6D64BC78CC3}"/>
              </a:ext>
            </a:extLst>
          </p:cNvPr>
          <p:cNvSpPr>
            <a:spLocks noGrp="1"/>
          </p:cNvSpPr>
          <p:nvPr>
            <p:ph idx="1"/>
          </p:nvPr>
        </p:nvSpPr>
        <p:spPr>
          <a:xfrm>
            <a:off x="665480" y="879315"/>
            <a:ext cx="5146040" cy="5613559"/>
          </a:xfrm>
        </p:spPr>
        <p:txBody>
          <a:bodyPr>
            <a:normAutofit fontScale="92500" lnSpcReduction="10000"/>
          </a:bodyPr>
          <a:lstStyle/>
          <a:p>
            <a:pPr algn="ctr"/>
            <a:r>
              <a:rPr lang="en-GB" sz="1700" b="1" dirty="0">
                <a:latin typeface="Arial" panose="020B0604020202020204" pitchFamily="34" charset="0"/>
                <a:cs typeface="Arial" panose="020B0604020202020204" pitchFamily="34" charset="0"/>
              </a:rPr>
              <a:t>Key Findings</a:t>
            </a:r>
            <a:endParaRPr lang="en-GB" sz="1700" dirty="0">
              <a:latin typeface="Arial" panose="020B0604020202020204" pitchFamily="34" charset="0"/>
              <a:cs typeface="Arial" panose="020B0604020202020204" pitchFamily="34" charset="0"/>
            </a:endParaRPr>
          </a:p>
          <a:p>
            <a:pPr algn="ctr"/>
            <a:r>
              <a:rPr lang="en-GB" sz="1700" dirty="0">
                <a:latin typeface="Arial" panose="020B0604020202020204" pitchFamily="34" charset="0"/>
                <a:cs typeface="Arial" panose="020B0604020202020204" pitchFamily="34" charset="0"/>
              </a:rPr>
              <a:t>Digital learning was generally perceived as supporting:</a:t>
            </a:r>
          </a:p>
          <a:p>
            <a:pPr algn="ctr"/>
            <a:r>
              <a:rPr lang="en-GB" sz="1700" dirty="0">
                <a:latin typeface="Arial" panose="020B0604020202020204" pitchFamily="34" charset="0"/>
                <a:cs typeface="Arial" panose="020B0604020202020204" pitchFamily="34" charset="0"/>
              </a:rPr>
              <a:t>Access to learning resources </a:t>
            </a:r>
          </a:p>
          <a:p>
            <a:pPr algn="ctr"/>
            <a:r>
              <a:rPr lang="en-GB" sz="1700" dirty="0">
                <a:latin typeface="Arial" panose="020B0604020202020204" pitchFamily="34" charset="0"/>
                <a:cs typeface="Arial" panose="020B0604020202020204" pitchFamily="34" charset="0"/>
              </a:rPr>
              <a:t>Communication </a:t>
            </a:r>
          </a:p>
          <a:p>
            <a:pPr algn="ctr"/>
            <a:r>
              <a:rPr lang="en-GB" sz="1700" dirty="0">
                <a:latin typeface="Arial" panose="020B0604020202020204" pitchFamily="34" charset="0"/>
                <a:cs typeface="Arial" panose="020B0604020202020204" pitchFamily="34" charset="0"/>
              </a:rPr>
              <a:t>Participation </a:t>
            </a:r>
          </a:p>
          <a:p>
            <a:pPr algn="ctr"/>
            <a:r>
              <a:rPr lang="en-GB" sz="1700" dirty="0">
                <a:latin typeface="Arial" panose="020B0604020202020204" pitchFamily="34" charset="0"/>
                <a:cs typeface="Arial" panose="020B0604020202020204" pitchFamily="34" charset="0"/>
              </a:rPr>
              <a:t>Learner confidence </a:t>
            </a:r>
          </a:p>
          <a:p>
            <a:pPr algn="ctr"/>
            <a:r>
              <a:rPr lang="en-GB" sz="1700" dirty="0">
                <a:latin typeface="Arial" panose="020B0604020202020204" pitchFamily="34" charset="0"/>
                <a:cs typeface="Arial" panose="020B0604020202020204" pitchFamily="34" charset="0"/>
              </a:rPr>
              <a:t>Assignment completion </a:t>
            </a:r>
          </a:p>
          <a:p>
            <a:pPr algn="ctr"/>
            <a:r>
              <a:rPr lang="en-GB" sz="1700" dirty="0">
                <a:latin typeface="Arial" panose="020B0604020202020204" pitchFamily="34" charset="0"/>
                <a:cs typeface="Arial" panose="020B0604020202020204" pitchFamily="34" charset="0"/>
              </a:rPr>
              <a:t>Learning progress </a:t>
            </a:r>
          </a:p>
          <a:p>
            <a:pPr>
              <a:lnSpc>
                <a:spcPct val="110000"/>
              </a:lnSpc>
            </a:pPr>
            <a:r>
              <a:rPr lang="en-GB" sz="1700" dirty="0">
                <a:latin typeface="Arial" panose="020B0604020202020204" pitchFamily="34" charset="0"/>
                <a:cs typeface="Arial" panose="020B0604020202020204" pitchFamily="34" charset="0"/>
              </a:rPr>
              <a:t>These findings are consistent with research suggesting that digital learning can provide additional opportunities for participation and engagement (Bond et al., 2021; Heilporn, Lakhal and Bélisle, 2021).</a:t>
            </a:r>
          </a:p>
          <a:p>
            <a:pPr marL="0" indent="0" algn="ctr">
              <a:buNone/>
            </a:pPr>
            <a:r>
              <a:rPr lang="en-GB" sz="1800" b="1" dirty="0">
                <a:solidFill>
                  <a:schemeClr val="accent1"/>
                </a:solidFill>
              </a:rPr>
              <a:t>Educational Outcomes – Study Findings</a:t>
            </a:r>
          </a:p>
          <a:p>
            <a:pPr marL="0" indent="0">
              <a:lnSpc>
                <a:spcPct val="130000"/>
              </a:lnSpc>
              <a:buNone/>
            </a:pPr>
            <a:r>
              <a:rPr lang="en-GB" sz="1700" b="1" dirty="0">
                <a:latin typeface="Arial" panose="020B0604020202020204" pitchFamily="34" charset="0"/>
                <a:cs typeface="Arial" panose="020B0604020202020204" pitchFamily="34" charset="0"/>
              </a:rPr>
              <a:t>84%</a:t>
            </a:r>
            <a:r>
              <a:rPr lang="en-GB" sz="1700" dirty="0">
                <a:latin typeface="Arial" panose="020B0604020202020204" pitchFamily="34" charset="0"/>
                <a:cs typeface="Arial" panose="020B0604020202020204" pitchFamily="34" charset="0"/>
              </a:rPr>
              <a:t> perceived improved learning progress</a:t>
            </a:r>
            <a:br>
              <a:rPr lang="en-GB" sz="1700" dirty="0">
                <a:latin typeface="Arial" panose="020B0604020202020204" pitchFamily="34" charset="0"/>
                <a:cs typeface="Arial" panose="020B0604020202020204" pitchFamily="34" charset="0"/>
              </a:rPr>
            </a:br>
            <a:r>
              <a:rPr lang="en-GB" sz="1700" b="1" dirty="0">
                <a:latin typeface="Arial" panose="020B0604020202020204" pitchFamily="34" charset="0"/>
                <a:cs typeface="Arial" panose="020B0604020202020204" pitchFamily="34" charset="0"/>
              </a:rPr>
              <a:t>80%</a:t>
            </a:r>
            <a:r>
              <a:rPr lang="en-GB" sz="1700" dirty="0">
                <a:latin typeface="Arial" panose="020B0604020202020204" pitchFamily="34" charset="0"/>
                <a:cs typeface="Arial" panose="020B0604020202020204" pitchFamily="34" charset="0"/>
              </a:rPr>
              <a:t> reported improved assignment completion</a:t>
            </a:r>
            <a:br>
              <a:rPr lang="en-GB" sz="1700" dirty="0">
                <a:latin typeface="Arial" panose="020B0604020202020204" pitchFamily="34" charset="0"/>
                <a:cs typeface="Arial" panose="020B0604020202020204" pitchFamily="34" charset="0"/>
              </a:rPr>
            </a:br>
            <a:r>
              <a:rPr lang="en-GB" sz="1700" b="1" dirty="0">
                <a:latin typeface="Arial" panose="020B0604020202020204" pitchFamily="34" charset="0"/>
                <a:cs typeface="Arial" panose="020B0604020202020204" pitchFamily="34" charset="0"/>
              </a:rPr>
              <a:t>76%</a:t>
            </a:r>
            <a:r>
              <a:rPr lang="en-GB" sz="1700" dirty="0">
                <a:latin typeface="Arial" panose="020B0604020202020204" pitchFamily="34" charset="0"/>
                <a:cs typeface="Arial" panose="020B0604020202020204" pitchFamily="34" charset="0"/>
              </a:rPr>
              <a:t> reported increased online-learning confidence</a:t>
            </a:r>
          </a:p>
          <a:p>
            <a:endParaRPr lang="en-GB" sz="17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E087108C-6C3C-EA7E-0629-2803CB2BB0D9}"/>
              </a:ext>
            </a:extLst>
          </p:cNvPr>
          <p:cNvSpPr>
            <a:spLocks noGrp="1"/>
          </p:cNvSpPr>
          <p:nvPr>
            <p:ph type="title"/>
          </p:nvPr>
        </p:nvSpPr>
        <p:spPr>
          <a:xfrm>
            <a:off x="1630680" y="365125"/>
            <a:ext cx="10515600" cy="407035"/>
          </a:xfrm>
        </p:spPr>
        <p:txBody>
          <a:bodyPr>
            <a:normAutofit fontScale="90000"/>
          </a:bodyPr>
          <a:lstStyle/>
          <a:p>
            <a:r>
              <a:rPr lang="en-GB" sz="3600" dirty="0">
                <a:solidFill>
                  <a:schemeClr val="accent1"/>
                </a:solidFill>
              </a:rPr>
              <a:t>Key Findings: Learner Engagement and Outcomes</a:t>
            </a:r>
            <a:endParaRPr lang="en-GB" sz="3600" dirty="0"/>
          </a:p>
        </p:txBody>
      </p:sp>
      <p:sp>
        <p:nvSpPr>
          <p:cNvPr id="10" name="Content Placeholder 2">
            <a:extLst>
              <a:ext uri="{FF2B5EF4-FFF2-40B4-BE49-F238E27FC236}">
                <a16:creationId xmlns:a16="http://schemas.microsoft.com/office/drawing/2014/main" id="{3884A7F8-E2B0-CC84-A68D-8DE64E2D0DAD}"/>
              </a:ext>
            </a:extLst>
          </p:cNvPr>
          <p:cNvSpPr txBox="1">
            <a:spLocks/>
          </p:cNvSpPr>
          <p:nvPr/>
        </p:nvSpPr>
        <p:spPr>
          <a:xfrm>
            <a:off x="6038500" y="4253865"/>
            <a:ext cx="5923280" cy="24110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10000"/>
              </a:lnSpc>
              <a:buNone/>
            </a:pPr>
            <a:endParaRPr lang="en-GB" sz="200" b="1" dirty="0">
              <a:solidFill>
                <a:schemeClr val="accent1"/>
              </a:solidFill>
              <a:latin typeface="Arial" panose="020B0604020202020204" pitchFamily="34" charset="0"/>
              <a:cs typeface="Arial" panose="020B0604020202020204" pitchFamily="34" charset="0"/>
            </a:endParaRPr>
          </a:p>
          <a:p>
            <a:pPr marL="0" indent="0" algn="ctr">
              <a:lnSpc>
                <a:spcPct val="110000"/>
              </a:lnSpc>
              <a:buNone/>
            </a:pPr>
            <a:r>
              <a:rPr lang="en-GB" sz="1700" b="1" dirty="0">
                <a:solidFill>
                  <a:schemeClr val="accent1"/>
                </a:solidFill>
                <a:latin typeface="Arial" panose="020B0604020202020204" pitchFamily="34" charset="0"/>
                <a:cs typeface="Arial" panose="020B0604020202020204" pitchFamily="34" charset="0"/>
              </a:rPr>
              <a:t>Critical Interpretation</a:t>
            </a:r>
          </a:p>
          <a:p>
            <a:pPr marL="0" indent="0" algn="ctr">
              <a:lnSpc>
                <a:spcPct val="110000"/>
              </a:lnSpc>
              <a:buNone/>
            </a:pPr>
            <a:r>
              <a:rPr lang="en-GB" sz="1700" dirty="0">
                <a:latin typeface="Arial" panose="020B0604020202020204" pitchFamily="34" charset="0"/>
                <a:cs typeface="Arial" panose="020B0604020202020204" pitchFamily="34" charset="0"/>
              </a:rPr>
              <a:t>These findings represent perceived educational benefits rather than direct evidence of improved academic achievement. Educational outcomes depend on how technology is implemented and supported (UNESCO, 2023; Selwyn, 2021).</a:t>
            </a:r>
          </a:p>
        </p:txBody>
      </p:sp>
      <p:graphicFrame>
        <p:nvGraphicFramePr>
          <p:cNvPr id="11" name="Chart 10">
            <a:extLst>
              <a:ext uri="{FF2B5EF4-FFF2-40B4-BE49-F238E27FC236}">
                <a16:creationId xmlns:a16="http://schemas.microsoft.com/office/drawing/2014/main" id="{2F89F622-BEF9-256B-C152-E05FF038D4AF}"/>
              </a:ext>
            </a:extLst>
          </p:cNvPr>
          <p:cNvGraphicFramePr/>
          <p:nvPr>
            <p:extLst>
              <p:ext uri="{D42A27DB-BD31-4B8C-83A1-F6EECF244321}">
                <p14:modId xmlns:p14="http://schemas.microsoft.com/office/powerpoint/2010/main" val="567527551"/>
              </p:ext>
            </p:extLst>
          </p:nvPr>
        </p:nvGraphicFramePr>
        <p:xfrm>
          <a:off x="6473761" y="1096645"/>
          <a:ext cx="4986720" cy="301498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338887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depicts a laptop screen with a wireless network symbol, surrounded by a blue and white striped, wave-like background, symbolizing connectivity and technology.&#10;&#10;AI-generated content may be incorrect.">
            <a:extLst>
              <a:ext uri="{FF2B5EF4-FFF2-40B4-BE49-F238E27FC236}">
                <a16:creationId xmlns:a16="http://schemas.microsoft.com/office/drawing/2014/main" id="{945A3312-DAF6-BA5B-52D9-AE35FE45F959}"/>
              </a:ext>
            </a:extLst>
          </p:cNvPr>
          <p:cNvPicPr>
            <a:picLocks noChangeAspect="1"/>
          </p:cNvPicPr>
          <p:nvPr/>
        </p:nvPicPr>
        <p:blipFill>
          <a:blip r:embed="rId2"/>
          <a:stretch>
            <a:fillRect/>
          </a:stretch>
        </p:blipFill>
        <p:spPr>
          <a:xfrm>
            <a:off x="3239" y="8464"/>
            <a:ext cx="12185522" cy="6858000"/>
          </a:xfrm>
          <a:prstGeom prst="rect">
            <a:avLst/>
          </a:prstGeom>
        </p:spPr>
      </p:pic>
      <p:sp>
        <p:nvSpPr>
          <p:cNvPr id="2" name="Title 1">
            <a:extLst>
              <a:ext uri="{FF2B5EF4-FFF2-40B4-BE49-F238E27FC236}">
                <a16:creationId xmlns:a16="http://schemas.microsoft.com/office/drawing/2014/main" id="{CC78CD54-07D3-F24D-C9E5-133FA9FFF4C0}"/>
              </a:ext>
            </a:extLst>
          </p:cNvPr>
          <p:cNvSpPr>
            <a:spLocks noGrp="1"/>
          </p:cNvSpPr>
          <p:nvPr>
            <p:ph type="title"/>
          </p:nvPr>
        </p:nvSpPr>
        <p:spPr>
          <a:xfrm>
            <a:off x="3920066" y="365125"/>
            <a:ext cx="7433733" cy="676275"/>
          </a:xfrm>
        </p:spPr>
        <p:txBody>
          <a:bodyPr>
            <a:normAutofit fontScale="90000"/>
          </a:bodyPr>
          <a:lstStyle/>
          <a:p>
            <a:r>
              <a:rPr lang="en-GB" dirty="0">
                <a:solidFill>
                  <a:schemeClr val="accent1"/>
                </a:solidFill>
              </a:rPr>
              <a:t>Key Findings: Digital Barriers</a:t>
            </a:r>
          </a:p>
        </p:txBody>
      </p:sp>
      <p:sp>
        <p:nvSpPr>
          <p:cNvPr id="3" name="Content Placeholder 2">
            <a:extLst>
              <a:ext uri="{FF2B5EF4-FFF2-40B4-BE49-F238E27FC236}">
                <a16:creationId xmlns:a16="http://schemas.microsoft.com/office/drawing/2014/main" id="{D1779D2A-4D22-F2A7-8F40-8961DBD2A585}"/>
              </a:ext>
            </a:extLst>
          </p:cNvPr>
          <p:cNvSpPr>
            <a:spLocks noGrp="1"/>
          </p:cNvSpPr>
          <p:nvPr>
            <p:ph idx="1"/>
          </p:nvPr>
        </p:nvSpPr>
        <p:spPr>
          <a:xfrm>
            <a:off x="2899685" y="1542255"/>
            <a:ext cx="8593667" cy="5135563"/>
          </a:xfrm>
        </p:spPr>
        <p:txBody>
          <a:bodyPr>
            <a:normAutofit fontScale="92500"/>
          </a:bodyPr>
          <a:lstStyle/>
          <a:p>
            <a:pPr marL="0" indent="0">
              <a:lnSpc>
                <a:spcPct val="120000"/>
              </a:lnSpc>
              <a:buNone/>
            </a:pPr>
            <a:r>
              <a:rPr lang="en-GB" sz="1800" b="1" dirty="0">
                <a:solidFill>
                  <a:schemeClr val="accent1"/>
                </a:solidFill>
                <a:latin typeface="Arial" panose="020B0604020202020204" pitchFamily="34" charset="0"/>
                <a:cs typeface="Arial" panose="020B0604020202020204" pitchFamily="34" charset="0"/>
              </a:rPr>
              <a:t>Digital Barriers Remained</a:t>
            </a:r>
          </a:p>
          <a:p>
            <a:pPr>
              <a:lnSpc>
                <a:spcPct val="120000"/>
              </a:lnSpc>
            </a:pPr>
            <a:r>
              <a:rPr lang="en-GB" sz="1800" b="1" dirty="0">
                <a:latin typeface="Arial" panose="020B0604020202020204" pitchFamily="34" charset="0"/>
                <a:cs typeface="Arial" panose="020B0604020202020204" pitchFamily="34" charset="0"/>
              </a:rPr>
              <a:t>42%</a:t>
            </a:r>
            <a:r>
              <a:rPr lang="en-GB" sz="1800" dirty="0">
                <a:latin typeface="Arial" panose="020B0604020202020204" pitchFamily="34" charset="0"/>
                <a:cs typeface="Arial" panose="020B0604020202020204" pitchFamily="34" charset="0"/>
              </a:rPr>
              <a:t> – Unreliable internet connectivity</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30%</a:t>
            </a:r>
            <a:r>
              <a:rPr lang="en-GB" sz="1800" dirty="0">
                <a:latin typeface="Arial" panose="020B0604020202020204" pitchFamily="34" charset="0"/>
                <a:cs typeface="Arial" panose="020B0604020202020204" pitchFamily="34" charset="0"/>
              </a:rPr>
              <a:t> – Difficulty using digital platforms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25%</a:t>
            </a:r>
            <a:r>
              <a:rPr lang="en-GB" sz="1800" dirty="0">
                <a:latin typeface="Arial" panose="020B0604020202020204" pitchFamily="34" charset="0"/>
                <a:cs typeface="Arial" panose="020B0604020202020204" pitchFamily="34" charset="0"/>
              </a:rPr>
              <a:t> – Lack of suitable device access</a:t>
            </a:r>
          </a:p>
          <a:p>
            <a:pPr marL="0" indent="0">
              <a:lnSpc>
                <a:spcPct val="120000"/>
              </a:lnSpc>
              <a:buNone/>
            </a:pPr>
            <a:r>
              <a:rPr lang="en-GB" sz="1800" b="1" dirty="0">
                <a:solidFill>
                  <a:schemeClr val="accent1"/>
                </a:solidFill>
                <a:latin typeface="Arial" panose="020B0604020202020204" pitchFamily="34" charset="0"/>
                <a:cs typeface="Arial" panose="020B0604020202020204" pitchFamily="34" charset="0"/>
              </a:rPr>
              <a:t>Interpretation</a:t>
            </a:r>
          </a:p>
          <a:p>
            <a:pPr lvl="0">
              <a:lnSpc>
                <a:spcPct val="120000"/>
              </a:lnSpc>
            </a:pPr>
            <a:r>
              <a:rPr lang="en-GB" sz="1800" dirty="0">
                <a:latin typeface="Arial" panose="020B0604020202020204" pitchFamily="34" charset="0"/>
                <a:cs typeface="Arial" panose="020B0604020202020204" pitchFamily="34" charset="0"/>
              </a:rPr>
              <a:t>Positive digital-learning experiences can exist alongside significant practical barriers. </a:t>
            </a:r>
          </a:p>
          <a:p>
            <a:pPr lvl="0">
              <a:lnSpc>
                <a:spcPct val="120000"/>
              </a:lnSpc>
            </a:pPr>
            <a:r>
              <a:rPr lang="en-GB" sz="1800" dirty="0">
                <a:latin typeface="Arial" panose="020B0604020202020204" pitchFamily="34" charset="0"/>
                <a:cs typeface="Arial" panose="020B0604020202020204" pitchFamily="34" charset="0"/>
              </a:rPr>
              <a:t>Connectivity, device access and digital skills can affect participation even when learners are motivated (Jisc, 2025). </a:t>
            </a:r>
          </a:p>
          <a:p>
            <a:pPr lvl="0">
              <a:lnSpc>
                <a:spcPct val="120000"/>
              </a:lnSpc>
            </a:pPr>
            <a:r>
              <a:rPr lang="en-GB" sz="1800" dirty="0">
                <a:latin typeface="Arial" panose="020B0604020202020204" pitchFamily="34" charset="0"/>
                <a:cs typeface="Arial" panose="020B0604020202020204" pitchFamily="34" charset="0"/>
              </a:rPr>
              <a:t>Digital inequality involves more than simply having internet access; effective participation also depends on skills, confidence, suitable devices and support (UNESCO, 2023; Helsper, 2021). </a:t>
            </a:r>
          </a:p>
          <a:p>
            <a:pPr marL="0" indent="0">
              <a:lnSpc>
                <a:spcPct val="120000"/>
              </a:lnSpc>
              <a:buNone/>
            </a:pPr>
            <a:r>
              <a:rPr lang="en-GB" sz="1800" b="1" dirty="0">
                <a:solidFill>
                  <a:schemeClr val="accent1"/>
                </a:solidFill>
                <a:latin typeface="Arial" panose="020B0604020202020204" pitchFamily="34" charset="0"/>
                <a:cs typeface="Arial" panose="020B0604020202020204" pitchFamily="34" charset="0"/>
              </a:rPr>
              <a:t>Key Message</a:t>
            </a:r>
          </a:p>
          <a:p>
            <a:pPr marL="0" indent="0">
              <a:lnSpc>
                <a:spcPct val="120000"/>
              </a:lnSpc>
              <a:buNone/>
            </a:pPr>
            <a:r>
              <a:rPr lang="en-GB" sz="1800" b="1" dirty="0">
                <a:latin typeface="Arial" panose="020B0604020202020204" pitchFamily="34" charset="0"/>
                <a:cs typeface="Arial" panose="020B0604020202020204" pitchFamily="34" charset="0"/>
              </a:rPr>
              <a:t>Access to technology ≠ effective digital participation</a:t>
            </a:r>
            <a:endParaRPr lang="en-GB" sz="1800" dirty="0">
              <a:latin typeface="Arial" panose="020B0604020202020204" pitchFamily="34" charset="0"/>
              <a:cs typeface="Arial" panose="020B0604020202020204" pitchFamily="34" charset="0"/>
            </a:endParaRPr>
          </a:p>
          <a:p>
            <a:pPr>
              <a:lnSpc>
                <a:spcPct val="120000"/>
              </a:lnSpc>
            </a:pPr>
            <a:endParaRPr lang="en-GB" sz="1800" dirty="0">
              <a:latin typeface="Arial" panose="020B0604020202020204" pitchFamily="34" charset="0"/>
              <a:cs typeface="Arial" panose="020B0604020202020204" pitchFamily="34" charset="0"/>
            </a:endParaRPr>
          </a:p>
        </p:txBody>
      </p:sp>
      <p:graphicFrame>
        <p:nvGraphicFramePr>
          <p:cNvPr id="4" name="Chart 3">
            <a:extLst>
              <a:ext uri="{FF2B5EF4-FFF2-40B4-BE49-F238E27FC236}">
                <a16:creationId xmlns:a16="http://schemas.microsoft.com/office/drawing/2014/main" id="{C587DE1A-3E56-A5C3-EF56-FBF3018A05F5}"/>
              </a:ext>
            </a:extLst>
          </p:cNvPr>
          <p:cNvGraphicFramePr/>
          <p:nvPr>
            <p:extLst>
              <p:ext uri="{D42A27DB-BD31-4B8C-83A1-F6EECF244321}">
                <p14:modId xmlns:p14="http://schemas.microsoft.com/office/powerpoint/2010/main" val="711621900"/>
              </p:ext>
            </p:extLst>
          </p:nvPr>
        </p:nvGraphicFramePr>
        <p:xfrm>
          <a:off x="7406640" y="865981"/>
          <a:ext cx="4572000" cy="27432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844456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is a minimalist, abstract design featuring a white background with blue and white gradient waves and subtle, interconnected geometric patterns.&#10;&#10;AI-generated content may be incorrect.">
            <a:extLst>
              <a:ext uri="{FF2B5EF4-FFF2-40B4-BE49-F238E27FC236}">
                <a16:creationId xmlns:a16="http://schemas.microsoft.com/office/drawing/2014/main" id="{86F73336-FCEA-BE89-7E8B-E420A85D7FFD}"/>
              </a:ext>
            </a:extLst>
          </p:cNvPr>
          <p:cNvPicPr>
            <a:picLocks noChangeAspect="1"/>
          </p:cNvPicPr>
          <p:nvPr/>
        </p:nvPicPr>
        <p:blipFill>
          <a:blip r:embed="rId2"/>
          <a:stretch>
            <a:fillRect/>
          </a:stretch>
        </p:blipFill>
        <p:spPr>
          <a:xfrm>
            <a:off x="3239" y="0"/>
            <a:ext cx="12185522" cy="6858000"/>
          </a:xfrm>
          <a:prstGeom prst="rect">
            <a:avLst/>
          </a:prstGeom>
        </p:spPr>
      </p:pic>
      <p:sp>
        <p:nvSpPr>
          <p:cNvPr id="3" name="Content Placeholder 2">
            <a:extLst>
              <a:ext uri="{FF2B5EF4-FFF2-40B4-BE49-F238E27FC236}">
                <a16:creationId xmlns:a16="http://schemas.microsoft.com/office/drawing/2014/main" id="{BE243175-78B2-B895-E6F2-F4525131EA39}"/>
              </a:ext>
            </a:extLst>
          </p:cNvPr>
          <p:cNvSpPr>
            <a:spLocks noGrp="1"/>
          </p:cNvSpPr>
          <p:nvPr>
            <p:ph idx="1"/>
          </p:nvPr>
        </p:nvSpPr>
        <p:spPr>
          <a:xfrm>
            <a:off x="461554" y="643455"/>
            <a:ext cx="11070046" cy="3784600"/>
          </a:xfrm>
        </p:spPr>
        <p:txBody>
          <a:bodyPr>
            <a:noAutofit/>
          </a:bodyPr>
          <a:lstStyle/>
          <a:p>
            <a:pPr marL="0" indent="0">
              <a:buNone/>
            </a:pPr>
            <a:r>
              <a:rPr lang="en-GB" sz="1600" b="1" dirty="0">
                <a:solidFill>
                  <a:schemeClr val="accent1"/>
                </a:solidFill>
                <a:latin typeface="Arial" panose="020B0604020202020204" pitchFamily="34" charset="0"/>
                <a:cs typeface="Arial" panose="020B0604020202020204" pitchFamily="34" charset="0"/>
              </a:rPr>
              <a:t>           Adult Learning Digital Support Assistant</a:t>
            </a:r>
          </a:p>
          <a:p>
            <a:r>
              <a:rPr lang="en-GB" sz="1600" dirty="0">
                <a:latin typeface="Arial" panose="020B0604020202020204" pitchFamily="34" charset="0"/>
                <a:cs typeface="Arial" panose="020B0604020202020204" pitchFamily="34" charset="0"/>
              </a:rPr>
              <a:t>Developed using Microsoft Copilot Studio</a:t>
            </a:r>
          </a:p>
          <a:p>
            <a:pPr marL="0" indent="0">
              <a:buNone/>
            </a:pPr>
            <a:r>
              <a:rPr lang="en-GB" sz="1600" b="1" dirty="0">
                <a:solidFill>
                  <a:schemeClr val="accent1"/>
                </a:solidFill>
                <a:latin typeface="Arial" panose="020B0604020202020204" pitchFamily="34" charset="0"/>
                <a:cs typeface="Arial" panose="020B0604020202020204" pitchFamily="34" charset="0"/>
              </a:rPr>
              <a:t>Purpose</a:t>
            </a:r>
          </a:p>
          <a:p>
            <a:r>
              <a:rPr lang="en-GB" sz="1600" dirty="0">
                <a:latin typeface="Arial" panose="020B0604020202020204" pitchFamily="34" charset="0"/>
                <a:cs typeface="Arial" panose="020B0604020202020204" pitchFamily="34" charset="0"/>
              </a:rPr>
              <a:t>To provide simple, immediate and accessible support for routine digital-learning problems.</a:t>
            </a:r>
          </a:p>
          <a:p>
            <a:pPr marL="0" indent="0">
              <a:buNone/>
            </a:pPr>
            <a:r>
              <a:rPr lang="en-GB" sz="1600" b="1" dirty="0">
                <a:solidFill>
                  <a:schemeClr val="accent1"/>
                </a:solidFill>
                <a:latin typeface="Arial" panose="020B0604020202020204" pitchFamily="34" charset="0"/>
                <a:cs typeface="Arial" panose="020B0604020202020204" pitchFamily="34" charset="0"/>
              </a:rPr>
              <a:t>Support Areas</a:t>
            </a:r>
          </a:p>
          <a:p>
            <a:pPr lvl="0"/>
            <a:r>
              <a:rPr lang="en-GB" sz="1600" dirty="0">
                <a:latin typeface="Arial" panose="020B0604020202020204" pitchFamily="34" charset="0"/>
                <a:cs typeface="Arial" panose="020B0604020202020204" pitchFamily="34" charset="0"/>
              </a:rPr>
              <a:t>Moodle </a:t>
            </a:r>
          </a:p>
          <a:p>
            <a:pPr lvl="0"/>
            <a:r>
              <a:rPr lang="en-GB" sz="1600" dirty="0">
                <a:latin typeface="Arial" panose="020B0604020202020204" pitchFamily="34" charset="0"/>
                <a:cs typeface="Arial" panose="020B0604020202020204" pitchFamily="34" charset="0"/>
              </a:rPr>
              <a:t>Microsoft Teams </a:t>
            </a:r>
          </a:p>
          <a:p>
            <a:pPr lvl="0"/>
            <a:r>
              <a:rPr lang="en-GB" sz="1600" dirty="0">
                <a:latin typeface="Arial" panose="020B0604020202020204" pitchFamily="34" charset="0"/>
                <a:cs typeface="Arial" panose="020B0604020202020204" pitchFamily="34" charset="0"/>
              </a:rPr>
              <a:t>Zoom </a:t>
            </a:r>
          </a:p>
          <a:p>
            <a:pPr lvl="0"/>
            <a:r>
              <a:rPr lang="en-GB" sz="1600" dirty="0">
                <a:latin typeface="Arial" panose="020B0604020202020204" pitchFamily="34" charset="0"/>
                <a:cs typeface="Arial" panose="020B0604020202020204" pitchFamily="34" charset="0"/>
              </a:rPr>
              <a:t>Microsoft 365 </a:t>
            </a:r>
          </a:p>
          <a:p>
            <a:pPr lvl="0"/>
            <a:r>
              <a:rPr lang="en-GB" sz="1600" dirty="0">
                <a:latin typeface="Arial" panose="020B0604020202020204" pitchFamily="34" charset="0"/>
                <a:cs typeface="Arial" panose="020B0604020202020204" pitchFamily="34" charset="0"/>
              </a:rPr>
              <a:t>Assignment submission </a:t>
            </a:r>
          </a:p>
          <a:p>
            <a:pPr lvl="0"/>
            <a:r>
              <a:rPr lang="en-GB" sz="1600" dirty="0">
                <a:latin typeface="Arial" panose="020B0604020202020204" pitchFamily="34" charset="0"/>
                <a:cs typeface="Arial" panose="020B0604020202020204" pitchFamily="34" charset="0"/>
              </a:rPr>
              <a:t>Password problems </a:t>
            </a:r>
          </a:p>
          <a:p>
            <a:pPr lvl="0"/>
            <a:r>
              <a:rPr lang="en-GB" sz="1600" dirty="0">
                <a:latin typeface="Arial" panose="020B0604020202020204" pitchFamily="34" charset="0"/>
                <a:cs typeface="Arial" panose="020B0604020202020204" pitchFamily="34" charset="0"/>
              </a:rPr>
              <a:t>Online safety </a:t>
            </a:r>
          </a:p>
          <a:p>
            <a:pPr lvl="0"/>
            <a:r>
              <a:rPr lang="en-GB" sz="1600" dirty="0">
                <a:latin typeface="Arial" panose="020B0604020202020204" pitchFamily="34" charset="0"/>
                <a:cs typeface="Arial" panose="020B0604020202020204" pitchFamily="34" charset="0"/>
              </a:rPr>
              <a:t>Technical support </a:t>
            </a:r>
          </a:p>
          <a:p>
            <a:r>
              <a:rPr lang="en-GB" sz="1600" dirty="0">
                <a:latin typeface="Arial" panose="020B0604020202020204" pitchFamily="34" charset="0"/>
                <a:cs typeface="Arial" panose="020B0604020202020204" pitchFamily="34" charset="0"/>
              </a:rPr>
              <a:t>Educational chatbots can provide immediate guidance and learner support, although their effectiveness depends on appropriate design and reliable information (Okonkwo and Ade-Ibijola, 2021; Labadze, Grigolia and Machaidze, 2023).</a:t>
            </a:r>
          </a:p>
          <a:p>
            <a:pPr marL="0" indent="0">
              <a:buNone/>
            </a:pPr>
            <a:endParaRPr lang="en-GB" sz="16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79F454A1-9869-17ED-B711-F16E4A157879}"/>
              </a:ext>
            </a:extLst>
          </p:cNvPr>
          <p:cNvSpPr>
            <a:spLocks noGrp="1"/>
          </p:cNvSpPr>
          <p:nvPr>
            <p:ph type="title"/>
          </p:nvPr>
        </p:nvSpPr>
        <p:spPr>
          <a:xfrm>
            <a:off x="4186647" y="102118"/>
            <a:ext cx="6392332" cy="574675"/>
          </a:xfrm>
        </p:spPr>
        <p:txBody>
          <a:bodyPr>
            <a:normAutofit fontScale="90000"/>
          </a:bodyPr>
          <a:lstStyle/>
          <a:p>
            <a:r>
              <a:rPr lang="en-GB" sz="3600" dirty="0">
                <a:solidFill>
                  <a:schemeClr val="accent1"/>
                </a:solidFill>
              </a:rPr>
              <a:t>Practical Solution: AI Learner Support</a:t>
            </a:r>
          </a:p>
        </p:txBody>
      </p:sp>
      <p:pic>
        <p:nvPicPr>
          <p:cNvPr id="6" name="Picture 5" descr="Hello, I'm Adult Learning Digital Support Assistant.&#10;&#10;AI-generated content may be incorrect.">
            <a:extLst>
              <a:ext uri="{FF2B5EF4-FFF2-40B4-BE49-F238E27FC236}">
                <a16:creationId xmlns:a16="http://schemas.microsoft.com/office/drawing/2014/main" id="{B7290468-D427-E6E3-1749-F61E6E6E2AA2}"/>
              </a:ext>
            </a:extLst>
          </p:cNvPr>
          <p:cNvPicPr>
            <a:picLocks noChangeAspect="1"/>
          </p:cNvPicPr>
          <p:nvPr/>
        </p:nvPicPr>
        <p:blipFill>
          <a:blip r:embed="rId3"/>
          <a:stretch>
            <a:fillRect/>
          </a:stretch>
        </p:blipFill>
        <p:spPr>
          <a:xfrm>
            <a:off x="5800090" y="2002791"/>
            <a:ext cx="5731510" cy="2991485"/>
          </a:xfrm>
          <a:prstGeom prst="rect">
            <a:avLst/>
          </a:prstGeom>
          <a:ln>
            <a:noFill/>
          </a:ln>
          <a:effectLst>
            <a:outerShdw blurRad="190500" algn="tl" rotWithShape="0">
              <a:srgbClr val="000000">
                <a:alpha val="70000"/>
              </a:srgbClr>
            </a:outerShdw>
          </a:effectLst>
        </p:spPr>
      </p:pic>
      <p:sp>
        <p:nvSpPr>
          <p:cNvPr id="7" name="Content Placeholder 2">
            <a:extLst>
              <a:ext uri="{FF2B5EF4-FFF2-40B4-BE49-F238E27FC236}">
                <a16:creationId xmlns:a16="http://schemas.microsoft.com/office/drawing/2014/main" id="{CC3FDF22-5925-2545-FE01-BAA188A1BB36}"/>
              </a:ext>
            </a:extLst>
          </p:cNvPr>
          <p:cNvSpPr txBox="1">
            <a:spLocks/>
          </p:cNvSpPr>
          <p:nvPr/>
        </p:nvSpPr>
        <p:spPr>
          <a:xfrm>
            <a:off x="1464733" y="5689589"/>
            <a:ext cx="9558867" cy="91441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b="1" dirty="0">
                <a:solidFill>
                  <a:schemeClr val="accent1"/>
                </a:solidFill>
                <a:latin typeface="Arial" panose="020B0604020202020204" pitchFamily="34" charset="0"/>
                <a:cs typeface="Arial" panose="020B0604020202020204" pitchFamily="34" charset="0"/>
              </a:rPr>
              <a:t>Design Principle</a:t>
            </a:r>
          </a:p>
          <a:p>
            <a:r>
              <a:rPr lang="en-GB" sz="1600" dirty="0">
                <a:latin typeface="Arial" panose="020B0604020202020204" pitchFamily="34" charset="0"/>
                <a:cs typeface="Arial" panose="020B0604020202020204" pitchFamily="34" charset="0"/>
              </a:rPr>
              <a:t>AI should complement rather than replace human educational support (UNESCO, 2023; Holmes and Tuomi, 2022).</a:t>
            </a:r>
          </a:p>
        </p:txBody>
      </p:sp>
    </p:spTree>
    <p:extLst>
      <p:ext uri="{BB962C8B-B14F-4D97-AF65-F5344CB8AC3E}">
        <p14:creationId xmlns:p14="http://schemas.microsoft.com/office/powerpoint/2010/main" val="100559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The image is a simple, minimalistic design featuring a gradient of blue and white with curved, flowing edges.&#10;&#10;AI-generated content may be incorrect.">
            <a:extLst>
              <a:ext uri="{FF2B5EF4-FFF2-40B4-BE49-F238E27FC236}">
                <a16:creationId xmlns:a16="http://schemas.microsoft.com/office/drawing/2014/main" id="{C9BE8F96-D44D-A52D-4DE5-D4D708F466E2}"/>
              </a:ext>
            </a:extLst>
          </p:cNvPr>
          <p:cNvPicPr>
            <a:picLocks noChangeAspect="1"/>
          </p:cNvPicPr>
          <p:nvPr/>
        </p:nvPicPr>
        <p:blipFill>
          <a:blip r:embed="rId2"/>
          <a:stretch>
            <a:fillRect/>
          </a:stretch>
        </p:blipFill>
        <p:spPr>
          <a:xfrm>
            <a:off x="3239" y="17405"/>
            <a:ext cx="12185522" cy="6858000"/>
          </a:xfrm>
          <a:prstGeom prst="rect">
            <a:avLst/>
          </a:prstGeom>
        </p:spPr>
      </p:pic>
      <p:sp>
        <p:nvSpPr>
          <p:cNvPr id="2" name="Title 1">
            <a:extLst>
              <a:ext uri="{FF2B5EF4-FFF2-40B4-BE49-F238E27FC236}">
                <a16:creationId xmlns:a16="http://schemas.microsoft.com/office/drawing/2014/main" id="{0BC95EE5-C445-8C6A-297C-255BCBCF459F}"/>
              </a:ext>
            </a:extLst>
          </p:cNvPr>
          <p:cNvSpPr>
            <a:spLocks noGrp="1"/>
          </p:cNvSpPr>
          <p:nvPr>
            <p:ph type="title"/>
          </p:nvPr>
        </p:nvSpPr>
        <p:spPr>
          <a:xfrm>
            <a:off x="2856417" y="141287"/>
            <a:ext cx="7391400" cy="447675"/>
          </a:xfrm>
        </p:spPr>
        <p:txBody>
          <a:bodyPr>
            <a:normAutofit fontScale="90000"/>
          </a:bodyPr>
          <a:lstStyle/>
          <a:p>
            <a:r>
              <a:rPr lang="en-GB" dirty="0">
                <a:solidFill>
                  <a:schemeClr val="accent1"/>
                </a:solidFill>
              </a:rPr>
              <a:t>Prototype Design and Architecture</a:t>
            </a:r>
          </a:p>
        </p:txBody>
      </p:sp>
      <p:sp>
        <p:nvSpPr>
          <p:cNvPr id="6" name="Content Placeholder 2">
            <a:extLst>
              <a:ext uri="{FF2B5EF4-FFF2-40B4-BE49-F238E27FC236}">
                <a16:creationId xmlns:a16="http://schemas.microsoft.com/office/drawing/2014/main" id="{9BB53611-8659-26FB-0079-232E3F470746}"/>
              </a:ext>
            </a:extLst>
          </p:cNvPr>
          <p:cNvSpPr txBox="1">
            <a:spLocks/>
          </p:cNvSpPr>
          <p:nvPr/>
        </p:nvSpPr>
        <p:spPr>
          <a:xfrm>
            <a:off x="111155" y="712844"/>
            <a:ext cx="7552265" cy="318184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400" b="1" dirty="0">
                <a:solidFill>
                  <a:schemeClr val="accent1"/>
                </a:solidFill>
                <a:latin typeface="Arial" panose="020B0604020202020204" pitchFamily="34" charset="0"/>
                <a:cs typeface="Arial" panose="020B0604020202020204" pitchFamily="34" charset="0"/>
              </a:rPr>
              <a:t>           Hybrid Conversational Architecture</a:t>
            </a:r>
          </a:p>
          <a:p>
            <a:pPr marL="0" indent="0" algn="ctr">
              <a:buNone/>
            </a:pPr>
            <a:r>
              <a:rPr lang="en-GB" sz="1400" b="1" dirty="0">
                <a:latin typeface="Arial" panose="020B0604020202020204" pitchFamily="34" charset="0"/>
                <a:cs typeface="Arial" panose="020B0604020202020204" pitchFamily="34" charset="0"/>
              </a:rPr>
              <a:t>Learner Question</a:t>
            </a:r>
            <a:endParaRPr lang="en-GB" sz="1400" dirty="0">
              <a:latin typeface="Arial" panose="020B0604020202020204" pitchFamily="34" charset="0"/>
              <a:cs typeface="Arial" panose="020B0604020202020204" pitchFamily="34" charset="0"/>
            </a:endParaRPr>
          </a:p>
          <a:p>
            <a:pPr marL="0" indent="0" algn="ctr">
              <a:buNone/>
            </a:pPr>
            <a:r>
              <a:rPr lang="en-GB" sz="1400" dirty="0">
                <a:latin typeface="Arial" panose="020B0604020202020204" pitchFamily="34" charset="0"/>
                <a:cs typeface="Arial" panose="020B0604020202020204" pitchFamily="34" charset="0"/>
              </a:rPr>
              <a:t>↓</a:t>
            </a:r>
          </a:p>
          <a:p>
            <a:pPr marL="0" indent="0" algn="ctr">
              <a:buNone/>
            </a:pPr>
            <a:r>
              <a:rPr lang="en-GB" sz="1400" b="1" dirty="0">
                <a:latin typeface="Arial" panose="020B0604020202020204" pitchFamily="34" charset="0"/>
                <a:cs typeface="Arial" panose="020B0604020202020204" pitchFamily="34" charset="0"/>
              </a:rPr>
              <a:t>Structured Topics</a:t>
            </a:r>
            <a:endParaRPr lang="en-GB" sz="1400" dirty="0">
              <a:latin typeface="Arial" panose="020B0604020202020204" pitchFamily="34" charset="0"/>
              <a:cs typeface="Arial" panose="020B0604020202020204" pitchFamily="34" charset="0"/>
            </a:endParaRPr>
          </a:p>
          <a:p>
            <a:pPr marL="0" indent="0" algn="ctr">
              <a:buNone/>
            </a:pPr>
            <a:r>
              <a:rPr lang="en-GB" sz="1400" b="1" dirty="0">
                <a:latin typeface="Arial" panose="020B0604020202020204" pitchFamily="34" charset="0"/>
                <a:cs typeface="Arial" panose="020B0604020202020204" pitchFamily="34" charset="0"/>
              </a:rPr>
              <a:t>Custom Knowledge Base</a:t>
            </a:r>
            <a:endParaRPr lang="en-GB" sz="1400" dirty="0">
              <a:latin typeface="Arial" panose="020B0604020202020204" pitchFamily="34" charset="0"/>
              <a:cs typeface="Arial" panose="020B0604020202020204" pitchFamily="34" charset="0"/>
            </a:endParaRPr>
          </a:p>
          <a:p>
            <a:pPr marL="0" indent="0" algn="ctr">
              <a:buNone/>
            </a:pPr>
            <a:r>
              <a:rPr lang="en-GB" sz="1400" b="1" dirty="0">
                <a:latin typeface="Arial" panose="020B0604020202020204" pitchFamily="34" charset="0"/>
                <a:cs typeface="Arial" panose="020B0604020202020204" pitchFamily="34" charset="0"/>
              </a:rPr>
              <a:t>Generative AI</a:t>
            </a:r>
            <a:endParaRPr lang="en-GB" sz="1400" dirty="0">
              <a:latin typeface="Arial" panose="020B0604020202020204" pitchFamily="34" charset="0"/>
              <a:cs typeface="Arial" panose="020B0604020202020204" pitchFamily="34" charset="0"/>
            </a:endParaRPr>
          </a:p>
          <a:p>
            <a:pPr marL="0" indent="0" algn="ctr">
              <a:buNone/>
            </a:pPr>
            <a:r>
              <a:rPr lang="en-GB" sz="1400" dirty="0">
                <a:latin typeface="Arial" panose="020B0604020202020204" pitchFamily="34" charset="0"/>
                <a:cs typeface="Arial" panose="020B0604020202020204" pitchFamily="34" charset="0"/>
              </a:rPr>
              <a:t>↓</a:t>
            </a:r>
          </a:p>
          <a:p>
            <a:pPr marL="0" indent="0" algn="ctr">
              <a:buNone/>
            </a:pPr>
            <a:r>
              <a:rPr lang="en-GB" sz="1400" b="1" dirty="0">
                <a:latin typeface="Arial" panose="020B0604020202020204" pitchFamily="34" charset="0"/>
                <a:cs typeface="Arial" panose="020B0604020202020204" pitchFamily="34" charset="0"/>
              </a:rPr>
              <a:t>Simple Step-by-Step Guidance</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 hybrid approach provides greater control for common questions while allowing flexibility when users express problems in different ways (Kuhail et al., 2023; Deng and Yu, 2024).</a:t>
            </a:r>
          </a:p>
          <a:p>
            <a:endParaRPr lang="en-GB" sz="1400" dirty="0">
              <a:latin typeface="Arial" panose="020B0604020202020204" pitchFamily="34" charset="0"/>
              <a:cs typeface="Arial" panose="020B0604020202020204" pitchFamily="34" charset="0"/>
            </a:endParaRPr>
          </a:p>
        </p:txBody>
      </p:sp>
      <p:sp>
        <p:nvSpPr>
          <p:cNvPr id="12" name="Content Placeholder 2">
            <a:extLst>
              <a:ext uri="{FF2B5EF4-FFF2-40B4-BE49-F238E27FC236}">
                <a16:creationId xmlns:a16="http://schemas.microsoft.com/office/drawing/2014/main" id="{8B930DED-0739-6366-7B9B-6CD12539DFC0}"/>
              </a:ext>
            </a:extLst>
          </p:cNvPr>
          <p:cNvSpPr txBox="1">
            <a:spLocks/>
          </p:cNvSpPr>
          <p:nvPr/>
        </p:nvSpPr>
        <p:spPr>
          <a:xfrm>
            <a:off x="7582988" y="836726"/>
            <a:ext cx="4162574" cy="318184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b="1" dirty="0">
                <a:solidFill>
                  <a:schemeClr val="accent1"/>
                </a:solidFill>
                <a:latin typeface="Arial" panose="020B0604020202020204" pitchFamily="34" charset="0"/>
                <a:cs typeface="Arial" panose="020B0604020202020204" pitchFamily="34" charset="0"/>
              </a:rPr>
              <a:t>Eight Main Learner-Support Topics</a:t>
            </a:r>
          </a:p>
          <a:p>
            <a:pPr lvl="0"/>
            <a:r>
              <a:rPr lang="en-GB" sz="1400" dirty="0">
                <a:latin typeface="Arial" panose="020B0604020202020204" pitchFamily="34" charset="0"/>
                <a:cs typeface="Arial" panose="020B0604020202020204" pitchFamily="34" charset="0"/>
              </a:rPr>
              <a:t>Moodle Login </a:t>
            </a:r>
          </a:p>
          <a:p>
            <a:pPr lvl="0"/>
            <a:r>
              <a:rPr lang="en-GB" sz="1400" dirty="0">
                <a:latin typeface="Arial" panose="020B0604020202020204" pitchFamily="34" charset="0"/>
                <a:cs typeface="Arial" panose="020B0604020202020204" pitchFamily="34" charset="0"/>
              </a:rPr>
              <a:t>Teams Class </a:t>
            </a:r>
          </a:p>
          <a:p>
            <a:pPr lvl="0"/>
            <a:r>
              <a:rPr lang="en-GB" sz="1400" dirty="0">
                <a:latin typeface="Arial" panose="020B0604020202020204" pitchFamily="34" charset="0"/>
                <a:cs typeface="Arial" panose="020B0604020202020204" pitchFamily="34" charset="0"/>
              </a:rPr>
              <a:t>Zoom Class </a:t>
            </a:r>
          </a:p>
          <a:p>
            <a:pPr lvl="0"/>
            <a:r>
              <a:rPr lang="en-GB" sz="1400" dirty="0">
                <a:latin typeface="Arial" panose="020B0604020202020204" pitchFamily="34" charset="0"/>
                <a:cs typeface="Arial" panose="020B0604020202020204" pitchFamily="34" charset="0"/>
              </a:rPr>
              <a:t>Upload Assignment </a:t>
            </a:r>
          </a:p>
          <a:p>
            <a:pPr lvl="0"/>
            <a:r>
              <a:rPr lang="en-GB" sz="1400" dirty="0">
                <a:latin typeface="Arial" panose="020B0604020202020204" pitchFamily="34" charset="0"/>
                <a:cs typeface="Arial" panose="020B0604020202020204" pitchFamily="34" charset="0"/>
              </a:rPr>
              <a:t>Forgot Password </a:t>
            </a:r>
          </a:p>
          <a:p>
            <a:pPr lvl="0"/>
            <a:r>
              <a:rPr lang="en-GB" sz="1400" dirty="0">
                <a:latin typeface="Arial" panose="020B0604020202020204" pitchFamily="34" charset="0"/>
                <a:cs typeface="Arial" panose="020B0604020202020204" pitchFamily="34" charset="0"/>
              </a:rPr>
              <a:t>Contact Tutor </a:t>
            </a:r>
          </a:p>
          <a:p>
            <a:pPr lvl="0"/>
            <a:r>
              <a:rPr lang="en-GB" sz="1400" dirty="0">
                <a:latin typeface="Arial" panose="020B0604020202020204" pitchFamily="34" charset="0"/>
                <a:cs typeface="Arial" panose="020B0604020202020204" pitchFamily="34" charset="0"/>
              </a:rPr>
              <a:t>Online Safety </a:t>
            </a:r>
          </a:p>
          <a:p>
            <a:pPr lvl="0"/>
            <a:r>
              <a:rPr lang="en-GB" sz="1400" dirty="0">
                <a:latin typeface="Arial" panose="020B0604020202020204" pitchFamily="34" charset="0"/>
                <a:cs typeface="Arial" panose="020B0604020202020204" pitchFamily="34" charset="0"/>
              </a:rPr>
              <a:t>Technical Support </a:t>
            </a:r>
          </a:p>
          <a:p>
            <a:r>
              <a:rPr lang="en-GB" sz="1400" dirty="0">
                <a:latin typeface="Arial" panose="020B0604020202020204" pitchFamily="34" charset="0"/>
                <a:cs typeface="Arial" panose="020B0604020202020204" pitchFamily="34" charset="0"/>
              </a:rPr>
              <a:t>Additional topics included </a:t>
            </a:r>
            <a:r>
              <a:rPr lang="en-GB" sz="1400" b="1" dirty="0">
                <a:latin typeface="Arial" panose="020B0604020202020204" pitchFamily="34" charset="0"/>
                <a:cs typeface="Arial" panose="020B0604020202020204" pitchFamily="34" charset="0"/>
              </a:rPr>
              <a:t>Greeting, Goodbye, Thank You and Start Over</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Structured topics can provide consistency, while generative knowledge-based responses provide greater flexibility for less predictable questions (Wollny et al., 2021; Kora et al., 2025).</a:t>
            </a:r>
          </a:p>
          <a:p>
            <a:endParaRPr lang="en-GB" sz="1400" dirty="0">
              <a:latin typeface="Arial" panose="020B0604020202020204" pitchFamily="34" charset="0"/>
              <a:cs typeface="Arial" panose="020B0604020202020204" pitchFamily="34" charset="0"/>
            </a:endParaRPr>
          </a:p>
        </p:txBody>
      </p:sp>
      <p:pic>
        <p:nvPicPr>
          <p:cNvPr id="13" name="Picture 12" descr="The image shows the interface of the Copilot Studio platform, featuring a digital support assistant, various tabs for different functions like knowledge, tools, agents, and topics, and a section for contacting a tutor.&#10;&#10;AI-generated content may be incorrect.">
            <a:extLst>
              <a:ext uri="{FF2B5EF4-FFF2-40B4-BE49-F238E27FC236}">
                <a16:creationId xmlns:a16="http://schemas.microsoft.com/office/drawing/2014/main" id="{DAE5B1F4-9068-EE89-1D0F-83027B86294E}"/>
              </a:ext>
            </a:extLst>
          </p:cNvPr>
          <p:cNvPicPr>
            <a:picLocks noChangeAspect="1"/>
          </p:cNvPicPr>
          <p:nvPr/>
        </p:nvPicPr>
        <p:blipFill>
          <a:blip r:embed="rId3"/>
          <a:stretch>
            <a:fillRect/>
          </a:stretch>
        </p:blipFill>
        <p:spPr>
          <a:xfrm>
            <a:off x="2172043" y="3894693"/>
            <a:ext cx="4899317" cy="282202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144589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depicts a minimalist, abstract design with a gradient of blue and white colors and a curved, flowing wave-like pattern.&#10;&#10;AI-generated content may be incorrect.">
            <a:extLst>
              <a:ext uri="{FF2B5EF4-FFF2-40B4-BE49-F238E27FC236}">
                <a16:creationId xmlns:a16="http://schemas.microsoft.com/office/drawing/2014/main" id="{6F72AFC8-92F6-5F5A-D86D-456A78034F52}"/>
              </a:ext>
            </a:extLst>
          </p:cNvPr>
          <p:cNvPicPr>
            <a:picLocks noChangeAspect="1"/>
          </p:cNvPicPr>
          <p:nvPr/>
        </p:nvPicPr>
        <p:blipFill>
          <a:blip r:embed="rId3"/>
          <a:stretch>
            <a:fillRect/>
          </a:stretch>
        </p:blipFill>
        <p:spPr>
          <a:xfrm>
            <a:off x="0" y="10524"/>
            <a:ext cx="12192000" cy="6854354"/>
          </a:xfrm>
          <a:prstGeom prst="rect">
            <a:avLst/>
          </a:prstGeom>
        </p:spPr>
      </p:pic>
      <p:sp>
        <p:nvSpPr>
          <p:cNvPr id="2" name="Title 1">
            <a:extLst>
              <a:ext uri="{FF2B5EF4-FFF2-40B4-BE49-F238E27FC236}">
                <a16:creationId xmlns:a16="http://schemas.microsoft.com/office/drawing/2014/main" id="{B0168AAE-45A8-9127-D169-3DC4623DACA7}"/>
              </a:ext>
            </a:extLst>
          </p:cNvPr>
          <p:cNvSpPr>
            <a:spLocks noGrp="1"/>
          </p:cNvSpPr>
          <p:nvPr>
            <p:ph type="title"/>
          </p:nvPr>
        </p:nvSpPr>
        <p:spPr>
          <a:xfrm>
            <a:off x="3372877" y="132461"/>
            <a:ext cx="7887789" cy="772585"/>
          </a:xfrm>
        </p:spPr>
        <p:txBody>
          <a:bodyPr>
            <a:normAutofit fontScale="90000"/>
          </a:bodyPr>
          <a:lstStyle/>
          <a:p>
            <a:r>
              <a:rPr lang="en-GB" sz="3600" dirty="0">
                <a:solidFill>
                  <a:schemeClr val="accent1"/>
                </a:solidFill>
              </a:rPr>
              <a:t>Knowledge Base and Conversational Design</a:t>
            </a:r>
          </a:p>
        </p:txBody>
      </p:sp>
      <p:sp>
        <p:nvSpPr>
          <p:cNvPr id="3" name="Content Placeholder 2">
            <a:extLst>
              <a:ext uri="{FF2B5EF4-FFF2-40B4-BE49-F238E27FC236}">
                <a16:creationId xmlns:a16="http://schemas.microsoft.com/office/drawing/2014/main" id="{BF44BDC9-D182-B1BA-1491-85DA98B32C62}"/>
              </a:ext>
            </a:extLst>
          </p:cNvPr>
          <p:cNvSpPr>
            <a:spLocks noGrp="1"/>
          </p:cNvSpPr>
          <p:nvPr>
            <p:ph idx="1"/>
          </p:nvPr>
        </p:nvSpPr>
        <p:spPr>
          <a:xfrm>
            <a:off x="304800" y="787401"/>
            <a:ext cx="11049000" cy="3310466"/>
          </a:xfrm>
        </p:spPr>
        <p:txBody>
          <a:bodyPr>
            <a:noAutofit/>
          </a:bodyPr>
          <a:lstStyle/>
          <a:p>
            <a:pPr marL="0" indent="0">
              <a:buNone/>
            </a:pPr>
            <a:r>
              <a:rPr lang="en-GB" sz="1600" b="1" dirty="0">
                <a:solidFill>
                  <a:schemeClr val="accent1"/>
                </a:solidFill>
                <a:latin typeface="Arial" panose="020B0604020202020204" pitchFamily="34" charset="0"/>
                <a:cs typeface="Arial" panose="020B0604020202020204" pitchFamily="34" charset="0"/>
              </a:rPr>
              <a:t>            Custom Adult-Learning Knowledge Base</a:t>
            </a:r>
          </a:p>
          <a:p>
            <a:r>
              <a:rPr lang="en-GB" sz="1500" dirty="0">
                <a:latin typeface="Arial" panose="020B0604020202020204" pitchFamily="34" charset="0"/>
                <a:cs typeface="Arial" panose="020B0604020202020204" pitchFamily="34" charset="0"/>
              </a:rPr>
              <a:t>The knowledge base provides guidance relating to:</a:t>
            </a:r>
          </a:p>
          <a:p>
            <a:pPr lvl="0"/>
            <a:r>
              <a:rPr lang="en-GB" sz="1500" dirty="0">
                <a:latin typeface="Arial" panose="020B0604020202020204" pitchFamily="34" charset="0"/>
                <a:cs typeface="Arial" panose="020B0604020202020204" pitchFamily="34" charset="0"/>
              </a:rPr>
              <a:t>Moodle </a:t>
            </a:r>
          </a:p>
          <a:p>
            <a:pPr lvl="0"/>
            <a:r>
              <a:rPr lang="en-GB" sz="1500" dirty="0">
                <a:latin typeface="Arial" panose="020B0604020202020204" pitchFamily="34" charset="0"/>
                <a:cs typeface="Arial" panose="020B0604020202020204" pitchFamily="34" charset="0"/>
              </a:rPr>
              <a:t>Microsoft Teams </a:t>
            </a:r>
          </a:p>
          <a:p>
            <a:pPr lvl="0"/>
            <a:r>
              <a:rPr lang="en-GB" sz="1500" dirty="0">
                <a:latin typeface="Arial" panose="020B0604020202020204" pitchFamily="34" charset="0"/>
                <a:cs typeface="Arial" panose="020B0604020202020204" pitchFamily="34" charset="0"/>
              </a:rPr>
              <a:t>Zoom </a:t>
            </a:r>
          </a:p>
          <a:p>
            <a:pPr lvl="0"/>
            <a:r>
              <a:rPr lang="en-GB" sz="1500" dirty="0">
                <a:latin typeface="Arial" panose="020B0604020202020204" pitchFamily="34" charset="0"/>
                <a:cs typeface="Arial" panose="020B0604020202020204" pitchFamily="34" charset="0"/>
              </a:rPr>
              <a:t>Microsoft 365 </a:t>
            </a:r>
          </a:p>
          <a:p>
            <a:pPr lvl="0"/>
            <a:r>
              <a:rPr lang="en-GB" sz="1500" dirty="0">
                <a:latin typeface="Arial" panose="020B0604020202020204" pitchFamily="34" charset="0"/>
                <a:cs typeface="Arial" panose="020B0604020202020204" pitchFamily="34" charset="0"/>
              </a:rPr>
              <a:t>Online safety </a:t>
            </a:r>
          </a:p>
          <a:p>
            <a:pPr lvl="0"/>
            <a:r>
              <a:rPr lang="en-GB" sz="1500" dirty="0">
                <a:latin typeface="Arial" panose="020B0604020202020204" pitchFamily="34" charset="0"/>
                <a:cs typeface="Arial" panose="020B0604020202020204" pitchFamily="34" charset="0"/>
              </a:rPr>
              <a:t>Technical troubleshooting </a:t>
            </a:r>
          </a:p>
          <a:p>
            <a:pPr lvl="0"/>
            <a:r>
              <a:rPr lang="en-GB" sz="1500" dirty="0">
                <a:latin typeface="Arial" panose="020B0604020202020204" pitchFamily="34" charset="0"/>
                <a:cs typeface="Arial" panose="020B0604020202020204" pitchFamily="34" charset="0"/>
              </a:rPr>
              <a:t>Common digital-learning tasks </a:t>
            </a:r>
            <a:endParaRPr lang="en-GB" sz="1500" b="1" dirty="0">
              <a:solidFill>
                <a:schemeClr val="accent1"/>
              </a:solidFill>
              <a:latin typeface="Arial" panose="020B0604020202020204" pitchFamily="34" charset="0"/>
              <a:cs typeface="Arial" panose="020B0604020202020204" pitchFamily="34" charset="0"/>
            </a:endParaRPr>
          </a:p>
          <a:p>
            <a:pPr marL="0" indent="0">
              <a:buNone/>
            </a:pPr>
            <a:endParaRPr lang="en-GB" sz="1500" b="1" dirty="0">
              <a:solidFill>
                <a:schemeClr val="accent1"/>
              </a:solidFill>
              <a:latin typeface="Arial" panose="020B0604020202020204" pitchFamily="34" charset="0"/>
              <a:cs typeface="Arial" panose="020B0604020202020204" pitchFamily="34" charset="0"/>
            </a:endParaRPr>
          </a:p>
          <a:p>
            <a:pPr marL="0" indent="0">
              <a:buNone/>
            </a:pPr>
            <a:endParaRPr lang="en-GB" sz="1500" b="1" dirty="0">
              <a:solidFill>
                <a:schemeClr val="accent1"/>
              </a:solidFill>
              <a:latin typeface="Arial" panose="020B0604020202020204" pitchFamily="34" charset="0"/>
              <a:cs typeface="Arial" panose="020B0604020202020204" pitchFamily="34" charset="0"/>
            </a:endParaRPr>
          </a:p>
          <a:p>
            <a:pPr marL="0" indent="0">
              <a:buNone/>
            </a:pPr>
            <a:endParaRPr lang="en-GB" sz="1500" b="1" dirty="0">
              <a:solidFill>
                <a:schemeClr val="accent1"/>
              </a:solidFill>
              <a:latin typeface="Arial" panose="020B0604020202020204" pitchFamily="34" charset="0"/>
              <a:cs typeface="Arial" panose="020B0604020202020204" pitchFamily="34" charset="0"/>
            </a:endParaRPr>
          </a:p>
          <a:p>
            <a:pPr marL="0" indent="0">
              <a:buNone/>
            </a:pPr>
            <a:endParaRPr lang="en-GB" sz="1500" b="1" dirty="0">
              <a:solidFill>
                <a:schemeClr val="accent1"/>
              </a:solidFill>
              <a:latin typeface="Arial" panose="020B0604020202020204" pitchFamily="34" charset="0"/>
              <a:cs typeface="Arial" panose="020B0604020202020204" pitchFamily="34" charset="0"/>
            </a:endParaRPr>
          </a:p>
          <a:p>
            <a:pPr marL="0" indent="0">
              <a:buNone/>
            </a:pPr>
            <a:endParaRPr lang="en-GB" sz="1500" b="1" dirty="0">
              <a:solidFill>
                <a:schemeClr val="accent1"/>
              </a:solidFill>
              <a:latin typeface="Arial" panose="020B0604020202020204" pitchFamily="34" charset="0"/>
              <a:cs typeface="Arial" panose="020B0604020202020204" pitchFamily="34" charset="0"/>
            </a:endParaRPr>
          </a:p>
          <a:p>
            <a:pPr marL="0" indent="0">
              <a:buNone/>
            </a:pPr>
            <a:endParaRPr lang="en-GB" sz="1500" b="1" dirty="0">
              <a:solidFill>
                <a:schemeClr val="accent1"/>
              </a:solidFill>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p:txBody>
      </p:sp>
      <p:pic>
        <p:nvPicPr>
          <p:cNvPr id="6" name="Picture 5" descr="The image shows the interface of the Adult Learning Digital Support Assistant, featuring a chatbot-like display where a user can ask questions or describe their needs, and receive responses for testing.&#10;&#10;AI-generated content may be incorrect.">
            <a:extLst>
              <a:ext uri="{FF2B5EF4-FFF2-40B4-BE49-F238E27FC236}">
                <a16:creationId xmlns:a16="http://schemas.microsoft.com/office/drawing/2014/main" id="{2C80BFA0-48C4-E314-F4CF-F41EE690B37F}"/>
              </a:ext>
            </a:extLst>
          </p:cNvPr>
          <p:cNvPicPr>
            <a:picLocks noChangeAspect="1"/>
          </p:cNvPicPr>
          <p:nvPr/>
        </p:nvPicPr>
        <p:blipFill>
          <a:blip r:embed="rId4"/>
          <a:stretch>
            <a:fillRect/>
          </a:stretch>
        </p:blipFill>
        <p:spPr>
          <a:xfrm>
            <a:off x="356852" y="3793068"/>
            <a:ext cx="5522963" cy="2853266"/>
          </a:xfrm>
          <a:prstGeom prst="rect">
            <a:avLst/>
          </a:prstGeom>
          <a:ln>
            <a:noFill/>
          </a:ln>
          <a:effectLst>
            <a:outerShdw blurRad="292100" dist="139700" dir="2700000" algn="tl" rotWithShape="0">
              <a:srgbClr val="333333">
                <a:alpha val="65000"/>
              </a:srgbClr>
            </a:outerShdw>
          </a:effectLst>
        </p:spPr>
      </p:pic>
      <p:sp>
        <p:nvSpPr>
          <p:cNvPr id="4" name="Content Placeholder 2">
            <a:extLst>
              <a:ext uri="{FF2B5EF4-FFF2-40B4-BE49-F238E27FC236}">
                <a16:creationId xmlns:a16="http://schemas.microsoft.com/office/drawing/2014/main" id="{D6BB63D2-C5D2-7E7F-8692-98412437A79C}"/>
              </a:ext>
            </a:extLst>
          </p:cNvPr>
          <p:cNvSpPr txBox="1">
            <a:spLocks/>
          </p:cNvSpPr>
          <p:nvPr/>
        </p:nvSpPr>
        <p:spPr>
          <a:xfrm>
            <a:off x="5596467" y="787400"/>
            <a:ext cx="6410520" cy="374594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b="1" dirty="0">
                <a:solidFill>
                  <a:schemeClr val="accent1"/>
                </a:solidFill>
                <a:latin typeface="Arial" panose="020B0604020202020204" pitchFamily="34" charset="0"/>
                <a:cs typeface="Arial" panose="020B0604020202020204" pitchFamily="34" charset="0"/>
              </a:rPr>
              <a:t>Design Principles</a:t>
            </a:r>
          </a:p>
          <a:p>
            <a:pPr>
              <a:lnSpc>
                <a:spcPct val="110000"/>
              </a:lnSpc>
            </a:pPr>
            <a:r>
              <a:rPr lang="en-GB" sz="1500" dirty="0">
                <a:latin typeface="Arial" panose="020B0604020202020204" pitchFamily="34" charset="0"/>
                <a:cs typeface="Arial" panose="020B0604020202020204" pitchFamily="34" charset="0"/>
              </a:rPr>
              <a:t>✓ Simple English</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 Short responses</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 Step-by-step instructions</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 Practical guidance</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 Accessible learner support</a:t>
            </a:r>
          </a:p>
          <a:p>
            <a:pPr>
              <a:lnSpc>
                <a:spcPct val="110000"/>
              </a:lnSpc>
            </a:pPr>
            <a:r>
              <a:rPr lang="en-GB" sz="1500" dirty="0">
                <a:latin typeface="Arial" panose="020B0604020202020204" pitchFamily="34" charset="0"/>
                <a:cs typeface="Arial" panose="020B0604020202020204" pitchFamily="34" charset="0"/>
              </a:rPr>
              <a:t>Clear and learner-centred conversational design is particularly important for users with lower levels of digital confidence (Vuorikari, Kluzer and Punie, 2022).</a:t>
            </a:r>
          </a:p>
          <a:p>
            <a:pPr>
              <a:lnSpc>
                <a:spcPct val="110000"/>
              </a:lnSpc>
            </a:pPr>
            <a:r>
              <a:rPr lang="en-GB" sz="1500" dirty="0">
                <a:latin typeface="Arial" panose="020B0604020202020204" pitchFamily="34" charset="0"/>
                <a:cs typeface="Arial" panose="020B0604020202020204" pitchFamily="34" charset="0"/>
              </a:rPr>
              <a:t>Knowledge-grounded AI can improve the relevance of responses by using selected domain-specific information rather than relying entirely on general model knowledge (Wiśniewski et al., 2025).</a:t>
            </a:r>
          </a:p>
        </p:txBody>
      </p:sp>
      <p:sp>
        <p:nvSpPr>
          <p:cNvPr id="7" name="Content Placeholder 2">
            <a:extLst>
              <a:ext uri="{FF2B5EF4-FFF2-40B4-BE49-F238E27FC236}">
                <a16:creationId xmlns:a16="http://schemas.microsoft.com/office/drawing/2014/main" id="{5F207CAD-B532-C6D0-21BC-90B796C2587E}"/>
              </a:ext>
            </a:extLst>
          </p:cNvPr>
          <p:cNvSpPr txBox="1">
            <a:spLocks/>
          </p:cNvSpPr>
          <p:nvPr/>
        </p:nvSpPr>
        <p:spPr>
          <a:xfrm>
            <a:off x="6378417" y="4627763"/>
            <a:ext cx="5700384" cy="112104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GB" sz="1500" b="1" dirty="0">
                <a:solidFill>
                  <a:schemeClr val="accent1"/>
                </a:solidFill>
                <a:latin typeface="Arial" panose="020B0604020202020204" pitchFamily="34" charset="0"/>
                <a:cs typeface="Arial" panose="020B0604020202020204" pitchFamily="34" charset="0"/>
              </a:rPr>
              <a:t>Limitation</a:t>
            </a:r>
          </a:p>
          <a:p>
            <a:pPr>
              <a:lnSpc>
                <a:spcPct val="110000"/>
              </a:lnSpc>
            </a:pPr>
            <a:r>
              <a:rPr lang="en-GB" sz="1500" dirty="0">
                <a:latin typeface="Arial" panose="020B0604020202020204" pitchFamily="34" charset="0"/>
                <a:cs typeface="Arial" panose="020B0604020202020204" pitchFamily="34" charset="0"/>
              </a:rPr>
              <a:t>Response quality still depends on the </a:t>
            </a:r>
            <a:r>
              <a:rPr lang="en-GB" sz="1500" b="1" dirty="0">
                <a:latin typeface="Arial" panose="020B0604020202020204" pitchFamily="34" charset="0"/>
                <a:cs typeface="Arial" panose="020B0604020202020204" pitchFamily="34" charset="0"/>
              </a:rPr>
              <a:t>accuracy, organisation and coverage of the knowledge source</a:t>
            </a:r>
            <a:r>
              <a:rPr lang="en-GB" sz="1500" dirty="0">
                <a:latin typeface="Arial" panose="020B0604020202020204" pitchFamily="34" charset="0"/>
                <a:cs typeface="Arial" panose="020B0604020202020204" pitchFamily="34" charset="0"/>
              </a:rPr>
              <a:t> (Li et al., 2024; Shen et al., 2024).</a:t>
            </a:r>
          </a:p>
        </p:txBody>
      </p:sp>
    </p:spTree>
    <p:extLst>
      <p:ext uri="{BB962C8B-B14F-4D97-AF65-F5344CB8AC3E}">
        <p14:creationId xmlns:p14="http://schemas.microsoft.com/office/powerpoint/2010/main" val="2696696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depicts a minimalist, abstract design with fluid, swirling blue and white wave-like patterns against a solid, white background.&#10;&#10;AI-generated content may be incorrect.">
            <a:extLst>
              <a:ext uri="{FF2B5EF4-FFF2-40B4-BE49-F238E27FC236}">
                <a16:creationId xmlns:a16="http://schemas.microsoft.com/office/drawing/2014/main" id="{A02316CC-FE09-3977-DE89-D95A4378F10F}"/>
              </a:ext>
            </a:extLst>
          </p:cNvPr>
          <p:cNvPicPr>
            <a:picLocks noChangeAspect="1"/>
          </p:cNvPicPr>
          <p:nvPr/>
        </p:nvPicPr>
        <p:blipFill>
          <a:blip r:embed="rId2"/>
          <a:stretch>
            <a:fillRect/>
          </a:stretch>
        </p:blipFill>
        <p:spPr>
          <a:xfrm>
            <a:off x="0" y="1820"/>
            <a:ext cx="12192000" cy="6854354"/>
          </a:xfrm>
          <a:prstGeom prst="rect">
            <a:avLst/>
          </a:prstGeom>
        </p:spPr>
      </p:pic>
      <p:sp>
        <p:nvSpPr>
          <p:cNvPr id="2" name="Title 1">
            <a:extLst>
              <a:ext uri="{FF2B5EF4-FFF2-40B4-BE49-F238E27FC236}">
                <a16:creationId xmlns:a16="http://schemas.microsoft.com/office/drawing/2014/main" id="{3ACA32D5-AF2B-57BC-ED8B-EC7ED8AE6C19}"/>
              </a:ext>
            </a:extLst>
          </p:cNvPr>
          <p:cNvSpPr>
            <a:spLocks noGrp="1"/>
          </p:cNvSpPr>
          <p:nvPr>
            <p:ph type="title"/>
          </p:nvPr>
        </p:nvSpPr>
        <p:spPr>
          <a:xfrm>
            <a:off x="5071533" y="246446"/>
            <a:ext cx="6434667" cy="549275"/>
          </a:xfrm>
        </p:spPr>
        <p:txBody>
          <a:bodyPr>
            <a:normAutofit fontScale="90000"/>
          </a:bodyPr>
          <a:lstStyle/>
          <a:p>
            <a:r>
              <a:rPr lang="en-GB" dirty="0">
                <a:solidFill>
                  <a:schemeClr val="accent1"/>
                </a:solidFill>
              </a:rPr>
              <a:t>Testing and Refinement</a:t>
            </a:r>
          </a:p>
        </p:txBody>
      </p:sp>
      <p:sp>
        <p:nvSpPr>
          <p:cNvPr id="3" name="Content Placeholder 2">
            <a:extLst>
              <a:ext uri="{FF2B5EF4-FFF2-40B4-BE49-F238E27FC236}">
                <a16:creationId xmlns:a16="http://schemas.microsoft.com/office/drawing/2014/main" id="{96600ED6-0EC0-8945-8A1D-336830A5F84C}"/>
              </a:ext>
            </a:extLst>
          </p:cNvPr>
          <p:cNvSpPr>
            <a:spLocks noGrp="1"/>
          </p:cNvSpPr>
          <p:nvPr>
            <p:ph idx="1"/>
          </p:nvPr>
        </p:nvSpPr>
        <p:spPr>
          <a:xfrm>
            <a:off x="719668" y="871154"/>
            <a:ext cx="9372600" cy="5740400"/>
          </a:xfrm>
        </p:spPr>
        <p:txBody>
          <a:bodyPr>
            <a:noAutofit/>
          </a:bodyPr>
          <a:lstStyle/>
          <a:p>
            <a:pPr marL="0" indent="0">
              <a:buNone/>
            </a:pPr>
            <a:r>
              <a:rPr lang="en-GB" sz="1700" b="1" dirty="0">
                <a:solidFill>
                  <a:schemeClr val="accent1"/>
                </a:solidFill>
                <a:latin typeface="Arial" panose="020B0604020202020204" pitchFamily="34" charset="0"/>
                <a:cs typeface="Arial" panose="020B0604020202020204" pitchFamily="34" charset="0"/>
              </a:rPr>
              <a:t>Prototype Testing</a:t>
            </a:r>
          </a:p>
          <a:p>
            <a:r>
              <a:rPr lang="en-GB" sz="1700" dirty="0">
                <a:latin typeface="Arial" panose="020B0604020202020204" pitchFamily="34" charset="0"/>
                <a:cs typeface="Arial" panose="020B0604020202020204" pitchFamily="34" charset="0"/>
              </a:rPr>
              <a:t>Testing was conducted using Microsoft Copilot Studio's </a:t>
            </a:r>
            <a:r>
              <a:rPr lang="en-GB" sz="1700" b="1" dirty="0">
                <a:latin typeface="Arial" panose="020B0604020202020204" pitchFamily="34" charset="0"/>
                <a:cs typeface="Arial" panose="020B0604020202020204" pitchFamily="34" charset="0"/>
              </a:rPr>
              <a:t>Test your agent</a:t>
            </a:r>
            <a:r>
              <a:rPr lang="en-GB" sz="1700" dirty="0">
                <a:latin typeface="Arial" panose="020B0604020202020204" pitchFamily="34" charset="0"/>
                <a:cs typeface="Arial" panose="020B0604020202020204" pitchFamily="34" charset="0"/>
              </a:rPr>
              <a:t> environment.</a:t>
            </a:r>
          </a:p>
          <a:p>
            <a:r>
              <a:rPr lang="en-GB" sz="1700" dirty="0">
                <a:latin typeface="Arial" panose="020B0604020202020204" pitchFamily="34" charset="0"/>
                <a:cs typeface="Arial" panose="020B0604020202020204" pitchFamily="34" charset="0"/>
              </a:rPr>
              <a:t>Iterative evaluation is important because technically functioning chatbots may still contain conversational or usability problems (Borsci et al., 2022).</a:t>
            </a:r>
          </a:p>
          <a:p>
            <a:pPr marL="0" indent="0">
              <a:buNone/>
            </a:pPr>
            <a:r>
              <a:rPr lang="en-GB" sz="1700" b="1" dirty="0">
                <a:solidFill>
                  <a:schemeClr val="accent1"/>
                </a:solidFill>
                <a:latin typeface="Arial" panose="020B0604020202020204" pitchFamily="34" charset="0"/>
                <a:cs typeface="Arial" panose="020B0604020202020204" pitchFamily="34" charset="0"/>
              </a:rPr>
              <a:t>Automated Evaluation – Study Result </a:t>
            </a:r>
          </a:p>
          <a:p>
            <a:r>
              <a:rPr lang="en-GB" sz="1700" b="1" dirty="0">
                <a:latin typeface="Arial" panose="020B0604020202020204" pitchFamily="34" charset="0"/>
                <a:cs typeface="Arial" panose="020B0604020202020204" pitchFamily="34" charset="0"/>
              </a:rPr>
              <a:t>90%</a:t>
            </a:r>
          </a:p>
          <a:p>
            <a:r>
              <a:rPr lang="en-GB" sz="1700" b="1" dirty="0">
                <a:latin typeface="Arial" panose="020B0604020202020204" pitchFamily="34" charset="0"/>
                <a:cs typeface="Arial" panose="020B0604020202020204" pitchFamily="34" charset="0"/>
              </a:rPr>
              <a:t>9 of 10 test cases passed</a:t>
            </a:r>
            <a:endParaRPr lang="en-GB" sz="1700" dirty="0">
              <a:latin typeface="Arial" panose="020B0604020202020204" pitchFamily="34" charset="0"/>
              <a:cs typeface="Arial" panose="020B0604020202020204" pitchFamily="34" charset="0"/>
            </a:endParaRPr>
          </a:p>
          <a:p>
            <a:pPr marL="0" indent="0">
              <a:buNone/>
            </a:pPr>
            <a:r>
              <a:rPr lang="en-GB" sz="1700" b="1" dirty="0">
                <a:solidFill>
                  <a:schemeClr val="accent1"/>
                </a:solidFill>
                <a:latin typeface="Arial" panose="020B0604020202020204" pitchFamily="34" charset="0"/>
                <a:cs typeface="Arial" panose="020B0604020202020204" pitchFamily="34" charset="0"/>
              </a:rPr>
              <a:t>Start Over Function</a:t>
            </a:r>
          </a:p>
          <a:p>
            <a:pPr lvl="0"/>
            <a:r>
              <a:rPr lang="en-GB" sz="1700" dirty="0">
                <a:latin typeface="Arial" panose="020B0604020202020204" pitchFamily="34" charset="0"/>
                <a:cs typeface="Arial" panose="020B0604020202020204" pitchFamily="34" charset="0"/>
              </a:rPr>
              <a:t>Initially marked as failed </a:t>
            </a:r>
          </a:p>
          <a:p>
            <a:pPr lvl="0"/>
            <a:r>
              <a:rPr lang="en-GB" sz="1700" dirty="0">
                <a:latin typeface="Arial" panose="020B0604020202020204" pitchFamily="34" charset="0"/>
                <a:cs typeface="Arial" panose="020B0604020202020204" pitchFamily="34" charset="0"/>
              </a:rPr>
              <a:t>Function was refined </a:t>
            </a:r>
          </a:p>
          <a:p>
            <a:pPr lvl="0"/>
            <a:r>
              <a:rPr lang="en-GB" sz="1700" dirty="0">
                <a:latin typeface="Arial" panose="020B0604020202020204" pitchFamily="34" charset="0"/>
                <a:cs typeface="Arial" panose="020B0604020202020204" pitchFamily="34" charset="0"/>
              </a:rPr>
              <a:t>Worked correctly during direct testing </a:t>
            </a:r>
          </a:p>
          <a:p>
            <a:pPr lvl="0"/>
            <a:r>
              <a:rPr lang="en-GB" sz="1700" dirty="0">
                <a:latin typeface="Arial" panose="020B0604020202020204" pitchFamily="34" charset="0"/>
                <a:cs typeface="Arial" panose="020B0604020202020204" pitchFamily="34" charset="0"/>
              </a:rPr>
              <a:t>Achieved </a:t>
            </a:r>
            <a:r>
              <a:rPr lang="en-GB" sz="1700" b="1" dirty="0">
                <a:latin typeface="Arial" panose="020B0604020202020204" pitchFamily="34" charset="0"/>
                <a:cs typeface="Arial" panose="020B0604020202020204" pitchFamily="34" charset="0"/>
              </a:rPr>
              <a:t>100% when tested separately</a:t>
            </a:r>
            <a:r>
              <a:rPr lang="en-GB" sz="1700" dirty="0">
                <a:latin typeface="Arial" panose="020B0604020202020204" pitchFamily="34" charset="0"/>
                <a:cs typeface="Arial" panose="020B0604020202020204" pitchFamily="34" charset="0"/>
              </a:rPr>
              <a:t> </a:t>
            </a:r>
          </a:p>
          <a:p>
            <a:pPr lvl="0"/>
            <a:r>
              <a:rPr lang="en-GB" sz="1700" dirty="0">
                <a:latin typeface="Arial" panose="020B0604020202020204" pitchFamily="34" charset="0"/>
                <a:cs typeface="Arial" panose="020B0604020202020204" pitchFamily="34" charset="0"/>
              </a:rPr>
              <a:t>Full automated evaluation continued to report 90% </a:t>
            </a:r>
          </a:p>
          <a:p>
            <a:pPr marL="0" indent="0">
              <a:buNone/>
            </a:pPr>
            <a:r>
              <a:rPr lang="en-GB" sz="1700" b="1" dirty="0">
                <a:solidFill>
                  <a:schemeClr val="accent1"/>
                </a:solidFill>
                <a:latin typeface="Arial" panose="020B0604020202020204" pitchFamily="34" charset="0"/>
                <a:cs typeface="Arial" panose="020B0604020202020204" pitchFamily="34" charset="0"/>
              </a:rPr>
              <a:t>Critical Interpretation</a:t>
            </a:r>
          </a:p>
          <a:p>
            <a:r>
              <a:rPr lang="en-GB" sz="1700" dirty="0">
                <a:latin typeface="Arial" panose="020B0604020202020204" pitchFamily="34" charset="0"/>
                <a:cs typeface="Arial" panose="020B0604020202020204" pitchFamily="34" charset="0"/>
              </a:rPr>
              <a:t>Automated evaluation should therefore be considered alongside </a:t>
            </a:r>
            <a:r>
              <a:rPr lang="en-GB" sz="1700" b="1" dirty="0">
                <a:latin typeface="Arial" panose="020B0604020202020204" pitchFamily="34" charset="0"/>
                <a:cs typeface="Arial" panose="020B0604020202020204" pitchFamily="34" charset="0"/>
              </a:rPr>
              <a:t>direct functional testing</a:t>
            </a:r>
            <a:r>
              <a:rPr lang="en-GB" sz="1700" dirty="0">
                <a:latin typeface="Arial" panose="020B0604020202020204" pitchFamily="34" charset="0"/>
                <a:cs typeface="Arial" panose="020B0604020202020204" pitchFamily="34" charset="0"/>
              </a:rPr>
              <a:t>, particularly for multi-stage conversations.</a:t>
            </a:r>
          </a:p>
          <a:p>
            <a:endParaRPr lang="en-GB" sz="1700" dirty="0">
              <a:latin typeface="Arial" panose="020B0604020202020204" pitchFamily="34" charset="0"/>
              <a:cs typeface="Arial" panose="020B0604020202020204" pitchFamily="34" charset="0"/>
            </a:endParaRPr>
          </a:p>
        </p:txBody>
      </p:sp>
      <p:pic>
        <p:nvPicPr>
          <p:cNvPr id="8" name="Picture 7" descr="The image shows a test result dashboard for the Adult Learning Digital Support Assistant, with a 90% success rate, displaying various questions and their corresponding answers, and the test has been successfully completed by a user named Iftekhar Rashid.&#10;&#10;AI-generated content may be incorrect.">
            <a:extLst>
              <a:ext uri="{FF2B5EF4-FFF2-40B4-BE49-F238E27FC236}">
                <a16:creationId xmlns:a16="http://schemas.microsoft.com/office/drawing/2014/main" id="{02D979B7-2BB8-1F9C-8C8D-3DCF9BC1F78A}"/>
              </a:ext>
            </a:extLst>
          </p:cNvPr>
          <p:cNvPicPr>
            <a:picLocks noChangeAspect="1"/>
          </p:cNvPicPr>
          <p:nvPr/>
        </p:nvPicPr>
        <p:blipFill>
          <a:blip r:embed="rId3"/>
          <a:stretch>
            <a:fillRect/>
          </a:stretch>
        </p:blipFill>
        <p:spPr>
          <a:xfrm>
            <a:off x="5943605" y="2281468"/>
            <a:ext cx="5960532" cy="335101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87498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The image is a simple, minimalistic design featuring a gradient of blue and white with curved, flowing edges.&#10;&#10;AI-generated content may be incorrect.">
            <a:extLst>
              <a:ext uri="{FF2B5EF4-FFF2-40B4-BE49-F238E27FC236}">
                <a16:creationId xmlns:a16="http://schemas.microsoft.com/office/drawing/2014/main" id="{7ACA38E7-9FD8-5A66-8393-41B6A8A97BF8}"/>
              </a:ext>
            </a:extLst>
          </p:cNvPr>
          <p:cNvPicPr>
            <a:picLocks noChangeAspect="1"/>
          </p:cNvPicPr>
          <p:nvPr/>
        </p:nvPicPr>
        <p:blipFill>
          <a:blip r:embed="rId2"/>
          <a:stretch>
            <a:fillRect/>
          </a:stretch>
        </p:blipFill>
        <p:spPr>
          <a:xfrm>
            <a:off x="3239" y="8935"/>
            <a:ext cx="12185522" cy="6858000"/>
          </a:xfrm>
          <a:prstGeom prst="rect">
            <a:avLst/>
          </a:prstGeom>
        </p:spPr>
      </p:pic>
      <p:sp>
        <p:nvSpPr>
          <p:cNvPr id="2" name="Title 1">
            <a:extLst>
              <a:ext uri="{FF2B5EF4-FFF2-40B4-BE49-F238E27FC236}">
                <a16:creationId xmlns:a16="http://schemas.microsoft.com/office/drawing/2014/main" id="{C306E2DC-FD06-401A-D696-55F62709B4C2}"/>
              </a:ext>
            </a:extLst>
          </p:cNvPr>
          <p:cNvSpPr>
            <a:spLocks noGrp="1"/>
          </p:cNvSpPr>
          <p:nvPr>
            <p:ph type="title"/>
          </p:nvPr>
        </p:nvSpPr>
        <p:spPr>
          <a:xfrm>
            <a:off x="838200" y="365126"/>
            <a:ext cx="10515600" cy="413808"/>
          </a:xfrm>
        </p:spPr>
        <p:txBody>
          <a:bodyPr>
            <a:normAutofit fontScale="90000"/>
          </a:bodyPr>
          <a:lstStyle/>
          <a:p>
            <a:r>
              <a:rPr lang="en-GB" dirty="0">
                <a:solidFill>
                  <a:schemeClr val="accent1"/>
                </a:solidFill>
              </a:rPr>
              <a:t>Discussion and Overall Interpretation</a:t>
            </a:r>
          </a:p>
        </p:txBody>
      </p:sp>
      <p:sp>
        <p:nvSpPr>
          <p:cNvPr id="3" name="Content Placeholder 2">
            <a:extLst>
              <a:ext uri="{FF2B5EF4-FFF2-40B4-BE49-F238E27FC236}">
                <a16:creationId xmlns:a16="http://schemas.microsoft.com/office/drawing/2014/main" id="{55125C7C-7024-3EB3-9CF3-E612CD06E950}"/>
              </a:ext>
            </a:extLst>
          </p:cNvPr>
          <p:cNvSpPr>
            <a:spLocks noGrp="1"/>
          </p:cNvSpPr>
          <p:nvPr>
            <p:ph idx="1"/>
          </p:nvPr>
        </p:nvSpPr>
        <p:spPr>
          <a:xfrm>
            <a:off x="186267" y="905933"/>
            <a:ext cx="11167533" cy="5858934"/>
          </a:xfrm>
        </p:spPr>
        <p:txBody>
          <a:bodyPr>
            <a:normAutofit fontScale="47500" lnSpcReduction="20000"/>
          </a:bodyPr>
          <a:lstStyle/>
          <a:p>
            <a:pPr marL="0" indent="0">
              <a:buNone/>
            </a:pPr>
            <a:r>
              <a:rPr lang="en-GB" sz="2900" b="1" dirty="0">
                <a:solidFill>
                  <a:schemeClr val="accent1"/>
                </a:solidFill>
              </a:rPr>
              <a:t>Main Relationship Identified</a:t>
            </a:r>
          </a:p>
          <a:p>
            <a:pPr marL="0" indent="0">
              <a:buNone/>
            </a:pPr>
            <a:r>
              <a:rPr lang="en-GB" b="1" dirty="0"/>
              <a:t>Digital Learning Tools</a:t>
            </a:r>
            <a:endParaRPr lang="en-GB" dirty="0"/>
          </a:p>
          <a:p>
            <a:pPr marL="0" indent="0">
              <a:buNone/>
            </a:pPr>
            <a:r>
              <a:rPr lang="en-GB" dirty="0"/>
              <a:t>	↓</a:t>
            </a:r>
          </a:p>
          <a:p>
            <a:pPr marL="0" indent="0">
              <a:buNone/>
            </a:pPr>
            <a:r>
              <a:rPr lang="en-GB" b="1" dirty="0"/>
              <a:t>Learner Engagement</a:t>
            </a:r>
            <a:endParaRPr lang="en-GB" dirty="0"/>
          </a:p>
          <a:p>
            <a:pPr marL="0" indent="0">
              <a:buNone/>
            </a:pPr>
            <a:r>
              <a:rPr lang="en-GB" dirty="0"/>
              <a:t>	↓</a:t>
            </a:r>
          </a:p>
          <a:p>
            <a:pPr marL="0" indent="0">
              <a:buNone/>
            </a:pPr>
            <a:r>
              <a:rPr lang="en-GB" b="1" dirty="0"/>
              <a:t>Educational Outcomes</a:t>
            </a:r>
            <a:endParaRPr lang="en-GB" dirty="0"/>
          </a:p>
          <a:p>
            <a:pPr marL="0" indent="0">
              <a:buNone/>
            </a:pPr>
            <a:r>
              <a:rPr lang="en-GB" b="1" dirty="0">
                <a:solidFill>
                  <a:schemeClr val="accent1"/>
                </a:solidFill>
              </a:rPr>
              <a:t>But the relationship is influenced by:</a:t>
            </a:r>
          </a:p>
          <a:p>
            <a:pPr lvl="0"/>
            <a:r>
              <a:rPr lang="en-GB" dirty="0"/>
              <a:t>Digital skills </a:t>
            </a:r>
          </a:p>
          <a:p>
            <a:pPr lvl="0"/>
            <a:r>
              <a:rPr lang="en-GB" dirty="0"/>
              <a:t>Internet connectivity </a:t>
            </a:r>
          </a:p>
          <a:p>
            <a:pPr lvl="0"/>
            <a:r>
              <a:rPr lang="en-GB" dirty="0"/>
              <a:t>Device access </a:t>
            </a:r>
          </a:p>
          <a:p>
            <a:pPr lvl="0"/>
            <a:r>
              <a:rPr lang="en-GB" dirty="0"/>
              <a:t>Accessibility </a:t>
            </a:r>
          </a:p>
          <a:p>
            <a:pPr lvl="0"/>
            <a:r>
              <a:rPr lang="en-GB" dirty="0"/>
              <a:t>Digital confidence </a:t>
            </a:r>
          </a:p>
          <a:p>
            <a:pPr lvl="0"/>
            <a:r>
              <a:rPr lang="en-GB" dirty="0"/>
              <a:t>Tutor support </a:t>
            </a:r>
          </a:p>
          <a:p>
            <a:r>
              <a:rPr lang="en-GB" dirty="0"/>
              <a:t>(Bond et al., 2021; UNESCO, 2023; Jisc, 2025)</a:t>
            </a:r>
          </a:p>
          <a:p>
            <a:pPr marL="0" indent="0">
              <a:buNone/>
            </a:pPr>
            <a:r>
              <a:rPr lang="en-GB" b="1" dirty="0">
                <a:solidFill>
                  <a:schemeClr val="accent1"/>
                </a:solidFill>
              </a:rPr>
              <a:t>AI Support Assistant</a:t>
            </a:r>
          </a:p>
          <a:p>
            <a:r>
              <a:rPr lang="en-GB" dirty="0"/>
              <a:t>The prototype provides an additional support mechanism by helping learners address routine digital difficulties.</a:t>
            </a:r>
          </a:p>
          <a:p>
            <a:r>
              <a:rPr lang="en-GB" dirty="0"/>
              <a:t>However:</a:t>
            </a:r>
          </a:p>
          <a:p>
            <a:r>
              <a:rPr lang="en-GB" b="1" dirty="0"/>
              <a:t>AI support should complement rather than replace effective teaching and human support</a:t>
            </a:r>
            <a:r>
              <a:rPr lang="en-GB" dirty="0"/>
              <a:t> (UNESCO, 2023).</a:t>
            </a:r>
          </a:p>
          <a:p>
            <a:pPr marL="0" indent="0">
              <a:buNone/>
            </a:pPr>
            <a:r>
              <a:rPr lang="en-GB" b="1" dirty="0">
                <a:solidFill>
                  <a:schemeClr val="accent1"/>
                </a:solidFill>
              </a:rPr>
              <a:t>Overall Interpretation</a:t>
            </a:r>
          </a:p>
          <a:p>
            <a:r>
              <a:rPr lang="en-GB" dirty="0"/>
              <a:t>Successful digital learning results from the interaction between:</a:t>
            </a:r>
          </a:p>
          <a:p>
            <a:r>
              <a:rPr lang="en-GB" b="1" dirty="0"/>
              <a:t>Appropriate Technology + Learner Capability + Effective Human Support</a:t>
            </a:r>
            <a:endParaRPr lang="en-GB" dirty="0"/>
          </a:p>
          <a:p>
            <a:r>
              <a:rPr lang="en-GB" dirty="0"/>
              <a:t>This reflects the conceptual framework and discussion in your dissertation.</a:t>
            </a:r>
          </a:p>
          <a:p>
            <a:endParaRPr lang="en-GB" dirty="0"/>
          </a:p>
        </p:txBody>
      </p:sp>
      <p:pic>
        <p:nvPicPr>
          <p:cNvPr id="8" name="Picture 7" descr="The image illustrates a diagram that categorizes various digital learning tools and factors influencing educational outcomes, such as engagement, support, skills, achievement, and satisfaction, connected by arrows to specific technologies and resources like Moodle, Microsoft Teams, and Microsoft 365.&#10;&#10;AI-generated content may be incorrect.">
            <a:extLst>
              <a:ext uri="{FF2B5EF4-FFF2-40B4-BE49-F238E27FC236}">
                <a16:creationId xmlns:a16="http://schemas.microsoft.com/office/drawing/2014/main" id="{699CEAAF-68B6-A9F6-96EC-B1BD9D1D55C0}"/>
              </a:ext>
            </a:extLst>
          </p:cNvPr>
          <p:cNvPicPr>
            <a:picLocks noChangeAspect="1"/>
          </p:cNvPicPr>
          <p:nvPr/>
        </p:nvPicPr>
        <p:blipFill>
          <a:blip r:embed="rId3"/>
          <a:stretch>
            <a:fillRect/>
          </a:stretch>
        </p:blipFill>
        <p:spPr>
          <a:xfrm>
            <a:off x="5016711" y="803865"/>
            <a:ext cx="5731510" cy="3820795"/>
          </a:xfrm>
          <a:prstGeom prst="rect">
            <a:avLst/>
          </a:prstGeom>
        </p:spPr>
      </p:pic>
    </p:spTree>
    <p:extLst>
      <p:ext uri="{BB962C8B-B14F-4D97-AF65-F5344CB8AC3E}">
        <p14:creationId xmlns:p14="http://schemas.microsoft.com/office/powerpoint/2010/main" val="817629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depicts a serene, minimalistic composition featuring abstract, flowing, multicolored waves against a white background.&#10;&#10;AI-generated content may be incorrect.">
            <a:extLst>
              <a:ext uri="{FF2B5EF4-FFF2-40B4-BE49-F238E27FC236}">
                <a16:creationId xmlns:a16="http://schemas.microsoft.com/office/drawing/2014/main" id="{5F9CC9D3-4057-671F-83D4-D7FCA1DF6959}"/>
              </a:ext>
            </a:extLst>
          </p:cNvPr>
          <p:cNvPicPr>
            <a:picLocks noChangeAspect="1"/>
          </p:cNvPicPr>
          <p:nvPr/>
        </p:nvPicPr>
        <p:blipFill>
          <a:blip r:embed="rId2"/>
          <a:stretch>
            <a:fillRect/>
          </a:stretch>
        </p:blipFill>
        <p:spPr>
          <a:xfrm>
            <a:off x="3239" y="16931"/>
            <a:ext cx="12185522" cy="6858000"/>
          </a:xfrm>
          <a:prstGeom prst="rect">
            <a:avLst/>
          </a:prstGeom>
        </p:spPr>
      </p:pic>
      <p:sp>
        <p:nvSpPr>
          <p:cNvPr id="2" name="Title 1">
            <a:extLst>
              <a:ext uri="{FF2B5EF4-FFF2-40B4-BE49-F238E27FC236}">
                <a16:creationId xmlns:a16="http://schemas.microsoft.com/office/drawing/2014/main" id="{D33C8039-AE5B-625C-0BB1-462463BA906F}"/>
              </a:ext>
            </a:extLst>
          </p:cNvPr>
          <p:cNvSpPr>
            <a:spLocks noGrp="1"/>
          </p:cNvSpPr>
          <p:nvPr>
            <p:ph type="title"/>
          </p:nvPr>
        </p:nvSpPr>
        <p:spPr>
          <a:xfrm>
            <a:off x="512064" y="365126"/>
            <a:ext cx="6183086" cy="557742"/>
          </a:xfrm>
        </p:spPr>
        <p:txBody>
          <a:bodyPr>
            <a:normAutofit/>
          </a:bodyPr>
          <a:lstStyle/>
          <a:p>
            <a:pPr algn="ctr"/>
            <a:r>
              <a:rPr lang="en-GB" sz="3200" dirty="0">
                <a:solidFill>
                  <a:schemeClr val="accent1"/>
                </a:solidFill>
              </a:rPr>
              <a:t>Conclusions and Recommendations</a:t>
            </a:r>
          </a:p>
        </p:txBody>
      </p:sp>
      <p:sp>
        <p:nvSpPr>
          <p:cNvPr id="3" name="Content Placeholder 2">
            <a:extLst>
              <a:ext uri="{FF2B5EF4-FFF2-40B4-BE49-F238E27FC236}">
                <a16:creationId xmlns:a16="http://schemas.microsoft.com/office/drawing/2014/main" id="{85A855B2-34A3-07DC-B3ED-53A2F9531C3D}"/>
              </a:ext>
            </a:extLst>
          </p:cNvPr>
          <p:cNvSpPr>
            <a:spLocks noGrp="1"/>
          </p:cNvSpPr>
          <p:nvPr>
            <p:ph idx="1"/>
          </p:nvPr>
        </p:nvSpPr>
        <p:spPr>
          <a:xfrm>
            <a:off x="287867" y="922869"/>
            <a:ext cx="5660087" cy="3065658"/>
          </a:xfrm>
        </p:spPr>
        <p:txBody>
          <a:bodyPr>
            <a:noAutofit/>
          </a:bodyPr>
          <a:lstStyle/>
          <a:p>
            <a:pPr marL="0" indent="0">
              <a:lnSpc>
                <a:spcPct val="170000"/>
              </a:lnSpc>
              <a:buNone/>
            </a:pPr>
            <a:r>
              <a:rPr lang="en-GB" sz="1800" b="1" dirty="0">
                <a:solidFill>
                  <a:schemeClr val="accent1"/>
                </a:solidFill>
                <a:latin typeface="Arial" panose="020B0604020202020204" pitchFamily="34" charset="0"/>
                <a:cs typeface="Arial" panose="020B0604020202020204" pitchFamily="34" charset="0"/>
              </a:rPr>
              <a:t>Main Conclusions</a:t>
            </a:r>
          </a:p>
          <a:p>
            <a:pPr lvl="0">
              <a:lnSpc>
                <a:spcPct val="170000"/>
              </a:lnSpc>
            </a:pPr>
            <a:r>
              <a:rPr lang="en-GB" sz="1600" dirty="0">
                <a:latin typeface="Arial" panose="020B0604020202020204" pitchFamily="34" charset="0"/>
                <a:cs typeface="Arial" panose="020B0604020202020204" pitchFamily="34" charset="0"/>
              </a:rPr>
              <a:t>Digital tools can positively support learner engagement and perceived educational outcomes (Bond et al., 2021). </a:t>
            </a:r>
          </a:p>
          <a:p>
            <a:pPr lvl="0">
              <a:lnSpc>
                <a:spcPct val="170000"/>
              </a:lnSpc>
            </a:pPr>
            <a:r>
              <a:rPr lang="en-GB" sz="1600" dirty="0">
                <a:latin typeface="Arial" panose="020B0604020202020204" pitchFamily="34" charset="0"/>
                <a:cs typeface="Arial" panose="020B0604020202020204" pitchFamily="34" charset="0"/>
              </a:rPr>
              <a:t>Their effectiveness is reduced when learners experience connectivity, device, skills or confidence barriers (Jisc, 2025). </a:t>
            </a:r>
          </a:p>
          <a:p>
            <a:pPr lvl="0">
              <a:lnSpc>
                <a:spcPct val="170000"/>
              </a:lnSpc>
            </a:pPr>
            <a:r>
              <a:rPr lang="en-GB" sz="1600" dirty="0">
                <a:latin typeface="Arial" panose="020B0604020202020204" pitchFamily="34" charset="0"/>
                <a:cs typeface="Arial" panose="020B0604020202020204" pitchFamily="34" charset="0"/>
              </a:rPr>
              <a:t>No single digital platform is universally most effective; suitability depends on learner needs and educational purpose (Martin, Sun and Westine, 2020). </a:t>
            </a:r>
          </a:p>
          <a:p>
            <a:pPr lvl="0">
              <a:lnSpc>
                <a:spcPct val="170000"/>
              </a:lnSpc>
            </a:pPr>
            <a:r>
              <a:rPr lang="en-GB" sz="1600" dirty="0">
                <a:latin typeface="Arial" panose="020B0604020202020204" pitchFamily="34" charset="0"/>
                <a:cs typeface="Arial" panose="020B0604020202020204" pitchFamily="34" charset="0"/>
              </a:rPr>
              <a:t>AI can provide valuable immediate support for routine digital problems but should not replace educators (UNESCO, 2023). </a:t>
            </a:r>
          </a:p>
          <a:p>
            <a:pPr marL="0" indent="0">
              <a:lnSpc>
                <a:spcPct val="170000"/>
              </a:lnSpc>
              <a:buNone/>
            </a:pPr>
            <a:endParaRPr lang="en-GB" sz="1600"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BBD5B32A-22D1-5A7E-2E48-CE99F14E4933}"/>
              </a:ext>
            </a:extLst>
          </p:cNvPr>
          <p:cNvSpPr txBox="1">
            <a:spLocks/>
          </p:cNvSpPr>
          <p:nvPr/>
        </p:nvSpPr>
        <p:spPr>
          <a:xfrm>
            <a:off x="5813842" y="922868"/>
            <a:ext cx="6930282" cy="293757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1800" b="1" dirty="0">
                <a:solidFill>
                  <a:schemeClr val="accent1"/>
                </a:solidFill>
                <a:latin typeface="Arial" panose="020B0604020202020204" pitchFamily="34" charset="0"/>
                <a:cs typeface="Arial" panose="020B0604020202020204" pitchFamily="34" charset="0"/>
              </a:rPr>
              <a:t>Recommendations</a:t>
            </a:r>
            <a:endParaRPr lang="en-GB" sz="1600" b="1" dirty="0">
              <a:solidFill>
                <a:schemeClr val="accent1"/>
              </a:solidFill>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Adult education providers should:</a:t>
            </a:r>
          </a:p>
          <a:p>
            <a:pPr lvl="0">
              <a:lnSpc>
                <a:spcPct val="150000"/>
              </a:lnSpc>
            </a:pPr>
            <a:r>
              <a:rPr lang="en-GB" sz="1600" dirty="0">
                <a:latin typeface="Arial" panose="020B0604020202020204" pitchFamily="34" charset="0"/>
                <a:cs typeface="Arial" panose="020B0604020202020204" pitchFamily="34" charset="0"/>
              </a:rPr>
              <a:t>Provide regular digital-skills development (Jisc, 2025). </a:t>
            </a:r>
          </a:p>
          <a:p>
            <a:pPr lvl="0">
              <a:lnSpc>
                <a:spcPct val="150000"/>
              </a:lnSpc>
            </a:pPr>
            <a:r>
              <a:rPr lang="en-GB" sz="1600" dirty="0">
                <a:latin typeface="Arial" panose="020B0604020202020204" pitchFamily="34" charset="0"/>
                <a:cs typeface="Arial" panose="020B0604020202020204" pitchFamily="34" charset="0"/>
              </a:rPr>
              <a:t>Offer simple step-by-step learner guidance. </a:t>
            </a:r>
          </a:p>
          <a:p>
            <a:pPr lvl="0">
              <a:lnSpc>
                <a:spcPct val="150000"/>
              </a:lnSpc>
            </a:pPr>
            <a:r>
              <a:rPr lang="en-GB" sz="1600" dirty="0">
                <a:latin typeface="Arial" panose="020B0604020202020204" pitchFamily="34" charset="0"/>
                <a:cs typeface="Arial" panose="020B0604020202020204" pitchFamily="34" charset="0"/>
              </a:rPr>
              <a:t>Maintain access to suitable devices and reliable connectivity. </a:t>
            </a:r>
          </a:p>
          <a:p>
            <a:pPr lvl="0">
              <a:lnSpc>
                <a:spcPct val="150000"/>
              </a:lnSpc>
            </a:pPr>
            <a:r>
              <a:rPr lang="en-GB" sz="1600" dirty="0">
                <a:latin typeface="Arial" panose="020B0604020202020204" pitchFamily="34" charset="0"/>
                <a:cs typeface="Arial" panose="020B0604020202020204" pitchFamily="34" charset="0"/>
              </a:rPr>
              <a:t>Provide responsive technical and tutor support. </a:t>
            </a:r>
          </a:p>
          <a:p>
            <a:pPr lvl="0">
              <a:lnSpc>
                <a:spcPct val="150000"/>
              </a:lnSpc>
            </a:pPr>
            <a:r>
              <a:rPr lang="en-GB" sz="1600" dirty="0">
                <a:latin typeface="Arial" panose="020B0604020202020204" pitchFamily="34" charset="0"/>
                <a:cs typeface="Arial" panose="020B0604020202020204" pitchFamily="34" charset="0"/>
              </a:rPr>
              <a:t>Use AI to complement routine learner support. </a:t>
            </a:r>
          </a:p>
          <a:p>
            <a:pPr lvl="0">
              <a:lnSpc>
                <a:spcPct val="150000"/>
              </a:lnSpc>
            </a:pPr>
            <a:r>
              <a:rPr lang="en-GB" sz="1600" dirty="0">
                <a:latin typeface="Arial" panose="020B0604020202020204" pitchFamily="34" charset="0"/>
                <a:cs typeface="Arial" panose="020B0604020202020204" pitchFamily="34" charset="0"/>
              </a:rPr>
              <a:t>Maintain human involvement for complex learner needs (UNESCO, 2023). </a:t>
            </a:r>
          </a:p>
        </p:txBody>
      </p:sp>
      <p:pic>
        <p:nvPicPr>
          <p:cNvPr id="16" name="Picture 15" descr="Two individuals are collaboratively working on a laptop and documents in an office setting.&#10;&#10;AI-generated content may be incorrect.">
            <a:extLst>
              <a:ext uri="{FF2B5EF4-FFF2-40B4-BE49-F238E27FC236}">
                <a16:creationId xmlns:a16="http://schemas.microsoft.com/office/drawing/2014/main" id="{67881DFA-871D-2EF1-3D07-C36C30C403BF}"/>
              </a:ext>
            </a:extLst>
          </p:cNvPr>
          <p:cNvPicPr>
            <a:picLocks noChangeAspect="1"/>
          </p:cNvPicPr>
          <p:nvPr/>
        </p:nvPicPr>
        <p:blipFill>
          <a:blip r:embed="rId3"/>
          <a:srcRect b="7787"/>
          <a:stretch>
            <a:fillRect/>
          </a:stretch>
        </p:blipFill>
        <p:spPr>
          <a:xfrm>
            <a:off x="4804249" y="4692343"/>
            <a:ext cx="3495264" cy="2148726"/>
          </a:xfrm>
          <a:prstGeom prst="rect">
            <a:avLst/>
          </a:prstGeom>
        </p:spPr>
      </p:pic>
      <p:sp>
        <p:nvSpPr>
          <p:cNvPr id="4" name="Content Placeholder 2">
            <a:extLst>
              <a:ext uri="{FF2B5EF4-FFF2-40B4-BE49-F238E27FC236}">
                <a16:creationId xmlns:a16="http://schemas.microsoft.com/office/drawing/2014/main" id="{B5FF2A70-C998-15D0-F808-A5C36E6CA822}"/>
              </a:ext>
            </a:extLst>
          </p:cNvPr>
          <p:cNvSpPr txBox="1">
            <a:spLocks/>
          </p:cNvSpPr>
          <p:nvPr/>
        </p:nvSpPr>
        <p:spPr>
          <a:xfrm>
            <a:off x="8100957" y="6156959"/>
            <a:ext cx="2323203" cy="23513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100" dirty="0"/>
              <a:t>Image: Canva (2026)</a:t>
            </a:r>
            <a:endParaRPr lang="en-GB"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971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is a simple, abstract composition featuring a smooth gradient transition from white to blue, creating a serene, minimalistic design.&#10;&#10;AI-generated content may be incorrect.">
            <a:extLst>
              <a:ext uri="{FF2B5EF4-FFF2-40B4-BE49-F238E27FC236}">
                <a16:creationId xmlns:a16="http://schemas.microsoft.com/office/drawing/2014/main" id="{DF71E762-718A-5166-1C52-57839440A91F}"/>
              </a:ext>
            </a:extLst>
          </p:cNvPr>
          <p:cNvPicPr>
            <a:picLocks noChangeAspect="1"/>
          </p:cNvPicPr>
          <p:nvPr/>
        </p:nvPicPr>
        <p:blipFill>
          <a:blip r:embed="rId2"/>
          <a:stretch>
            <a:fillRect/>
          </a:stretch>
        </p:blipFill>
        <p:spPr>
          <a:xfrm>
            <a:off x="3239" y="8705"/>
            <a:ext cx="12185522" cy="6858000"/>
          </a:xfrm>
          <a:prstGeom prst="rect">
            <a:avLst/>
          </a:prstGeom>
        </p:spPr>
      </p:pic>
      <p:sp>
        <p:nvSpPr>
          <p:cNvPr id="2" name="Title 1">
            <a:extLst>
              <a:ext uri="{FF2B5EF4-FFF2-40B4-BE49-F238E27FC236}">
                <a16:creationId xmlns:a16="http://schemas.microsoft.com/office/drawing/2014/main" id="{90EB5345-7670-4AD9-1195-3699CF7F5BC4}"/>
              </a:ext>
            </a:extLst>
          </p:cNvPr>
          <p:cNvSpPr>
            <a:spLocks noGrp="1"/>
          </p:cNvSpPr>
          <p:nvPr>
            <p:ph type="title"/>
          </p:nvPr>
        </p:nvSpPr>
        <p:spPr>
          <a:xfrm>
            <a:off x="838200" y="365125"/>
            <a:ext cx="10515600" cy="549275"/>
          </a:xfrm>
        </p:spPr>
        <p:txBody>
          <a:bodyPr>
            <a:normAutofit fontScale="90000"/>
          </a:bodyPr>
          <a:lstStyle/>
          <a:p>
            <a:pPr algn="ctr"/>
            <a:r>
              <a:rPr lang="en-GB" sz="3600" dirty="0">
                <a:solidFill>
                  <a:schemeClr val="accent1"/>
                </a:solidFill>
              </a:rPr>
              <a:t>Limitations and Future Development</a:t>
            </a:r>
          </a:p>
        </p:txBody>
      </p:sp>
      <p:sp>
        <p:nvSpPr>
          <p:cNvPr id="3" name="Content Placeholder 2">
            <a:extLst>
              <a:ext uri="{FF2B5EF4-FFF2-40B4-BE49-F238E27FC236}">
                <a16:creationId xmlns:a16="http://schemas.microsoft.com/office/drawing/2014/main" id="{F77D5E33-FAAC-BF88-ABEB-52AA25D2C226}"/>
              </a:ext>
            </a:extLst>
          </p:cNvPr>
          <p:cNvSpPr>
            <a:spLocks noGrp="1"/>
          </p:cNvSpPr>
          <p:nvPr>
            <p:ph idx="1"/>
          </p:nvPr>
        </p:nvSpPr>
        <p:spPr>
          <a:xfrm>
            <a:off x="261257" y="1010194"/>
            <a:ext cx="11092543" cy="5756366"/>
          </a:xfrm>
        </p:spPr>
        <p:txBody>
          <a:bodyPr>
            <a:noAutofit/>
          </a:bodyPr>
          <a:lstStyle/>
          <a:p>
            <a:pPr marL="0" indent="0">
              <a:buNone/>
            </a:pPr>
            <a:r>
              <a:rPr lang="en-GB" sz="1500" b="1" dirty="0">
                <a:solidFill>
                  <a:schemeClr val="accent1"/>
                </a:solidFill>
                <a:latin typeface="Arial" panose="020B0604020202020204" pitchFamily="34" charset="0"/>
                <a:cs typeface="Arial" panose="020B0604020202020204" pitchFamily="34" charset="0"/>
              </a:rPr>
              <a:t>Research Limitations</a:t>
            </a:r>
          </a:p>
          <a:p>
            <a:pPr lvl="0"/>
            <a:r>
              <a:rPr lang="en-GB" sz="1500" dirty="0">
                <a:latin typeface="Arial" panose="020B0604020202020204" pitchFamily="34" charset="0"/>
                <a:cs typeface="Arial" panose="020B0604020202020204" pitchFamily="34" charset="0"/>
              </a:rPr>
              <a:t>Relatively small and context-specific sample </a:t>
            </a:r>
          </a:p>
          <a:p>
            <a:pPr lvl="0"/>
            <a:r>
              <a:rPr lang="en-GB" sz="1500" dirty="0">
                <a:latin typeface="Arial" panose="020B0604020202020204" pitchFamily="34" charset="0"/>
                <a:cs typeface="Arial" panose="020B0604020202020204" pitchFamily="34" charset="0"/>
              </a:rPr>
              <a:t>Non-probability sampling </a:t>
            </a:r>
          </a:p>
          <a:p>
            <a:pPr lvl="0"/>
            <a:r>
              <a:rPr lang="en-GB" sz="1500" dirty="0">
                <a:latin typeface="Arial" panose="020B0604020202020204" pitchFamily="34" charset="0"/>
                <a:cs typeface="Arial" panose="020B0604020202020204" pitchFamily="34" charset="0"/>
              </a:rPr>
              <a:t>Reliance mainly on self-reported perceptions </a:t>
            </a:r>
          </a:p>
          <a:p>
            <a:pPr lvl="0"/>
            <a:r>
              <a:rPr lang="en-GB" sz="1500" dirty="0">
                <a:latin typeface="Arial" panose="020B0604020202020204" pitchFamily="34" charset="0"/>
                <a:cs typeface="Arial" panose="020B0604020202020204" pitchFamily="34" charset="0"/>
              </a:rPr>
              <a:t>Limited generalisability </a:t>
            </a:r>
          </a:p>
          <a:p>
            <a:pPr lvl="0"/>
            <a:r>
              <a:rPr lang="en-GB" sz="1500" dirty="0">
                <a:latin typeface="Arial" panose="020B0604020202020204" pitchFamily="34" charset="0"/>
                <a:cs typeface="Arial" panose="020B0604020202020204" pitchFamily="34" charset="0"/>
              </a:rPr>
              <a:t>Copilot Studio licensing restrictions </a:t>
            </a:r>
          </a:p>
          <a:p>
            <a:pPr lvl="0"/>
            <a:r>
              <a:rPr lang="en-GB" sz="1500" dirty="0">
                <a:latin typeface="Arial" panose="020B0604020202020204" pitchFamily="34" charset="0"/>
                <a:cs typeface="Arial" panose="020B0604020202020204" pitchFamily="34" charset="0"/>
              </a:rPr>
              <a:t>Supervised rather than public deployment </a:t>
            </a:r>
          </a:p>
          <a:p>
            <a:pPr lvl="0"/>
            <a:r>
              <a:rPr lang="en-GB" sz="1500" dirty="0">
                <a:latin typeface="Arial" panose="020B0604020202020204" pitchFamily="34" charset="0"/>
                <a:cs typeface="Arial" panose="020B0604020202020204" pitchFamily="34" charset="0"/>
              </a:rPr>
              <a:t>Limited knowledge-base coverage </a:t>
            </a:r>
          </a:p>
          <a:p>
            <a:r>
              <a:rPr lang="en-GB" sz="1500" dirty="0">
                <a:latin typeface="Arial" panose="020B0604020202020204" pitchFamily="34" charset="0"/>
                <a:cs typeface="Arial" panose="020B0604020202020204" pitchFamily="34" charset="0"/>
              </a:rPr>
              <a:t>Small non-probability samples are useful for exploratory research </a:t>
            </a:r>
          </a:p>
          <a:p>
            <a:pPr marL="0" indent="0">
              <a:buNone/>
            </a:pPr>
            <a:r>
              <a:rPr lang="en-GB" sz="1500" dirty="0">
                <a:latin typeface="Arial" panose="020B0604020202020204" pitchFamily="34" charset="0"/>
                <a:cs typeface="Arial" panose="020B0604020202020204" pitchFamily="34" charset="0"/>
              </a:rPr>
              <a:t>but restrict wider statistical generalisation (Etikan, Musa and Alkassim, 2016).</a:t>
            </a:r>
          </a:p>
          <a:p>
            <a:pPr marL="0" indent="0">
              <a:buNone/>
            </a:pPr>
            <a:endParaRPr lang="en-GB" sz="1500" b="1" dirty="0">
              <a:solidFill>
                <a:schemeClr val="accent1"/>
              </a:solidFill>
              <a:latin typeface="Arial" panose="020B0604020202020204" pitchFamily="34" charset="0"/>
              <a:cs typeface="Arial" panose="020B0604020202020204" pitchFamily="34" charset="0"/>
            </a:endParaRPr>
          </a:p>
          <a:p>
            <a:pPr marL="0" indent="0">
              <a:buNone/>
            </a:pPr>
            <a:r>
              <a:rPr lang="en-GB" sz="1500" b="1" dirty="0">
                <a:solidFill>
                  <a:schemeClr val="accent1"/>
                </a:solidFill>
                <a:latin typeface="Arial" panose="020B0604020202020204" pitchFamily="34" charset="0"/>
                <a:cs typeface="Arial" panose="020B0604020202020204" pitchFamily="34" charset="0"/>
              </a:rPr>
              <a:t>Future Research</a:t>
            </a:r>
          </a:p>
          <a:p>
            <a:pPr lvl="0"/>
            <a:r>
              <a:rPr lang="en-GB" sz="1500" dirty="0">
                <a:latin typeface="Arial" panose="020B0604020202020204" pitchFamily="34" charset="0"/>
                <a:cs typeface="Arial" panose="020B0604020202020204" pitchFamily="34" charset="0"/>
              </a:rPr>
              <a:t>Larger and more diverse participant groups </a:t>
            </a:r>
          </a:p>
          <a:p>
            <a:pPr lvl="0"/>
            <a:r>
              <a:rPr lang="en-GB" sz="1500" dirty="0">
                <a:latin typeface="Arial" panose="020B0604020202020204" pitchFamily="34" charset="0"/>
                <a:cs typeface="Arial" panose="020B0604020202020204" pitchFamily="34" charset="0"/>
              </a:rPr>
              <a:t>Longitudinal evaluation </a:t>
            </a:r>
          </a:p>
          <a:p>
            <a:pPr lvl="0"/>
            <a:r>
              <a:rPr lang="en-GB" sz="1500" dirty="0">
                <a:latin typeface="Arial" panose="020B0604020202020204" pitchFamily="34" charset="0"/>
                <a:cs typeface="Arial" panose="020B0604020202020204" pitchFamily="34" charset="0"/>
              </a:rPr>
              <a:t>Real-world deployment </a:t>
            </a:r>
          </a:p>
          <a:p>
            <a:pPr lvl="0"/>
            <a:r>
              <a:rPr lang="en-GB" sz="1500" dirty="0">
                <a:latin typeface="Arial" panose="020B0604020202020204" pitchFamily="34" charset="0"/>
                <a:cs typeface="Arial" panose="020B0604020202020204" pitchFamily="34" charset="0"/>
              </a:rPr>
              <a:t>Evaluation of longer-term learner outcomes </a:t>
            </a:r>
          </a:p>
        </p:txBody>
      </p:sp>
      <p:sp>
        <p:nvSpPr>
          <p:cNvPr id="6" name="Content Placeholder 2">
            <a:extLst>
              <a:ext uri="{FF2B5EF4-FFF2-40B4-BE49-F238E27FC236}">
                <a16:creationId xmlns:a16="http://schemas.microsoft.com/office/drawing/2014/main" id="{0FBCC183-7E2B-2C53-2F7A-3596FB1C8E50}"/>
              </a:ext>
            </a:extLst>
          </p:cNvPr>
          <p:cNvSpPr txBox="1">
            <a:spLocks/>
          </p:cNvSpPr>
          <p:nvPr/>
        </p:nvSpPr>
        <p:spPr>
          <a:xfrm>
            <a:off x="6914606" y="727172"/>
            <a:ext cx="4902926" cy="575636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500" b="1" dirty="0">
              <a:solidFill>
                <a:schemeClr val="accent1"/>
              </a:solidFill>
              <a:latin typeface="Arial" panose="020B0604020202020204" pitchFamily="34" charset="0"/>
              <a:cs typeface="Arial" panose="020B0604020202020204" pitchFamily="34" charset="0"/>
            </a:endParaRPr>
          </a:p>
          <a:p>
            <a:pPr marL="0" indent="0">
              <a:buNone/>
            </a:pPr>
            <a:endParaRPr lang="en-GB" sz="1500" b="1" dirty="0">
              <a:solidFill>
                <a:schemeClr val="accent1"/>
              </a:solidFill>
              <a:latin typeface="Arial" panose="020B0604020202020204" pitchFamily="34" charset="0"/>
              <a:cs typeface="Arial" panose="020B0604020202020204" pitchFamily="34" charset="0"/>
            </a:endParaRPr>
          </a:p>
          <a:p>
            <a:pPr marL="0" indent="0">
              <a:buNone/>
            </a:pPr>
            <a:r>
              <a:rPr lang="en-GB" sz="1500" b="1" dirty="0">
                <a:solidFill>
                  <a:schemeClr val="accent1"/>
                </a:solidFill>
                <a:latin typeface="Arial" panose="020B0604020202020204" pitchFamily="34" charset="0"/>
                <a:cs typeface="Arial" panose="020B0604020202020204" pitchFamily="34" charset="0"/>
              </a:rPr>
              <a:t>Prototype Development</a:t>
            </a:r>
          </a:p>
          <a:p>
            <a:r>
              <a:rPr lang="en-GB" sz="1500" dirty="0">
                <a:latin typeface="Arial" panose="020B0604020202020204" pitchFamily="34" charset="0"/>
                <a:cs typeface="Arial" panose="020B0604020202020204" pitchFamily="34" charset="0"/>
              </a:rPr>
              <a:t>Expand support for:</a:t>
            </a:r>
          </a:p>
          <a:p>
            <a:pPr lvl="0"/>
            <a:r>
              <a:rPr lang="en-GB" sz="1500" dirty="0">
                <a:latin typeface="Arial" panose="020B0604020202020204" pitchFamily="34" charset="0"/>
                <a:cs typeface="Arial" panose="020B0604020202020204" pitchFamily="34" charset="0"/>
              </a:rPr>
              <a:t>Microsoft Word </a:t>
            </a:r>
          </a:p>
          <a:p>
            <a:pPr lvl="0"/>
            <a:r>
              <a:rPr lang="en-GB" sz="1500" dirty="0">
                <a:latin typeface="Arial" panose="020B0604020202020204" pitchFamily="34" charset="0"/>
                <a:cs typeface="Arial" panose="020B0604020202020204" pitchFamily="34" charset="0"/>
              </a:rPr>
              <a:t>Excel </a:t>
            </a:r>
          </a:p>
          <a:p>
            <a:pPr lvl="0"/>
            <a:r>
              <a:rPr lang="en-GB" sz="1500" dirty="0">
                <a:latin typeface="Arial" panose="020B0604020202020204" pitchFamily="34" charset="0"/>
                <a:cs typeface="Arial" panose="020B0604020202020204" pitchFamily="34" charset="0"/>
              </a:rPr>
              <a:t>PowerPoint </a:t>
            </a:r>
          </a:p>
          <a:p>
            <a:pPr lvl="0"/>
            <a:r>
              <a:rPr lang="en-GB" sz="1500" dirty="0">
                <a:latin typeface="Arial" panose="020B0604020202020204" pitchFamily="34" charset="0"/>
                <a:cs typeface="Arial" panose="020B0604020202020204" pitchFamily="34" charset="0"/>
              </a:rPr>
              <a:t>Email </a:t>
            </a:r>
          </a:p>
          <a:p>
            <a:pPr lvl="0"/>
            <a:r>
              <a:rPr lang="en-GB" sz="1500" dirty="0">
                <a:latin typeface="Arial" panose="020B0604020202020204" pitchFamily="34" charset="0"/>
                <a:cs typeface="Arial" panose="020B0604020202020204" pitchFamily="34" charset="0"/>
              </a:rPr>
              <a:t>Images and screenshots </a:t>
            </a:r>
          </a:p>
          <a:p>
            <a:pPr lvl="0"/>
            <a:r>
              <a:rPr lang="en-GB" sz="1500" dirty="0">
                <a:latin typeface="Arial" panose="020B0604020202020204" pitchFamily="34" charset="0"/>
                <a:cs typeface="Arial" panose="020B0604020202020204" pitchFamily="34" charset="0"/>
              </a:rPr>
              <a:t>Short video demonstrations </a:t>
            </a:r>
          </a:p>
          <a:p>
            <a:r>
              <a:rPr lang="en-GB" sz="1500" dirty="0">
                <a:latin typeface="Arial" panose="020B0604020202020204" pitchFamily="34" charset="0"/>
                <a:cs typeface="Arial" panose="020B0604020202020204" pitchFamily="34" charset="0"/>
              </a:rPr>
              <a:t>Generative educational systems require ongoing testing, human oversight and responsible implementation (UNESCO, 2023).</a:t>
            </a:r>
          </a:p>
          <a:p>
            <a:r>
              <a:rPr lang="en-GB" sz="1500" dirty="0">
                <a:latin typeface="Arial" panose="020B0604020202020204" pitchFamily="34" charset="0"/>
                <a:cs typeface="Arial" panose="020B0604020202020204" pitchFamily="34" charset="0"/>
              </a:rPr>
              <a:t>Your dissertation identifies licensing, sample size and knowledge coverage as important limitations.</a:t>
            </a:r>
          </a:p>
        </p:txBody>
      </p:sp>
    </p:spTree>
    <p:extLst>
      <p:ext uri="{BB962C8B-B14F-4D97-AF65-F5344CB8AC3E}">
        <p14:creationId xmlns:p14="http://schemas.microsoft.com/office/powerpoint/2010/main" val="37828371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features a minimalistic, abstract design with flowing, curvilinear white and blue wave patterns.&#10;&#10;AI-generated content may be incorrect.">
            <a:extLst>
              <a:ext uri="{FF2B5EF4-FFF2-40B4-BE49-F238E27FC236}">
                <a16:creationId xmlns:a16="http://schemas.microsoft.com/office/drawing/2014/main" id="{00AB345B-1A41-ED8E-9227-F1E7D24ACC47}"/>
              </a:ext>
            </a:extLst>
          </p:cNvPr>
          <p:cNvPicPr>
            <a:picLocks noChangeAspect="1"/>
          </p:cNvPicPr>
          <p:nvPr/>
        </p:nvPicPr>
        <p:blipFill>
          <a:blip r:embed="rId2"/>
          <a:stretch>
            <a:fillRect/>
          </a:stretch>
        </p:blipFill>
        <p:spPr>
          <a:xfrm>
            <a:off x="3239" y="-16932"/>
            <a:ext cx="12185522" cy="6858000"/>
          </a:xfrm>
          <a:prstGeom prst="rect">
            <a:avLst/>
          </a:prstGeom>
        </p:spPr>
      </p:pic>
      <p:sp>
        <p:nvSpPr>
          <p:cNvPr id="2" name="Title 1">
            <a:extLst>
              <a:ext uri="{FF2B5EF4-FFF2-40B4-BE49-F238E27FC236}">
                <a16:creationId xmlns:a16="http://schemas.microsoft.com/office/drawing/2014/main" id="{B0CE3A51-AA48-7DA5-FFEC-57EDFC65980F}"/>
              </a:ext>
            </a:extLst>
          </p:cNvPr>
          <p:cNvSpPr>
            <a:spLocks noGrp="1"/>
          </p:cNvSpPr>
          <p:nvPr>
            <p:ph type="title"/>
          </p:nvPr>
        </p:nvSpPr>
        <p:spPr>
          <a:xfrm>
            <a:off x="838200" y="365126"/>
            <a:ext cx="10515600" cy="405342"/>
          </a:xfrm>
        </p:spPr>
        <p:txBody>
          <a:bodyPr>
            <a:normAutofit fontScale="90000"/>
          </a:bodyPr>
          <a:lstStyle/>
          <a:p>
            <a:pPr algn="ctr"/>
            <a:r>
              <a:rPr lang="en-GB" dirty="0">
                <a:solidFill>
                  <a:schemeClr val="accent1"/>
                </a:solidFill>
              </a:rPr>
              <a:t>Project Contribution and Demo</a:t>
            </a:r>
          </a:p>
        </p:txBody>
      </p:sp>
      <p:sp>
        <p:nvSpPr>
          <p:cNvPr id="3" name="Content Placeholder 2">
            <a:extLst>
              <a:ext uri="{FF2B5EF4-FFF2-40B4-BE49-F238E27FC236}">
                <a16:creationId xmlns:a16="http://schemas.microsoft.com/office/drawing/2014/main" id="{76C0BFC1-679B-C17D-729A-30480C8AEF7B}"/>
              </a:ext>
            </a:extLst>
          </p:cNvPr>
          <p:cNvSpPr>
            <a:spLocks noGrp="1"/>
          </p:cNvSpPr>
          <p:nvPr>
            <p:ph idx="1"/>
          </p:nvPr>
        </p:nvSpPr>
        <p:spPr>
          <a:xfrm>
            <a:off x="245533" y="939800"/>
            <a:ext cx="11108267" cy="5237163"/>
          </a:xfrm>
        </p:spPr>
        <p:txBody>
          <a:bodyPr>
            <a:normAutofit lnSpcReduction="10000"/>
          </a:bodyPr>
          <a:lstStyle/>
          <a:p>
            <a:pPr marL="0" indent="0">
              <a:buNone/>
            </a:pPr>
            <a:r>
              <a:rPr lang="en-GB" sz="1800" b="1" dirty="0">
                <a:solidFill>
                  <a:schemeClr val="accent1"/>
                </a:solidFill>
                <a:latin typeface="Arial" panose="020B0604020202020204" pitchFamily="34" charset="0"/>
                <a:cs typeface="Arial" panose="020B0604020202020204" pitchFamily="34" charset="0"/>
              </a:rPr>
              <a:t>Project Contribution</a:t>
            </a:r>
          </a:p>
          <a:p>
            <a:pPr marL="0" indent="0">
              <a:buNone/>
            </a:pPr>
            <a:r>
              <a:rPr lang="en-GB" sz="1800" b="1" dirty="0">
                <a:latin typeface="Arial" panose="020B0604020202020204" pitchFamily="34" charset="0"/>
                <a:cs typeface="Arial" panose="020B0604020202020204" pitchFamily="34" charset="0"/>
              </a:rPr>
              <a:t>Research Evidence</a:t>
            </a:r>
          </a:p>
          <a:p>
            <a:pPr marL="0" indent="0">
              <a:buNone/>
            </a:pPr>
            <a:r>
              <a:rPr lang="en-GB" sz="1800" b="1" dirty="0">
                <a:latin typeface="Arial" panose="020B0604020202020204" pitchFamily="34" charset="0"/>
                <a:cs typeface="Arial" panose="020B0604020202020204" pitchFamily="34" charset="0"/>
              </a:rPr>
              <a:t>	+</a:t>
            </a:r>
          </a:p>
          <a:p>
            <a:pPr marL="0" indent="0">
              <a:buNone/>
            </a:pPr>
            <a:r>
              <a:rPr lang="en-GB" sz="1800" b="1" dirty="0">
                <a:latin typeface="Arial" panose="020B0604020202020204" pitchFamily="34" charset="0"/>
                <a:cs typeface="Arial" panose="020B0604020202020204" pitchFamily="34" charset="0"/>
              </a:rPr>
              <a:t>Practical AI Development</a:t>
            </a: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p>
          <a:p>
            <a:pPr marL="0" indent="0">
              <a:buNone/>
            </a:pPr>
            <a:r>
              <a:rPr lang="en-GB" sz="1800" b="1" dirty="0">
                <a:latin typeface="Arial" panose="020B0604020202020204" pitchFamily="34" charset="0"/>
                <a:cs typeface="Arial" panose="020B0604020202020204" pitchFamily="34" charset="0"/>
              </a:rPr>
              <a:t>Adult Learning Digital Support Assistant</a:t>
            </a:r>
          </a:p>
          <a:p>
            <a:pPr marL="0" indent="0">
              <a:buNone/>
            </a:pPr>
            <a:r>
              <a:rPr lang="en-GB" sz="1800" b="1" dirty="0">
                <a:solidFill>
                  <a:schemeClr val="accent1"/>
                </a:solidFill>
                <a:latin typeface="Arial" panose="020B0604020202020204" pitchFamily="34" charset="0"/>
                <a:cs typeface="Arial" panose="020B0604020202020204" pitchFamily="34" charset="0"/>
              </a:rPr>
              <a:t>The project:</a:t>
            </a:r>
          </a:p>
          <a:p>
            <a:pPr lvl="0"/>
            <a:r>
              <a:rPr lang="en-GB" sz="1800" dirty="0">
                <a:latin typeface="Arial" panose="020B0604020202020204" pitchFamily="34" charset="0"/>
                <a:cs typeface="Arial" panose="020B0604020202020204" pitchFamily="34" charset="0"/>
              </a:rPr>
              <a:t>Investigated real digital-learning experiences </a:t>
            </a:r>
          </a:p>
          <a:p>
            <a:pPr lvl="0"/>
            <a:r>
              <a:rPr lang="en-GB" sz="1800" dirty="0">
                <a:latin typeface="Arial" panose="020B0604020202020204" pitchFamily="34" charset="0"/>
                <a:cs typeface="Arial" panose="020B0604020202020204" pitchFamily="34" charset="0"/>
              </a:rPr>
              <a:t>Identified learner barriers </a:t>
            </a:r>
          </a:p>
          <a:p>
            <a:pPr lvl="0"/>
            <a:r>
              <a:rPr lang="en-GB" sz="1800" dirty="0">
                <a:latin typeface="Arial" panose="020B0604020202020204" pitchFamily="34" charset="0"/>
                <a:cs typeface="Arial" panose="020B0604020202020204" pitchFamily="34" charset="0"/>
              </a:rPr>
              <a:t>Translated findings into prototype requirements </a:t>
            </a:r>
          </a:p>
          <a:p>
            <a:pPr lvl="0"/>
            <a:r>
              <a:rPr lang="en-GB" sz="1800" dirty="0">
                <a:latin typeface="Arial" panose="020B0604020202020204" pitchFamily="34" charset="0"/>
                <a:cs typeface="Arial" panose="020B0604020202020204" pitchFamily="34" charset="0"/>
              </a:rPr>
              <a:t>Developed a working AI support assistant </a:t>
            </a:r>
          </a:p>
          <a:p>
            <a:pPr lvl="0"/>
            <a:r>
              <a:rPr lang="en-GB" sz="1800" dirty="0">
                <a:latin typeface="Arial" panose="020B0604020202020204" pitchFamily="34" charset="0"/>
                <a:cs typeface="Arial" panose="020B0604020202020204" pitchFamily="34" charset="0"/>
              </a:rPr>
              <a:t>Integrated a customised knowledge base </a:t>
            </a:r>
          </a:p>
          <a:p>
            <a:pPr lvl="0"/>
            <a:r>
              <a:rPr lang="en-GB" sz="1800" dirty="0">
                <a:latin typeface="Arial" panose="020B0604020202020204" pitchFamily="34" charset="0"/>
                <a:cs typeface="Arial" panose="020B0604020202020204" pitchFamily="34" charset="0"/>
              </a:rPr>
              <a:t>Developed structured conversational topics </a:t>
            </a:r>
          </a:p>
          <a:p>
            <a:pPr lvl="0"/>
            <a:r>
              <a:rPr lang="en-GB" sz="1800" dirty="0">
                <a:latin typeface="Arial" panose="020B0604020202020204" pitchFamily="34" charset="0"/>
                <a:cs typeface="Arial" panose="020B0604020202020204" pitchFamily="34" charset="0"/>
              </a:rPr>
              <a:t>Tested and refined the prototype </a:t>
            </a:r>
          </a:p>
          <a:p>
            <a:pPr lvl="0"/>
            <a:r>
              <a:rPr lang="en-GB" sz="1800" dirty="0">
                <a:latin typeface="Arial" panose="020B0604020202020204" pitchFamily="34" charset="0"/>
                <a:cs typeface="Arial" panose="020B0604020202020204" pitchFamily="34" charset="0"/>
              </a:rPr>
              <a:t>Evaluated learner usability </a:t>
            </a:r>
          </a:p>
          <a:p>
            <a:endParaRPr lang="en-GB" sz="18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4C7CBF7-154B-D370-B4CC-E55C5C4B4CB6}"/>
              </a:ext>
            </a:extLst>
          </p:cNvPr>
          <p:cNvSpPr txBox="1"/>
          <p:nvPr/>
        </p:nvSpPr>
        <p:spPr>
          <a:xfrm>
            <a:off x="5862651" y="3859697"/>
            <a:ext cx="4783667" cy="1391407"/>
          </a:xfrm>
          <a:prstGeom prst="rect">
            <a:avLst/>
          </a:prstGeom>
          <a:noFill/>
        </p:spPr>
        <p:txBody>
          <a:bodyPr wrap="square">
            <a:spAutoFit/>
          </a:bodyPr>
          <a:lstStyle/>
          <a:p>
            <a:pPr marL="0" indent="0" algn="just">
              <a:lnSpc>
                <a:spcPct val="120000"/>
              </a:lnSpc>
              <a:buNone/>
            </a:pPr>
            <a:r>
              <a:rPr lang="en-GB" b="1" dirty="0">
                <a:solidFill>
                  <a:schemeClr val="accent1"/>
                </a:solidFill>
                <a:latin typeface="Arial" panose="020B0604020202020204" pitchFamily="34" charset="0"/>
                <a:cs typeface="Arial" panose="020B0604020202020204" pitchFamily="34" charset="0"/>
              </a:rPr>
              <a:t>Key Contribution</a:t>
            </a:r>
          </a:p>
          <a:p>
            <a:pPr algn="just">
              <a:lnSpc>
                <a:spcPct val="120000"/>
              </a:lnSpc>
            </a:pPr>
            <a:r>
              <a:rPr lang="en-GB" dirty="0">
                <a:latin typeface="Arial" panose="020B0604020202020204" pitchFamily="34" charset="0"/>
                <a:cs typeface="Arial" panose="020B0604020202020204" pitchFamily="34" charset="0"/>
              </a:rPr>
              <a:t>The research did not only identify a problem: it translated the findings into a practical AI-supported learner solution.</a:t>
            </a:r>
          </a:p>
        </p:txBody>
      </p:sp>
      <p:pic>
        <p:nvPicPr>
          <p:cNvPr id="12" name="Picture 11" descr="The image depicts a section of Copilot Studio's Digital Assistant interface, showcasing a tool for providing guidance on digital learning platforms such as Moodle, Microsoft Teams, Zoom, and Microsoft 365.&#10;&#10;AI-generated content may be incorrect.">
            <a:extLst>
              <a:ext uri="{FF2B5EF4-FFF2-40B4-BE49-F238E27FC236}">
                <a16:creationId xmlns:a16="http://schemas.microsoft.com/office/drawing/2014/main" id="{47FBA2BE-01C6-7C36-EAAF-3DC53B1FFA09}"/>
              </a:ext>
            </a:extLst>
          </p:cNvPr>
          <p:cNvPicPr>
            <a:picLocks noChangeAspect="1"/>
          </p:cNvPicPr>
          <p:nvPr/>
        </p:nvPicPr>
        <p:blipFill>
          <a:blip r:embed="rId3"/>
          <a:stretch>
            <a:fillRect/>
          </a:stretch>
        </p:blipFill>
        <p:spPr>
          <a:xfrm>
            <a:off x="5325533" y="905933"/>
            <a:ext cx="6845271" cy="2864294"/>
          </a:xfrm>
          <a:prstGeom prst="rect">
            <a:avLst/>
          </a:prstGeom>
        </p:spPr>
      </p:pic>
    </p:spTree>
    <p:extLst>
      <p:ext uri="{BB962C8B-B14F-4D97-AF65-F5344CB8AC3E}">
        <p14:creationId xmlns:p14="http://schemas.microsoft.com/office/powerpoint/2010/main" val="2548076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depicts a minimalist, abstract design with smooth, flowing blue and white curved lines resembling gentle ocean waves.&#10;&#10;AI-generated content may be incorrect.">
            <a:extLst>
              <a:ext uri="{FF2B5EF4-FFF2-40B4-BE49-F238E27FC236}">
                <a16:creationId xmlns:a16="http://schemas.microsoft.com/office/drawing/2014/main" id="{E981A560-75C7-0A1A-9FB8-E9847645399C}"/>
              </a:ext>
            </a:extLst>
          </p:cNvPr>
          <p:cNvPicPr>
            <a:picLocks noChangeAspect="1"/>
          </p:cNvPicPr>
          <p:nvPr/>
        </p:nvPicPr>
        <p:blipFill>
          <a:blip r:embed="rId2"/>
          <a:stretch>
            <a:fillRect/>
          </a:stretch>
        </p:blipFill>
        <p:spPr>
          <a:xfrm>
            <a:off x="3239" y="16929"/>
            <a:ext cx="12185522" cy="6858000"/>
          </a:xfrm>
          <a:prstGeom prst="rect">
            <a:avLst/>
          </a:prstGeom>
        </p:spPr>
      </p:pic>
      <p:sp>
        <p:nvSpPr>
          <p:cNvPr id="3" name="Content Placeholder 2">
            <a:extLst>
              <a:ext uri="{FF2B5EF4-FFF2-40B4-BE49-F238E27FC236}">
                <a16:creationId xmlns:a16="http://schemas.microsoft.com/office/drawing/2014/main" id="{63DF93A4-75CD-1483-0044-F33F617031A9}"/>
              </a:ext>
            </a:extLst>
          </p:cNvPr>
          <p:cNvSpPr>
            <a:spLocks noGrp="1"/>
          </p:cNvSpPr>
          <p:nvPr>
            <p:ph idx="1"/>
          </p:nvPr>
        </p:nvSpPr>
        <p:spPr>
          <a:xfrm>
            <a:off x="160867" y="939800"/>
            <a:ext cx="11929533" cy="5816600"/>
          </a:xfrm>
        </p:spPr>
        <p:txBody>
          <a:bodyPr>
            <a:normAutofit fontScale="47500" lnSpcReduction="20000"/>
          </a:bodyPr>
          <a:lstStyle/>
          <a:p>
            <a:pPr marL="0" indent="0">
              <a:lnSpc>
                <a:spcPct val="120000"/>
              </a:lnSpc>
              <a:buNone/>
            </a:pPr>
            <a:r>
              <a:rPr lang="en-GB" dirty="0">
                <a:latin typeface="Arial" panose="020B0604020202020204" pitchFamily="34" charset="0"/>
                <a:cs typeface="Arial" panose="020B0604020202020204" pitchFamily="34" charset="0"/>
              </a:rPr>
              <a:t>Bates, A.W. (2022) </a:t>
            </a:r>
            <a:r>
              <a:rPr lang="en-GB" i="1" dirty="0">
                <a:latin typeface="Arial" panose="020B0604020202020204" pitchFamily="34" charset="0"/>
                <a:cs typeface="Arial" panose="020B0604020202020204" pitchFamily="34" charset="0"/>
              </a:rPr>
              <a:t>Teaching in a Digital Age: Guidelines for Designing Teaching and Learning</a:t>
            </a:r>
            <a:r>
              <a:rPr lang="en-GB" dirty="0">
                <a:latin typeface="Arial" panose="020B0604020202020204" pitchFamily="34" charset="0"/>
                <a:cs typeface="Arial" panose="020B0604020202020204" pitchFamily="34" charset="0"/>
              </a:rPr>
              <a:t>. 3rd edn. Vancouver: Tony Bates Associates Ltd.</a:t>
            </a:r>
          </a:p>
          <a:p>
            <a:pPr marL="0" indent="0">
              <a:lnSpc>
                <a:spcPct val="120000"/>
              </a:lnSpc>
              <a:buNone/>
            </a:pPr>
            <a:r>
              <a:rPr lang="en-GB" dirty="0">
                <a:latin typeface="Arial" panose="020B0604020202020204" pitchFamily="34" charset="0"/>
                <a:cs typeface="Arial" panose="020B0604020202020204" pitchFamily="34" charset="0"/>
              </a:rPr>
              <a:t>Bond, M., Bedenlier, S., Marín, V.I. and Händel, M. (2021) ‘Emergency remote teaching in higher education: Mapping the first global online semester’, </a:t>
            </a:r>
            <a:r>
              <a:rPr lang="en-GB" i="1" dirty="0">
                <a:latin typeface="Arial" panose="020B0604020202020204" pitchFamily="34" charset="0"/>
                <a:cs typeface="Arial" panose="020B0604020202020204" pitchFamily="34" charset="0"/>
              </a:rPr>
              <a:t>International Journal of Educational Technology in Higher Education</a:t>
            </a:r>
            <a:r>
              <a:rPr lang="en-GB" dirty="0">
                <a:latin typeface="Arial" panose="020B0604020202020204" pitchFamily="34" charset="0"/>
                <a:cs typeface="Arial" panose="020B0604020202020204" pitchFamily="34" charset="0"/>
              </a:rPr>
              <a:t>, 18, Article 50.</a:t>
            </a:r>
          </a:p>
          <a:p>
            <a:pPr marL="0" indent="0">
              <a:lnSpc>
                <a:spcPct val="120000"/>
              </a:lnSpc>
              <a:buNone/>
            </a:pPr>
            <a:r>
              <a:rPr lang="en-GB" dirty="0">
                <a:latin typeface="Arial" panose="020B0604020202020204" pitchFamily="34" charset="0"/>
                <a:cs typeface="Arial" panose="020B0604020202020204" pitchFamily="34" charset="0"/>
              </a:rPr>
              <a:t>Borsci, S., Malizia, A., Schmettow, M., van der Velde, F., Tariverdiyeva, G., Balaji, D. and Chamberlain, A. (2022) ‘The Chatbot Usability Scale: The design and pilot of a usability scale for interaction with AI-based conversational agents’, </a:t>
            </a:r>
            <a:r>
              <a:rPr lang="en-GB" i="1" dirty="0">
                <a:latin typeface="Arial" panose="020B0604020202020204" pitchFamily="34" charset="0"/>
                <a:cs typeface="Arial" panose="020B0604020202020204" pitchFamily="34" charset="0"/>
              </a:rPr>
              <a:t>Personal and Ubiquitous Computing</a:t>
            </a:r>
            <a:r>
              <a:rPr lang="en-GB" dirty="0">
                <a:latin typeface="Arial" panose="020B0604020202020204" pitchFamily="34" charset="0"/>
                <a:cs typeface="Arial" panose="020B0604020202020204" pitchFamily="34" charset="0"/>
              </a:rPr>
              <a:t>, 26, pp. 95–119.</a:t>
            </a:r>
          </a:p>
          <a:p>
            <a:pPr marL="0" indent="0">
              <a:lnSpc>
                <a:spcPct val="120000"/>
              </a:lnSpc>
              <a:buNone/>
            </a:pPr>
            <a:r>
              <a:rPr lang="en-GB" dirty="0">
                <a:latin typeface="Arial" panose="020B0604020202020204" pitchFamily="34" charset="0"/>
                <a:cs typeface="Arial" panose="020B0604020202020204" pitchFamily="34" charset="0"/>
              </a:rPr>
              <a:t>Braun, V. and Clarke, V. (2022) </a:t>
            </a:r>
            <a:r>
              <a:rPr lang="en-GB" i="1" dirty="0">
                <a:latin typeface="Arial" panose="020B0604020202020204" pitchFamily="34" charset="0"/>
                <a:cs typeface="Arial" panose="020B0604020202020204" pitchFamily="34" charset="0"/>
              </a:rPr>
              <a:t>Thematic Analysis: A Practical Guide</a:t>
            </a:r>
            <a:r>
              <a:rPr lang="en-GB" dirty="0">
                <a:latin typeface="Arial" panose="020B0604020202020204" pitchFamily="34" charset="0"/>
                <a:cs typeface="Arial" panose="020B0604020202020204" pitchFamily="34" charset="0"/>
              </a:rPr>
              <a:t>. London: SAGE Publications.</a:t>
            </a:r>
          </a:p>
          <a:p>
            <a:pPr marL="0" indent="0">
              <a:lnSpc>
                <a:spcPct val="120000"/>
              </a:lnSpc>
              <a:buNone/>
            </a:pPr>
            <a:r>
              <a:rPr lang="en-GB" dirty="0">
                <a:latin typeface="Arial" panose="020B0604020202020204" pitchFamily="34" charset="0"/>
                <a:cs typeface="Arial" panose="020B0604020202020204" pitchFamily="34" charset="0"/>
              </a:rPr>
              <a:t>Creswell, J.W. and Creswell, J.D. (2023) </a:t>
            </a:r>
            <a:r>
              <a:rPr lang="en-GB" i="1" dirty="0">
                <a:latin typeface="Arial" panose="020B0604020202020204" pitchFamily="34" charset="0"/>
                <a:cs typeface="Arial" panose="020B0604020202020204" pitchFamily="34" charset="0"/>
              </a:rPr>
              <a:t>Research Design: Qualitative, Quantitative, and Mixed Methods Approaches</a:t>
            </a:r>
            <a:r>
              <a:rPr lang="en-GB" dirty="0">
                <a:latin typeface="Arial" panose="020B0604020202020204" pitchFamily="34" charset="0"/>
                <a:cs typeface="Arial" panose="020B0604020202020204" pitchFamily="34" charset="0"/>
              </a:rPr>
              <a:t>. 6th edn. Thousand Oaks, CA: SAGE Publications.</a:t>
            </a:r>
          </a:p>
          <a:p>
            <a:pPr marL="0" indent="0">
              <a:lnSpc>
                <a:spcPct val="120000"/>
              </a:lnSpc>
              <a:buNone/>
            </a:pPr>
            <a:r>
              <a:rPr lang="en-GB" dirty="0">
                <a:latin typeface="Arial" panose="020B0604020202020204" pitchFamily="34" charset="0"/>
                <a:cs typeface="Arial" panose="020B0604020202020204" pitchFamily="34" charset="0"/>
              </a:rPr>
              <a:t>Creswell, J.W. and Plano Clark, V.L. (2018) </a:t>
            </a:r>
            <a:r>
              <a:rPr lang="en-GB" i="1" dirty="0">
                <a:latin typeface="Arial" panose="020B0604020202020204" pitchFamily="34" charset="0"/>
                <a:cs typeface="Arial" panose="020B0604020202020204" pitchFamily="34" charset="0"/>
              </a:rPr>
              <a:t>Designing and Conducting Mixed Methods Research</a:t>
            </a:r>
            <a:r>
              <a:rPr lang="en-GB" dirty="0">
                <a:latin typeface="Arial" panose="020B0604020202020204" pitchFamily="34" charset="0"/>
                <a:cs typeface="Arial" panose="020B0604020202020204" pitchFamily="34" charset="0"/>
              </a:rPr>
              <a:t>. 3rd edn. Thousand Oaks, CA: SAGE Publications.</a:t>
            </a:r>
          </a:p>
          <a:p>
            <a:pPr marL="0" indent="0">
              <a:lnSpc>
                <a:spcPct val="120000"/>
              </a:lnSpc>
              <a:buNone/>
            </a:pPr>
            <a:r>
              <a:rPr lang="en-GB" dirty="0">
                <a:latin typeface="Arial" panose="020B0604020202020204" pitchFamily="34" charset="0"/>
                <a:cs typeface="Arial" panose="020B0604020202020204" pitchFamily="34" charset="0"/>
              </a:rPr>
              <a:t>Dawadi, S., Shrestha, S. and Giri, R.A. (2021) ‘Mixed-methods research: A discussion on its types, challenges, and criticisms’, </a:t>
            </a:r>
            <a:r>
              <a:rPr lang="en-GB" i="1" dirty="0">
                <a:latin typeface="Arial" panose="020B0604020202020204" pitchFamily="34" charset="0"/>
                <a:cs typeface="Arial" panose="020B0604020202020204" pitchFamily="34" charset="0"/>
              </a:rPr>
              <a:t>Journal of Practical Studies in Education</a:t>
            </a:r>
            <a:r>
              <a:rPr lang="en-GB" dirty="0">
                <a:latin typeface="Arial" panose="020B0604020202020204" pitchFamily="34" charset="0"/>
                <a:cs typeface="Arial" panose="020B0604020202020204" pitchFamily="34" charset="0"/>
              </a:rPr>
              <a:t>, 2(2), pp. 25–36.</a:t>
            </a:r>
          </a:p>
          <a:p>
            <a:pPr marL="0" indent="0">
              <a:lnSpc>
                <a:spcPct val="120000"/>
              </a:lnSpc>
              <a:buNone/>
            </a:pPr>
            <a:r>
              <a:rPr lang="en-GB" dirty="0">
                <a:latin typeface="Arial" panose="020B0604020202020204" pitchFamily="34" charset="0"/>
                <a:cs typeface="Arial" panose="020B0604020202020204" pitchFamily="34" charset="0"/>
              </a:rPr>
              <a:t>Deng, X. and Yu, Z. (2024) ‘How educational chatbots support self-regulated learning? A systematic review of the literature’, </a:t>
            </a:r>
            <a:r>
              <a:rPr lang="en-GB" i="1" dirty="0">
                <a:latin typeface="Arial" panose="020B0604020202020204" pitchFamily="34" charset="0"/>
                <a:cs typeface="Arial" panose="020B0604020202020204" pitchFamily="34" charset="0"/>
              </a:rPr>
              <a:t>Education and Information Technologies</a:t>
            </a:r>
            <a:r>
              <a:rPr lang="en-GB" dirty="0">
                <a:latin typeface="Arial" panose="020B0604020202020204" pitchFamily="34" charset="0"/>
                <a:cs typeface="Arial" panose="020B0604020202020204" pitchFamily="34" charset="0"/>
              </a:rPr>
              <a:t>.</a:t>
            </a:r>
          </a:p>
          <a:p>
            <a:pPr marL="0" indent="0">
              <a:lnSpc>
                <a:spcPct val="120000"/>
              </a:lnSpc>
              <a:buNone/>
            </a:pPr>
            <a:r>
              <a:rPr lang="en-GB" dirty="0">
                <a:latin typeface="Arial" panose="020B0604020202020204" pitchFamily="34" charset="0"/>
                <a:cs typeface="Arial" panose="020B0604020202020204" pitchFamily="34" charset="0"/>
              </a:rPr>
              <a:t>Etikan, I., Musa, S.A. and Alkassim, R.S. (2016) ‘Comparison of convenience sampling and purposive sampling’, </a:t>
            </a:r>
            <a:r>
              <a:rPr lang="en-GB" i="1" dirty="0">
                <a:latin typeface="Arial" panose="020B0604020202020204" pitchFamily="34" charset="0"/>
                <a:cs typeface="Arial" panose="020B0604020202020204" pitchFamily="34" charset="0"/>
              </a:rPr>
              <a:t>American Journal of Theoretical and Applied Statistics</a:t>
            </a:r>
            <a:r>
              <a:rPr lang="en-GB" dirty="0">
                <a:latin typeface="Arial" panose="020B0604020202020204" pitchFamily="34" charset="0"/>
                <a:cs typeface="Arial" panose="020B0604020202020204" pitchFamily="34" charset="0"/>
              </a:rPr>
              <a:t>, 5(1), pp. 1–4.</a:t>
            </a:r>
          </a:p>
          <a:p>
            <a:pPr marL="0" indent="0">
              <a:lnSpc>
                <a:spcPct val="120000"/>
              </a:lnSpc>
              <a:buNone/>
            </a:pPr>
            <a:r>
              <a:rPr lang="en-GB" dirty="0">
                <a:latin typeface="Arial" panose="020B0604020202020204" pitchFamily="34" charset="0"/>
                <a:cs typeface="Arial" panose="020B0604020202020204" pitchFamily="34" charset="0"/>
              </a:rPr>
              <a:t>Heilporn, G., Lakhal, S. and Bélisle, M. (2021) ‘An examination of teachers’ strategies to foster student engagement in blended learning in higher education’, </a:t>
            </a:r>
            <a:r>
              <a:rPr lang="en-GB" i="1" dirty="0">
                <a:latin typeface="Arial" panose="020B0604020202020204" pitchFamily="34" charset="0"/>
                <a:cs typeface="Arial" panose="020B0604020202020204" pitchFamily="34" charset="0"/>
              </a:rPr>
              <a:t>International Journal of Educational Technology in Higher Education</a:t>
            </a:r>
            <a:r>
              <a:rPr lang="en-GB" dirty="0">
                <a:latin typeface="Arial" panose="020B0604020202020204" pitchFamily="34" charset="0"/>
                <a:cs typeface="Arial" panose="020B0604020202020204" pitchFamily="34" charset="0"/>
              </a:rPr>
              <a:t>, 18, Article 25.</a:t>
            </a:r>
          </a:p>
          <a:p>
            <a:pPr marL="0" indent="0">
              <a:lnSpc>
                <a:spcPct val="120000"/>
              </a:lnSpc>
              <a:buNone/>
            </a:pPr>
            <a:r>
              <a:rPr lang="en-GB" dirty="0">
                <a:latin typeface="Arial" panose="020B0604020202020204" pitchFamily="34" charset="0"/>
                <a:cs typeface="Arial" panose="020B0604020202020204" pitchFamily="34" charset="0"/>
              </a:rPr>
              <a:t>Helsper, E.J. (2021) </a:t>
            </a:r>
            <a:r>
              <a:rPr lang="en-GB" i="1" dirty="0">
                <a:latin typeface="Arial" panose="020B0604020202020204" pitchFamily="34" charset="0"/>
                <a:cs typeface="Arial" panose="020B0604020202020204" pitchFamily="34" charset="0"/>
              </a:rPr>
              <a:t>The Digital Disconnect: The Social Causes and Consequences of Digital Inequalities</a:t>
            </a:r>
            <a:r>
              <a:rPr lang="en-GB" dirty="0">
                <a:latin typeface="Arial" panose="020B0604020202020204" pitchFamily="34" charset="0"/>
                <a:cs typeface="Arial" panose="020B0604020202020204" pitchFamily="34" charset="0"/>
              </a:rPr>
              <a:t>. London: SAGE Publications.</a:t>
            </a:r>
          </a:p>
          <a:p>
            <a:pPr marL="0" indent="0">
              <a:lnSpc>
                <a:spcPct val="120000"/>
              </a:lnSpc>
              <a:buNone/>
            </a:pPr>
            <a:r>
              <a:rPr lang="en-GB" dirty="0">
                <a:latin typeface="Arial" panose="020B0604020202020204" pitchFamily="34" charset="0"/>
                <a:cs typeface="Arial" panose="020B0604020202020204" pitchFamily="34" charset="0"/>
              </a:rPr>
              <a:t>Holmes, W. and Tuomi, I. (2022) ‘State of the art and practice in AI in education’, </a:t>
            </a:r>
            <a:r>
              <a:rPr lang="en-GB" i="1" dirty="0">
                <a:latin typeface="Arial" panose="020B0604020202020204" pitchFamily="34" charset="0"/>
                <a:cs typeface="Arial" panose="020B0604020202020204" pitchFamily="34" charset="0"/>
              </a:rPr>
              <a:t>European Journal of Education</a:t>
            </a:r>
            <a:r>
              <a:rPr lang="en-GB" dirty="0">
                <a:latin typeface="Arial" panose="020B0604020202020204" pitchFamily="34" charset="0"/>
                <a:cs typeface="Arial" panose="020B0604020202020204" pitchFamily="34" charset="0"/>
              </a:rPr>
              <a:t>, 57(4), pp. 542–570.</a:t>
            </a:r>
          </a:p>
          <a:p>
            <a:pPr marL="0" indent="0">
              <a:lnSpc>
                <a:spcPct val="120000"/>
              </a:lnSpc>
              <a:buNone/>
            </a:pPr>
            <a:r>
              <a:rPr lang="en-GB" dirty="0">
                <a:latin typeface="Arial" panose="020B0604020202020204" pitchFamily="34" charset="0"/>
                <a:cs typeface="Arial" panose="020B0604020202020204" pitchFamily="34" charset="0"/>
              </a:rPr>
              <a:t>Jisc (2025) </a:t>
            </a:r>
            <a:r>
              <a:rPr lang="en-GB" i="1" dirty="0">
                <a:latin typeface="Arial" panose="020B0604020202020204" pitchFamily="34" charset="0"/>
                <a:cs typeface="Arial" panose="020B0604020202020204" pitchFamily="34" charset="0"/>
              </a:rPr>
              <a:t>Digital Experience Insights: Further Education Learners</a:t>
            </a:r>
            <a:r>
              <a:rPr lang="en-GB" dirty="0">
                <a:latin typeface="Arial" panose="020B0604020202020204" pitchFamily="34" charset="0"/>
                <a:cs typeface="Arial" panose="020B0604020202020204" pitchFamily="34" charset="0"/>
              </a:rPr>
              <a:t>. Bristol: Jisc.</a:t>
            </a:r>
          </a:p>
          <a:p>
            <a:pPr marL="0" indent="0">
              <a:lnSpc>
                <a:spcPct val="120000"/>
              </a:lnSpc>
              <a:buNone/>
            </a:pPr>
            <a:endParaRPr lang="en-GB"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B81C0F89-1408-BF6A-AAD9-DD127EB23142}"/>
              </a:ext>
            </a:extLst>
          </p:cNvPr>
          <p:cNvSpPr>
            <a:spLocks noGrp="1"/>
          </p:cNvSpPr>
          <p:nvPr>
            <p:ph type="title"/>
          </p:nvPr>
        </p:nvSpPr>
        <p:spPr>
          <a:xfrm>
            <a:off x="838200" y="365126"/>
            <a:ext cx="10515600" cy="439208"/>
          </a:xfrm>
        </p:spPr>
        <p:txBody>
          <a:bodyPr>
            <a:normAutofit fontScale="90000"/>
          </a:bodyPr>
          <a:lstStyle/>
          <a:p>
            <a:r>
              <a:rPr lang="en-US" dirty="0">
                <a:solidFill>
                  <a:schemeClr val="accent1"/>
                </a:solidFill>
              </a:rPr>
              <a:t>Refrences</a:t>
            </a:r>
            <a:endParaRPr lang="en-GB" dirty="0">
              <a:solidFill>
                <a:schemeClr val="accent1"/>
              </a:solidFill>
            </a:endParaRPr>
          </a:p>
        </p:txBody>
      </p:sp>
    </p:spTree>
    <p:extLst>
      <p:ext uri="{BB962C8B-B14F-4D97-AF65-F5344CB8AC3E}">
        <p14:creationId xmlns:p14="http://schemas.microsoft.com/office/powerpoint/2010/main" val="36883482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E8DD57-27AA-13D6-CE62-19FFB0401AAE}"/>
            </a:ext>
          </a:extLst>
        </p:cNvPr>
        <p:cNvGrpSpPr/>
        <p:nvPr/>
      </p:nvGrpSpPr>
      <p:grpSpPr>
        <a:xfrm>
          <a:off x="0" y="0"/>
          <a:ext cx="0" cy="0"/>
          <a:chOff x="0" y="0"/>
          <a:chExt cx="0" cy="0"/>
        </a:xfrm>
      </p:grpSpPr>
      <p:pic>
        <p:nvPicPr>
          <p:cNvPr id="5" name="Picture 4" descr="The image depicts a minimalist, abstract design with smooth, flowing blue and white curved lines resembling gentle ocean waves.&#10;&#10;AI-generated content may be incorrect.">
            <a:extLst>
              <a:ext uri="{FF2B5EF4-FFF2-40B4-BE49-F238E27FC236}">
                <a16:creationId xmlns:a16="http://schemas.microsoft.com/office/drawing/2014/main" id="{BB65AD32-F806-DA86-4B76-4375571582A8}"/>
              </a:ext>
            </a:extLst>
          </p:cNvPr>
          <p:cNvPicPr>
            <a:picLocks noChangeAspect="1"/>
          </p:cNvPicPr>
          <p:nvPr/>
        </p:nvPicPr>
        <p:blipFill>
          <a:blip r:embed="rId2"/>
          <a:stretch>
            <a:fillRect/>
          </a:stretch>
        </p:blipFill>
        <p:spPr>
          <a:xfrm>
            <a:off x="3239" y="16929"/>
            <a:ext cx="12185522" cy="6858000"/>
          </a:xfrm>
          <a:prstGeom prst="rect">
            <a:avLst/>
          </a:prstGeom>
        </p:spPr>
      </p:pic>
      <p:sp>
        <p:nvSpPr>
          <p:cNvPr id="3" name="Content Placeholder 2">
            <a:extLst>
              <a:ext uri="{FF2B5EF4-FFF2-40B4-BE49-F238E27FC236}">
                <a16:creationId xmlns:a16="http://schemas.microsoft.com/office/drawing/2014/main" id="{F90E9824-D044-1E09-6268-3CB9F71B24CF}"/>
              </a:ext>
            </a:extLst>
          </p:cNvPr>
          <p:cNvSpPr>
            <a:spLocks noGrp="1"/>
          </p:cNvSpPr>
          <p:nvPr>
            <p:ph idx="1"/>
          </p:nvPr>
        </p:nvSpPr>
        <p:spPr>
          <a:xfrm>
            <a:off x="131233" y="540808"/>
            <a:ext cx="11929533" cy="5952066"/>
          </a:xfrm>
        </p:spPr>
        <p:txBody>
          <a:bodyPr>
            <a:noAutofit/>
          </a:bodyPr>
          <a:lstStyle/>
          <a:p>
            <a:pPr marL="0" indent="0">
              <a:lnSpc>
                <a:spcPct val="120000"/>
              </a:lnSpc>
              <a:buNone/>
            </a:pPr>
            <a:r>
              <a:rPr lang="en-GB" sz="1250" dirty="0">
                <a:latin typeface="Arial" panose="020B0604020202020204" pitchFamily="34" charset="0"/>
                <a:cs typeface="Arial" panose="020B0604020202020204" pitchFamily="34" charset="0"/>
              </a:rPr>
              <a:t>Kora, A.D., El Bakkali, H. and El Bakkali, H. (2025) ‘A hybrid chatbot model for enhancing administrative support in education: Comparative analysis, integration, and optimization’, </a:t>
            </a:r>
            <a:r>
              <a:rPr lang="en-GB" sz="1250" i="1" dirty="0">
                <a:latin typeface="Arial" panose="020B0604020202020204" pitchFamily="34" charset="0"/>
                <a:cs typeface="Arial" panose="020B0604020202020204" pitchFamily="34" charset="0"/>
              </a:rPr>
              <a:t>IEEE Access</a:t>
            </a:r>
            <a:r>
              <a:rPr lang="en-GB" sz="1250" dirty="0">
                <a:latin typeface="Arial" panose="020B0604020202020204" pitchFamily="34" charset="0"/>
                <a:cs typeface="Arial" panose="020B0604020202020204" pitchFamily="34" charset="0"/>
              </a:rPr>
              <a:t>.</a:t>
            </a:r>
          </a:p>
          <a:p>
            <a:pPr marL="0" indent="0">
              <a:lnSpc>
                <a:spcPct val="120000"/>
              </a:lnSpc>
              <a:buNone/>
            </a:pPr>
            <a:r>
              <a:rPr lang="en-GB" sz="1250" dirty="0">
                <a:latin typeface="Arial" panose="020B0604020202020204" pitchFamily="34" charset="0"/>
                <a:cs typeface="Arial" panose="020B0604020202020204" pitchFamily="34" charset="0"/>
              </a:rPr>
              <a:t>Kuhail, M.A., Alturki, N., Alramlawi, S. and Alhejori, K. (2023) ‘Interacting with educational chatbots: A systematic review’, </a:t>
            </a:r>
            <a:r>
              <a:rPr lang="en-GB" sz="1250" i="1" dirty="0">
                <a:latin typeface="Arial" panose="020B0604020202020204" pitchFamily="34" charset="0"/>
                <a:cs typeface="Arial" panose="020B0604020202020204" pitchFamily="34" charset="0"/>
              </a:rPr>
              <a:t>Education and Information Technologies</a:t>
            </a:r>
            <a:r>
              <a:rPr lang="en-GB" sz="1250" dirty="0">
                <a:latin typeface="Arial" panose="020B0604020202020204" pitchFamily="34" charset="0"/>
                <a:cs typeface="Arial" panose="020B0604020202020204" pitchFamily="34" charset="0"/>
              </a:rPr>
              <a:t>, 28, pp. 973–1018.</a:t>
            </a:r>
          </a:p>
          <a:p>
            <a:pPr marL="0" indent="0">
              <a:lnSpc>
                <a:spcPct val="120000"/>
              </a:lnSpc>
              <a:buNone/>
            </a:pPr>
            <a:r>
              <a:rPr lang="en-GB" sz="1250" dirty="0">
                <a:latin typeface="Arial" panose="020B0604020202020204" pitchFamily="34" charset="0"/>
                <a:cs typeface="Arial" panose="020B0604020202020204" pitchFamily="34" charset="0"/>
              </a:rPr>
              <a:t>Labadze, L., Grigolia, M. and Machaidze, L. (2023) ‘Role of AI chatbots in education: systematic literature review’, </a:t>
            </a:r>
            <a:r>
              <a:rPr lang="en-GB" sz="1250" i="1" dirty="0">
                <a:latin typeface="Arial" panose="020B0604020202020204" pitchFamily="34" charset="0"/>
                <a:cs typeface="Arial" panose="020B0604020202020204" pitchFamily="34" charset="0"/>
              </a:rPr>
              <a:t>International Journal of Educational Technology in Higher Education</a:t>
            </a:r>
            <a:r>
              <a:rPr lang="en-GB" sz="1250" dirty="0">
                <a:latin typeface="Arial" panose="020B0604020202020204" pitchFamily="34" charset="0"/>
                <a:cs typeface="Arial" panose="020B0604020202020204" pitchFamily="34" charset="0"/>
              </a:rPr>
              <a:t>, 20, Article 56.</a:t>
            </a:r>
          </a:p>
          <a:p>
            <a:pPr marL="0" indent="0">
              <a:lnSpc>
                <a:spcPct val="120000"/>
              </a:lnSpc>
              <a:buNone/>
            </a:pPr>
            <a:r>
              <a:rPr lang="en-GB" sz="1250" dirty="0">
                <a:latin typeface="Arial" panose="020B0604020202020204" pitchFamily="34" charset="0"/>
                <a:cs typeface="Arial" panose="020B0604020202020204" pitchFamily="34" charset="0"/>
              </a:rPr>
              <a:t>Li, Z., Zhang, J., Yan, C., Das, K., Kumar, S., Kantarcioglu, M. and Malin, B.A. (2024) ‘Do you know what you are talking about? Characterizing query-knowledge relevance for reliable retrieval augmented generation’, </a:t>
            </a:r>
            <a:r>
              <a:rPr lang="en-GB" sz="1250" i="1" dirty="0">
                <a:latin typeface="Arial" panose="020B0604020202020204" pitchFamily="34" charset="0"/>
                <a:cs typeface="Arial" panose="020B0604020202020204" pitchFamily="34" charset="0"/>
              </a:rPr>
              <a:t>Proceedings of the 2024 Conference on Empirical Methods in Natural Language Processing</a:t>
            </a:r>
            <a:r>
              <a:rPr lang="en-GB" sz="1250" dirty="0">
                <a:latin typeface="Arial" panose="020B0604020202020204" pitchFamily="34" charset="0"/>
                <a:cs typeface="Arial" panose="020B0604020202020204" pitchFamily="34" charset="0"/>
              </a:rPr>
              <a:t>, pp. 6130–6151.</a:t>
            </a:r>
          </a:p>
          <a:p>
            <a:pPr marL="0" indent="0">
              <a:lnSpc>
                <a:spcPct val="120000"/>
              </a:lnSpc>
              <a:buNone/>
            </a:pPr>
            <a:r>
              <a:rPr lang="en-GB" sz="1250" dirty="0">
                <a:latin typeface="Arial" panose="020B0604020202020204" pitchFamily="34" charset="0"/>
                <a:cs typeface="Arial" panose="020B0604020202020204" pitchFamily="34" charset="0"/>
              </a:rPr>
              <a:t>Martin, F., Sun, T. and Westine, C.D. (2020) ‘A systematic review of research on online teaching and learning from 2009 to 2018’, </a:t>
            </a:r>
            <a:r>
              <a:rPr lang="en-GB" sz="1250" i="1" dirty="0">
                <a:latin typeface="Arial" panose="020B0604020202020204" pitchFamily="34" charset="0"/>
                <a:cs typeface="Arial" panose="020B0604020202020204" pitchFamily="34" charset="0"/>
              </a:rPr>
              <a:t>Computers &amp; Education</a:t>
            </a:r>
            <a:r>
              <a:rPr lang="en-GB" sz="1250" dirty="0">
                <a:latin typeface="Arial" panose="020B0604020202020204" pitchFamily="34" charset="0"/>
                <a:cs typeface="Arial" panose="020B0604020202020204" pitchFamily="34" charset="0"/>
              </a:rPr>
              <a:t>, 159, Article 104009.</a:t>
            </a:r>
          </a:p>
          <a:p>
            <a:pPr marL="0" indent="0">
              <a:lnSpc>
                <a:spcPct val="120000"/>
              </a:lnSpc>
              <a:buNone/>
            </a:pPr>
            <a:r>
              <a:rPr lang="en-GB" sz="1250" dirty="0">
                <a:latin typeface="Arial" panose="020B0604020202020204" pitchFamily="34" charset="0"/>
                <a:cs typeface="Arial" panose="020B0604020202020204" pitchFamily="34" charset="0"/>
              </a:rPr>
              <a:t>Okonkwo, C.W. and Ade-Ibijola, A. (2021) ‘Chatbots applications in education: A systematic review’, </a:t>
            </a:r>
            <a:r>
              <a:rPr lang="en-GB" sz="1250" i="1" dirty="0">
                <a:latin typeface="Arial" panose="020B0604020202020204" pitchFamily="34" charset="0"/>
                <a:cs typeface="Arial" panose="020B0604020202020204" pitchFamily="34" charset="0"/>
              </a:rPr>
              <a:t>Computers and Education: Artificial Intelligence</a:t>
            </a:r>
            <a:r>
              <a:rPr lang="en-GB" sz="1250" dirty="0">
                <a:latin typeface="Arial" panose="020B0604020202020204" pitchFamily="34" charset="0"/>
                <a:cs typeface="Arial" panose="020B0604020202020204" pitchFamily="34" charset="0"/>
              </a:rPr>
              <a:t>, 2, Article 100033.</a:t>
            </a:r>
          </a:p>
          <a:p>
            <a:pPr marL="0" indent="0">
              <a:lnSpc>
                <a:spcPct val="120000"/>
              </a:lnSpc>
              <a:buNone/>
            </a:pPr>
            <a:r>
              <a:rPr lang="en-GB" sz="1250" dirty="0">
                <a:latin typeface="Arial" panose="020B0604020202020204" pitchFamily="34" charset="0"/>
                <a:cs typeface="Arial" panose="020B0604020202020204" pitchFamily="34" charset="0"/>
              </a:rPr>
              <a:t>Selwyn, N. (2021) </a:t>
            </a:r>
            <a:r>
              <a:rPr lang="en-GB" sz="1250" i="1" dirty="0">
                <a:latin typeface="Arial" panose="020B0604020202020204" pitchFamily="34" charset="0"/>
                <a:cs typeface="Arial" panose="020B0604020202020204" pitchFamily="34" charset="0"/>
              </a:rPr>
              <a:t>Education and Technology: Key Issues and Debates</a:t>
            </a:r>
            <a:r>
              <a:rPr lang="en-GB" sz="1250" dirty="0">
                <a:latin typeface="Arial" panose="020B0604020202020204" pitchFamily="34" charset="0"/>
                <a:cs typeface="Arial" panose="020B0604020202020204" pitchFamily="34" charset="0"/>
              </a:rPr>
              <a:t>. 3rd edn. London: Bloomsbury Academic.</a:t>
            </a:r>
          </a:p>
          <a:p>
            <a:pPr marL="0" indent="0">
              <a:lnSpc>
                <a:spcPct val="120000"/>
              </a:lnSpc>
              <a:buNone/>
            </a:pPr>
            <a:r>
              <a:rPr lang="en-GB" sz="1250" dirty="0">
                <a:latin typeface="Arial" panose="020B0604020202020204" pitchFamily="34" charset="0"/>
                <a:cs typeface="Arial" panose="020B0604020202020204" pitchFamily="34" charset="0"/>
              </a:rPr>
              <a:t>Shen, X., Blloshmi, R., Zhu, D., Pei, J. and Zhang, W. (2024) ‘Assessing “implicit” retrieval robustness of large language models’, </a:t>
            </a:r>
            <a:r>
              <a:rPr lang="en-GB" sz="1250" i="1" dirty="0">
                <a:latin typeface="Arial" panose="020B0604020202020204" pitchFamily="34" charset="0"/>
                <a:cs typeface="Arial" panose="020B0604020202020204" pitchFamily="34" charset="0"/>
              </a:rPr>
              <a:t>Proceedings of the 2024 Conference on Empirical Methods in Natural Language Processing</a:t>
            </a:r>
            <a:r>
              <a:rPr lang="en-GB" sz="1250" dirty="0">
                <a:latin typeface="Arial" panose="020B0604020202020204" pitchFamily="34" charset="0"/>
                <a:cs typeface="Arial" panose="020B0604020202020204" pitchFamily="34" charset="0"/>
              </a:rPr>
              <a:t>, pp. 8988–9003.</a:t>
            </a:r>
          </a:p>
          <a:p>
            <a:pPr marL="0" indent="0">
              <a:lnSpc>
                <a:spcPct val="120000"/>
              </a:lnSpc>
              <a:buNone/>
            </a:pPr>
            <a:r>
              <a:rPr lang="en-GB" sz="1250" dirty="0">
                <a:latin typeface="Arial" panose="020B0604020202020204" pitchFamily="34" charset="0"/>
                <a:cs typeface="Arial" panose="020B0604020202020204" pitchFamily="34" charset="0"/>
              </a:rPr>
              <a:t>UNESCO (2023) </a:t>
            </a:r>
            <a:r>
              <a:rPr lang="en-GB" sz="1250" i="1" dirty="0">
                <a:latin typeface="Arial" panose="020B0604020202020204" pitchFamily="34" charset="0"/>
                <a:cs typeface="Arial" panose="020B0604020202020204" pitchFamily="34" charset="0"/>
              </a:rPr>
              <a:t>Global Education Monitoring Report 2023: Technology in Education: A Tool on Whose Terms?</a:t>
            </a:r>
            <a:r>
              <a:rPr lang="en-GB" sz="1250" dirty="0">
                <a:latin typeface="Arial" panose="020B0604020202020204" pitchFamily="34" charset="0"/>
                <a:cs typeface="Arial" panose="020B0604020202020204" pitchFamily="34" charset="0"/>
              </a:rPr>
              <a:t> Paris: UNESCO.</a:t>
            </a:r>
          </a:p>
          <a:p>
            <a:pPr marL="0" indent="0">
              <a:lnSpc>
                <a:spcPct val="120000"/>
              </a:lnSpc>
              <a:buNone/>
            </a:pPr>
            <a:r>
              <a:rPr lang="en-GB" sz="1250" dirty="0">
                <a:latin typeface="Arial" panose="020B0604020202020204" pitchFamily="34" charset="0"/>
                <a:cs typeface="Arial" panose="020B0604020202020204" pitchFamily="34" charset="0"/>
              </a:rPr>
              <a:t>Vuorikari, R., Kluzer, S. and Punie, Y. (2022) </a:t>
            </a:r>
            <a:r>
              <a:rPr lang="en-GB" sz="1250" i="1" dirty="0">
                <a:latin typeface="Arial" panose="020B0604020202020204" pitchFamily="34" charset="0"/>
                <a:cs typeface="Arial" panose="020B0604020202020204" pitchFamily="34" charset="0"/>
              </a:rPr>
              <a:t>DigComp 2.2: The Digital Competence Framework for Citizens – With New Examples of Knowledge, Skills and Attitudes</a:t>
            </a:r>
            <a:r>
              <a:rPr lang="en-GB" sz="1250" dirty="0">
                <a:latin typeface="Arial" panose="020B0604020202020204" pitchFamily="34" charset="0"/>
                <a:cs typeface="Arial" panose="020B0604020202020204" pitchFamily="34" charset="0"/>
              </a:rPr>
              <a:t>. Luxembourg: Publications Office of the European Union.</a:t>
            </a:r>
          </a:p>
          <a:p>
            <a:pPr marL="0" indent="0">
              <a:lnSpc>
                <a:spcPct val="120000"/>
              </a:lnSpc>
              <a:buNone/>
            </a:pPr>
            <a:r>
              <a:rPr lang="en-GB" sz="1250" dirty="0">
                <a:latin typeface="Arial" panose="020B0604020202020204" pitchFamily="34" charset="0"/>
                <a:cs typeface="Arial" panose="020B0604020202020204" pitchFamily="34" charset="0"/>
              </a:rPr>
              <a:t>Wiśniewski, M., Łukowski, A., Łukowski, M. and Korytkowski, P. (2025) ‘Retrieval-Augmented Generation (RAG) chatbots for education: A survey of applications’, </a:t>
            </a:r>
            <a:r>
              <a:rPr lang="en-GB" sz="1250" i="1" dirty="0">
                <a:latin typeface="Arial" panose="020B0604020202020204" pitchFamily="34" charset="0"/>
                <a:cs typeface="Arial" panose="020B0604020202020204" pitchFamily="34" charset="0"/>
              </a:rPr>
              <a:t>Applied Sciences</a:t>
            </a:r>
            <a:r>
              <a:rPr lang="en-GB" sz="1250" dirty="0">
                <a:latin typeface="Arial" panose="020B0604020202020204" pitchFamily="34" charset="0"/>
                <a:cs typeface="Arial" panose="020B0604020202020204" pitchFamily="34" charset="0"/>
              </a:rPr>
              <a:t>, 15(8), Article 4234.</a:t>
            </a:r>
          </a:p>
          <a:p>
            <a:pPr marL="0" indent="0">
              <a:lnSpc>
                <a:spcPct val="120000"/>
              </a:lnSpc>
              <a:buNone/>
            </a:pPr>
            <a:r>
              <a:rPr lang="en-GB" sz="1250" dirty="0">
                <a:latin typeface="Arial" panose="020B0604020202020204" pitchFamily="34" charset="0"/>
                <a:cs typeface="Arial" panose="020B0604020202020204" pitchFamily="34" charset="0"/>
              </a:rPr>
              <a:t>Wollny, S., Schneider, J., Di Mitri, D., Weidlich, J., Rittberger, M. and Drachsler, H. (2021) ‘Are we there yet? A systematic literature review on chatbots in education’, </a:t>
            </a:r>
            <a:r>
              <a:rPr lang="en-GB" sz="1250" i="1" dirty="0">
                <a:latin typeface="Arial" panose="020B0604020202020204" pitchFamily="34" charset="0"/>
                <a:cs typeface="Arial" panose="020B0604020202020204" pitchFamily="34" charset="0"/>
              </a:rPr>
              <a:t>Frontiers in Artificial Intelligence</a:t>
            </a:r>
            <a:r>
              <a:rPr lang="en-GB" sz="1250" dirty="0">
                <a:latin typeface="Arial" panose="020B0604020202020204" pitchFamily="34" charset="0"/>
                <a:cs typeface="Arial" panose="020B0604020202020204" pitchFamily="34" charset="0"/>
              </a:rPr>
              <a:t>, 4, Article 654924.</a:t>
            </a:r>
          </a:p>
        </p:txBody>
      </p:sp>
      <p:sp>
        <p:nvSpPr>
          <p:cNvPr id="2" name="Title 1">
            <a:extLst>
              <a:ext uri="{FF2B5EF4-FFF2-40B4-BE49-F238E27FC236}">
                <a16:creationId xmlns:a16="http://schemas.microsoft.com/office/drawing/2014/main" id="{289D77C3-0E76-7819-FB7D-9B503788027D}"/>
              </a:ext>
            </a:extLst>
          </p:cNvPr>
          <p:cNvSpPr>
            <a:spLocks noGrp="1"/>
          </p:cNvSpPr>
          <p:nvPr>
            <p:ph type="title"/>
          </p:nvPr>
        </p:nvSpPr>
        <p:spPr>
          <a:xfrm>
            <a:off x="4334933" y="101600"/>
            <a:ext cx="4114801" cy="439208"/>
          </a:xfrm>
        </p:spPr>
        <p:txBody>
          <a:bodyPr>
            <a:normAutofit fontScale="90000"/>
          </a:bodyPr>
          <a:lstStyle/>
          <a:p>
            <a:r>
              <a:rPr lang="en-US" dirty="0">
                <a:solidFill>
                  <a:schemeClr val="accent1"/>
                </a:solidFill>
              </a:rPr>
              <a:t>Refrences</a:t>
            </a:r>
            <a:endParaRPr lang="en-GB" dirty="0">
              <a:solidFill>
                <a:schemeClr val="accent1"/>
              </a:solidFill>
            </a:endParaRPr>
          </a:p>
        </p:txBody>
      </p:sp>
    </p:spTree>
    <p:extLst>
      <p:ext uri="{BB962C8B-B14F-4D97-AF65-F5344CB8AC3E}">
        <p14:creationId xmlns:p14="http://schemas.microsoft.com/office/powerpoint/2010/main" val="34225183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2543</Words>
  <Application>Microsoft Office PowerPoint</Application>
  <PresentationFormat>Widescreen</PresentationFormat>
  <Paragraphs>266</Paragraphs>
  <Slides>16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Aptos Display</vt:lpstr>
      <vt:lpstr>Arial</vt:lpstr>
      <vt:lpstr>Office Theme</vt:lpstr>
      <vt:lpstr>Enhancing Learner Engagement  and Educational Outcomes  through Digital Learning Tools  in Adult Education Services</vt:lpstr>
      <vt:lpstr>Background and Research Problem</vt:lpstr>
      <vt:lpstr>Research Aim and Questions</vt:lpstr>
      <vt:lpstr>Research Methodology</vt:lpstr>
      <vt:lpstr>Key Findings: Learner Engagement and Outcomes</vt:lpstr>
      <vt:lpstr>Key Findings: Digital Barriers</vt:lpstr>
      <vt:lpstr>Practical Solution: AI Learner Support</vt:lpstr>
      <vt:lpstr>Prototype Design and Architecture</vt:lpstr>
      <vt:lpstr>Knowledge Base and Conversational Design</vt:lpstr>
      <vt:lpstr>Testing and Refinement</vt:lpstr>
      <vt:lpstr>Discussion and Overall Interpretation</vt:lpstr>
      <vt:lpstr>Conclusions and Recommendations</vt:lpstr>
      <vt:lpstr>Limitations and Future Development</vt:lpstr>
      <vt:lpstr>Project Contribution and Demo</vt:lpstr>
      <vt:lpstr>Refrences</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Iftekhar Rashid</dc:creator>
  <cp:lastModifiedBy>Iftekhar Rashid</cp:lastModifiedBy>
  <cp:revision>20</cp:revision>
  <dcterms:created xsi:type="dcterms:W3CDTF">2026-08-19T11:42:33Z</dcterms:created>
  <dcterms:modified xsi:type="dcterms:W3CDTF">2026-08-27T20:57:11Z</dcterms:modified>
</cp:coreProperties>
</file>