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4"/>
  </p:sldMasterIdLst>
  <p:notesMasterIdLst>
    <p:notesMasterId r:id="rId24"/>
  </p:notesMasterIdLst>
  <p:sldIdLst>
    <p:sldId id="256" r:id="rId5"/>
    <p:sldId id="378" r:id="rId6"/>
    <p:sldId id="1093" r:id="rId7"/>
    <p:sldId id="1115" r:id="rId8"/>
    <p:sldId id="1094" r:id="rId9"/>
    <p:sldId id="1095" r:id="rId10"/>
    <p:sldId id="1096" r:id="rId11"/>
    <p:sldId id="278" r:id="rId12"/>
    <p:sldId id="287" r:id="rId13"/>
    <p:sldId id="279" r:id="rId14"/>
    <p:sldId id="289" r:id="rId15"/>
    <p:sldId id="296" r:id="rId16"/>
    <p:sldId id="284" r:id="rId17"/>
    <p:sldId id="294" r:id="rId18"/>
    <p:sldId id="285" r:id="rId19"/>
    <p:sldId id="1063" r:id="rId20"/>
    <p:sldId id="265" r:id="rId21"/>
    <p:sldId id="379" r:id="rId22"/>
    <p:sldId id="377"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00"/>
    <a:srgbClr val="800080"/>
    <a:srgbClr val="993300"/>
    <a:srgbClr val="FF0066"/>
    <a:srgbClr val="0000CC"/>
    <a:srgbClr val="FF0000"/>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E3AB88-E911-4FBC-8CB6-000BC5CE62CB}" v="211" dt="2020-06-02T15:58:54.0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572" autoAdjust="0"/>
  </p:normalViewPr>
  <p:slideViewPr>
    <p:cSldViewPr>
      <p:cViewPr varScale="1">
        <p:scale>
          <a:sx n="86" d="100"/>
          <a:sy n="86" d="100"/>
        </p:scale>
        <p:origin x="233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27E3AB88-E911-4FBC-8CB6-000BC5CE62CB}"/>
    <pc:docChg chg="undo custSel mod addSld delSld modSld sldOrd">
      <pc:chgData name="Paul Tinkler" userId="bcebf29c-73c2-433d-80d2-6bad896374bf" providerId="ADAL" clId="{27E3AB88-E911-4FBC-8CB6-000BC5CE62CB}" dt="2020-06-02T15:59:47.047" v="937" actId="14100"/>
      <pc:docMkLst>
        <pc:docMk/>
      </pc:docMkLst>
      <pc:sldChg chg="modSp mod">
        <pc:chgData name="Paul Tinkler" userId="bcebf29c-73c2-433d-80d2-6bad896374bf" providerId="ADAL" clId="{27E3AB88-E911-4FBC-8CB6-000BC5CE62CB}" dt="2020-06-02T12:21:49.604" v="249"/>
        <pc:sldMkLst>
          <pc:docMk/>
          <pc:sldMk cId="3169044310" sldId="256"/>
        </pc:sldMkLst>
        <pc:spChg chg="mod">
          <ac:chgData name="Paul Tinkler" userId="bcebf29c-73c2-433d-80d2-6bad896374bf" providerId="ADAL" clId="{27E3AB88-E911-4FBC-8CB6-000BC5CE62CB}" dt="2020-06-02T12:21:49.604" v="249"/>
          <ac:spMkLst>
            <pc:docMk/>
            <pc:sldMk cId="3169044310" sldId="256"/>
            <ac:spMk id="2" creationId="{00000000-0000-0000-0000-000000000000}"/>
          </ac:spMkLst>
        </pc:spChg>
        <pc:spChg chg="mod">
          <ac:chgData name="Paul Tinkler" userId="bcebf29c-73c2-433d-80d2-6bad896374bf" providerId="ADAL" clId="{27E3AB88-E911-4FBC-8CB6-000BC5CE62CB}" dt="2020-06-02T12:21:49.604" v="249"/>
          <ac:spMkLst>
            <pc:docMk/>
            <pc:sldMk cId="3169044310" sldId="256"/>
            <ac:spMk id="3" creationId="{00000000-0000-0000-0000-000000000000}"/>
          </ac:spMkLst>
        </pc:spChg>
      </pc:sldChg>
      <pc:sldChg chg="modSp">
        <pc:chgData name="Paul Tinkler" userId="bcebf29c-73c2-433d-80d2-6bad896374bf" providerId="ADAL" clId="{27E3AB88-E911-4FBC-8CB6-000BC5CE62CB}" dt="2020-06-02T12:21:49.604" v="249"/>
        <pc:sldMkLst>
          <pc:docMk/>
          <pc:sldMk cId="412184342" sldId="265"/>
        </pc:sldMkLst>
        <pc:spChg chg="mod">
          <ac:chgData name="Paul Tinkler" userId="bcebf29c-73c2-433d-80d2-6bad896374bf" providerId="ADAL" clId="{27E3AB88-E911-4FBC-8CB6-000BC5CE62CB}" dt="2020-06-02T12:21:49.604" v="249"/>
          <ac:spMkLst>
            <pc:docMk/>
            <pc:sldMk cId="412184342" sldId="265"/>
            <ac:spMk id="2" creationId="{F7CC5653-F7E3-4642-9F39-C537C822219B}"/>
          </ac:spMkLst>
        </pc:spChg>
      </pc:sldChg>
      <pc:sldChg chg="add del">
        <pc:chgData name="Paul Tinkler" userId="bcebf29c-73c2-433d-80d2-6bad896374bf" providerId="ADAL" clId="{27E3AB88-E911-4FBC-8CB6-000BC5CE62CB}" dt="2020-06-02T14:47:45.487" v="264" actId="47"/>
        <pc:sldMkLst>
          <pc:docMk/>
          <pc:sldMk cId="3317165127" sldId="275"/>
        </pc:sldMkLst>
      </pc:sldChg>
      <pc:sldChg chg="add del">
        <pc:chgData name="Paul Tinkler" userId="bcebf29c-73c2-433d-80d2-6bad896374bf" providerId="ADAL" clId="{27E3AB88-E911-4FBC-8CB6-000BC5CE62CB}" dt="2020-06-02T14:48:14.338" v="266" actId="47"/>
        <pc:sldMkLst>
          <pc:docMk/>
          <pc:sldMk cId="2434173508" sldId="276"/>
        </pc:sldMkLst>
      </pc:sldChg>
      <pc:sldChg chg="add del">
        <pc:chgData name="Paul Tinkler" userId="bcebf29c-73c2-433d-80d2-6bad896374bf" providerId="ADAL" clId="{27E3AB88-E911-4FBC-8CB6-000BC5CE62CB}" dt="2020-06-02T14:48:17.970" v="268" actId="47"/>
        <pc:sldMkLst>
          <pc:docMk/>
          <pc:sldMk cId="2316138033" sldId="277"/>
        </pc:sldMkLst>
      </pc:sldChg>
      <pc:sldChg chg="add ord">
        <pc:chgData name="Paul Tinkler" userId="bcebf29c-73c2-433d-80d2-6bad896374bf" providerId="ADAL" clId="{27E3AB88-E911-4FBC-8CB6-000BC5CE62CB}" dt="2020-06-01T12:32:44.651" v="69"/>
        <pc:sldMkLst>
          <pc:docMk/>
          <pc:sldMk cId="3502679222" sldId="278"/>
        </pc:sldMkLst>
      </pc:sldChg>
      <pc:sldChg chg="add">
        <pc:chgData name="Paul Tinkler" userId="bcebf29c-73c2-433d-80d2-6bad896374bf" providerId="ADAL" clId="{27E3AB88-E911-4FBC-8CB6-000BC5CE62CB}" dt="2020-06-01T12:33:20.864" v="70"/>
        <pc:sldMkLst>
          <pc:docMk/>
          <pc:sldMk cId="1396504352" sldId="279"/>
        </pc:sldMkLst>
      </pc:sldChg>
      <pc:sldChg chg="add del">
        <pc:chgData name="Paul Tinkler" userId="bcebf29c-73c2-433d-80d2-6bad896374bf" providerId="ADAL" clId="{27E3AB88-E911-4FBC-8CB6-000BC5CE62CB}" dt="2020-06-02T14:46:17.830" v="259" actId="47"/>
        <pc:sldMkLst>
          <pc:docMk/>
          <pc:sldMk cId="3964995928" sldId="280"/>
        </pc:sldMkLst>
      </pc:sldChg>
      <pc:sldChg chg="add del">
        <pc:chgData name="Paul Tinkler" userId="bcebf29c-73c2-433d-80d2-6bad896374bf" providerId="ADAL" clId="{27E3AB88-E911-4FBC-8CB6-000BC5CE62CB}" dt="2020-06-02T14:46:29.391" v="260" actId="47"/>
        <pc:sldMkLst>
          <pc:docMk/>
          <pc:sldMk cId="4069773420" sldId="281"/>
        </pc:sldMkLst>
      </pc:sldChg>
      <pc:sldChg chg="add del">
        <pc:chgData name="Paul Tinkler" userId="bcebf29c-73c2-433d-80d2-6bad896374bf" providerId="ADAL" clId="{27E3AB88-E911-4FBC-8CB6-000BC5CE62CB}" dt="2020-06-02T14:46:37.903" v="261" actId="47"/>
        <pc:sldMkLst>
          <pc:docMk/>
          <pc:sldMk cId="4227123198" sldId="282"/>
        </pc:sldMkLst>
      </pc:sldChg>
      <pc:sldChg chg="add del">
        <pc:chgData name="Paul Tinkler" userId="bcebf29c-73c2-433d-80d2-6bad896374bf" providerId="ADAL" clId="{27E3AB88-E911-4FBC-8CB6-000BC5CE62CB}" dt="2020-06-02T14:46:46.655" v="262" actId="47"/>
        <pc:sldMkLst>
          <pc:docMk/>
          <pc:sldMk cId="140253281" sldId="283"/>
        </pc:sldMkLst>
      </pc:sldChg>
      <pc:sldChg chg="addSp delSp modSp add mod">
        <pc:chgData name="Paul Tinkler" userId="bcebf29c-73c2-433d-80d2-6bad896374bf" providerId="ADAL" clId="{27E3AB88-E911-4FBC-8CB6-000BC5CE62CB}" dt="2020-06-02T15:02:00.699" v="285" actId="207"/>
        <pc:sldMkLst>
          <pc:docMk/>
          <pc:sldMk cId="2859953639" sldId="284"/>
        </pc:sldMkLst>
        <pc:spChg chg="add del mod">
          <ac:chgData name="Paul Tinkler" userId="bcebf29c-73c2-433d-80d2-6bad896374bf" providerId="ADAL" clId="{27E3AB88-E911-4FBC-8CB6-000BC5CE62CB}" dt="2020-06-02T14:57:21.537" v="274" actId="478"/>
          <ac:spMkLst>
            <pc:docMk/>
            <pc:sldMk cId="2859953639" sldId="284"/>
            <ac:spMk id="4" creationId="{8BFFA11E-6014-455B-ADAF-1424694123D0}"/>
          </ac:spMkLst>
        </pc:spChg>
        <pc:spChg chg="mod">
          <ac:chgData name="Paul Tinkler" userId="bcebf29c-73c2-433d-80d2-6bad896374bf" providerId="ADAL" clId="{27E3AB88-E911-4FBC-8CB6-000BC5CE62CB}" dt="2020-06-02T15:02:00.699" v="285" actId="207"/>
          <ac:spMkLst>
            <pc:docMk/>
            <pc:sldMk cId="2859953639" sldId="284"/>
            <ac:spMk id="22534" creationId="{00000000-0000-0000-0000-000000000000}"/>
          </ac:spMkLst>
        </pc:spChg>
        <pc:picChg chg="add del mod">
          <ac:chgData name="Paul Tinkler" userId="bcebf29c-73c2-433d-80d2-6bad896374bf" providerId="ADAL" clId="{27E3AB88-E911-4FBC-8CB6-000BC5CE62CB}" dt="2020-06-02T14:57:41.268" v="276" actId="478"/>
          <ac:picMkLst>
            <pc:docMk/>
            <pc:sldMk cId="2859953639" sldId="284"/>
            <ac:picMk id="3" creationId="{1471A11B-B4C4-49DA-B00C-F6AD788FCE2C}"/>
          </ac:picMkLst>
        </pc:picChg>
        <pc:picChg chg="add mod">
          <ac:chgData name="Paul Tinkler" userId="bcebf29c-73c2-433d-80d2-6bad896374bf" providerId="ADAL" clId="{27E3AB88-E911-4FBC-8CB6-000BC5CE62CB}" dt="2020-06-02T15:01:32.457" v="278" actId="1076"/>
          <ac:picMkLst>
            <pc:docMk/>
            <pc:sldMk cId="2859953639" sldId="284"/>
            <ac:picMk id="5" creationId="{51841676-E569-49CB-9F30-761F322AF1B0}"/>
          </ac:picMkLst>
        </pc:picChg>
      </pc:sldChg>
      <pc:sldChg chg="add">
        <pc:chgData name="Paul Tinkler" userId="bcebf29c-73c2-433d-80d2-6bad896374bf" providerId="ADAL" clId="{27E3AB88-E911-4FBC-8CB6-000BC5CE62CB}" dt="2020-06-01T12:36:12.214" v="86"/>
        <pc:sldMkLst>
          <pc:docMk/>
          <pc:sldMk cId="2230527813" sldId="285"/>
        </pc:sldMkLst>
      </pc:sldChg>
      <pc:sldChg chg="add">
        <pc:chgData name="Paul Tinkler" userId="bcebf29c-73c2-433d-80d2-6bad896374bf" providerId="ADAL" clId="{27E3AB88-E911-4FBC-8CB6-000BC5CE62CB}" dt="2020-06-01T12:32:40.875" v="67"/>
        <pc:sldMkLst>
          <pc:docMk/>
          <pc:sldMk cId="3883645238" sldId="287"/>
        </pc:sldMkLst>
      </pc:sldChg>
      <pc:sldChg chg="modSp add mod">
        <pc:chgData name="Paul Tinkler" userId="bcebf29c-73c2-433d-80d2-6bad896374bf" providerId="ADAL" clId="{27E3AB88-E911-4FBC-8CB6-000BC5CE62CB}" dt="2020-06-02T15:12:03.480" v="286" actId="33524"/>
        <pc:sldMkLst>
          <pc:docMk/>
          <pc:sldMk cId="3331307339" sldId="289"/>
        </pc:sldMkLst>
        <pc:spChg chg="mod">
          <ac:chgData name="Paul Tinkler" userId="bcebf29c-73c2-433d-80d2-6bad896374bf" providerId="ADAL" clId="{27E3AB88-E911-4FBC-8CB6-000BC5CE62CB}" dt="2020-06-02T15:12:03.480" v="286" actId="33524"/>
          <ac:spMkLst>
            <pc:docMk/>
            <pc:sldMk cId="3331307339" sldId="289"/>
            <ac:spMk id="16387" creationId="{00000000-0000-0000-0000-000000000000}"/>
          </ac:spMkLst>
        </pc:spChg>
      </pc:sldChg>
      <pc:sldChg chg="add del">
        <pc:chgData name="Paul Tinkler" userId="bcebf29c-73c2-433d-80d2-6bad896374bf" providerId="ADAL" clId="{27E3AB88-E911-4FBC-8CB6-000BC5CE62CB}" dt="2020-06-02T14:48:15.550" v="267" actId="47"/>
        <pc:sldMkLst>
          <pc:docMk/>
          <pc:sldMk cId="3155035216" sldId="290"/>
        </pc:sldMkLst>
      </pc:sldChg>
      <pc:sldChg chg="add del">
        <pc:chgData name="Paul Tinkler" userId="bcebf29c-73c2-433d-80d2-6bad896374bf" providerId="ADAL" clId="{27E3AB88-E911-4FBC-8CB6-000BC5CE62CB}" dt="2020-06-02T14:48:24.035" v="269" actId="47"/>
        <pc:sldMkLst>
          <pc:docMk/>
          <pc:sldMk cId="3119872246" sldId="291"/>
        </pc:sldMkLst>
      </pc:sldChg>
      <pc:sldChg chg="add del">
        <pc:chgData name="Paul Tinkler" userId="bcebf29c-73c2-433d-80d2-6bad896374bf" providerId="ADAL" clId="{27E3AB88-E911-4FBC-8CB6-000BC5CE62CB}" dt="2020-06-02T14:48:06.279" v="265" actId="47"/>
        <pc:sldMkLst>
          <pc:docMk/>
          <pc:sldMk cId="1650885393" sldId="293"/>
        </pc:sldMkLst>
      </pc:sldChg>
      <pc:sldChg chg="add">
        <pc:chgData name="Paul Tinkler" userId="bcebf29c-73c2-433d-80d2-6bad896374bf" providerId="ADAL" clId="{27E3AB88-E911-4FBC-8CB6-000BC5CE62CB}" dt="2020-06-01T12:34:56.322" v="80"/>
        <pc:sldMkLst>
          <pc:docMk/>
          <pc:sldMk cId="1729986595" sldId="294"/>
        </pc:sldMkLst>
      </pc:sldChg>
      <pc:sldChg chg="add">
        <pc:chgData name="Paul Tinkler" userId="bcebf29c-73c2-433d-80d2-6bad896374bf" providerId="ADAL" clId="{27E3AB88-E911-4FBC-8CB6-000BC5CE62CB}" dt="2020-06-01T12:33:38.421" v="72"/>
        <pc:sldMkLst>
          <pc:docMk/>
          <pc:sldMk cId="1737465155" sldId="296"/>
        </pc:sldMkLst>
      </pc:sldChg>
      <pc:sldChg chg="modSp">
        <pc:chgData name="Paul Tinkler" userId="bcebf29c-73c2-433d-80d2-6bad896374bf" providerId="ADAL" clId="{27E3AB88-E911-4FBC-8CB6-000BC5CE62CB}" dt="2020-06-02T12:21:49.604" v="249"/>
        <pc:sldMkLst>
          <pc:docMk/>
          <pc:sldMk cId="2058534929" sldId="377"/>
        </pc:sldMkLst>
        <pc:spChg chg="mod">
          <ac:chgData name="Paul Tinkler" userId="bcebf29c-73c2-433d-80d2-6bad896374bf" providerId="ADAL" clId="{27E3AB88-E911-4FBC-8CB6-000BC5CE62CB}" dt="2020-06-02T12:21:49.604" v="249"/>
          <ac:spMkLst>
            <pc:docMk/>
            <pc:sldMk cId="2058534929" sldId="377"/>
            <ac:spMk id="2" creationId="{2AC89C35-4F29-4E58-BE04-20D965CAEBF8}"/>
          </ac:spMkLst>
        </pc:spChg>
        <pc:spChg chg="mod">
          <ac:chgData name="Paul Tinkler" userId="bcebf29c-73c2-433d-80d2-6bad896374bf" providerId="ADAL" clId="{27E3AB88-E911-4FBC-8CB6-000BC5CE62CB}" dt="2020-06-02T12:21:49.604" v="249"/>
          <ac:spMkLst>
            <pc:docMk/>
            <pc:sldMk cId="2058534929" sldId="377"/>
            <ac:spMk id="4" creationId="{9B1590A9-85E1-44C4-8875-F82C6BB63C21}"/>
          </ac:spMkLst>
        </pc:spChg>
      </pc:sldChg>
      <pc:sldChg chg="modSp mod modAnim">
        <pc:chgData name="Paul Tinkler" userId="bcebf29c-73c2-433d-80d2-6bad896374bf" providerId="ADAL" clId="{27E3AB88-E911-4FBC-8CB6-000BC5CE62CB}" dt="2020-06-02T12:21:49.604" v="249"/>
        <pc:sldMkLst>
          <pc:docMk/>
          <pc:sldMk cId="3254800580" sldId="378"/>
        </pc:sldMkLst>
        <pc:spChg chg="mod">
          <ac:chgData name="Paul Tinkler" userId="bcebf29c-73c2-433d-80d2-6bad896374bf" providerId="ADAL" clId="{27E3AB88-E911-4FBC-8CB6-000BC5CE62CB}" dt="2020-06-02T12:21:49.604" v="249"/>
          <ac:spMkLst>
            <pc:docMk/>
            <pc:sldMk cId="3254800580" sldId="378"/>
            <ac:spMk id="2" creationId="{F517140B-19D6-427E-98B2-A5C2C0809F78}"/>
          </ac:spMkLst>
        </pc:spChg>
        <pc:spChg chg="mod">
          <ac:chgData name="Paul Tinkler" userId="bcebf29c-73c2-433d-80d2-6bad896374bf" providerId="ADAL" clId="{27E3AB88-E911-4FBC-8CB6-000BC5CE62CB}" dt="2020-06-02T12:21:49.604" v="249"/>
          <ac:spMkLst>
            <pc:docMk/>
            <pc:sldMk cId="3254800580" sldId="378"/>
            <ac:spMk id="3" creationId="{656DFEBC-83E2-4D34-AC5E-6E0A47BE73CE}"/>
          </ac:spMkLst>
        </pc:spChg>
        <pc:picChg chg="mod ord">
          <ac:chgData name="Paul Tinkler" userId="bcebf29c-73c2-433d-80d2-6bad896374bf" providerId="ADAL" clId="{27E3AB88-E911-4FBC-8CB6-000BC5CE62CB}" dt="2020-06-01T13:30:02.227" v="200" actId="167"/>
          <ac:picMkLst>
            <pc:docMk/>
            <pc:sldMk cId="3254800580" sldId="378"/>
            <ac:picMk id="6" creationId="{E88BD3E6-B8A4-4099-8BE3-BA5326C780A6}"/>
          </ac:picMkLst>
        </pc:picChg>
      </pc:sldChg>
      <pc:sldChg chg="addSp delSp modSp mod setBg setClrOvrMap">
        <pc:chgData name="Paul Tinkler" userId="bcebf29c-73c2-433d-80d2-6bad896374bf" providerId="ADAL" clId="{27E3AB88-E911-4FBC-8CB6-000BC5CE62CB}" dt="2020-06-02T15:59:47.047" v="937" actId="14100"/>
        <pc:sldMkLst>
          <pc:docMk/>
          <pc:sldMk cId="3643099484" sldId="379"/>
        </pc:sldMkLst>
        <pc:spChg chg="mod">
          <ac:chgData name="Paul Tinkler" userId="bcebf29c-73c2-433d-80d2-6bad896374bf" providerId="ADAL" clId="{27E3AB88-E911-4FBC-8CB6-000BC5CE62CB}" dt="2020-06-02T15:59:26.965" v="933" actId="26606"/>
          <ac:spMkLst>
            <pc:docMk/>
            <pc:sldMk cId="3643099484" sldId="379"/>
            <ac:spMk id="2" creationId="{2FB9A943-CA74-406F-9834-1DA9C56D6D2B}"/>
          </ac:spMkLst>
        </pc:spChg>
        <pc:spChg chg="mod">
          <ac:chgData name="Paul Tinkler" userId="bcebf29c-73c2-433d-80d2-6bad896374bf" providerId="ADAL" clId="{27E3AB88-E911-4FBC-8CB6-000BC5CE62CB}" dt="2020-06-02T15:59:26.965" v="933" actId="26606"/>
          <ac:spMkLst>
            <pc:docMk/>
            <pc:sldMk cId="3643099484" sldId="379"/>
            <ac:spMk id="3" creationId="{2A4335A4-21C7-42AA-9462-7BB405F7938D}"/>
          </ac:spMkLst>
        </pc:spChg>
        <pc:spChg chg="add del mod">
          <ac:chgData name="Paul Tinkler" userId="bcebf29c-73c2-433d-80d2-6bad896374bf" providerId="ADAL" clId="{27E3AB88-E911-4FBC-8CB6-000BC5CE62CB}" dt="2020-06-02T15:59:40.679" v="936" actId="478"/>
          <ac:spMkLst>
            <pc:docMk/>
            <pc:sldMk cId="3643099484" sldId="379"/>
            <ac:spMk id="6" creationId="{7AED06E4-C420-4B55-AF83-B4988D001E37}"/>
          </ac:spMkLst>
        </pc:spChg>
        <pc:spChg chg="add del">
          <ac:chgData name="Paul Tinkler" userId="bcebf29c-73c2-433d-80d2-6bad896374bf" providerId="ADAL" clId="{27E3AB88-E911-4FBC-8CB6-000BC5CE62CB}" dt="2020-06-02T15:59:26.965" v="933" actId="26606"/>
          <ac:spMkLst>
            <pc:docMk/>
            <pc:sldMk cId="3643099484" sldId="379"/>
            <ac:spMk id="11" creationId="{28FF88A3-8EBC-4142-8CC2-EBE257ED6C90}"/>
          </ac:spMkLst>
        </pc:spChg>
        <pc:grpChg chg="add del">
          <ac:chgData name="Paul Tinkler" userId="bcebf29c-73c2-433d-80d2-6bad896374bf" providerId="ADAL" clId="{27E3AB88-E911-4FBC-8CB6-000BC5CE62CB}" dt="2020-06-02T15:59:26.965" v="933" actId="26606"/>
          <ac:grpSpMkLst>
            <pc:docMk/>
            <pc:sldMk cId="3643099484" sldId="379"/>
            <ac:grpSpMk id="13" creationId="{27D8A815-1B1F-4DB5-A03C-F4987CF0CB0F}"/>
          </ac:grpSpMkLst>
        </pc:grpChg>
        <pc:picChg chg="add del mod ord">
          <ac:chgData name="Paul Tinkler" userId="bcebf29c-73c2-433d-80d2-6bad896374bf" providerId="ADAL" clId="{27E3AB88-E911-4FBC-8CB6-000BC5CE62CB}" dt="2020-06-02T15:59:47.047" v="937" actId="14100"/>
          <ac:picMkLst>
            <pc:docMk/>
            <pc:sldMk cId="3643099484" sldId="379"/>
            <ac:picMk id="5" creationId="{DAA00D63-C12C-4CEF-A0A1-74B1C8D4D716}"/>
          </ac:picMkLst>
        </pc:picChg>
      </pc:sldChg>
      <pc:sldChg chg="modSp new del mod ord">
        <pc:chgData name="Paul Tinkler" userId="bcebf29c-73c2-433d-80d2-6bad896374bf" providerId="ADAL" clId="{27E3AB88-E911-4FBC-8CB6-000BC5CE62CB}" dt="2020-06-02T14:56:26.422" v="270" actId="47"/>
        <pc:sldMkLst>
          <pc:docMk/>
          <pc:sldMk cId="2050854913" sldId="380"/>
        </pc:sldMkLst>
        <pc:spChg chg="mod">
          <ac:chgData name="Paul Tinkler" userId="bcebf29c-73c2-433d-80d2-6bad896374bf" providerId="ADAL" clId="{27E3AB88-E911-4FBC-8CB6-000BC5CE62CB}" dt="2020-06-02T12:21:49.604" v="249"/>
          <ac:spMkLst>
            <pc:docMk/>
            <pc:sldMk cId="2050854913" sldId="380"/>
            <ac:spMk id="2" creationId="{75AEC610-5ECF-4195-9CF0-2D6619BC9009}"/>
          </ac:spMkLst>
        </pc:spChg>
        <pc:spChg chg="mod">
          <ac:chgData name="Paul Tinkler" userId="bcebf29c-73c2-433d-80d2-6bad896374bf" providerId="ADAL" clId="{27E3AB88-E911-4FBC-8CB6-000BC5CE62CB}" dt="2020-06-02T12:21:49.604" v="249"/>
          <ac:spMkLst>
            <pc:docMk/>
            <pc:sldMk cId="2050854913" sldId="380"/>
            <ac:spMk id="3" creationId="{541EB986-CD52-4C38-B5E9-7E9F50D3A881}"/>
          </ac:spMkLst>
        </pc:spChg>
        <pc:spChg chg="mod">
          <ac:chgData name="Paul Tinkler" userId="bcebf29c-73c2-433d-80d2-6bad896374bf" providerId="ADAL" clId="{27E3AB88-E911-4FBC-8CB6-000BC5CE62CB}" dt="2020-06-02T12:21:49.604" v="249"/>
          <ac:spMkLst>
            <pc:docMk/>
            <pc:sldMk cId="2050854913" sldId="380"/>
            <ac:spMk id="4" creationId="{FC7C685D-BCAB-487B-9A61-83454949DCDA}"/>
          </ac:spMkLst>
        </pc:spChg>
      </pc:sldChg>
      <pc:sldChg chg="add">
        <pc:chgData name="Paul Tinkler" userId="bcebf29c-73c2-433d-80d2-6bad896374bf" providerId="ADAL" clId="{27E3AB88-E911-4FBC-8CB6-000BC5CE62CB}" dt="2020-06-01T12:36:23.803" v="87"/>
        <pc:sldMkLst>
          <pc:docMk/>
          <pc:sldMk cId="593997916" sldId="1063"/>
        </pc:sldMkLst>
      </pc:sldChg>
      <pc:sldChg chg="modSp add mod modNotesTx">
        <pc:chgData name="Paul Tinkler" userId="bcebf29c-73c2-433d-80d2-6bad896374bf" providerId="ADAL" clId="{27E3AB88-E911-4FBC-8CB6-000BC5CE62CB}" dt="2020-06-02T14:43:49.340" v="256" actId="20577"/>
        <pc:sldMkLst>
          <pc:docMk/>
          <pc:sldMk cId="520922330" sldId="1093"/>
        </pc:sldMkLst>
        <pc:spChg chg="mod">
          <ac:chgData name="Paul Tinkler" userId="bcebf29c-73c2-433d-80d2-6bad896374bf" providerId="ADAL" clId="{27E3AB88-E911-4FBC-8CB6-000BC5CE62CB}" dt="2020-06-02T12:21:46.145" v="247" actId="27636"/>
          <ac:spMkLst>
            <pc:docMk/>
            <pc:sldMk cId="520922330" sldId="1093"/>
            <ac:spMk id="2" creationId="{00000000-0000-0000-0000-000000000000}"/>
          </ac:spMkLst>
        </pc:spChg>
        <pc:spChg chg="mod">
          <ac:chgData name="Paul Tinkler" userId="bcebf29c-73c2-433d-80d2-6bad896374bf" providerId="ADAL" clId="{27E3AB88-E911-4FBC-8CB6-000BC5CE62CB}" dt="2020-06-02T12:21:49.604" v="249"/>
          <ac:spMkLst>
            <pc:docMk/>
            <pc:sldMk cId="520922330" sldId="1093"/>
            <ac:spMk id="4" creationId="{00000000-0000-0000-0000-000000000000}"/>
          </ac:spMkLst>
        </pc:spChg>
      </pc:sldChg>
      <pc:sldChg chg="addSp delSp modSp add mod modAnim">
        <pc:chgData name="Paul Tinkler" userId="bcebf29c-73c2-433d-80d2-6bad896374bf" providerId="ADAL" clId="{27E3AB88-E911-4FBC-8CB6-000BC5CE62CB}" dt="2020-06-02T12:21:49.604" v="249"/>
        <pc:sldMkLst>
          <pc:docMk/>
          <pc:sldMk cId="2201977287" sldId="1094"/>
        </pc:sldMkLst>
        <pc:spChg chg="add del mod">
          <ac:chgData name="Paul Tinkler" userId="bcebf29c-73c2-433d-80d2-6bad896374bf" providerId="ADAL" clId="{27E3AB88-E911-4FBC-8CB6-000BC5CE62CB}" dt="2020-06-01T13:32:55.381" v="210" actId="478"/>
          <ac:spMkLst>
            <pc:docMk/>
            <pc:sldMk cId="2201977287" sldId="1094"/>
            <ac:spMk id="5" creationId="{97660010-F127-4C37-8E3B-897DE4B74E29}"/>
          </ac:spMkLst>
        </pc:spChg>
        <pc:spChg chg="mod">
          <ac:chgData name="Paul Tinkler" userId="bcebf29c-73c2-433d-80d2-6bad896374bf" providerId="ADAL" clId="{27E3AB88-E911-4FBC-8CB6-000BC5CE62CB}" dt="2020-06-02T12:21:49.604" v="249"/>
          <ac:spMkLst>
            <pc:docMk/>
            <pc:sldMk cId="2201977287" sldId="1094"/>
            <ac:spMk id="38914" creationId="{00000000-0000-0000-0000-000000000000}"/>
          </ac:spMkLst>
        </pc:spChg>
        <pc:spChg chg="mod">
          <ac:chgData name="Paul Tinkler" userId="bcebf29c-73c2-433d-80d2-6bad896374bf" providerId="ADAL" clId="{27E3AB88-E911-4FBC-8CB6-000BC5CE62CB}" dt="2020-06-01T13:34:01.177" v="222" actId="14100"/>
          <ac:spMkLst>
            <pc:docMk/>
            <pc:sldMk cId="2201977287" sldId="1094"/>
            <ac:spMk id="38916" creationId="{00000000-0000-0000-0000-000000000000}"/>
          </ac:spMkLst>
        </pc:spChg>
        <pc:picChg chg="add mod">
          <ac:chgData name="Paul Tinkler" userId="bcebf29c-73c2-433d-80d2-6bad896374bf" providerId="ADAL" clId="{27E3AB88-E911-4FBC-8CB6-000BC5CE62CB}" dt="2020-06-01T13:34:16.253" v="223" actId="1076"/>
          <ac:picMkLst>
            <pc:docMk/>
            <pc:sldMk cId="2201977287" sldId="1094"/>
            <ac:picMk id="3" creationId="{CC301C9B-0626-414E-A013-953172E6DE0D}"/>
          </ac:picMkLst>
        </pc:picChg>
        <pc:picChg chg="mod ord">
          <ac:chgData name="Paul Tinkler" userId="bcebf29c-73c2-433d-80d2-6bad896374bf" providerId="ADAL" clId="{27E3AB88-E911-4FBC-8CB6-000BC5CE62CB}" dt="2020-06-01T13:34:27.899" v="225" actId="167"/>
          <ac:picMkLst>
            <pc:docMk/>
            <pc:sldMk cId="2201977287" sldId="1094"/>
            <ac:picMk id="4" creationId="{4731FE52-AF2F-4B95-AAEE-AA8CB8FFB855}"/>
          </ac:picMkLst>
        </pc:picChg>
      </pc:sldChg>
      <pc:sldChg chg="modSp add mod">
        <pc:chgData name="Paul Tinkler" userId="bcebf29c-73c2-433d-80d2-6bad896374bf" providerId="ADAL" clId="{27E3AB88-E911-4FBC-8CB6-000BC5CE62CB}" dt="2020-06-02T12:21:49.604" v="249"/>
        <pc:sldMkLst>
          <pc:docMk/>
          <pc:sldMk cId="776994326" sldId="1095"/>
        </pc:sldMkLst>
        <pc:spChg chg="mod">
          <ac:chgData name="Paul Tinkler" userId="bcebf29c-73c2-433d-80d2-6bad896374bf" providerId="ADAL" clId="{27E3AB88-E911-4FBC-8CB6-000BC5CE62CB}" dt="2020-06-02T12:21:49.604" v="249"/>
          <ac:spMkLst>
            <pc:docMk/>
            <pc:sldMk cId="776994326" sldId="1095"/>
            <ac:spMk id="39938" creationId="{00000000-0000-0000-0000-000000000000}"/>
          </ac:spMkLst>
        </pc:spChg>
        <pc:spChg chg="mod">
          <ac:chgData name="Paul Tinkler" userId="bcebf29c-73c2-433d-80d2-6bad896374bf" providerId="ADAL" clId="{27E3AB88-E911-4FBC-8CB6-000BC5CE62CB}" dt="2020-06-01T13:39:04.602" v="228" actId="1076"/>
          <ac:spMkLst>
            <pc:docMk/>
            <pc:sldMk cId="776994326" sldId="1095"/>
            <ac:spMk id="39939" creationId="{00000000-0000-0000-0000-000000000000}"/>
          </ac:spMkLst>
        </pc:spChg>
        <pc:spChg chg="mod">
          <ac:chgData name="Paul Tinkler" userId="bcebf29c-73c2-433d-80d2-6bad896374bf" providerId="ADAL" clId="{27E3AB88-E911-4FBC-8CB6-000BC5CE62CB}" dt="2020-06-01T13:39:40.521" v="231" actId="1076"/>
          <ac:spMkLst>
            <pc:docMk/>
            <pc:sldMk cId="776994326" sldId="1095"/>
            <ac:spMk id="39953" creationId="{00000000-0000-0000-0000-000000000000}"/>
          </ac:spMkLst>
        </pc:spChg>
        <pc:spChg chg="mod">
          <ac:chgData name="Paul Tinkler" userId="bcebf29c-73c2-433d-80d2-6bad896374bf" providerId="ADAL" clId="{27E3AB88-E911-4FBC-8CB6-000BC5CE62CB}" dt="2020-06-01T13:39:40.521" v="231" actId="1076"/>
          <ac:spMkLst>
            <pc:docMk/>
            <pc:sldMk cId="776994326" sldId="1095"/>
            <ac:spMk id="39954" creationId="{00000000-0000-0000-0000-000000000000}"/>
          </ac:spMkLst>
        </pc:spChg>
        <pc:grpChg chg="mod">
          <ac:chgData name="Paul Tinkler" userId="bcebf29c-73c2-433d-80d2-6bad896374bf" providerId="ADAL" clId="{27E3AB88-E911-4FBC-8CB6-000BC5CE62CB}" dt="2020-06-01T13:39:40.521" v="231" actId="1076"/>
          <ac:grpSpMkLst>
            <pc:docMk/>
            <pc:sldMk cId="776994326" sldId="1095"/>
            <ac:grpSpMk id="39952" creationId="{00000000-0000-0000-0000-000000000000}"/>
          </ac:grpSpMkLst>
        </pc:grpChg>
        <pc:graphicFrameChg chg="mod modGraphic">
          <ac:chgData name="Paul Tinkler" userId="bcebf29c-73c2-433d-80d2-6bad896374bf" providerId="ADAL" clId="{27E3AB88-E911-4FBC-8CB6-000BC5CE62CB}" dt="2020-06-01T13:39:33.619" v="230" actId="1076"/>
          <ac:graphicFrameMkLst>
            <pc:docMk/>
            <pc:sldMk cId="776994326" sldId="1095"/>
            <ac:graphicFrameMk id="432131" creationId="{00000000-0000-0000-0000-000000000000}"/>
          </ac:graphicFrameMkLst>
        </pc:graphicFrameChg>
      </pc:sldChg>
      <pc:sldChg chg="add modNotesTx">
        <pc:chgData name="Paul Tinkler" userId="bcebf29c-73c2-433d-80d2-6bad896374bf" providerId="ADAL" clId="{27E3AB88-E911-4FBC-8CB6-000BC5CE62CB}" dt="2020-06-02T14:45:16.064" v="258" actId="20577"/>
        <pc:sldMkLst>
          <pc:docMk/>
          <pc:sldMk cId="1119967651" sldId="1096"/>
        </pc:sldMkLst>
      </pc:sldChg>
      <pc:sldChg chg="modSp add">
        <pc:chgData name="Paul Tinkler" userId="bcebf29c-73c2-433d-80d2-6bad896374bf" providerId="ADAL" clId="{27E3AB88-E911-4FBC-8CB6-000BC5CE62CB}" dt="2020-06-02T12:21:49.604" v="249"/>
        <pc:sldMkLst>
          <pc:docMk/>
          <pc:sldMk cId="2846467047" sldId="1115"/>
        </pc:sldMkLst>
        <pc:spChg chg="mod">
          <ac:chgData name="Paul Tinkler" userId="bcebf29c-73c2-433d-80d2-6bad896374bf" providerId="ADAL" clId="{27E3AB88-E911-4FBC-8CB6-000BC5CE62CB}" dt="2020-06-02T12:21:49.604" v="249"/>
          <ac:spMkLst>
            <pc:docMk/>
            <pc:sldMk cId="2846467047" sldId="1115"/>
            <ac:spMk id="2" creationId="{4B983981-2578-4BF8-A449-E79C233C7B9D}"/>
          </ac:spMkLst>
        </pc:spChg>
        <pc:picChg chg="mod">
          <ac:chgData name="Paul Tinkler" userId="bcebf29c-73c2-433d-80d2-6bad896374bf" providerId="ADAL" clId="{27E3AB88-E911-4FBC-8CB6-000BC5CE62CB}" dt="2020-06-02T12:21:49.604" v="249"/>
          <ac:picMkLst>
            <pc:docMk/>
            <pc:sldMk cId="2846467047" sldId="1115"/>
            <ac:picMk id="4" creationId="{75AD81C0-1E74-4957-9124-50714FDACD3A}"/>
          </ac:picMkLst>
        </pc:picChg>
      </pc:sldChg>
      <pc:sldChg chg="modSp add del">
        <pc:chgData name="Paul Tinkler" userId="bcebf29c-73c2-433d-80d2-6bad896374bf" providerId="ADAL" clId="{27E3AB88-E911-4FBC-8CB6-000BC5CE62CB}" dt="2020-06-02T14:47:15.055" v="263" actId="47"/>
        <pc:sldMkLst>
          <pc:docMk/>
          <pc:sldMk cId="3220086692" sldId="1119"/>
        </pc:sldMkLst>
        <pc:spChg chg="mod">
          <ac:chgData name="Paul Tinkler" userId="bcebf29c-73c2-433d-80d2-6bad896374bf" providerId="ADAL" clId="{27E3AB88-E911-4FBC-8CB6-000BC5CE62CB}" dt="2020-06-02T12:21:49.604" v="249"/>
          <ac:spMkLst>
            <pc:docMk/>
            <pc:sldMk cId="3220086692" sldId="1119"/>
            <ac:spMk id="5" creationId="{DE8026B4-5578-48A9-B04F-E4087DED70C3}"/>
          </ac:spMkLst>
        </pc:spChg>
      </pc:sldChg>
      <pc:sldMasterChg chg="delSldLayout">
        <pc:chgData name="Paul Tinkler" userId="bcebf29c-73c2-433d-80d2-6bad896374bf" providerId="ADAL" clId="{27E3AB88-E911-4FBC-8CB6-000BC5CE62CB}" dt="2020-06-02T14:46:46.655" v="262" actId="47"/>
        <pc:sldMasterMkLst>
          <pc:docMk/>
          <pc:sldMasterMk cId="2198844261" sldId="2147483700"/>
        </pc:sldMasterMkLst>
        <pc:sldLayoutChg chg="del">
          <pc:chgData name="Paul Tinkler" userId="bcebf29c-73c2-433d-80d2-6bad896374bf" providerId="ADAL" clId="{27E3AB88-E911-4FBC-8CB6-000BC5CE62CB}" dt="2020-06-02T14:46:46.655" v="262" actId="47"/>
          <pc:sldLayoutMkLst>
            <pc:docMk/>
            <pc:sldMasterMk cId="2198844261" sldId="2147483700"/>
            <pc:sldLayoutMk cId="3507445718" sldId="2147483713"/>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31DD91-7307-654C-8B6A-C5B878123616}" type="doc">
      <dgm:prSet loTypeId="urn:microsoft.com/office/officeart/2005/8/layout/hProcess9" loCatId="" qsTypeId="urn:microsoft.com/office/officeart/2005/8/quickstyle/simple2" qsCatId="simple" csTypeId="urn:microsoft.com/office/officeart/2005/8/colors/accent0_1" csCatId="mainScheme" phldr="1"/>
      <dgm:spPr/>
    </dgm:pt>
    <dgm:pt modelId="{26FD3D10-E3EF-3847-8D84-193531D76DD9}">
      <dgm:prSet/>
      <dgm:spPr>
        <a:xfrm>
          <a:off x="4259"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a:solidFill>
                <a:srgbClr val="000099"/>
              </a:solidFill>
              <a:latin typeface="Calibri"/>
              <a:ea typeface="+mn-ea"/>
              <a:cs typeface="+mn-cs"/>
            </a:rPr>
            <a:t>Leadership</a:t>
          </a:r>
        </a:p>
      </dgm:t>
    </dgm:pt>
    <dgm:pt modelId="{753CAD48-0996-D34E-B310-220018C50E7A}" type="parTrans" cxnId="{EE63E20A-B44B-D347-9EE6-28DD3BA0C9A0}">
      <dgm:prSet/>
      <dgm:spPr/>
      <dgm:t>
        <a:bodyPr/>
        <a:lstStyle/>
        <a:p>
          <a:endParaRPr lang="en-GB"/>
        </a:p>
      </dgm:t>
    </dgm:pt>
    <dgm:pt modelId="{5CC3B542-E82C-074B-8916-92B07879C2D7}" type="sibTrans" cxnId="{EE63E20A-B44B-D347-9EE6-28DD3BA0C9A0}">
      <dgm:prSet/>
      <dgm:spPr/>
      <dgm:t>
        <a:bodyPr/>
        <a:lstStyle/>
        <a:p>
          <a:endParaRPr lang="en-GB"/>
        </a:p>
      </dgm:t>
    </dgm:pt>
    <dgm:pt modelId="{DB25EB0D-EB2E-FA49-BE0C-B97AA6F9E3AA}">
      <dgm:prSet phldrT="[Text]"/>
      <dgm:spPr>
        <a:xfrm>
          <a:off x="1265476"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dirty="0">
              <a:solidFill>
                <a:srgbClr val="000099"/>
              </a:solidFill>
              <a:latin typeface="Calibri"/>
              <a:ea typeface="+mn-ea"/>
              <a:cs typeface="+mn-cs"/>
            </a:rPr>
            <a:t>Degree of Motivation</a:t>
          </a:r>
        </a:p>
      </dgm:t>
    </dgm:pt>
    <dgm:pt modelId="{4FF8D3E3-C996-154C-8DE7-6CE3F9DF7532}" type="parTrans" cxnId="{6A237D15-6C54-BA44-BA35-41C684A29053}">
      <dgm:prSet/>
      <dgm:spPr/>
      <dgm:t>
        <a:bodyPr/>
        <a:lstStyle/>
        <a:p>
          <a:endParaRPr lang="en-GB"/>
        </a:p>
      </dgm:t>
    </dgm:pt>
    <dgm:pt modelId="{BFDD98E1-D4C4-6640-8041-3FB6159CB065}" type="sibTrans" cxnId="{6A237D15-6C54-BA44-BA35-41C684A29053}">
      <dgm:prSet/>
      <dgm:spPr/>
      <dgm:t>
        <a:bodyPr/>
        <a:lstStyle/>
        <a:p>
          <a:endParaRPr lang="en-GB"/>
        </a:p>
      </dgm:t>
    </dgm:pt>
    <dgm:pt modelId="{426CC174-5BBF-8246-B9A2-925D344320B8}">
      <dgm:prSet phldrT="[Text]"/>
      <dgm:spPr>
        <a:xfrm>
          <a:off x="2526693"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a:solidFill>
                <a:srgbClr val="000099"/>
              </a:solidFill>
              <a:latin typeface="Calibri"/>
              <a:ea typeface="+mn-ea"/>
              <a:cs typeface="+mn-cs"/>
            </a:rPr>
            <a:t>How people behave</a:t>
          </a:r>
        </a:p>
      </dgm:t>
    </dgm:pt>
    <dgm:pt modelId="{E341593E-A1A9-6A4A-8B77-9EDF146A261C}" type="parTrans" cxnId="{E87887F1-B0B0-1C40-8464-BEEEB4B63CA1}">
      <dgm:prSet/>
      <dgm:spPr/>
      <dgm:t>
        <a:bodyPr/>
        <a:lstStyle/>
        <a:p>
          <a:endParaRPr lang="en-US"/>
        </a:p>
      </dgm:t>
    </dgm:pt>
    <dgm:pt modelId="{143E6C85-5668-3E40-B46D-CF545FC11349}" type="sibTrans" cxnId="{E87887F1-B0B0-1C40-8464-BEEEB4B63CA1}">
      <dgm:prSet/>
      <dgm:spPr/>
      <dgm:t>
        <a:bodyPr/>
        <a:lstStyle/>
        <a:p>
          <a:endParaRPr lang="en-US"/>
        </a:p>
      </dgm:t>
    </dgm:pt>
    <dgm:pt modelId="{7DFE4647-0C20-4C4C-ADE5-337682A94562}">
      <dgm:prSet phldrT="[Text]"/>
      <dgm:spPr>
        <a:xfrm>
          <a:off x="3787911"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a:solidFill>
                <a:srgbClr val="000099"/>
              </a:solidFill>
              <a:latin typeface="Calibri"/>
              <a:ea typeface="+mn-ea"/>
              <a:cs typeface="+mn-cs"/>
            </a:rPr>
            <a:t>Productivity</a:t>
          </a:r>
        </a:p>
        <a:p>
          <a:r>
            <a:rPr lang="en-US">
              <a:solidFill>
                <a:srgbClr val="000099"/>
              </a:solidFill>
              <a:latin typeface="Calibri"/>
              <a:ea typeface="+mn-ea"/>
              <a:cs typeface="+mn-cs"/>
            </a:rPr>
            <a:t>&amp;</a:t>
          </a:r>
        </a:p>
        <a:p>
          <a:r>
            <a:rPr lang="en-US">
              <a:solidFill>
                <a:srgbClr val="000099"/>
              </a:solidFill>
              <a:latin typeface="Calibri"/>
              <a:ea typeface="+mn-ea"/>
              <a:cs typeface="+mn-cs"/>
            </a:rPr>
            <a:t>Effectiveness</a:t>
          </a:r>
        </a:p>
      </dgm:t>
    </dgm:pt>
    <dgm:pt modelId="{40901703-A8C1-7645-B210-01719436282C}" type="parTrans" cxnId="{28A92616-2814-B34E-8230-CA582E485C19}">
      <dgm:prSet/>
      <dgm:spPr/>
      <dgm:t>
        <a:bodyPr/>
        <a:lstStyle/>
        <a:p>
          <a:endParaRPr lang="en-US"/>
        </a:p>
      </dgm:t>
    </dgm:pt>
    <dgm:pt modelId="{F87716E1-8E30-724D-A7D6-8BEE75143FB3}" type="sibTrans" cxnId="{28A92616-2814-B34E-8230-CA582E485C19}">
      <dgm:prSet/>
      <dgm:spPr/>
      <dgm:t>
        <a:bodyPr/>
        <a:lstStyle/>
        <a:p>
          <a:endParaRPr lang="en-US"/>
        </a:p>
      </dgm:t>
    </dgm:pt>
    <dgm:pt modelId="{97763420-9115-AD46-A088-77A0F9856080}" type="pres">
      <dgm:prSet presAssocID="{FF31DD91-7307-654C-8B6A-C5B878123616}" presName="CompostProcess" presStyleCnt="0">
        <dgm:presLayoutVars>
          <dgm:dir/>
          <dgm:resizeHandles val="exact"/>
        </dgm:presLayoutVars>
      </dgm:prSet>
      <dgm:spPr/>
    </dgm:pt>
    <dgm:pt modelId="{FE74B667-B100-254B-B5DF-F3C1AC40D892}" type="pres">
      <dgm:prSet presAssocID="{FF31DD91-7307-654C-8B6A-C5B878123616}" presName="arrow" presStyleLbl="bgShp" presStyleIdx="0" presStyleCnt="1" custLinFactNeighborX="903" custLinFactNeighborY="-9511"/>
      <dgm:spPr>
        <a:xfrm>
          <a:off x="412116" y="0"/>
          <a:ext cx="4237037" cy="2041525"/>
        </a:xfrm>
        <a:prstGeom prst="rightArrow">
          <a:avLst/>
        </a:prstGeom>
        <a:solidFill>
          <a:sysClr val="windowText" lastClr="000000">
            <a:tint val="40000"/>
            <a:hueOff val="0"/>
            <a:satOff val="0"/>
            <a:lumOff val="0"/>
            <a:alphaOff val="0"/>
          </a:sysClr>
        </a:solidFill>
        <a:ln>
          <a:noFill/>
        </a:ln>
        <a:effectLst/>
      </dgm:spPr>
    </dgm:pt>
    <dgm:pt modelId="{5B32B220-10DC-0F4E-A6DE-7ECD17206460}" type="pres">
      <dgm:prSet presAssocID="{FF31DD91-7307-654C-8B6A-C5B878123616}" presName="linearProcess" presStyleCnt="0"/>
      <dgm:spPr/>
    </dgm:pt>
    <dgm:pt modelId="{38EB0330-9B80-9C46-8E1F-C7A8BCB40D5A}" type="pres">
      <dgm:prSet presAssocID="{26FD3D10-E3EF-3847-8D84-193531D76DD9}" presName="textNode" presStyleLbl="node1" presStyleIdx="0" presStyleCnt="4">
        <dgm:presLayoutVars>
          <dgm:bulletEnabled val="1"/>
        </dgm:presLayoutVars>
      </dgm:prSet>
      <dgm:spPr>
        <a:prstGeom prst="roundRect">
          <a:avLst/>
        </a:prstGeom>
      </dgm:spPr>
    </dgm:pt>
    <dgm:pt modelId="{79861CEE-87BD-9449-8499-8FB04A285F79}" type="pres">
      <dgm:prSet presAssocID="{5CC3B542-E82C-074B-8916-92B07879C2D7}" presName="sibTrans" presStyleCnt="0"/>
      <dgm:spPr/>
    </dgm:pt>
    <dgm:pt modelId="{5705D8DC-6A42-084D-ABAB-02CA6E8B908A}" type="pres">
      <dgm:prSet presAssocID="{DB25EB0D-EB2E-FA49-BE0C-B97AA6F9E3AA}" presName="textNode" presStyleLbl="node1" presStyleIdx="1" presStyleCnt="4">
        <dgm:presLayoutVars>
          <dgm:bulletEnabled val="1"/>
        </dgm:presLayoutVars>
      </dgm:prSet>
      <dgm:spPr>
        <a:prstGeom prst="roundRect">
          <a:avLst/>
        </a:prstGeom>
      </dgm:spPr>
    </dgm:pt>
    <dgm:pt modelId="{2F518247-A15D-744B-A872-EB43757E41E0}" type="pres">
      <dgm:prSet presAssocID="{BFDD98E1-D4C4-6640-8041-3FB6159CB065}" presName="sibTrans" presStyleCnt="0"/>
      <dgm:spPr/>
    </dgm:pt>
    <dgm:pt modelId="{A98B427C-7760-BD44-83D7-92A734F75932}" type="pres">
      <dgm:prSet presAssocID="{426CC174-5BBF-8246-B9A2-925D344320B8}" presName="textNode" presStyleLbl="node1" presStyleIdx="2" presStyleCnt="4">
        <dgm:presLayoutVars>
          <dgm:bulletEnabled val="1"/>
        </dgm:presLayoutVars>
      </dgm:prSet>
      <dgm:spPr>
        <a:prstGeom prst="roundRect">
          <a:avLst/>
        </a:prstGeom>
      </dgm:spPr>
    </dgm:pt>
    <dgm:pt modelId="{2410FD0A-E28D-F94F-B8DC-F588781A2BA3}" type="pres">
      <dgm:prSet presAssocID="{143E6C85-5668-3E40-B46D-CF545FC11349}" presName="sibTrans" presStyleCnt="0"/>
      <dgm:spPr/>
    </dgm:pt>
    <dgm:pt modelId="{A7847982-0449-DD42-8609-2F395A1DE6DC}" type="pres">
      <dgm:prSet presAssocID="{7DFE4647-0C20-4C4C-ADE5-337682A94562}" presName="textNode" presStyleLbl="node1" presStyleIdx="3" presStyleCnt="4">
        <dgm:presLayoutVars>
          <dgm:bulletEnabled val="1"/>
        </dgm:presLayoutVars>
      </dgm:prSet>
      <dgm:spPr>
        <a:prstGeom prst="roundRect">
          <a:avLst/>
        </a:prstGeom>
      </dgm:spPr>
    </dgm:pt>
  </dgm:ptLst>
  <dgm:cxnLst>
    <dgm:cxn modelId="{EE63E20A-B44B-D347-9EE6-28DD3BA0C9A0}" srcId="{FF31DD91-7307-654C-8B6A-C5B878123616}" destId="{26FD3D10-E3EF-3847-8D84-193531D76DD9}" srcOrd="0" destOrd="0" parTransId="{753CAD48-0996-D34E-B310-220018C50E7A}" sibTransId="{5CC3B542-E82C-074B-8916-92B07879C2D7}"/>
    <dgm:cxn modelId="{6A237D15-6C54-BA44-BA35-41C684A29053}" srcId="{FF31DD91-7307-654C-8B6A-C5B878123616}" destId="{DB25EB0D-EB2E-FA49-BE0C-B97AA6F9E3AA}" srcOrd="1" destOrd="0" parTransId="{4FF8D3E3-C996-154C-8DE7-6CE3F9DF7532}" sibTransId="{BFDD98E1-D4C4-6640-8041-3FB6159CB065}"/>
    <dgm:cxn modelId="{28A92616-2814-B34E-8230-CA582E485C19}" srcId="{FF31DD91-7307-654C-8B6A-C5B878123616}" destId="{7DFE4647-0C20-4C4C-ADE5-337682A94562}" srcOrd="3" destOrd="0" parTransId="{40901703-A8C1-7645-B210-01719436282C}" sibTransId="{F87716E1-8E30-724D-A7D6-8BEE75143FB3}"/>
    <dgm:cxn modelId="{7786CA4E-7050-AF42-8DBD-DD837C288CE0}" type="presOf" srcId="{26FD3D10-E3EF-3847-8D84-193531D76DD9}" destId="{38EB0330-9B80-9C46-8E1F-C7A8BCB40D5A}" srcOrd="0" destOrd="0" presId="urn:microsoft.com/office/officeart/2005/8/layout/hProcess9"/>
    <dgm:cxn modelId="{407FF152-4ED2-3C49-8FCD-00F3C200601A}" type="presOf" srcId="{7DFE4647-0C20-4C4C-ADE5-337682A94562}" destId="{A7847982-0449-DD42-8609-2F395A1DE6DC}" srcOrd="0" destOrd="0" presId="urn:microsoft.com/office/officeart/2005/8/layout/hProcess9"/>
    <dgm:cxn modelId="{EF5A5280-B7EB-1443-A506-EB617F19B55A}" type="presOf" srcId="{FF31DD91-7307-654C-8B6A-C5B878123616}" destId="{97763420-9115-AD46-A088-77A0F9856080}" srcOrd="0" destOrd="0" presId="urn:microsoft.com/office/officeart/2005/8/layout/hProcess9"/>
    <dgm:cxn modelId="{1C28E9DB-FD24-704A-94CF-D490CF2D264A}" type="presOf" srcId="{426CC174-5BBF-8246-B9A2-925D344320B8}" destId="{A98B427C-7760-BD44-83D7-92A734F75932}" srcOrd="0" destOrd="0" presId="urn:microsoft.com/office/officeart/2005/8/layout/hProcess9"/>
    <dgm:cxn modelId="{6F9F3EEA-B636-F146-8300-CEF3D1ADE3E0}" type="presOf" srcId="{DB25EB0D-EB2E-FA49-BE0C-B97AA6F9E3AA}" destId="{5705D8DC-6A42-084D-ABAB-02CA6E8B908A}" srcOrd="0" destOrd="0" presId="urn:microsoft.com/office/officeart/2005/8/layout/hProcess9"/>
    <dgm:cxn modelId="{E87887F1-B0B0-1C40-8464-BEEEB4B63CA1}" srcId="{FF31DD91-7307-654C-8B6A-C5B878123616}" destId="{426CC174-5BBF-8246-B9A2-925D344320B8}" srcOrd="2" destOrd="0" parTransId="{E341593E-A1A9-6A4A-8B77-9EDF146A261C}" sibTransId="{143E6C85-5668-3E40-B46D-CF545FC11349}"/>
    <dgm:cxn modelId="{DD5A8006-555E-684A-93FE-F62A5B34EB52}" type="presParOf" srcId="{97763420-9115-AD46-A088-77A0F9856080}" destId="{FE74B667-B100-254B-B5DF-F3C1AC40D892}" srcOrd="0" destOrd="0" presId="urn:microsoft.com/office/officeart/2005/8/layout/hProcess9"/>
    <dgm:cxn modelId="{38093EEC-0181-D94D-BE14-39ECABEDF468}" type="presParOf" srcId="{97763420-9115-AD46-A088-77A0F9856080}" destId="{5B32B220-10DC-0F4E-A6DE-7ECD17206460}" srcOrd="1" destOrd="0" presId="urn:microsoft.com/office/officeart/2005/8/layout/hProcess9"/>
    <dgm:cxn modelId="{88F4D9C4-25E4-BB46-8685-42E209A988E7}" type="presParOf" srcId="{5B32B220-10DC-0F4E-A6DE-7ECD17206460}" destId="{38EB0330-9B80-9C46-8E1F-C7A8BCB40D5A}" srcOrd="0" destOrd="0" presId="urn:microsoft.com/office/officeart/2005/8/layout/hProcess9"/>
    <dgm:cxn modelId="{D2996CD0-3D81-2B43-9D88-695E8D7AA41E}" type="presParOf" srcId="{5B32B220-10DC-0F4E-A6DE-7ECD17206460}" destId="{79861CEE-87BD-9449-8499-8FB04A285F79}" srcOrd="1" destOrd="0" presId="urn:microsoft.com/office/officeart/2005/8/layout/hProcess9"/>
    <dgm:cxn modelId="{51E78308-895E-A54E-A1D2-111098D6BF9D}" type="presParOf" srcId="{5B32B220-10DC-0F4E-A6DE-7ECD17206460}" destId="{5705D8DC-6A42-084D-ABAB-02CA6E8B908A}" srcOrd="2" destOrd="0" presId="urn:microsoft.com/office/officeart/2005/8/layout/hProcess9"/>
    <dgm:cxn modelId="{6501A2C7-C65E-F347-AB66-8F6A1560889C}" type="presParOf" srcId="{5B32B220-10DC-0F4E-A6DE-7ECD17206460}" destId="{2F518247-A15D-744B-A872-EB43757E41E0}" srcOrd="3" destOrd="0" presId="urn:microsoft.com/office/officeart/2005/8/layout/hProcess9"/>
    <dgm:cxn modelId="{F69283AE-33C3-B543-A8A9-18A6CBC8499E}" type="presParOf" srcId="{5B32B220-10DC-0F4E-A6DE-7ECD17206460}" destId="{A98B427C-7760-BD44-83D7-92A734F75932}" srcOrd="4" destOrd="0" presId="urn:microsoft.com/office/officeart/2005/8/layout/hProcess9"/>
    <dgm:cxn modelId="{2B24AEB4-FDC0-EC4B-9AAA-EF8D44BDB669}" type="presParOf" srcId="{5B32B220-10DC-0F4E-A6DE-7ECD17206460}" destId="{2410FD0A-E28D-F94F-B8DC-F588781A2BA3}" srcOrd="5" destOrd="0" presId="urn:microsoft.com/office/officeart/2005/8/layout/hProcess9"/>
    <dgm:cxn modelId="{C682AF02-E20C-7F40-8E24-89113E45ECD2}" type="presParOf" srcId="{5B32B220-10DC-0F4E-A6DE-7ECD17206460}" destId="{A7847982-0449-DD42-8609-2F395A1DE6DC}"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74B667-B100-254B-B5DF-F3C1AC40D892}">
      <dsp:nvSpPr>
        <dsp:cNvPr id="0" name=""/>
        <dsp:cNvSpPr/>
      </dsp:nvSpPr>
      <dsp:spPr>
        <a:xfrm>
          <a:off x="601283" y="0"/>
          <a:ext cx="6181886" cy="3325019"/>
        </a:xfrm>
        <a:prstGeom prst="rightArrow">
          <a:avLst/>
        </a:prstGeom>
        <a:solidFill>
          <a:sysClr val="windowText" lastClr="000000">
            <a:tint val="40000"/>
            <a:hueOff val="0"/>
            <a:satOff val="0"/>
            <a:lumOff val="0"/>
            <a:alphaOff val="0"/>
          </a:sysClr>
        </a:solidFill>
        <a:ln>
          <a:noFill/>
        </a:ln>
        <a:effectLst/>
      </dsp:spPr>
      <dsp:style>
        <a:lnRef idx="0">
          <a:scrgbClr r="0" g="0" b="0"/>
        </a:lnRef>
        <a:fillRef idx="1">
          <a:scrgbClr r="0" g="0" b="0"/>
        </a:fillRef>
        <a:effectRef idx="0">
          <a:scrgbClr r="0" g="0" b="0"/>
        </a:effectRef>
        <a:fontRef idx="minor"/>
      </dsp:style>
    </dsp:sp>
    <dsp:sp modelId="{38EB0330-9B80-9C46-8E1F-C7A8BCB40D5A}">
      <dsp:nvSpPr>
        <dsp:cNvPr id="0" name=""/>
        <dsp:cNvSpPr/>
      </dsp:nvSpPr>
      <dsp:spPr>
        <a:xfrm>
          <a:off x="1168"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Leadership</a:t>
          </a:r>
        </a:p>
      </dsp:txBody>
      <dsp:txXfrm>
        <a:off x="66094" y="1062431"/>
        <a:ext cx="1616121" cy="1200155"/>
      </dsp:txXfrm>
    </dsp:sp>
    <dsp:sp modelId="{5705D8DC-6A42-084D-ABAB-02CA6E8B908A}">
      <dsp:nvSpPr>
        <dsp:cNvPr id="0" name=""/>
        <dsp:cNvSpPr/>
      </dsp:nvSpPr>
      <dsp:spPr>
        <a:xfrm>
          <a:off x="1842667"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rgbClr val="000099"/>
              </a:solidFill>
              <a:latin typeface="Calibri"/>
              <a:ea typeface="+mn-ea"/>
              <a:cs typeface="+mn-cs"/>
            </a:rPr>
            <a:t>Degree of Motivation</a:t>
          </a:r>
        </a:p>
      </dsp:txBody>
      <dsp:txXfrm>
        <a:off x="1907593" y="1062431"/>
        <a:ext cx="1616121" cy="1200155"/>
      </dsp:txXfrm>
    </dsp:sp>
    <dsp:sp modelId="{A98B427C-7760-BD44-83D7-92A734F75932}">
      <dsp:nvSpPr>
        <dsp:cNvPr id="0" name=""/>
        <dsp:cNvSpPr/>
      </dsp:nvSpPr>
      <dsp:spPr>
        <a:xfrm>
          <a:off x="3684167"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How people behave</a:t>
          </a:r>
        </a:p>
      </dsp:txBody>
      <dsp:txXfrm>
        <a:off x="3749093" y="1062431"/>
        <a:ext cx="1616121" cy="1200155"/>
      </dsp:txXfrm>
    </dsp:sp>
    <dsp:sp modelId="{A7847982-0449-DD42-8609-2F395A1DE6DC}">
      <dsp:nvSpPr>
        <dsp:cNvPr id="0" name=""/>
        <dsp:cNvSpPr/>
      </dsp:nvSpPr>
      <dsp:spPr>
        <a:xfrm>
          <a:off x="5525666"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Productivity</a:t>
          </a:r>
        </a:p>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&amp;</a:t>
          </a:r>
        </a:p>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Effectiveness</a:t>
          </a:r>
        </a:p>
      </dsp:txBody>
      <dsp:txXfrm>
        <a:off x="5590592" y="1062431"/>
        <a:ext cx="1616121" cy="120015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02/06/2020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There are many leadership models all of which offer different equally valid perspectives on motivation. For the purposes of this session, we are going to consider 2 models; one of which, Blanchard and Hersey’s Situational Leadership Model, is useful for engaging with and motivating individual team members, while the other, Tannenbaum and Schmidt’s Continuum Theory, helps to explain how to motivate the team. </a:t>
            </a:r>
          </a:p>
          <a:p>
            <a:r>
              <a:rPr lang="en-GB" sz="1200" kern="1200" dirty="0">
                <a:solidFill>
                  <a:schemeClr val="tx1"/>
                </a:solidFill>
                <a:effectLst/>
                <a:latin typeface="Arial" pitchFamily="34" charset="0"/>
                <a:ea typeface="ＭＳ Ｐゴシック" charset="0"/>
                <a:cs typeface="ＭＳ Ｐゴシック" charset="0"/>
              </a:rPr>
              <a:t> </a:t>
            </a:r>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3</a:t>
            </a:fld>
            <a:endParaRPr lang="en-GB"/>
          </a:p>
        </p:txBody>
      </p:sp>
    </p:spTree>
    <p:extLst>
      <p:ext uri="{BB962C8B-B14F-4D97-AF65-F5344CB8AC3E}">
        <p14:creationId xmlns:p14="http://schemas.microsoft.com/office/powerpoint/2010/main" val="10204958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Paul Hersey on Situational Leadership    URL   https://www.youtube.com/watch?v=5qD_6yIKXbo</a:t>
            </a:r>
          </a:p>
          <a:p>
            <a:endParaRPr lang="en-GB"/>
          </a:p>
          <a:p>
            <a:endParaRPr lang="en-GB"/>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4</a:t>
            </a:fld>
            <a:endParaRPr lang="en-GB"/>
          </a:p>
        </p:txBody>
      </p:sp>
    </p:spTree>
    <p:extLst>
      <p:ext uri="{BB962C8B-B14F-4D97-AF65-F5344CB8AC3E}">
        <p14:creationId xmlns:p14="http://schemas.microsoft.com/office/powerpoint/2010/main" val="39174149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Blanchard and Hersey suggest that there are 2 specific types of behaviour that effective leaders use – ‘directive’ and ‘supportive’ behaviour – and that the combination of these behaviours determines the style of leadership used; hence the 4 distinct leadership styles:</a:t>
            </a:r>
          </a:p>
          <a:p>
            <a:r>
              <a:rPr lang="en-GB" sz="1200" kern="1200" dirty="0">
                <a:solidFill>
                  <a:schemeClr val="tx1"/>
                </a:solidFill>
                <a:effectLst/>
                <a:latin typeface="Arial" pitchFamily="34" charset="0"/>
                <a:ea typeface="ＭＳ Ｐゴシック" charset="0"/>
                <a:cs typeface="ＭＳ Ｐゴシック" charset="0"/>
              </a:rPr>
              <a:t> </a:t>
            </a:r>
          </a:p>
          <a:p>
            <a:pPr lvl="0"/>
            <a:r>
              <a:rPr lang="en-GB" sz="1200" b="1" kern="1200" dirty="0">
                <a:solidFill>
                  <a:schemeClr val="tx1"/>
                </a:solidFill>
                <a:effectLst/>
                <a:latin typeface="Arial" pitchFamily="34" charset="0"/>
                <a:ea typeface="ＭＳ Ｐゴシック" charset="0"/>
                <a:cs typeface="ＭＳ Ｐゴシック" charset="0"/>
              </a:rPr>
              <a:t>Directing. </a:t>
            </a:r>
            <a:r>
              <a:rPr lang="en-GB" sz="1200" kern="1200" dirty="0">
                <a:solidFill>
                  <a:schemeClr val="tx1"/>
                </a:solidFill>
                <a:effectLst/>
                <a:latin typeface="Arial" pitchFamily="34" charset="0"/>
                <a:ea typeface="ＭＳ Ｐゴシック" charset="0"/>
                <a:cs typeface="ＭＳ Ｐゴシック" charset="0"/>
              </a:rPr>
              <a:t>The most directive leadership style (S1) in which the leader provides the individual with specific instructions, monitoring closely the work that is done to ensure successful completion of the task. The leader does not need to offer much by way of supportive behaviour since the individual is not given any freedom to determine how the task is to be completed.</a:t>
            </a:r>
          </a:p>
          <a:p>
            <a:r>
              <a:rPr lang="en-GB" sz="1200" b="1" kern="1200" dirty="0">
                <a:solidFill>
                  <a:schemeClr val="tx1"/>
                </a:solidFill>
                <a:effectLst/>
                <a:latin typeface="Arial" pitchFamily="34" charset="0"/>
                <a:ea typeface="ＭＳ Ｐゴシック" charset="0"/>
                <a:cs typeface="ＭＳ Ｐゴシック" charset="0"/>
              </a:rPr>
              <a:t> </a:t>
            </a:r>
            <a:endParaRPr lang="en-GB" sz="1200" kern="1200" dirty="0">
              <a:solidFill>
                <a:schemeClr val="tx1"/>
              </a:solidFill>
              <a:effectLst/>
              <a:latin typeface="Arial" pitchFamily="34" charset="0"/>
              <a:ea typeface="ＭＳ Ｐゴシック" charset="0"/>
              <a:cs typeface="ＭＳ Ｐゴシック" charset="0"/>
            </a:endParaRPr>
          </a:p>
          <a:p>
            <a:pPr lvl="0"/>
            <a:r>
              <a:rPr lang="en-GB" sz="1200" b="1" kern="1200" dirty="0">
                <a:solidFill>
                  <a:schemeClr val="tx1"/>
                </a:solidFill>
                <a:effectLst/>
                <a:latin typeface="Arial" pitchFamily="34" charset="0"/>
                <a:ea typeface="ＭＳ Ｐゴシック" charset="0"/>
                <a:cs typeface="ＭＳ Ｐゴシック" charset="0"/>
              </a:rPr>
              <a:t>Coaching.</a:t>
            </a:r>
            <a:r>
              <a:rPr lang="en-GB" sz="1200" kern="1200" dirty="0">
                <a:solidFill>
                  <a:schemeClr val="tx1"/>
                </a:solidFill>
                <a:effectLst/>
                <a:latin typeface="Arial" pitchFamily="34" charset="0"/>
                <a:ea typeface="ＭＳ Ｐゴシック" charset="0"/>
                <a:cs typeface="ＭＳ Ｐゴシック" charset="0"/>
              </a:rPr>
              <a:t> The second leadership style (S2) focuses on enabling the individual to participate more fully in determining how the task should be completed. The leader will explain </a:t>
            </a:r>
            <a:r>
              <a:rPr lang="en-GB" sz="1200" i="1" u="sng" kern="1200" dirty="0">
                <a:solidFill>
                  <a:schemeClr val="tx1"/>
                </a:solidFill>
                <a:effectLst/>
                <a:latin typeface="Arial" pitchFamily="34" charset="0"/>
                <a:ea typeface="ＭＳ Ｐゴシック" charset="0"/>
                <a:cs typeface="ＭＳ Ｐゴシック" charset="0"/>
              </a:rPr>
              <a:t>what</a:t>
            </a:r>
            <a:r>
              <a:rPr lang="en-GB" sz="1200" kern="1200" dirty="0">
                <a:solidFill>
                  <a:schemeClr val="tx1"/>
                </a:solidFill>
                <a:effectLst/>
                <a:latin typeface="Arial" pitchFamily="34" charset="0"/>
                <a:ea typeface="ＭＳ Ｐゴシック" charset="0"/>
                <a:cs typeface="ＭＳ Ｐゴシック" charset="0"/>
              </a:rPr>
              <a:t> the task is and invite the individual to explain </a:t>
            </a:r>
            <a:r>
              <a:rPr lang="en-GB" sz="1200" i="1" u="sng" kern="1200" dirty="0">
                <a:solidFill>
                  <a:schemeClr val="tx1"/>
                </a:solidFill>
                <a:effectLst/>
                <a:latin typeface="Arial" pitchFamily="34" charset="0"/>
                <a:ea typeface="ＭＳ Ｐゴシック" charset="0"/>
                <a:cs typeface="ＭＳ Ｐゴシック" charset="0"/>
              </a:rPr>
              <a:t>how</a:t>
            </a:r>
            <a:r>
              <a:rPr lang="en-GB" sz="1200" kern="1200" dirty="0">
                <a:solidFill>
                  <a:schemeClr val="tx1"/>
                </a:solidFill>
                <a:effectLst/>
                <a:latin typeface="Arial" pitchFamily="34" charset="0"/>
                <a:ea typeface="ＭＳ Ｐゴシック" charset="0"/>
                <a:cs typeface="ＭＳ Ｐゴシック" charset="0"/>
              </a:rPr>
              <a:t> they intend to successfully complete it. The leader will take the final decision on how the task is to be completed but will work closely with the individual to arrive at the final decision. By actively involving the individual in discussion about how the task should be done, the leader’s behaviour is both highly directive and highly supportive.</a:t>
            </a:r>
          </a:p>
          <a:p>
            <a:r>
              <a:rPr lang="en-GB" sz="1200" kern="1200" dirty="0">
                <a:solidFill>
                  <a:schemeClr val="tx1"/>
                </a:solidFill>
                <a:effectLst/>
                <a:latin typeface="Arial" pitchFamily="34" charset="0"/>
                <a:ea typeface="ＭＳ Ｐゴシック" charset="0"/>
                <a:cs typeface="ＭＳ Ｐゴシック" charset="0"/>
              </a:rPr>
              <a:t> </a:t>
            </a:r>
          </a:p>
          <a:p>
            <a:pPr lvl="0"/>
            <a:r>
              <a:rPr lang="en-GB" sz="1200" b="1" kern="1200" dirty="0">
                <a:solidFill>
                  <a:schemeClr val="tx1"/>
                </a:solidFill>
                <a:effectLst/>
                <a:latin typeface="Arial" pitchFamily="34" charset="0"/>
                <a:ea typeface="ＭＳ Ｐゴシック" charset="0"/>
                <a:cs typeface="ＭＳ Ｐゴシック" charset="0"/>
              </a:rPr>
              <a:t>Supporting.</a:t>
            </a:r>
            <a:r>
              <a:rPr lang="en-GB" sz="1200" kern="1200" dirty="0">
                <a:solidFill>
                  <a:schemeClr val="tx1"/>
                </a:solidFill>
                <a:effectLst/>
                <a:latin typeface="Arial" pitchFamily="34" charset="0"/>
                <a:ea typeface="ＭＳ Ｐゴシック" charset="0"/>
                <a:cs typeface="ＭＳ Ｐゴシック" charset="0"/>
              </a:rPr>
              <a:t> The third leadership style (S3) is yet more participative. In exercising this leadership style, the leader will outline the required or desired outcome and invite the individual to propose and implement a course of action. While the decision to proceed with a particular course of action ultimately rests with the leader, the leader will facilitate and support the individual in making the decision, exercising more supportive behaviour and less directive behaviour.</a:t>
            </a:r>
          </a:p>
          <a:p>
            <a:r>
              <a:rPr lang="en-GB" sz="1200" kern="1200" dirty="0">
                <a:solidFill>
                  <a:schemeClr val="tx1"/>
                </a:solidFill>
                <a:effectLst/>
                <a:latin typeface="Arial" pitchFamily="34" charset="0"/>
                <a:ea typeface="ＭＳ Ｐゴシック" charset="0"/>
                <a:cs typeface="ＭＳ Ｐゴシック" charset="0"/>
              </a:rPr>
              <a:t> </a:t>
            </a:r>
          </a:p>
          <a:p>
            <a:pPr lvl="0"/>
            <a:r>
              <a:rPr lang="en-GB" sz="1200" b="1" kern="1200" dirty="0">
                <a:solidFill>
                  <a:schemeClr val="tx1"/>
                </a:solidFill>
                <a:effectLst/>
                <a:latin typeface="Arial" pitchFamily="34" charset="0"/>
                <a:ea typeface="ＭＳ Ｐゴシック" charset="0"/>
                <a:cs typeface="ＭＳ Ｐゴシック" charset="0"/>
              </a:rPr>
              <a:t>Delegating.</a:t>
            </a:r>
            <a:r>
              <a:rPr lang="en-GB" sz="1200" kern="1200" dirty="0">
                <a:solidFill>
                  <a:schemeClr val="tx1"/>
                </a:solidFill>
                <a:effectLst/>
                <a:latin typeface="Arial" pitchFamily="34" charset="0"/>
                <a:ea typeface="ＭＳ Ｐゴシック" charset="0"/>
                <a:cs typeface="ＭＳ Ｐゴシック" charset="0"/>
              </a:rPr>
              <a:t> In employing the fourth leadership style (S4), the leader’s behaviour is ‘light touch’. In delegating a task to an individual, the leader is indicating that responsibility for carrying out the task rests with that individual. This gives the individual the freedom to both determine what needs to be done to achieve the task and to complete it accordingly. </a:t>
            </a:r>
          </a:p>
          <a:p>
            <a:r>
              <a:rPr lang="en-GB" sz="1200" b="1" kern="1200" dirty="0">
                <a:solidFill>
                  <a:schemeClr val="tx1"/>
                </a:solidFill>
                <a:effectLst/>
                <a:latin typeface="Arial" pitchFamily="34" charset="0"/>
                <a:ea typeface="ＭＳ Ｐゴシック" charset="0"/>
                <a:cs typeface="ＭＳ Ｐゴシック" charset="0"/>
              </a:rPr>
              <a:t> </a:t>
            </a:r>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 </a:t>
            </a:r>
          </a:p>
          <a:p>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5</a:t>
            </a:fld>
            <a:endParaRPr lang="en-GB"/>
          </a:p>
        </p:txBody>
      </p:sp>
    </p:spTree>
    <p:extLst>
      <p:ext uri="{BB962C8B-B14F-4D97-AF65-F5344CB8AC3E}">
        <p14:creationId xmlns:p14="http://schemas.microsoft.com/office/powerpoint/2010/main" val="32015166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defRPr>
            </a:lvl1pPr>
            <a:lvl2pPr marL="756397" indent="-290922" eaLnBrk="0" hangingPunct="0">
              <a:defRPr>
                <a:solidFill>
                  <a:schemeClr val="tx1"/>
                </a:solidFill>
                <a:latin typeface="Arial" charset="0"/>
                <a:ea typeface="ＭＳ Ｐゴシック" charset="0"/>
              </a:defRPr>
            </a:lvl2pPr>
            <a:lvl3pPr marL="1163688" indent="-232738" eaLnBrk="0" hangingPunct="0">
              <a:defRPr>
                <a:solidFill>
                  <a:schemeClr val="tx1"/>
                </a:solidFill>
                <a:latin typeface="Arial" charset="0"/>
                <a:ea typeface="ＭＳ Ｐゴシック" charset="0"/>
              </a:defRPr>
            </a:lvl3pPr>
            <a:lvl4pPr marL="1629164" indent="-232738" eaLnBrk="0" hangingPunct="0">
              <a:defRPr>
                <a:solidFill>
                  <a:schemeClr val="tx1"/>
                </a:solidFill>
                <a:latin typeface="Arial" charset="0"/>
                <a:ea typeface="ＭＳ Ｐゴシック" charset="0"/>
              </a:defRPr>
            </a:lvl4pPr>
            <a:lvl5pPr marL="2094639" indent="-232738" eaLnBrk="0" hangingPunct="0">
              <a:defRPr>
                <a:solidFill>
                  <a:schemeClr val="tx1"/>
                </a:solidFill>
                <a:latin typeface="Arial" charset="0"/>
                <a:ea typeface="ＭＳ Ｐゴシック" charset="0"/>
              </a:defRPr>
            </a:lvl5pPr>
            <a:lvl6pPr marL="2560114" indent="-232738" eaLnBrk="0" fontAlgn="base" hangingPunct="0">
              <a:spcBef>
                <a:spcPct val="0"/>
              </a:spcBef>
              <a:spcAft>
                <a:spcPct val="0"/>
              </a:spcAft>
              <a:defRPr>
                <a:solidFill>
                  <a:schemeClr val="tx1"/>
                </a:solidFill>
                <a:latin typeface="Arial" charset="0"/>
                <a:ea typeface="ＭＳ Ｐゴシック" charset="0"/>
              </a:defRPr>
            </a:lvl6pPr>
            <a:lvl7pPr marL="3025590" indent="-232738" eaLnBrk="0" fontAlgn="base" hangingPunct="0">
              <a:spcBef>
                <a:spcPct val="0"/>
              </a:spcBef>
              <a:spcAft>
                <a:spcPct val="0"/>
              </a:spcAft>
              <a:defRPr>
                <a:solidFill>
                  <a:schemeClr val="tx1"/>
                </a:solidFill>
                <a:latin typeface="Arial" charset="0"/>
                <a:ea typeface="ＭＳ Ｐゴシック" charset="0"/>
              </a:defRPr>
            </a:lvl7pPr>
            <a:lvl8pPr marL="3491065" indent="-232738" eaLnBrk="0" fontAlgn="base" hangingPunct="0">
              <a:spcBef>
                <a:spcPct val="0"/>
              </a:spcBef>
              <a:spcAft>
                <a:spcPct val="0"/>
              </a:spcAft>
              <a:defRPr>
                <a:solidFill>
                  <a:schemeClr val="tx1"/>
                </a:solidFill>
                <a:latin typeface="Arial" charset="0"/>
                <a:ea typeface="ＭＳ Ｐゴシック" charset="0"/>
              </a:defRPr>
            </a:lvl8pPr>
            <a:lvl9pPr marL="3956540" indent="-232738"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31BBCFB2-7E35-2347-B726-44B8767F56DC}" type="slidenum">
              <a:rPr lang="en-GB"/>
              <a:pPr eaLnBrk="1" hangingPunct="1"/>
              <a:t>7</a:t>
            </a:fld>
            <a:endParaRPr lang="en-GB"/>
          </a:p>
        </p:txBody>
      </p:sp>
      <p:sp>
        <p:nvSpPr>
          <p:cNvPr id="91139" name="Rectangle 2"/>
          <p:cNvSpPr>
            <a:spLocks noGrp="1" noRot="1" noChangeAspect="1" noChangeArrowheads="1" noTextEdit="1"/>
          </p:cNvSpPr>
          <p:nvPr>
            <p:ph type="sldImg"/>
          </p:nvPr>
        </p:nvSpPr>
        <p:spPr>
          <a:xfrm>
            <a:off x="935038" y="750888"/>
            <a:ext cx="5008562" cy="3756025"/>
          </a:xfrm>
          <a:ln/>
        </p:spPr>
      </p:sp>
      <p:sp>
        <p:nvSpPr>
          <p:cNvPr id="91140" name="Rectangle 3"/>
          <p:cNvSpPr>
            <a:spLocks noGrp="1" noChangeArrowheads="1"/>
          </p:cNvSpPr>
          <p:nvPr>
            <p:ph type="body" idx="1"/>
          </p:nvPr>
        </p:nvSpPr>
        <p:spPr>
          <a:xfrm>
            <a:off x="688018" y="4757101"/>
            <a:ext cx="5505778" cy="4507232"/>
          </a:xfrm>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p>
            <a:r>
              <a:rPr lang="en-GB" sz="1200" kern="1200" dirty="0">
                <a:solidFill>
                  <a:schemeClr val="tx1"/>
                </a:solidFill>
                <a:effectLst/>
                <a:latin typeface="Arial" pitchFamily="34" charset="0"/>
                <a:ea typeface="ＭＳ Ｐゴシック" charset="0"/>
                <a:cs typeface="ＭＳ Ｐゴシック" charset="0"/>
              </a:rPr>
              <a:t>Of course, the leadership style selected by the leader must take into account the situation. This means that the leader must consider a whole range of factors. In his Situational Leadership Model, Blanchard focuses upon the development level of the individual – their competence – and their commitment or motivation.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Key to understanding the ‘different strokes for different folks’ philosophy is the link between an individual’s development level and the style of leadership Blanchard suggests is appropriate. Indeed, much of what is portrayed here makes eminent sense. If one of the team is unskilled (D1), they clearly need to develop the skills to do the job for which they are being employed. Blanchard observes that, typically, a D1 individual will display a high degree of commitment. Similarly, a highly experienced and skilled individual</a:t>
            </a:r>
            <a:r>
              <a:rPr lang="en-GB" sz="1200" kern="1200" baseline="0" dirty="0">
                <a:solidFill>
                  <a:schemeClr val="tx1"/>
                </a:solidFill>
                <a:effectLst/>
                <a:latin typeface="Arial" pitchFamily="34" charset="0"/>
                <a:ea typeface="ＭＳ Ｐゴシック" charset="0"/>
                <a:cs typeface="ＭＳ Ｐゴシック" charset="0"/>
              </a:rPr>
              <a:t> (D4) needs to be given freedom to operate with minimum supervision or their commitment will be adversely affected.   </a:t>
            </a:r>
            <a:endParaRPr lang="en-US" sz="800" dirty="0">
              <a:latin typeface="Arial" charset="0"/>
            </a:endParaRPr>
          </a:p>
        </p:txBody>
      </p:sp>
    </p:spTree>
    <p:extLst>
      <p:ext uri="{BB962C8B-B14F-4D97-AF65-F5344CB8AC3E}">
        <p14:creationId xmlns:p14="http://schemas.microsoft.com/office/powerpoint/2010/main" val="10701317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CB46EC05-7F50-44EA-A1BD-09C09EB4E4A4}" type="slidenum">
              <a:rPr lang="en-US"/>
              <a:pPr>
                <a:defRPr/>
              </a:pPr>
              <a:t>8</a:t>
            </a:fld>
            <a:endParaRPr 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p:spPr>
        <p:txBody>
          <a:bodyPr/>
          <a:lstStyle/>
          <a:p>
            <a:endParaRPr lang="en-US"/>
          </a:p>
        </p:txBody>
      </p:sp>
    </p:spTree>
    <p:extLst>
      <p:ext uri="{BB962C8B-B14F-4D97-AF65-F5344CB8AC3E}">
        <p14:creationId xmlns:p14="http://schemas.microsoft.com/office/powerpoint/2010/main" val="24684105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E122C22F-1F96-427F-9E8E-BB09F5D1F342}" type="slidenum">
              <a:rPr lang="en-US"/>
              <a:pPr>
                <a:defRPr/>
              </a:pPr>
              <a:t>9</a:t>
            </a:fld>
            <a:endParaRPr lang="en-US"/>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p:spPr>
        <p:txBody>
          <a:bodyPr/>
          <a:lstStyle/>
          <a:p>
            <a:endParaRPr lang="en-US"/>
          </a:p>
        </p:txBody>
      </p:sp>
    </p:spTree>
    <p:extLst>
      <p:ext uri="{BB962C8B-B14F-4D97-AF65-F5344CB8AC3E}">
        <p14:creationId xmlns:p14="http://schemas.microsoft.com/office/powerpoint/2010/main" val="29593434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A11FDC9E-F7B6-4F7C-8F01-0BB861AF28E5}" type="slidenum">
              <a:rPr lang="en-US"/>
              <a:pPr>
                <a:defRPr/>
              </a:pPr>
              <a:t>10</a:t>
            </a:fld>
            <a:endParaRPr lang="en-US"/>
          </a:p>
        </p:txBody>
      </p:sp>
      <p:sp>
        <p:nvSpPr>
          <p:cNvPr id="37891" name="Rectangle 2"/>
          <p:cNvSpPr>
            <a:spLocks noGrp="1" noRot="1" noChangeAspect="1" noChangeArrowheads="1" noTextEdit="1"/>
          </p:cNvSpPr>
          <p:nvPr>
            <p:ph type="sldImg"/>
          </p:nvPr>
        </p:nvSpPr>
        <p:spPr>
          <a:ln/>
        </p:spPr>
      </p:sp>
      <p:sp>
        <p:nvSpPr>
          <p:cNvPr id="68611" name="Rectangle 3"/>
          <p:cNvSpPr>
            <a:spLocks noGrp="1" noChangeArrowheads="1"/>
          </p:cNvSpPr>
          <p:nvPr>
            <p:ph type="body" idx="1"/>
          </p:nvPr>
        </p:nvSpPr>
        <p:spPr/>
        <p:txBody>
          <a:bodyPr/>
          <a:lstStyle/>
          <a:p>
            <a:pPr>
              <a:defRPr/>
            </a:pPr>
            <a:endParaRPr lang="en-US" sz="1800">
              <a:effectLst>
                <a:outerShdw blurRad="38100" dist="38100" dir="2700000" algn="tl">
                  <a:srgbClr val="C0C0C0"/>
                </a:outerShdw>
              </a:effectLst>
            </a:endParaRPr>
          </a:p>
        </p:txBody>
      </p:sp>
    </p:spTree>
    <p:extLst>
      <p:ext uri="{BB962C8B-B14F-4D97-AF65-F5344CB8AC3E}">
        <p14:creationId xmlns:p14="http://schemas.microsoft.com/office/powerpoint/2010/main" val="34858556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DE274C8B-61EC-40A4-B222-164C589B22C2}" type="slidenum">
              <a:rPr lang="en-US"/>
              <a:pPr>
                <a:defRPr/>
              </a:pPr>
              <a:t>11</a:t>
            </a:fld>
            <a:endParaRPr lang="en-US"/>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p:spPr>
        <p:txBody>
          <a:bodyPr/>
          <a:lstStyle/>
          <a:p>
            <a:endParaRPr lang="en-US"/>
          </a:p>
        </p:txBody>
      </p:sp>
    </p:spTree>
    <p:extLst>
      <p:ext uri="{BB962C8B-B14F-4D97-AF65-F5344CB8AC3E}">
        <p14:creationId xmlns:p14="http://schemas.microsoft.com/office/powerpoint/2010/main" val="6599541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A63346D4-478D-4692-9B40-CA87134A65FE}" type="slidenum">
              <a:rPr lang="en-US"/>
              <a:pPr>
                <a:defRPr/>
              </a:pPr>
              <a:t>12</a:t>
            </a:fld>
            <a:endParaRPr lang="en-US"/>
          </a:p>
        </p:txBody>
      </p:sp>
      <p:sp>
        <p:nvSpPr>
          <p:cNvPr id="39939" name="Rectangle 2"/>
          <p:cNvSpPr>
            <a:spLocks noGrp="1" noRot="1" noChangeAspect="1" noChangeArrowheads="1" noTextEdit="1"/>
          </p:cNvSpPr>
          <p:nvPr>
            <p:ph type="sldImg"/>
          </p:nvPr>
        </p:nvSpPr>
        <p:spPr>
          <a:solidFill>
            <a:srgbClr val="FFFFFF"/>
          </a:solidFill>
          <a:ln/>
        </p:spPr>
      </p:sp>
      <p:sp>
        <p:nvSpPr>
          <p:cNvPr id="39940" name="Rectangle 3"/>
          <p:cNvSpPr>
            <a:spLocks noGrp="1" noChangeArrowheads="1"/>
          </p:cNvSpPr>
          <p:nvPr>
            <p:ph type="body" idx="1"/>
          </p:nvPr>
        </p:nvSpPr>
        <p:spPr>
          <a:solidFill>
            <a:srgbClr val="FFFFFF"/>
          </a:solidFill>
          <a:ln>
            <a:solidFill>
              <a:srgbClr val="000000"/>
            </a:solidFill>
            <a:miter lim="800000"/>
            <a:headEnd/>
            <a:tailEnd/>
          </a:ln>
        </p:spPr>
        <p:txBody>
          <a:bodyPr/>
          <a:lstStyle/>
          <a:p>
            <a:endParaRPr lang="en-US"/>
          </a:p>
        </p:txBody>
      </p:sp>
    </p:spTree>
    <p:extLst>
      <p:ext uri="{BB962C8B-B14F-4D97-AF65-F5344CB8AC3E}">
        <p14:creationId xmlns:p14="http://schemas.microsoft.com/office/powerpoint/2010/main" val="24945865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2D546C1F-A567-467A-84ED-7899DBC8E898}" type="slidenum">
              <a:rPr lang="en-US"/>
              <a:pPr>
                <a:defRPr/>
              </a:pPr>
              <a:t>13</a:t>
            </a:fld>
            <a:endParaRPr lang="en-US"/>
          </a:p>
        </p:txBody>
      </p:sp>
      <p:sp>
        <p:nvSpPr>
          <p:cNvPr id="45059" name="Rectangle 2"/>
          <p:cNvSpPr>
            <a:spLocks noGrp="1" noRot="1" noChangeAspect="1" noChangeArrowheads="1" noTextEdit="1"/>
          </p:cNvSpPr>
          <p:nvPr>
            <p:ph type="sldImg"/>
          </p:nvPr>
        </p:nvSpPr>
        <p:spPr>
          <a:xfrm>
            <a:off x="1243013" y="381000"/>
            <a:ext cx="4468812" cy="3352800"/>
          </a:xfrm>
          <a:ln/>
        </p:spPr>
      </p:sp>
      <p:sp>
        <p:nvSpPr>
          <p:cNvPr id="45060" name="Rectangle 3"/>
          <p:cNvSpPr>
            <a:spLocks noGrp="1" noChangeArrowheads="1"/>
          </p:cNvSpPr>
          <p:nvPr>
            <p:ph type="body" idx="1"/>
          </p:nvPr>
        </p:nvSpPr>
        <p:spPr>
          <a:xfrm>
            <a:off x="914400" y="4038600"/>
            <a:ext cx="5334000" cy="4495800"/>
          </a:xfrm>
          <a:noFill/>
        </p:spPr>
        <p:txBody>
          <a:bodyPr/>
          <a:lstStyle/>
          <a:p>
            <a:endParaRPr lang="en-US" sz="1800"/>
          </a:p>
        </p:txBody>
      </p:sp>
    </p:spTree>
    <p:extLst>
      <p:ext uri="{BB962C8B-B14F-4D97-AF65-F5344CB8AC3E}">
        <p14:creationId xmlns:p14="http://schemas.microsoft.com/office/powerpoint/2010/main" val="25871166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31B579E3-3F46-40A6-94CD-C1879A45BB36}" type="slidenum">
              <a:rPr lang="en-US"/>
              <a:pPr>
                <a:defRPr/>
              </a:pPr>
              <a:t>14</a:t>
            </a:fld>
            <a:endParaRPr lang="en-US"/>
          </a:p>
        </p:txBody>
      </p:sp>
      <p:sp>
        <p:nvSpPr>
          <p:cNvPr id="48131" name="Rectangle 2"/>
          <p:cNvSpPr>
            <a:spLocks noGrp="1" noRot="1" noChangeAspect="1" noChangeArrowheads="1" noTextEdit="1"/>
          </p:cNvSpPr>
          <p:nvPr>
            <p:ph type="sldImg"/>
          </p:nvPr>
        </p:nvSpPr>
        <p:spPr>
          <a:xfrm>
            <a:off x="1373188" y="379413"/>
            <a:ext cx="4471987" cy="3354387"/>
          </a:xfrm>
          <a:solidFill>
            <a:srgbClr val="FFFFFF"/>
          </a:solidFill>
          <a:ln/>
        </p:spPr>
      </p:sp>
      <p:sp>
        <p:nvSpPr>
          <p:cNvPr id="48132" name="Rectangle 3"/>
          <p:cNvSpPr>
            <a:spLocks noGrp="1" noChangeArrowheads="1"/>
          </p:cNvSpPr>
          <p:nvPr>
            <p:ph type="body" idx="1"/>
          </p:nvPr>
        </p:nvSpPr>
        <p:spPr>
          <a:xfrm>
            <a:off x="990600" y="4191000"/>
            <a:ext cx="5257800" cy="4583113"/>
          </a:xfrm>
          <a:solidFill>
            <a:srgbClr val="FFFFFF"/>
          </a:solidFill>
          <a:ln>
            <a:solidFill>
              <a:srgbClr val="000000"/>
            </a:solidFill>
            <a:miter lim="800000"/>
            <a:headEnd/>
            <a:tailEnd/>
          </a:ln>
        </p:spPr>
        <p:txBody>
          <a:bodyPr/>
          <a:lstStyle/>
          <a:p>
            <a:r>
              <a:rPr lang="en-US" sz="1800"/>
              <a:t> </a:t>
            </a:r>
            <a:endParaRPr lang="en-US" sz="1000"/>
          </a:p>
        </p:txBody>
      </p:sp>
    </p:spTree>
    <p:extLst>
      <p:ext uri="{BB962C8B-B14F-4D97-AF65-F5344CB8AC3E}">
        <p14:creationId xmlns:p14="http://schemas.microsoft.com/office/powerpoint/2010/main" val="15048294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134A9C08-0ADB-4D2B-B162-D11368271679}" type="slidenum">
              <a:rPr lang="en-US"/>
              <a:pPr>
                <a:defRPr/>
              </a:pPr>
              <a:t>15</a:t>
            </a:fld>
            <a:endParaRPr lang="en-US"/>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p:spPr>
        <p:txBody>
          <a:bodyPr/>
          <a:lstStyle/>
          <a:p>
            <a:endParaRPr lang="en-US"/>
          </a:p>
        </p:txBody>
      </p:sp>
    </p:spTree>
    <p:extLst>
      <p:ext uri="{BB962C8B-B14F-4D97-AF65-F5344CB8AC3E}">
        <p14:creationId xmlns:p14="http://schemas.microsoft.com/office/powerpoint/2010/main" val="25128654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The </a:t>
            </a:r>
            <a:r>
              <a:rPr lang="en-GB" sz="1200" kern="1200" dirty="0" err="1">
                <a:solidFill>
                  <a:schemeClr val="tx1"/>
                </a:solidFill>
                <a:effectLst/>
                <a:latin typeface="Arial" pitchFamily="34" charset="0"/>
                <a:ea typeface="ＭＳ Ｐゴシック" charset="0"/>
                <a:cs typeface="ＭＳ Ｐゴシック" charset="0"/>
              </a:rPr>
              <a:t>Tannenbaum</a:t>
            </a:r>
            <a:r>
              <a:rPr lang="en-GB" sz="1200" kern="1200" dirty="0">
                <a:solidFill>
                  <a:schemeClr val="tx1"/>
                </a:solidFill>
                <a:effectLst/>
                <a:latin typeface="Arial" pitchFamily="34" charset="0"/>
                <a:ea typeface="ＭＳ Ｐゴシック" charset="0"/>
                <a:cs typeface="ＭＳ Ｐゴシック" charset="0"/>
              </a:rPr>
              <a:t> and Schmidt Continuum, set out in the Harvard Business Review in 1958, suggested that leaders should make decisions about how they lead based (or</a:t>
            </a:r>
            <a:r>
              <a:rPr lang="en-GB" sz="1200" i="1" kern="1200" dirty="0">
                <a:solidFill>
                  <a:schemeClr val="tx1"/>
                </a:solidFill>
                <a:effectLst/>
                <a:latin typeface="Arial" pitchFamily="34" charset="0"/>
                <a:ea typeface="ＭＳ Ｐゴシック" charset="0"/>
                <a:cs typeface="ＭＳ Ｐゴシック" charset="0"/>
              </a:rPr>
              <a:t> contingent</a:t>
            </a:r>
            <a:r>
              <a:rPr lang="en-GB" sz="1200" kern="1200" dirty="0">
                <a:solidFill>
                  <a:schemeClr val="tx1"/>
                </a:solidFill>
                <a:effectLst/>
                <a:latin typeface="Arial" pitchFamily="34" charset="0"/>
                <a:ea typeface="ＭＳ Ｐゴシック" charset="0"/>
                <a:cs typeface="ＭＳ Ｐゴシック" charset="0"/>
              </a:rPr>
              <a:t>) upon the situation. The Continuum, which comprises seven (7) distinct leadership styles, has, at either end of the spectrum, the option of an authoritative (autocratic) and a participative (democratic) approach to leadership. </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itchFamily="34" charset="0"/>
              <a:ea typeface="ＭＳ Ｐゴシック" charset="0"/>
              <a:cs typeface="ＭＳ Ｐゴシック"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In simple terms, the Model shows the relationship between the level of freedom that a leader chooses to give to a team and the level of authority exercised by the leader. As the team's freedom is increased, so the leader's authority decreases.</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The diagram shows how the ability and the freedom of the team to make decisions increases as the chosen style of leadership moves across the Continuum from left to right. The decision to move away from an authoritative approach, in </a:t>
            </a:r>
            <a:r>
              <a:rPr lang="en-GB" sz="1200" kern="1200" dirty="0" err="1">
                <a:solidFill>
                  <a:schemeClr val="tx1"/>
                </a:solidFill>
                <a:effectLst/>
                <a:latin typeface="Arial" pitchFamily="34" charset="0"/>
                <a:ea typeface="ＭＳ Ｐゴシック" charset="0"/>
                <a:cs typeface="ＭＳ Ｐゴシック" charset="0"/>
              </a:rPr>
              <a:t>Tannenbaum</a:t>
            </a:r>
            <a:r>
              <a:rPr lang="en-GB" sz="1200" kern="1200" dirty="0">
                <a:solidFill>
                  <a:schemeClr val="tx1"/>
                </a:solidFill>
                <a:effectLst/>
                <a:latin typeface="Arial" pitchFamily="34" charset="0"/>
                <a:ea typeface="ＭＳ Ｐゴシック" charset="0"/>
                <a:cs typeface="ＭＳ Ｐゴシック" charset="0"/>
              </a:rPr>
              <a:t> and Schmidt’s view, was linked to the readiness of the team to participate in decision-making. In other words, as a team develops and competence within the team rises, it makes sense for a leader to involve the team in both problem solving and decision-making through increased delegation.</a:t>
            </a:r>
          </a:p>
          <a:p>
            <a:r>
              <a:rPr lang="en-GB" sz="1200" kern="1200" dirty="0">
                <a:solidFill>
                  <a:schemeClr val="tx1"/>
                </a:solidFill>
                <a:effectLst/>
                <a:latin typeface="Arial" pitchFamily="34" charset="0"/>
                <a:ea typeface="ＭＳ Ｐゴシック" charset="0"/>
                <a:cs typeface="ＭＳ Ｐゴシック" charset="0"/>
              </a:rPr>
              <a:t> </a:t>
            </a:r>
          </a:p>
          <a:p>
            <a:pPr marL="0" marR="0" indent="0" algn="l" defTabSz="914400" rtl="0" eaLnBrk="0" fontAlgn="base" latinLnBrk="0" hangingPunct="0">
              <a:lnSpc>
                <a:spcPct val="100000"/>
              </a:lnSpc>
              <a:spcBef>
                <a:spcPct val="30000"/>
              </a:spcBef>
              <a:spcAft>
                <a:spcPct val="0"/>
              </a:spcAft>
              <a:buClrTx/>
              <a:buSzTx/>
              <a:buFontTx/>
              <a:buNone/>
              <a:tabLst/>
              <a:defRPr/>
            </a:pPr>
            <a:r>
              <a:rPr lang="en-GB" dirty="0">
                <a:effectLst/>
              </a:rPr>
              <a:t> </a:t>
            </a:r>
            <a:endParaRPr lang="en-GB" sz="1200" kern="1200" dirty="0">
              <a:solidFill>
                <a:schemeClr val="tx1"/>
              </a:solidFill>
              <a:effectLst/>
              <a:latin typeface="Arial" pitchFamily="34" charset="0"/>
              <a:ea typeface="ＭＳ Ｐゴシック" charset="0"/>
              <a:cs typeface="ＭＳ Ｐゴシック" charset="0"/>
            </a:endParaRPr>
          </a:p>
          <a:p>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16</a:t>
            </a:fld>
            <a:endParaRPr lang="en-GB"/>
          </a:p>
        </p:txBody>
      </p:sp>
    </p:spTree>
    <p:extLst>
      <p:ext uri="{BB962C8B-B14F-4D97-AF65-F5344CB8AC3E}">
        <p14:creationId xmlns:p14="http://schemas.microsoft.com/office/powerpoint/2010/main" val="2941716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18</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6FE27BEA-FA24-4EB7-8B77-139066C0BDE3}" type="datetime1">
              <a:rPr lang="en-GB" smtClean="0"/>
              <a:t>02/06/2020</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r>
              <a:rPr lang="en-GB"/>
              <a:t>TSD60051013</a:t>
            </a:r>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864266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29FF2C5-B12F-48A9-836F-7A0063371E09}" type="datetime1">
              <a:rPr lang="en-GB" smtClean="0"/>
              <a:t>02/06/2020</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r>
              <a:rPr lang="en-GB"/>
              <a:t>TSD60051013</a:t>
            </a:r>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1028362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72AF6E-24CD-4B90-B7F2-E8D7DD0D03A5}" type="datetime1">
              <a:rPr lang="en-GB" smtClean="0"/>
              <a:t>02/06/2020</a:t>
            </a:fld>
            <a:endParaRPr lang="en-GB"/>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6803344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FF90D1F-6AD4-4833-A781-58EF52D5EC8B}" type="datetime1">
              <a:rPr lang="en-GB" smtClean="0"/>
              <a:t>02/06/2020</a:t>
            </a:fld>
            <a:endParaRPr lang="en-GB"/>
          </a:p>
        </p:txBody>
      </p:sp>
      <p:sp>
        <p:nvSpPr>
          <p:cNvPr id="7" name="Slide Number Placeholder 6"/>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2325740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4726F54-918A-4AC5-9654-D7F4C3F85898}" type="datetime1">
              <a:rPr lang="en-GB" smtClean="0"/>
              <a:t>02/06/2020</a:t>
            </a:fld>
            <a:endParaRPr lang="en-GB"/>
          </a:p>
        </p:txBody>
      </p:sp>
      <p:sp>
        <p:nvSpPr>
          <p:cNvPr id="9" name="Slide Number Placeholder 8"/>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237996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377DA89-ED9D-44AA-BD95-5E705631C41D}" type="datetime1">
              <a:rPr lang="en-GB" smtClean="0"/>
              <a:t>02/06/2020</a:t>
            </a:fld>
            <a:endParaRPr lang="en-GB"/>
          </a:p>
        </p:txBody>
      </p:sp>
      <p:sp>
        <p:nvSpPr>
          <p:cNvPr id="5" name="Slide Number Placeholder 4"/>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145269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7ED35E-E954-40DD-895D-4405D05DBA4F}" type="datetime1">
              <a:rPr lang="en-GB" smtClean="0"/>
              <a:t>02/06/2020</a:t>
            </a:fld>
            <a:endParaRPr lang="en-GB"/>
          </a:p>
        </p:txBody>
      </p:sp>
      <p:sp>
        <p:nvSpPr>
          <p:cNvPr id="4" name="Slide Number Placeholder 3"/>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4770081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0CFE0FFB-BDF0-436A-8C43-6EE298C9F366}" type="datetime1">
              <a:rPr lang="en-GB" smtClean="0"/>
              <a:t>02/06/2020</a:t>
            </a:fld>
            <a:endParaRPr lang="en-GB"/>
          </a:p>
        </p:txBody>
      </p:sp>
      <p:sp>
        <p:nvSpPr>
          <p:cNvPr id="7" name="Slide Number Placeholder 6"/>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6610835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7975A1BC-F4F6-4BE5-864D-24856EC73ECB}" type="datetime1">
              <a:rPr lang="en-GB" smtClean="0"/>
              <a:t>02/06/2020</a:t>
            </a:fld>
            <a:endParaRPr lang="en-GB"/>
          </a:p>
        </p:txBody>
      </p:sp>
      <p:sp>
        <p:nvSpPr>
          <p:cNvPr id="7" name="Slide Number Placeholder 6"/>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0596161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B753635-C00D-4B19-8E9B-244CE9048CF1}" type="datetime1">
              <a:rPr lang="en-GB" smtClean="0"/>
              <a:t>02/06/2020</a:t>
            </a:fld>
            <a:endParaRPr lang="en-GB"/>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748970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895083-90FD-4C2E-B5BA-0DD43CCF8CB7}" type="datetime1">
              <a:rPr lang="en-GB" smtClean="0"/>
              <a:t>02/06/2020</a:t>
            </a:fld>
            <a:endParaRPr lang="en-GB"/>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059998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dirty="0"/>
              <a:t>Click to edit Master title style</a:t>
            </a:r>
            <a:endParaRPr lang="en-GB" dirty="0"/>
          </a:p>
        </p:txBody>
      </p:sp>
      <p:sp>
        <p:nvSpPr>
          <p:cNvPr id="3" name="Table Placeholder 2"/>
          <p:cNvSpPr>
            <a:spLocks noGrp="1"/>
          </p:cNvSpPr>
          <p:nvPr>
            <p:ph type="tbl" idx="1"/>
          </p:nvPr>
        </p:nvSpPr>
        <p:spPr>
          <a:xfrm>
            <a:off x="685800" y="1981200"/>
            <a:ext cx="7772400" cy="4114800"/>
          </a:xfrm>
        </p:spPr>
        <p:txBody>
          <a:bodyPr/>
          <a:lstStyle/>
          <a:p>
            <a:pPr lvl="0"/>
            <a:endParaRPr lang="en-GB" noProof="0"/>
          </a:p>
        </p:txBody>
      </p:sp>
      <p:sp>
        <p:nvSpPr>
          <p:cNvPr id="4" name="Rectangle 16"/>
          <p:cNvSpPr>
            <a:spLocks noGrp="1" noChangeArrowheads="1"/>
          </p:cNvSpPr>
          <p:nvPr>
            <p:ph type="sldNum" sz="quarter" idx="10"/>
          </p:nvPr>
        </p:nvSpPr>
        <p:spPr>
          <a:xfrm>
            <a:off x="7019925" y="6400800"/>
            <a:ext cx="1905000" cy="457200"/>
          </a:xfrm>
          <a:prstGeom prst="rect">
            <a:avLst/>
          </a:prstGeom>
        </p:spPr>
        <p:txBody>
          <a:bodyPr/>
          <a:lstStyle>
            <a:lvl1pPr>
              <a:defRPr/>
            </a:lvl1pPr>
          </a:lstStyle>
          <a:p>
            <a:pPr>
              <a:defRPr/>
            </a:pPr>
            <a:fld id="{A61C347B-895F-4C41-8B19-1AD3B390233F}" type="slidenum">
              <a:rPr lang="en-GB"/>
              <a:pPr>
                <a:defRPr/>
              </a:pPr>
              <a:t>‹#›</a:t>
            </a:fld>
            <a:endParaRPr lang="en-GB"/>
          </a:p>
        </p:txBody>
      </p:sp>
    </p:spTree>
    <p:extLst>
      <p:ext uri="{BB962C8B-B14F-4D97-AF65-F5344CB8AC3E}">
        <p14:creationId xmlns:p14="http://schemas.microsoft.com/office/powerpoint/2010/main" val="12771070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4F60C728-9A38-45DE-BA73-0730424121CA}" type="datetime1">
              <a:rPr lang="en-GB" smtClean="0"/>
              <a:t>02/06/2020</a:t>
            </a:fld>
            <a:endParaRPr lang="en-GB"/>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7CB3D1F3-51ED-44EA-84DA-3B6A2B849620}" type="slidenum">
              <a:rPr lang="en-GB" smtClean="0"/>
              <a:t>‹#›</a:t>
            </a:fld>
            <a:endParaRPr lang="en-GB"/>
          </a:p>
        </p:txBody>
      </p:sp>
    </p:spTree>
    <p:extLst>
      <p:ext uri="{BB962C8B-B14F-4D97-AF65-F5344CB8AC3E}">
        <p14:creationId xmlns:p14="http://schemas.microsoft.com/office/powerpoint/2010/main" val="2198844261"/>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Lst>
  <p:hf sldNum="0" hd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5qD_6yIKXbo" TargetMode="Externa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fr.wiktionary.org/wiki/montrer" TargetMode="External"/><Relationship Id="rId5" Type="http://schemas.openxmlformats.org/officeDocument/2006/relationships/image" Target="../media/image6.jpg"/><Relationship Id="rId4" Type="http://schemas.openxmlformats.org/officeDocument/2006/relationships/hyperlink" Target="http://atodorov.org/blog/2017/11/11/4-situational-leadership-styles/"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mariapcclass.blogspot.com/2015/12/assignment-book-review-presentation.html"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satisfyingretirement.blogspot.com/2018/07/retirement-life.html"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solidFill>
                  <a:schemeClr val="bg1"/>
                </a:solidFill>
              </a:rPr>
              <a:t>BMSK6001 Emergent Leadership Skills for the Workplace</a:t>
            </a:r>
          </a:p>
        </p:txBody>
      </p:sp>
      <p:sp>
        <p:nvSpPr>
          <p:cNvPr id="3" name="Subtitle 2"/>
          <p:cNvSpPr>
            <a:spLocks noGrp="1"/>
          </p:cNvSpPr>
          <p:nvPr>
            <p:ph type="subTitle" idx="1"/>
          </p:nvPr>
        </p:nvSpPr>
        <p:spPr/>
        <p:txBody>
          <a:bodyPr/>
          <a:lstStyle/>
          <a:p>
            <a:r>
              <a:rPr lang="en-GB" dirty="0">
                <a:solidFill>
                  <a:schemeClr val="bg1"/>
                </a:solidFill>
              </a:rPr>
              <a:t>Online </a:t>
            </a:r>
            <a:r>
              <a:rPr lang="en-GB">
                <a:solidFill>
                  <a:schemeClr val="bg1"/>
                </a:solidFill>
              </a:rPr>
              <a:t>Session 4</a:t>
            </a:r>
            <a:endParaRPr lang="en-GB" dirty="0">
              <a:solidFill>
                <a:schemeClr val="bg1"/>
              </a:solidFill>
            </a:endParaRP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86692" y="4725143"/>
            <a:ext cx="3857308" cy="964327"/>
          </a:xfrm>
          <a:prstGeom prst="rect">
            <a:avLst/>
          </a:prstGeom>
        </p:spPr>
      </p:pic>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p:txBody>
          <a:bodyPr/>
          <a:lstStyle/>
          <a:p>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p:txBody>
          <a:bodyPr>
            <a:normAutofit/>
          </a:bodyPr>
          <a:lstStyle/>
          <a:p>
            <a:r>
              <a:rPr lang="en-GB" dirty="0">
                <a:solidFill>
                  <a:srgbClr val="FF0000"/>
                </a:solidFill>
              </a:rPr>
              <a:t>Review of pre-session activities</a:t>
            </a:r>
          </a:p>
          <a:p>
            <a:r>
              <a:rPr lang="en-GB" dirty="0">
                <a:solidFill>
                  <a:srgbClr val="0000CC"/>
                </a:solidFill>
              </a:rPr>
              <a:t>Motivational Link to Leadership</a:t>
            </a:r>
          </a:p>
          <a:p>
            <a:r>
              <a:rPr lang="en-GB" dirty="0">
                <a:solidFill>
                  <a:srgbClr val="009900"/>
                </a:solidFill>
              </a:rPr>
              <a:t>Situational Leadership Model</a:t>
            </a:r>
          </a:p>
          <a:p>
            <a:r>
              <a:rPr lang="en-GB" dirty="0">
                <a:solidFill>
                  <a:srgbClr val="FF0066"/>
                </a:solidFill>
              </a:rPr>
              <a:t>Tannenbaum and Schmidt Leadership Continuum</a:t>
            </a:r>
          </a:p>
          <a:p>
            <a:r>
              <a:rPr lang="en-GB" dirty="0">
                <a:solidFill>
                  <a:srgbClr val="993300"/>
                </a:solidFill>
              </a:rPr>
              <a:t>Q &amp; A</a:t>
            </a:r>
          </a:p>
          <a:p>
            <a:r>
              <a:rPr lang="en-GB" dirty="0">
                <a:solidFill>
                  <a:srgbClr val="800080"/>
                </a:solidFill>
              </a:rPr>
              <a:t>Pre-Session Activity</a:t>
            </a:r>
          </a:p>
        </p:txBody>
      </p:sp>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09600"/>
            <a:ext cx="8134672" cy="1143000"/>
          </a:xfrm>
        </p:spPr>
        <p:txBody>
          <a:bodyPr>
            <a:normAutofit/>
          </a:bodyPr>
          <a:lstStyle/>
          <a:p>
            <a:pPr algn="ctr"/>
            <a:r>
              <a:rPr lang="en-GB" dirty="0"/>
              <a:t>Motivational Linkage to Leadership </a:t>
            </a:r>
          </a:p>
        </p:txBody>
      </p:sp>
      <p:sp>
        <p:nvSpPr>
          <p:cNvPr id="4" name="Slide Number Placeholder 3"/>
          <p:cNvSpPr>
            <a:spLocks noGrp="1"/>
          </p:cNvSpPr>
          <p:nvPr>
            <p:ph type="sldNum" sz="quarter" idx="12"/>
          </p:nvPr>
        </p:nvSpPr>
        <p:spPr>
          <a:prstGeom prst="rect">
            <a:avLst/>
          </a:prstGeom>
        </p:spPr>
        <p:txBody>
          <a:bodyPr/>
          <a:lstStyle/>
          <a:p>
            <a:pPr>
              <a:defRPr/>
            </a:pPr>
            <a:fld id="{E07EC323-5435-1743-8ACD-15915A8CA9CF}" type="slidenum">
              <a:rPr lang="en-GB" smtClean="0"/>
              <a:pPr>
                <a:defRPr/>
              </a:pPr>
              <a:t>3</a:t>
            </a:fld>
            <a:endParaRPr lang="en-GB"/>
          </a:p>
        </p:txBody>
      </p:sp>
      <p:graphicFrame>
        <p:nvGraphicFramePr>
          <p:cNvPr id="5" name="Picture 2"/>
          <p:cNvGraphicFramePr>
            <a:graphicFrameLocks/>
          </p:cNvGraphicFramePr>
          <p:nvPr/>
        </p:nvGraphicFramePr>
        <p:xfrm>
          <a:off x="899592" y="2052637"/>
          <a:ext cx="7272808" cy="33250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5374432" y="5223767"/>
            <a:ext cx="3312368" cy="307777"/>
          </a:xfrm>
          <a:prstGeom prst="rect">
            <a:avLst/>
          </a:prstGeom>
          <a:noFill/>
        </p:spPr>
        <p:txBody>
          <a:bodyPr wrap="square" rtlCol="0">
            <a:spAutoFit/>
          </a:bodyPr>
          <a:lstStyle/>
          <a:p>
            <a:pPr algn="r"/>
            <a:r>
              <a:rPr lang="en-GB" sz="1400" dirty="0">
                <a:solidFill>
                  <a:srgbClr val="000099"/>
                </a:solidFill>
              </a:rPr>
              <a:t>(AH </a:t>
            </a:r>
            <a:r>
              <a:rPr lang="en-GB" sz="1400" dirty="0" err="1">
                <a:solidFill>
                  <a:srgbClr val="000099"/>
                </a:solidFill>
              </a:rPr>
              <a:t>Raymondson</a:t>
            </a:r>
            <a:r>
              <a:rPr lang="en-GB" sz="1400" dirty="0">
                <a:solidFill>
                  <a:srgbClr val="000099"/>
                </a:solidFill>
              </a:rPr>
              <a:t>, 2013) </a:t>
            </a:r>
          </a:p>
        </p:txBody>
      </p:sp>
    </p:spTree>
    <p:extLst>
      <p:ext uri="{BB962C8B-B14F-4D97-AF65-F5344CB8AC3E}">
        <p14:creationId xmlns:p14="http://schemas.microsoft.com/office/powerpoint/2010/main" val="5209223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83981-2578-4BF8-A449-E79C233C7B9D}"/>
              </a:ext>
            </a:extLst>
          </p:cNvPr>
          <p:cNvSpPr>
            <a:spLocks noGrp="1"/>
          </p:cNvSpPr>
          <p:nvPr>
            <p:ph type="title"/>
          </p:nvPr>
        </p:nvSpPr>
        <p:spPr/>
        <p:txBody>
          <a:bodyPr/>
          <a:lstStyle/>
          <a:p>
            <a:r>
              <a:rPr lang="en-GB" dirty="0"/>
              <a:t>Situational Leadership</a:t>
            </a:r>
          </a:p>
        </p:txBody>
      </p:sp>
      <p:pic>
        <p:nvPicPr>
          <p:cNvPr id="4" name="Online Media 3">
            <a:hlinkClick r:id="" action="ppaction://media"/>
            <a:extLst>
              <a:ext uri="{FF2B5EF4-FFF2-40B4-BE49-F238E27FC236}">
                <a16:creationId xmlns:a16="http://schemas.microsoft.com/office/drawing/2014/main" id="{75AD81C0-1E74-4957-9124-50714FDACD3A}"/>
              </a:ext>
            </a:extLst>
          </p:cNvPr>
          <p:cNvPicPr>
            <a:picLocks noGrp="1" noRot="1" noChangeAspect="1"/>
          </p:cNvPicPr>
          <p:nvPr>
            <p:ph idx="1"/>
            <a:videoFile r:link="rId1"/>
          </p:nvPr>
        </p:nvPicPr>
        <p:blipFill>
          <a:blip r:embed="rId4"/>
          <a:stretch>
            <a:fillRect/>
          </a:stretch>
        </p:blipFill>
        <p:spPr>
          <a:xfrm>
            <a:off x="2286000" y="2271713"/>
            <a:ext cx="4572000" cy="2571750"/>
          </a:xfrm>
          <a:prstGeom prst="rect">
            <a:avLst/>
          </a:prstGeom>
        </p:spPr>
      </p:pic>
    </p:spTree>
    <p:extLst>
      <p:ext uri="{BB962C8B-B14F-4D97-AF65-F5344CB8AC3E}">
        <p14:creationId xmlns:p14="http://schemas.microsoft.com/office/powerpoint/2010/main" val="28464670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4" name="Picture 3" descr="A screenshot of a cell phone&#10;&#10;Description generated with very high confidence">
            <a:extLst>
              <a:ext uri="{FF2B5EF4-FFF2-40B4-BE49-F238E27FC236}">
                <a16:creationId xmlns:a16="http://schemas.microsoft.com/office/drawing/2014/main" id="{4731FE52-AF2F-4B95-AAEE-AA8CB8FFB855}"/>
              </a:ext>
            </a:extLst>
          </p:cNvPr>
          <p:cNvPicPr>
            <a:picLocks noChangeAspect="1"/>
          </p:cNvPicPr>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79512" y="2276872"/>
            <a:ext cx="3426758" cy="3426758"/>
          </a:xfrm>
          <a:prstGeom prst="rect">
            <a:avLst/>
          </a:prstGeom>
        </p:spPr>
      </p:pic>
      <p:sp>
        <p:nvSpPr>
          <p:cNvPr id="38915" name="Rectangle 2"/>
          <p:cNvSpPr>
            <a:spLocks noGrp="1" noChangeArrowheads="1"/>
          </p:cNvSpPr>
          <p:nvPr>
            <p:ph type="title"/>
          </p:nvPr>
        </p:nvSpPr>
        <p:spPr>
          <a:xfrm>
            <a:off x="107504" y="404664"/>
            <a:ext cx="8856984" cy="1223962"/>
          </a:xfrm>
        </p:spPr>
        <p:txBody>
          <a:bodyPr>
            <a:normAutofit/>
          </a:bodyPr>
          <a:lstStyle/>
          <a:p>
            <a:pPr algn="ctr" eaLnBrk="1" hangingPunct="1"/>
            <a:r>
              <a:rPr lang="en-GB" sz="3200" dirty="0">
                <a:latin typeface="Arial" charset="0"/>
              </a:rPr>
              <a:t>Blanchard and Hersey’s Situational Leadership Styles</a:t>
            </a:r>
          </a:p>
        </p:txBody>
      </p:sp>
      <p:sp>
        <p:nvSpPr>
          <p:cNvPr id="38916" name="Rectangle 3"/>
          <p:cNvSpPr>
            <a:spLocks noGrp="1" noChangeArrowheads="1"/>
          </p:cNvSpPr>
          <p:nvPr>
            <p:ph idx="1"/>
          </p:nvPr>
        </p:nvSpPr>
        <p:spPr>
          <a:xfrm>
            <a:off x="3465929" y="1340768"/>
            <a:ext cx="2672959" cy="3744912"/>
          </a:xfrm>
        </p:spPr>
        <p:txBody>
          <a:bodyPr/>
          <a:lstStyle/>
          <a:p>
            <a:pPr lvl="1" eaLnBrk="1" hangingPunct="1">
              <a:buFontTx/>
              <a:buNone/>
            </a:pPr>
            <a:endParaRPr lang="en-GB" sz="3200" dirty="0">
              <a:latin typeface="Arial" charset="0"/>
            </a:endParaRPr>
          </a:p>
          <a:p>
            <a:pPr eaLnBrk="1" hangingPunct="1">
              <a:buFont typeface="Arial"/>
              <a:buChar char="•"/>
            </a:pPr>
            <a:r>
              <a:rPr lang="en-GB" sz="3200" dirty="0">
                <a:latin typeface="Arial" charset="0"/>
              </a:rPr>
              <a:t> </a:t>
            </a:r>
            <a:r>
              <a:rPr lang="en-GB" sz="3200" dirty="0">
                <a:solidFill>
                  <a:srgbClr val="0070C0"/>
                </a:solidFill>
                <a:latin typeface="Arial" charset="0"/>
              </a:rPr>
              <a:t>Directing</a:t>
            </a:r>
          </a:p>
          <a:p>
            <a:pPr eaLnBrk="1" hangingPunct="1">
              <a:buFont typeface="Arial"/>
              <a:buChar char="•"/>
            </a:pPr>
            <a:r>
              <a:rPr lang="en-GB" sz="3200" dirty="0">
                <a:latin typeface="Arial" charset="0"/>
              </a:rPr>
              <a:t> </a:t>
            </a:r>
            <a:r>
              <a:rPr lang="en-GB" sz="3200" dirty="0">
                <a:solidFill>
                  <a:srgbClr val="7030A0"/>
                </a:solidFill>
                <a:latin typeface="Arial" charset="0"/>
              </a:rPr>
              <a:t>Coaching</a:t>
            </a:r>
          </a:p>
          <a:p>
            <a:pPr eaLnBrk="1" hangingPunct="1">
              <a:buFont typeface="Arial"/>
              <a:buChar char="•"/>
            </a:pPr>
            <a:r>
              <a:rPr lang="en-GB" sz="3200" dirty="0">
                <a:latin typeface="Arial" charset="0"/>
              </a:rPr>
              <a:t> </a:t>
            </a:r>
            <a:r>
              <a:rPr lang="en-GB" sz="3200" dirty="0">
                <a:solidFill>
                  <a:srgbClr val="002060"/>
                </a:solidFill>
                <a:latin typeface="Arial" charset="0"/>
              </a:rPr>
              <a:t>Supporting </a:t>
            </a:r>
          </a:p>
          <a:p>
            <a:pPr eaLnBrk="1" hangingPunct="1">
              <a:buFont typeface="Arial"/>
              <a:buChar char="•"/>
            </a:pPr>
            <a:r>
              <a:rPr lang="en-GB" sz="3200" dirty="0">
                <a:latin typeface="Arial" charset="0"/>
              </a:rPr>
              <a:t> </a:t>
            </a:r>
            <a:r>
              <a:rPr lang="en-GB" sz="3200" dirty="0">
                <a:solidFill>
                  <a:srgbClr val="00B050"/>
                </a:solidFill>
                <a:latin typeface="Arial" charset="0"/>
              </a:rPr>
              <a:t>Delegating</a:t>
            </a:r>
          </a:p>
          <a:p>
            <a:pPr eaLnBrk="1" hangingPunct="1">
              <a:buFont typeface="Arial"/>
              <a:buChar char="•"/>
            </a:pPr>
            <a:endParaRPr lang="en-GB" sz="3600" dirty="0">
              <a:latin typeface="Arial" charset="0"/>
            </a:endParaRPr>
          </a:p>
        </p:txBody>
      </p:sp>
      <p:sp>
        <p:nvSpPr>
          <p:cNvPr id="38914" name="Slide Number Placeholder 3"/>
          <p:cNvSpPr>
            <a:spLocks noGrp="1"/>
          </p:cNvSpPr>
          <p:nvPr>
            <p:ph type="sldNum" sz="quarter" idx="12"/>
          </p:nvPr>
        </p:nvSpPr>
        <p:spPr>
          <a:prstGeom prst="rect">
            <a:avLst/>
          </a:prstGeom>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B1D9A17F-7CFB-4640-AC26-D84F1C30614C}" type="slidenum">
              <a:rPr lang="en-GB"/>
              <a:pPr eaLnBrk="1" hangingPunct="1"/>
              <a:t>5</a:t>
            </a:fld>
            <a:endParaRPr lang="en-GB"/>
          </a:p>
        </p:txBody>
      </p:sp>
      <p:pic>
        <p:nvPicPr>
          <p:cNvPr id="3" name="Picture 2" descr="A person wearing a hat&#10;&#10;Description automatically generated">
            <a:extLst>
              <a:ext uri="{FF2B5EF4-FFF2-40B4-BE49-F238E27FC236}">
                <a16:creationId xmlns:a16="http://schemas.microsoft.com/office/drawing/2014/main" id="{CC301C9B-0626-414E-A013-953172E6DE0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138888" y="1425592"/>
            <a:ext cx="3005112" cy="2003408"/>
          </a:xfrm>
          <a:prstGeom prst="rect">
            <a:avLst/>
          </a:prstGeom>
        </p:spPr>
      </p:pic>
    </p:spTree>
    <p:extLst>
      <p:ext uri="{BB962C8B-B14F-4D97-AF65-F5344CB8AC3E}">
        <p14:creationId xmlns:p14="http://schemas.microsoft.com/office/powerpoint/2010/main" val="220197728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8916">
                                            <p:txEl>
                                              <p:pRg st="1" end="1"/>
                                            </p:txEl>
                                          </p:spTgt>
                                        </p:tgtEl>
                                        <p:attrNameLst>
                                          <p:attrName>style.visibility</p:attrName>
                                        </p:attrNameLst>
                                      </p:cBhvr>
                                      <p:to>
                                        <p:strVal val="visible"/>
                                      </p:to>
                                    </p:set>
                                    <p:animEffect transition="in" filter="fade">
                                      <p:cBhvr>
                                        <p:cTn id="7" dur="500"/>
                                        <p:tgtEl>
                                          <p:spTgt spid="3891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8916">
                                            <p:txEl>
                                              <p:pRg st="2" end="2"/>
                                            </p:txEl>
                                          </p:spTgt>
                                        </p:tgtEl>
                                        <p:attrNameLst>
                                          <p:attrName>style.visibility</p:attrName>
                                        </p:attrNameLst>
                                      </p:cBhvr>
                                      <p:to>
                                        <p:strVal val="visible"/>
                                      </p:to>
                                    </p:set>
                                    <p:animEffect transition="in" filter="fade">
                                      <p:cBhvr>
                                        <p:cTn id="12" dur="500"/>
                                        <p:tgtEl>
                                          <p:spTgt spid="3891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8916">
                                            <p:txEl>
                                              <p:pRg st="3" end="3"/>
                                            </p:txEl>
                                          </p:spTgt>
                                        </p:tgtEl>
                                        <p:attrNameLst>
                                          <p:attrName>style.visibility</p:attrName>
                                        </p:attrNameLst>
                                      </p:cBhvr>
                                      <p:to>
                                        <p:strVal val="visible"/>
                                      </p:to>
                                    </p:set>
                                    <p:animEffect transition="in" filter="fade">
                                      <p:cBhvr>
                                        <p:cTn id="17" dur="500"/>
                                        <p:tgtEl>
                                          <p:spTgt spid="3891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8916">
                                            <p:txEl>
                                              <p:pRg st="4" end="4"/>
                                            </p:txEl>
                                          </p:spTgt>
                                        </p:tgtEl>
                                        <p:attrNameLst>
                                          <p:attrName>style.visibility</p:attrName>
                                        </p:attrNameLst>
                                      </p:cBhvr>
                                      <p:to>
                                        <p:strVal val="visible"/>
                                      </p:to>
                                    </p:set>
                                    <p:animEffect transition="in" filter="fade">
                                      <p:cBhvr>
                                        <p:cTn id="22" dur="500"/>
                                        <p:tgtEl>
                                          <p:spTgt spid="38916">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2"/>
          <p:cNvSpPr>
            <a:spLocks noGrp="1" noChangeArrowheads="1"/>
          </p:cNvSpPr>
          <p:nvPr>
            <p:ph type="title"/>
          </p:nvPr>
        </p:nvSpPr>
        <p:spPr>
          <a:xfrm>
            <a:off x="846137" y="-38822"/>
            <a:ext cx="7451725" cy="1139825"/>
          </a:xfrm>
        </p:spPr>
        <p:txBody>
          <a:bodyPr/>
          <a:lstStyle/>
          <a:p>
            <a:pPr algn="ctr" eaLnBrk="1" hangingPunct="1"/>
            <a:r>
              <a:rPr lang="en-GB" dirty="0">
                <a:latin typeface="Arial" charset="0"/>
              </a:rPr>
              <a:t>The 4 Leadership Styles</a:t>
            </a:r>
          </a:p>
        </p:txBody>
      </p:sp>
      <p:graphicFrame>
        <p:nvGraphicFramePr>
          <p:cNvPr id="432131" name="Group 3"/>
          <p:cNvGraphicFramePr>
            <a:graphicFrameLocks noGrp="1"/>
          </p:cNvGraphicFramePr>
          <p:nvPr>
            <p:ph type="tbl" idx="1"/>
            <p:extLst>
              <p:ext uri="{D42A27DB-BD31-4B8C-83A1-F6EECF244321}">
                <p14:modId xmlns:p14="http://schemas.microsoft.com/office/powerpoint/2010/main" val="852479373"/>
              </p:ext>
            </p:extLst>
          </p:nvPr>
        </p:nvGraphicFramePr>
        <p:xfrm>
          <a:off x="3042608" y="1129468"/>
          <a:ext cx="4764088" cy="3767288"/>
        </p:xfrm>
        <a:graphic>
          <a:graphicData uri="http://schemas.openxmlformats.org/drawingml/2006/table">
            <a:tbl>
              <a:tblPr/>
              <a:tblGrid>
                <a:gridCol w="2343150">
                  <a:extLst>
                    <a:ext uri="{9D8B030D-6E8A-4147-A177-3AD203B41FA5}">
                      <a16:colId xmlns:a16="http://schemas.microsoft.com/office/drawing/2014/main" val="20000"/>
                    </a:ext>
                  </a:extLst>
                </a:gridCol>
                <a:gridCol w="2420938">
                  <a:extLst>
                    <a:ext uri="{9D8B030D-6E8A-4147-A177-3AD203B41FA5}">
                      <a16:colId xmlns:a16="http://schemas.microsoft.com/office/drawing/2014/main" val="20001"/>
                    </a:ext>
                  </a:extLst>
                </a:gridCol>
              </a:tblGrid>
              <a:tr h="1883569">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rgbClr val="00B050"/>
                          </a:solidFill>
                          <a:effectLst/>
                          <a:latin typeface="Arial" pitchFamily="34" charset="0"/>
                        </a:rPr>
                        <a:t>High Supportive and Low Directive Behaviour</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a:ln>
                            <a:noFill/>
                          </a:ln>
                          <a:solidFill>
                            <a:srgbClr val="00B050"/>
                          </a:solidFill>
                          <a:effectLst/>
                          <a:latin typeface="Arial" pitchFamily="34" charset="0"/>
                        </a:rPr>
                        <a:t>S3</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a:ln>
                            <a:noFill/>
                          </a:ln>
                          <a:solidFill>
                            <a:srgbClr val="00B050"/>
                          </a:solidFill>
                          <a:effectLst/>
                          <a:latin typeface="Arial" pitchFamily="34" charset="0"/>
                        </a:rPr>
                        <a:t>SUPPORTING</a:t>
                      </a:r>
                    </a:p>
                  </a:txBody>
                  <a:tcPr marT="45710" marB="4571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rgbClr val="00B050"/>
                          </a:solidFill>
                          <a:effectLst/>
                          <a:latin typeface="Arial" pitchFamily="34" charset="0"/>
                        </a:rPr>
                        <a:t>High Directive and High Supportive Behaviour</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a:ln>
                            <a:noFill/>
                          </a:ln>
                          <a:solidFill>
                            <a:srgbClr val="00B050"/>
                          </a:solidFill>
                          <a:effectLst/>
                          <a:latin typeface="Arial" pitchFamily="34" charset="0"/>
                        </a:rPr>
                        <a:t>S2</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a:ln>
                            <a:noFill/>
                          </a:ln>
                          <a:solidFill>
                            <a:srgbClr val="00B050"/>
                          </a:solidFill>
                          <a:effectLst/>
                          <a:latin typeface="Arial" pitchFamily="34" charset="0"/>
                        </a:rPr>
                        <a:t>COACHING</a:t>
                      </a:r>
                    </a:p>
                  </a:txBody>
                  <a:tcPr marT="45710" marB="4571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61342">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rgbClr val="00B050"/>
                          </a:solidFill>
                          <a:effectLst/>
                          <a:latin typeface="Arial" pitchFamily="34" charset="0"/>
                        </a:rPr>
                        <a:t>Low Supportive and Low Directive Behaviour</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a:ln>
                            <a:noFill/>
                          </a:ln>
                          <a:solidFill>
                            <a:srgbClr val="00B050"/>
                          </a:solidFill>
                          <a:effectLst/>
                          <a:latin typeface="Arial" pitchFamily="34" charset="0"/>
                        </a:rPr>
                        <a:t>S4</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a:ln>
                            <a:noFill/>
                          </a:ln>
                          <a:solidFill>
                            <a:srgbClr val="00B050"/>
                          </a:solidFill>
                          <a:effectLst/>
                          <a:latin typeface="Arial" pitchFamily="34" charset="0"/>
                        </a:rPr>
                        <a:t>DELEGATING</a:t>
                      </a:r>
                    </a:p>
                  </a:txBody>
                  <a:tcPr marT="45710" marB="4571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rgbClr val="00B050"/>
                          </a:solidFill>
                          <a:effectLst/>
                          <a:latin typeface="Arial" pitchFamily="34" charset="0"/>
                        </a:rPr>
                        <a:t>High Directive and Low Supportive Behaviour</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a:ln>
                            <a:noFill/>
                          </a:ln>
                          <a:solidFill>
                            <a:srgbClr val="00B050"/>
                          </a:solidFill>
                          <a:effectLst/>
                          <a:latin typeface="Arial" pitchFamily="34" charset="0"/>
                        </a:rPr>
                        <a:t>S1</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400" b="1" i="0" u="none" strike="noStrike" cap="none" normalizeH="0" baseline="0" dirty="0">
                          <a:ln>
                            <a:noFill/>
                          </a:ln>
                          <a:solidFill>
                            <a:srgbClr val="00B050"/>
                          </a:solidFill>
                          <a:effectLst/>
                          <a:latin typeface="Arial" pitchFamily="34" charset="0"/>
                        </a:rPr>
                        <a:t>DIRECTING</a:t>
                      </a:r>
                    </a:p>
                  </a:txBody>
                  <a:tcPr marT="45710" marB="4571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
        <p:nvSpPr>
          <p:cNvPr id="39938" name="Slide Number Placeholder 3"/>
          <p:cNvSpPr>
            <a:spLocks noGrp="1"/>
          </p:cNvSpPr>
          <p:nvPr>
            <p:ph type="sldNum" sz="quarter" idx="10"/>
          </p:nvPr>
        </p:nvSpPr>
        <p:spPr>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08E62C0E-7FF1-6747-9C99-E970B7A34DDC}" type="slidenum">
              <a:rPr lang="en-GB"/>
              <a:pPr eaLnBrk="1" hangingPunct="1"/>
              <a:t>6</a:t>
            </a:fld>
            <a:endParaRPr lang="en-GB"/>
          </a:p>
        </p:txBody>
      </p:sp>
      <p:grpSp>
        <p:nvGrpSpPr>
          <p:cNvPr id="39951" name="Group 14"/>
          <p:cNvGrpSpPr>
            <a:grpSpLocks/>
          </p:cNvGrpSpPr>
          <p:nvPr/>
        </p:nvGrpSpPr>
        <p:grpSpPr bwMode="auto">
          <a:xfrm>
            <a:off x="2458244" y="4949936"/>
            <a:ext cx="6146204" cy="720725"/>
            <a:chOff x="1429" y="3702"/>
            <a:chExt cx="3946" cy="454"/>
          </a:xfrm>
        </p:grpSpPr>
        <p:sp>
          <p:nvSpPr>
            <p:cNvPr id="39955" name="AutoShape 15"/>
            <p:cNvSpPr>
              <a:spLocks noChangeArrowheads="1"/>
            </p:cNvSpPr>
            <p:nvPr/>
          </p:nvSpPr>
          <p:spPr bwMode="auto">
            <a:xfrm rot="5400000">
              <a:off x="3175" y="1956"/>
              <a:ext cx="454" cy="3946"/>
            </a:xfrm>
            <a:prstGeom prst="upDownArrow">
              <a:avLst>
                <a:gd name="adj1" fmla="val 50000"/>
                <a:gd name="adj2" fmla="val 173833"/>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eaVert" wrap="none" anchor="ctr"/>
            <a:lstStyle/>
            <a:p>
              <a:endParaRPr lang="en-US"/>
            </a:p>
          </p:txBody>
        </p:sp>
        <p:sp>
          <p:nvSpPr>
            <p:cNvPr id="39956" name="Text Box 16"/>
            <p:cNvSpPr txBox="1">
              <a:spLocks noChangeArrowheads="1"/>
            </p:cNvSpPr>
            <p:nvPr/>
          </p:nvSpPr>
          <p:spPr bwMode="auto">
            <a:xfrm>
              <a:off x="2426" y="3793"/>
              <a:ext cx="1815"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rPr>
                <a:t>DIRECTIVE BEHAVIOUR</a:t>
              </a:r>
            </a:p>
          </p:txBody>
        </p:sp>
      </p:grpSp>
      <p:grpSp>
        <p:nvGrpSpPr>
          <p:cNvPr id="39952" name="Group 17"/>
          <p:cNvGrpSpPr>
            <a:grpSpLocks/>
          </p:cNvGrpSpPr>
          <p:nvPr/>
        </p:nvGrpSpPr>
        <p:grpSpPr bwMode="auto">
          <a:xfrm>
            <a:off x="1787100" y="926853"/>
            <a:ext cx="720725" cy="4719730"/>
            <a:chOff x="975" y="1298"/>
            <a:chExt cx="454" cy="2676"/>
          </a:xfrm>
        </p:grpSpPr>
        <p:sp>
          <p:nvSpPr>
            <p:cNvPr id="39953" name="AutoShape 18"/>
            <p:cNvSpPr>
              <a:spLocks noChangeArrowheads="1"/>
            </p:cNvSpPr>
            <p:nvPr/>
          </p:nvSpPr>
          <p:spPr bwMode="auto">
            <a:xfrm>
              <a:off x="975" y="1298"/>
              <a:ext cx="454" cy="2676"/>
            </a:xfrm>
            <a:prstGeom prst="upDownArrow">
              <a:avLst>
                <a:gd name="adj1" fmla="val 50000"/>
                <a:gd name="adj2" fmla="val 117885"/>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eaVert" wrap="none" anchor="ctr"/>
            <a:lstStyle/>
            <a:p>
              <a:endParaRPr lang="en-US"/>
            </a:p>
          </p:txBody>
        </p:sp>
        <p:sp>
          <p:nvSpPr>
            <p:cNvPr id="39954" name="Text Box 19"/>
            <p:cNvSpPr txBox="1">
              <a:spLocks noChangeArrowheads="1"/>
            </p:cNvSpPr>
            <p:nvPr/>
          </p:nvSpPr>
          <p:spPr bwMode="auto">
            <a:xfrm rot="-5400000">
              <a:off x="161" y="2520"/>
              <a:ext cx="213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dirty="0">
                  <a:solidFill>
                    <a:srgbClr val="FF0000"/>
                  </a:solidFill>
                </a:rPr>
                <a:t>SUPPORTIVE BEHAVIOUR</a:t>
              </a:r>
            </a:p>
          </p:txBody>
        </p:sp>
      </p:grpSp>
    </p:spTree>
    <p:extLst>
      <p:ext uri="{BB962C8B-B14F-4D97-AF65-F5344CB8AC3E}">
        <p14:creationId xmlns:p14="http://schemas.microsoft.com/office/powerpoint/2010/main" val="7769943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2"/>
          <p:cNvSpPr>
            <a:spLocks noGrp="1" noChangeArrowheads="1"/>
          </p:cNvSpPr>
          <p:nvPr>
            <p:ph type="title"/>
          </p:nvPr>
        </p:nvSpPr>
        <p:spPr>
          <a:xfrm>
            <a:off x="323181" y="90877"/>
            <a:ext cx="8569076" cy="1139825"/>
          </a:xfrm>
        </p:spPr>
        <p:txBody>
          <a:bodyPr>
            <a:normAutofit/>
          </a:bodyPr>
          <a:lstStyle/>
          <a:p>
            <a:pPr algn="ctr" eaLnBrk="1" hangingPunct="1"/>
            <a:r>
              <a:rPr lang="en-GB" sz="4000" dirty="0">
                <a:latin typeface="Arial" charset="0"/>
              </a:rPr>
              <a:t>Situational Leadership Model</a:t>
            </a:r>
            <a:endParaRPr lang="en-US" sz="4000" dirty="0">
              <a:latin typeface="Arial" charset="0"/>
            </a:endParaRPr>
          </a:p>
        </p:txBody>
      </p:sp>
      <p:sp>
        <p:nvSpPr>
          <p:cNvPr id="40962" name="Slide Number Placeholder 3"/>
          <p:cNvSpPr>
            <a:spLocks noGrp="1"/>
          </p:cNvSpPr>
          <p:nvPr>
            <p:ph type="sldNum" sz="quarter" idx="12"/>
          </p:nvPr>
        </p:nvSpPr>
        <p:spPr>
          <a:xfrm>
            <a:off x="7680151" y="5785883"/>
            <a:ext cx="730424" cy="340503"/>
          </a:xfrm>
          <a:prstGeom prst="rect">
            <a:avLst/>
          </a:prstGeom>
          <a:noFill/>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81F59F17-E41B-674C-8506-C3F21339D143}" type="slidenum">
              <a:rPr lang="en-GB"/>
              <a:pPr eaLnBrk="1" hangingPunct="1"/>
              <a:t>7</a:t>
            </a:fld>
            <a:endParaRPr lang="en-GB"/>
          </a:p>
        </p:txBody>
      </p:sp>
      <p:sp>
        <p:nvSpPr>
          <p:cNvPr id="40964" name="Text Box 3"/>
          <p:cNvSpPr txBox="1">
            <a:spLocks noChangeArrowheads="1"/>
          </p:cNvSpPr>
          <p:nvPr/>
        </p:nvSpPr>
        <p:spPr bwMode="auto">
          <a:xfrm>
            <a:off x="2711450" y="5570761"/>
            <a:ext cx="40322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endParaRPr lang="en-US"/>
          </a:p>
        </p:txBody>
      </p:sp>
      <p:sp>
        <p:nvSpPr>
          <p:cNvPr id="40965" name="Freeform 4"/>
          <p:cNvSpPr>
            <a:spLocks/>
          </p:cNvSpPr>
          <p:nvPr/>
        </p:nvSpPr>
        <p:spPr bwMode="auto">
          <a:xfrm>
            <a:off x="1019175" y="1052736"/>
            <a:ext cx="7105650" cy="4105275"/>
          </a:xfrm>
          <a:custGeom>
            <a:avLst/>
            <a:gdLst>
              <a:gd name="T0" fmla="*/ 0 w 4476"/>
              <a:gd name="T1" fmla="*/ 2147483647 h 2586"/>
              <a:gd name="T2" fmla="*/ 2147483647 w 4476"/>
              <a:gd name="T3" fmla="*/ 2147483647 h 2586"/>
              <a:gd name="T4" fmla="*/ 2147483647 w 4476"/>
              <a:gd name="T5" fmla="*/ 2147483647 h 2586"/>
              <a:gd name="T6" fmla="*/ 2147483647 w 4476"/>
              <a:gd name="T7" fmla="*/ 2147483647 h 2586"/>
              <a:gd name="T8" fmla="*/ 2147483647 w 4476"/>
              <a:gd name="T9" fmla="*/ 2147483647 h 2586"/>
              <a:gd name="T10" fmla="*/ 2147483647 w 4476"/>
              <a:gd name="T11" fmla="*/ 2147483647 h 2586"/>
              <a:gd name="T12" fmla="*/ 2147483647 w 4476"/>
              <a:gd name="T13" fmla="*/ 2147483647 h 258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76" h="2586">
                <a:moveTo>
                  <a:pt x="0" y="2586"/>
                </a:moveTo>
                <a:cubicBezTo>
                  <a:pt x="96" y="2514"/>
                  <a:pt x="378" y="2510"/>
                  <a:pt x="576" y="2154"/>
                </a:cubicBezTo>
                <a:cubicBezTo>
                  <a:pt x="774" y="1798"/>
                  <a:pt x="938" y="808"/>
                  <a:pt x="1188" y="450"/>
                </a:cubicBezTo>
                <a:cubicBezTo>
                  <a:pt x="1438" y="92"/>
                  <a:pt x="1784" y="12"/>
                  <a:pt x="2076" y="6"/>
                </a:cubicBezTo>
                <a:cubicBezTo>
                  <a:pt x="2368" y="0"/>
                  <a:pt x="2666" y="62"/>
                  <a:pt x="2940" y="414"/>
                </a:cubicBezTo>
                <a:cubicBezTo>
                  <a:pt x="3214" y="766"/>
                  <a:pt x="3464" y="1758"/>
                  <a:pt x="3720" y="2118"/>
                </a:cubicBezTo>
                <a:cubicBezTo>
                  <a:pt x="3976" y="2478"/>
                  <a:pt x="4319" y="2479"/>
                  <a:pt x="4476" y="2574"/>
                </a:cubicBezTo>
              </a:path>
            </a:pathLst>
          </a:custGeom>
          <a:noFill/>
          <a:ln w="28575" cap="flat" cmpd="sng">
            <a:solidFill>
              <a:srgbClr val="000099"/>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solidFill>
                <a:srgbClr val="000099"/>
              </a:solidFill>
            </a:endParaRPr>
          </a:p>
        </p:txBody>
      </p:sp>
      <p:sp>
        <p:nvSpPr>
          <p:cNvPr id="40966" name="Line 5"/>
          <p:cNvSpPr>
            <a:spLocks noChangeShapeType="1"/>
          </p:cNvSpPr>
          <p:nvPr/>
        </p:nvSpPr>
        <p:spPr bwMode="auto">
          <a:xfrm flipV="1">
            <a:off x="766763" y="962249"/>
            <a:ext cx="0" cy="4535487"/>
          </a:xfrm>
          <a:prstGeom prst="line">
            <a:avLst/>
          </a:prstGeom>
          <a:noFill/>
          <a:ln w="508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40967" name="Text Box 6"/>
          <p:cNvSpPr txBox="1">
            <a:spLocks noChangeArrowheads="1"/>
          </p:cNvSpPr>
          <p:nvPr/>
        </p:nvSpPr>
        <p:spPr bwMode="auto">
          <a:xfrm>
            <a:off x="4800600" y="4634136"/>
            <a:ext cx="1582738"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latin typeface="Microsoft Sans Serif" charset="0"/>
              </a:rPr>
              <a:t>DIRECTING</a:t>
            </a:r>
          </a:p>
        </p:txBody>
      </p:sp>
      <p:sp>
        <p:nvSpPr>
          <p:cNvPr id="40968" name="Text Box 7"/>
          <p:cNvSpPr txBox="1">
            <a:spLocks noChangeArrowheads="1"/>
          </p:cNvSpPr>
          <p:nvPr/>
        </p:nvSpPr>
        <p:spPr bwMode="auto">
          <a:xfrm>
            <a:off x="6240463" y="1321024"/>
            <a:ext cx="15843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latin typeface="Microsoft Sans Serif" charset="0"/>
              </a:rPr>
              <a:t>COACHING</a:t>
            </a:r>
          </a:p>
        </p:txBody>
      </p:sp>
      <p:sp>
        <p:nvSpPr>
          <p:cNvPr id="40969" name="Text Box 8"/>
          <p:cNvSpPr txBox="1">
            <a:spLocks noChangeArrowheads="1"/>
          </p:cNvSpPr>
          <p:nvPr/>
        </p:nvSpPr>
        <p:spPr bwMode="auto">
          <a:xfrm>
            <a:off x="1055688" y="1321024"/>
            <a:ext cx="179863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dirty="0">
                <a:solidFill>
                  <a:srgbClr val="FF0000"/>
                </a:solidFill>
                <a:latin typeface="Microsoft Sans Serif" charset="0"/>
              </a:rPr>
              <a:t>SUPPORTING</a:t>
            </a:r>
          </a:p>
        </p:txBody>
      </p:sp>
      <p:sp>
        <p:nvSpPr>
          <p:cNvPr id="40970" name="Text Box 9"/>
          <p:cNvSpPr txBox="1">
            <a:spLocks noChangeArrowheads="1"/>
          </p:cNvSpPr>
          <p:nvPr/>
        </p:nvSpPr>
        <p:spPr bwMode="auto">
          <a:xfrm>
            <a:off x="2208213" y="4634136"/>
            <a:ext cx="1798637"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latin typeface="Microsoft Sans Serif" charset="0"/>
              </a:rPr>
              <a:t>DELEGATING</a:t>
            </a:r>
          </a:p>
        </p:txBody>
      </p:sp>
      <p:sp>
        <p:nvSpPr>
          <p:cNvPr id="40972" name="Text Box 11"/>
          <p:cNvSpPr txBox="1">
            <a:spLocks noChangeArrowheads="1"/>
          </p:cNvSpPr>
          <p:nvPr/>
        </p:nvSpPr>
        <p:spPr bwMode="auto">
          <a:xfrm>
            <a:off x="119063" y="2257649"/>
            <a:ext cx="431800" cy="2430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b="1" dirty="0">
                <a:solidFill>
                  <a:srgbClr val="000099"/>
                </a:solidFill>
                <a:latin typeface="Microsoft Sans Serif" charset="0"/>
              </a:rPr>
              <a:t>E</a:t>
            </a:r>
          </a:p>
          <a:p>
            <a:pPr algn="ctr" eaLnBrk="1" hangingPunct="1">
              <a:spcBef>
                <a:spcPct val="50000"/>
              </a:spcBef>
            </a:pPr>
            <a:r>
              <a:rPr lang="en-GB" b="1" dirty="0">
                <a:solidFill>
                  <a:srgbClr val="000099"/>
                </a:solidFill>
                <a:latin typeface="Microsoft Sans Serif" charset="0"/>
              </a:rPr>
              <a:t>F</a:t>
            </a:r>
          </a:p>
          <a:p>
            <a:pPr algn="ctr" eaLnBrk="1" hangingPunct="1">
              <a:spcBef>
                <a:spcPct val="50000"/>
              </a:spcBef>
            </a:pPr>
            <a:r>
              <a:rPr lang="en-GB" b="1" dirty="0">
                <a:solidFill>
                  <a:srgbClr val="000099"/>
                </a:solidFill>
                <a:latin typeface="Microsoft Sans Serif" charset="0"/>
              </a:rPr>
              <a:t>F</a:t>
            </a:r>
          </a:p>
          <a:p>
            <a:pPr algn="ctr" eaLnBrk="1" hangingPunct="1">
              <a:spcBef>
                <a:spcPct val="50000"/>
              </a:spcBef>
            </a:pPr>
            <a:r>
              <a:rPr lang="en-GB" b="1" dirty="0">
                <a:solidFill>
                  <a:srgbClr val="000099"/>
                </a:solidFill>
                <a:latin typeface="Microsoft Sans Serif" charset="0"/>
              </a:rPr>
              <a:t>O</a:t>
            </a:r>
          </a:p>
          <a:p>
            <a:pPr algn="ctr" eaLnBrk="1" hangingPunct="1">
              <a:spcBef>
                <a:spcPct val="50000"/>
              </a:spcBef>
            </a:pPr>
            <a:r>
              <a:rPr lang="en-GB" b="1" dirty="0">
                <a:solidFill>
                  <a:srgbClr val="000099"/>
                </a:solidFill>
                <a:latin typeface="Microsoft Sans Serif" charset="0"/>
              </a:rPr>
              <a:t>R</a:t>
            </a:r>
          </a:p>
          <a:p>
            <a:pPr algn="ctr" eaLnBrk="1" hangingPunct="1">
              <a:spcBef>
                <a:spcPct val="50000"/>
              </a:spcBef>
            </a:pPr>
            <a:r>
              <a:rPr lang="en-GB" b="1" dirty="0">
                <a:solidFill>
                  <a:srgbClr val="000099"/>
                </a:solidFill>
                <a:latin typeface="Microsoft Sans Serif" charset="0"/>
              </a:rPr>
              <a:t>T</a:t>
            </a:r>
          </a:p>
        </p:txBody>
      </p:sp>
      <p:sp>
        <p:nvSpPr>
          <p:cNvPr id="40973" name="Text Box 12"/>
          <p:cNvSpPr txBox="1">
            <a:spLocks noChangeArrowheads="1"/>
          </p:cNvSpPr>
          <p:nvPr/>
        </p:nvSpPr>
        <p:spPr bwMode="auto">
          <a:xfrm>
            <a:off x="7319963" y="3626074"/>
            <a:ext cx="9366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rPr>
              <a:t>S1</a:t>
            </a:r>
          </a:p>
        </p:txBody>
      </p:sp>
      <p:sp>
        <p:nvSpPr>
          <p:cNvPr id="40974" name="Text Box 13"/>
          <p:cNvSpPr txBox="1">
            <a:spLocks noChangeArrowheads="1"/>
          </p:cNvSpPr>
          <p:nvPr/>
        </p:nvSpPr>
        <p:spPr bwMode="auto">
          <a:xfrm>
            <a:off x="7248525" y="2186211"/>
            <a:ext cx="936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rPr>
              <a:t>S2</a:t>
            </a:r>
          </a:p>
        </p:txBody>
      </p:sp>
      <p:sp>
        <p:nvSpPr>
          <p:cNvPr id="40975" name="Text Box 14"/>
          <p:cNvSpPr txBox="1">
            <a:spLocks noChangeArrowheads="1"/>
          </p:cNvSpPr>
          <p:nvPr/>
        </p:nvSpPr>
        <p:spPr bwMode="auto">
          <a:xfrm>
            <a:off x="1127125" y="2186211"/>
            <a:ext cx="936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rPr>
              <a:t>S3</a:t>
            </a:r>
          </a:p>
        </p:txBody>
      </p:sp>
      <p:sp>
        <p:nvSpPr>
          <p:cNvPr id="40976" name="Text Box 15"/>
          <p:cNvSpPr txBox="1">
            <a:spLocks noChangeArrowheads="1"/>
          </p:cNvSpPr>
          <p:nvPr/>
        </p:nvSpPr>
        <p:spPr bwMode="auto">
          <a:xfrm>
            <a:off x="1127125" y="3554636"/>
            <a:ext cx="936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a:solidFill>
                  <a:srgbClr val="FF0000"/>
                </a:solidFill>
              </a:rPr>
              <a:t>S4</a:t>
            </a:r>
          </a:p>
        </p:txBody>
      </p:sp>
      <p:sp>
        <p:nvSpPr>
          <p:cNvPr id="40977" name="Line 16"/>
          <p:cNvSpPr>
            <a:spLocks noChangeShapeType="1"/>
          </p:cNvSpPr>
          <p:nvPr/>
        </p:nvSpPr>
        <p:spPr bwMode="auto">
          <a:xfrm>
            <a:off x="4295775" y="928911"/>
            <a:ext cx="0" cy="4572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40978" name="Line 17"/>
          <p:cNvSpPr>
            <a:spLocks noChangeShapeType="1"/>
          </p:cNvSpPr>
          <p:nvPr/>
        </p:nvSpPr>
        <p:spPr bwMode="auto">
          <a:xfrm flipV="1">
            <a:off x="790575" y="3062511"/>
            <a:ext cx="7239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40979" name="Line 18"/>
          <p:cNvSpPr>
            <a:spLocks noChangeShapeType="1"/>
          </p:cNvSpPr>
          <p:nvPr/>
        </p:nvSpPr>
        <p:spPr bwMode="auto">
          <a:xfrm>
            <a:off x="942975" y="5500911"/>
            <a:ext cx="7086600" cy="0"/>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20" name="Text Box 14"/>
          <p:cNvSpPr txBox="1">
            <a:spLocks noChangeArrowheads="1"/>
          </p:cNvSpPr>
          <p:nvPr/>
        </p:nvSpPr>
        <p:spPr bwMode="auto">
          <a:xfrm>
            <a:off x="3215655" y="2185839"/>
            <a:ext cx="936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dirty="0">
                <a:solidFill>
                  <a:srgbClr val="000099"/>
                </a:solidFill>
              </a:rPr>
              <a:t>D3</a:t>
            </a:r>
          </a:p>
        </p:txBody>
      </p:sp>
      <p:sp>
        <p:nvSpPr>
          <p:cNvPr id="21" name="Text Box 14"/>
          <p:cNvSpPr txBox="1">
            <a:spLocks noChangeArrowheads="1"/>
          </p:cNvSpPr>
          <p:nvPr/>
        </p:nvSpPr>
        <p:spPr bwMode="auto">
          <a:xfrm>
            <a:off x="4439791" y="2185839"/>
            <a:ext cx="936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dirty="0">
                <a:solidFill>
                  <a:srgbClr val="000099"/>
                </a:solidFill>
              </a:rPr>
              <a:t>D2</a:t>
            </a:r>
          </a:p>
        </p:txBody>
      </p:sp>
      <p:sp>
        <p:nvSpPr>
          <p:cNvPr id="22" name="Text Box 14"/>
          <p:cNvSpPr txBox="1">
            <a:spLocks noChangeArrowheads="1"/>
          </p:cNvSpPr>
          <p:nvPr/>
        </p:nvSpPr>
        <p:spPr bwMode="auto">
          <a:xfrm>
            <a:off x="3215655" y="3553991"/>
            <a:ext cx="936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dirty="0">
                <a:solidFill>
                  <a:srgbClr val="000099"/>
                </a:solidFill>
              </a:rPr>
              <a:t>D4</a:t>
            </a:r>
          </a:p>
        </p:txBody>
      </p:sp>
      <p:sp>
        <p:nvSpPr>
          <p:cNvPr id="23" name="Text Box 14"/>
          <p:cNvSpPr txBox="1">
            <a:spLocks noChangeArrowheads="1"/>
          </p:cNvSpPr>
          <p:nvPr/>
        </p:nvSpPr>
        <p:spPr bwMode="auto">
          <a:xfrm>
            <a:off x="4439791" y="3553991"/>
            <a:ext cx="936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dirty="0">
                <a:solidFill>
                  <a:srgbClr val="000099"/>
                </a:solidFill>
              </a:rPr>
              <a:t>D1</a:t>
            </a:r>
          </a:p>
        </p:txBody>
      </p:sp>
    </p:spTree>
    <p:extLst>
      <p:ext uri="{BB962C8B-B14F-4D97-AF65-F5344CB8AC3E}">
        <p14:creationId xmlns:p14="http://schemas.microsoft.com/office/powerpoint/2010/main" val="11199676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251520" y="168414"/>
            <a:ext cx="8229600" cy="838200"/>
          </a:xfrm>
        </p:spPr>
        <p:txBody>
          <a:bodyPr>
            <a:normAutofit fontScale="90000"/>
          </a:bodyPr>
          <a:lstStyle/>
          <a:p>
            <a:pPr algn="ctr" eaLnBrk="1" hangingPunct="1"/>
            <a:r>
              <a:rPr lang="en-US" sz="3200" b="1" dirty="0">
                <a:latin typeface="+mj-lt"/>
              </a:rPr>
              <a:t>Situational Approach Description </a:t>
            </a:r>
            <a:br>
              <a:rPr lang="en-US" sz="3200" b="1" dirty="0">
                <a:latin typeface="+mj-lt"/>
              </a:rPr>
            </a:br>
            <a:r>
              <a:rPr lang="en-US" sz="3200" b="1" dirty="0">
                <a:latin typeface="+mj-lt"/>
              </a:rPr>
              <a:t>(Hersey &amp; Blanchard, 1969</a:t>
            </a:r>
            <a:r>
              <a:rPr lang="en-US" sz="2800" b="1" dirty="0">
                <a:latin typeface="+mj-lt"/>
              </a:rPr>
              <a:t>)</a:t>
            </a:r>
          </a:p>
        </p:txBody>
      </p:sp>
      <p:sp>
        <p:nvSpPr>
          <p:cNvPr id="13315" name="Rectangle 3"/>
          <p:cNvSpPr>
            <a:spLocks noGrp="1" noChangeArrowheads="1"/>
          </p:cNvSpPr>
          <p:nvPr>
            <p:ph idx="1"/>
          </p:nvPr>
        </p:nvSpPr>
        <p:spPr>
          <a:xfrm>
            <a:off x="480729" y="2659311"/>
            <a:ext cx="7162800" cy="2438400"/>
          </a:xfrm>
        </p:spPr>
        <p:txBody>
          <a:bodyPr/>
          <a:lstStyle/>
          <a:p>
            <a:pPr eaLnBrk="1" hangingPunct="1">
              <a:spcBef>
                <a:spcPct val="0"/>
              </a:spcBef>
              <a:spcAft>
                <a:spcPts val="1800"/>
              </a:spcAft>
              <a:buClr>
                <a:srgbClr val="0070C0"/>
              </a:buClr>
            </a:pPr>
            <a:r>
              <a:rPr lang="en-US" sz="2400" dirty="0">
                <a:latin typeface="+mn-lt"/>
                <a:ea typeface="Calibri" pitchFamily="34" charset="0"/>
                <a:cs typeface="Calibri" pitchFamily="34" charset="0"/>
              </a:rPr>
              <a:t>Focuses on leadership in situations</a:t>
            </a:r>
            <a:endParaRPr lang="en-US" sz="2400" u="sng" dirty="0">
              <a:latin typeface="+mn-lt"/>
              <a:ea typeface="Calibri" pitchFamily="34" charset="0"/>
              <a:cs typeface="Calibri" pitchFamily="34" charset="0"/>
            </a:endParaRPr>
          </a:p>
          <a:p>
            <a:pPr eaLnBrk="1" hangingPunct="1">
              <a:spcBef>
                <a:spcPct val="0"/>
              </a:spcBef>
              <a:spcAft>
                <a:spcPts val="1800"/>
              </a:spcAft>
              <a:buClr>
                <a:srgbClr val="0070C0"/>
              </a:buClr>
            </a:pPr>
            <a:r>
              <a:rPr lang="en-US" sz="2400" dirty="0">
                <a:latin typeface="+mn-lt"/>
                <a:ea typeface="Calibri" pitchFamily="34" charset="0"/>
                <a:cs typeface="Calibri" pitchFamily="34" charset="0"/>
              </a:rPr>
              <a:t>Emphasizes </a:t>
            </a:r>
            <a:r>
              <a:rPr lang="en-US" sz="2400" b="1" dirty="0">
                <a:latin typeface="+mn-lt"/>
                <a:ea typeface="Calibri" pitchFamily="34" charset="0"/>
                <a:cs typeface="Calibri" pitchFamily="34" charset="0"/>
              </a:rPr>
              <a:t>adapting style </a:t>
            </a:r>
            <a:r>
              <a:rPr lang="en-US" sz="2400" dirty="0">
                <a:latin typeface="+mn-lt"/>
                <a:ea typeface="Calibri" pitchFamily="34" charset="0"/>
                <a:cs typeface="Calibri" pitchFamily="34" charset="0"/>
              </a:rPr>
              <a:t>- different situations demand different kinds of leadership</a:t>
            </a:r>
          </a:p>
          <a:p>
            <a:pPr eaLnBrk="1" hangingPunct="1">
              <a:spcBef>
                <a:spcPct val="0"/>
              </a:spcBef>
              <a:spcAft>
                <a:spcPts val="1800"/>
              </a:spcAft>
              <a:buClr>
                <a:srgbClr val="0070C0"/>
              </a:buClr>
            </a:pPr>
            <a:r>
              <a:rPr lang="en-US" sz="2400" dirty="0">
                <a:latin typeface="+mn-lt"/>
                <a:ea typeface="Calibri" pitchFamily="34" charset="0"/>
                <a:cs typeface="Calibri" pitchFamily="34" charset="0"/>
              </a:rPr>
              <a:t>Used extensively in organizational leadership training and development</a:t>
            </a:r>
          </a:p>
        </p:txBody>
      </p:sp>
      <p:sp>
        <p:nvSpPr>
          <p:cNvPr id="13316" name="Rectangle 9"/>
          <p:cNvSpPr>
            <a:spLocks noChangeArrowheads="1"/>
          </p:cNvSpPr>
          <p:nvPr/>
        </p:nvSpPr>
        <p:spPr bwMode="auto">
          <a:xfrm>
            <a:off x="342900" y="1256805"/>
            <a:ext cx="7696200" cy="707886"/>
          </a:xfrm>
          <a:prstGeom prst="rect">
            <a:avLst/>
          </a:prstGeom>
          <a:noFill/>
          <a:ln w="9525">
            <a:noFill/>
            <a:miter lim="800000"/>
            <a:headEnd/>
            <a:tailEnd/>
          </a:ln>
        </p:spPr>
        <p:txBody>
          <a:bodyPr>
            <a:spAutoFit/>
          </a:bodyPr>
          <a:lstStyle/>
          <a:p>
            <a:pPr algn="ctr" eaLnBrk="0" hangingPunct="0"/>
            <a:r>
              <a:rPr lang="en-US" sz="2000" b="1" i="1" dirty="0">
                <a:latin typeface="+mn-lt"/>
              </a:rPr>
              <a:t>“Leaders match their style to the competence and commitment of subordinates</a:t>
            </a:r>
            <a:r>
              <a:rPr lang="en-US" sz="2000" b="1" i="1" dirty="0"/>
              <a:t>”</a:t>
            </a:r>
          </a:p>
        </p:txBody>
      </p:sp>
      <p:sp>
        <p:nvSpPr>
          <p:cNvPr id="9" name="Rectangle 8"/>
          <p:cNvSpPr/>
          <p:nvPr/>
        </p:nvSpPr>
        <p:spPr>
          <a:xfrm>
            <a:off x="457200" y="2059325"/>
            <a:ext cx="2247667" cy="523220"/>
          </a:xfrm>
          <a:prstGeom prst="rect">
            <a:avLst/>
          </a:prstGeom>
        </p:spPr>
        <p:txBody>
          <a:bodyPr wrap="none">
            <a:spAutoFit/>
          </a:bodyPr>
          <a:lstStyle/>
          <a:p>
            <a:pPr lvl="0" algn="ctr" eaLnBrk="0" hangingPunct="0">
              <a:defRPr/>
            </a:pPr>
            <a:r>
              <a:rPr lang="en-US" sz="2800" b="1" dirty="0">
                <a:solidFill>
                  <a:srgbClr val="0070C0"/>
                </a:solidFill>
                <a:latin typeface="Arial Rounded MT Bold" pitchFamily="34" charset="0"/>
                <a:cs typeface="Calibri" pitchFamily="34" charset="0"/>
              </a:rPr>
              <a:t>Perspective</a:t>
            </a:r>
          </a:p>
        </p:txBody>
      </p:sp>
    </p:spTree>
    <p:extLst>
      <p:ext uri="{BB962C8B-B14F-4D97-AF65-F5344CB8AC3E}">
        <p14:creationId xmlns:p14="http://schemas.microsoft.com/office/powerpoint/2010/main" val="3502679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51520" y="203284"/>
            <a:ext cx="8763000" cy="685800"/>
          </a:xfrm>
        </p:spPr>
        <p:txBody>
          <a:bodyPr>
            <a:normAutofit fontScale="90000"/>
          </a:bodyPr>
          <a:lstStyle/>
          <a:p>
            <a:pPr algn="ctr" eaLnBrk="1" hangingPunct="1"/>
            <a:r>
              <a:rPr lang="en-US" sz="3200" b="1" dirty="0">
                <a:latin typeface="+mj-lt"/>
              </a:rPr>
              <a:t>Situational Approach Description, cont’d </a:t>
            </a:r>
            <a:br>
              <a:rPr lang="en-US" sz="3200" b="1" dirty="0">
                <a:latin typeface="+mj-lt"/>
              </a:rPr>
            </a:br>
            <a:r>
              <a:rPr lang="en-US" sz="3200" dirty="0">
                <a:latin typeface="+mj-lt"/>
              </a:rPr>
              <a:t>(Hersey &amp; Blanchard, 1969)</a:t>
            </a:r>
            <a:endParaRPr lang="en-US" sz="3200" dirty="0">
              <a:solidFill>
                <a:srgbClr val="333399"/>
              </a:solidFill>
              <a:latin typeface="+mj-lt"/>
            </a:endParaRPr>
          </a:p>
        </p:txBody>
      </p:sp>
      <p:sp>
        <p:nvSpPr>
          <p:cNvPr id="14339" name="Rectangle 9"/>
          <p:cNvSpPr>
            <a:spLocks noGrp="1" noChangeArrowheads="1"/>
          </p:cNvSpPr>
          <p:nvPr>
            <p:ph idx="1"/>
          </p:nvPr>
        </p:nvSpPr>
        <p:spPr>
          <a:xfrm>
            <a:off x="457200" y="1943100"/>
            <a:ext cx="7467600" cy="2971800"/>
          </a:xfrm>
        </p:spPr>
        <p:txBody>
          <a:bodyPr/>
          <a:lstStyle/>
          <a:p>
            <a:pPr>
              <a:spcBef>
                <a:spcPct val="0"/>
              </a:spcBef>
              <a:spcAft>
                <a:spcPts val="2400"/>
              </a:spcAft>
              <a:buClr>
                <a:srgbClr val="0070C0"/>
              </a:buClr>
            </a:pPr>
            <a:r>
              <a:rPr lang="en-US" sz="2400" b="1" dirty="0">
                <a:latin typeface="+mn-lt"/>
              </a:rPr>
              <a:t>Composed of both a directive dimension &amp; supportive dimension:</a:t>
            </a:r>
          </a:p>
          <a:p>
            <a:pPr lvl="1">
              <a:spcBef>
                <a:spcPct val="0"/>
              </a:spcBef>
              <a:spcAft>
                <a:spcPts val="2400"/>
              </a:spcAft>
              <a:buClr>
                <a:srgbClr val="0070C0"/>
              </a:buClr>
              <a:buSzPct val="80000"/>
            </a:pPr>
            <a:r>
              <a:rPr lang="en-US" sz="2000" dirty="0">
                <a:solidFill>
                  <a:schemeClr val="tx1"/>
                </a:solidFill>
              </a:rPr>
              <a:t>Each dimension must be applied appropriately in a given situation</a:t>
            </a:r>
          </a:p>
          <a:p>
            <a:pPr lvl="1">
              <a:spcBef>
                <a:spcPct val="0"/>
              </a:spcBef>
              <a:spcAft>
                <a:spcPts val="2400"/>
              </a:spcAft>
              <a:buClr>
                <a:srgbClr val="0070C0"/>
              </a:buClr>
              <a:buSzPct val="80000"/>
            </a:pPr>
            <a:r>
              <a:rPr lang="en-US" sz="2000" dirty="0">
                <a:solidFill>
                  <a:schemeClr val="tx1"/>
                </a:solidFill>
              </a:rPr>
              <a:t>Leaders evaluate employees to assess their competence and commitment to perform a given task</a:t>
            </a:r>
            <a:endParaRPr lang="en-US" sz="2000" b="1" dirty="0">
              <a:solidFill>
                <a:schemeClr val="tx1"/>
              </a:solidFill>
            </a:endParaRPr>
          </a:p>
        </p:txBody>
      </p:sp>
      <p:sp>
        <p:nvSpPr>
          <p:cNvPr id="8" name="Rectangle 7"/>
          <p:cNvSpPr/>
          <p:nvPr/>
        </p:nvSpPr>
        <p:spPr>
          <a:xfrm>
            <a:off x="672428" y="1267480"/>
            <a:ext cx="1842172" cy="523220"/>
          </a:xfrm>
          <a:prstGeom prst="rect">
            <a:avLst/>
          </a:prstGeom>
        </p:spPr>
        <p:txBody>
          <a:bodyPr wrap="none">
            <a:spAutoFit/>
          </a:bodyPr>
          <a:lstStyle/>
          <a:p>
            <a:pPr lvl="0" algn="ctr" eaLnBrk="0" hangingPunct="0">
              <a:defRPr/>
            </a:pPr>
            <a:r>
              <a:rPr lang="en-US" sz="2800" b="1" dirty="0">
                <a:solidFill>
                  <a:srgbClr val="0070C0"/>
                </a:solidFill>
                <a:latin typeface="Arial Rounded MT Bold" pitchFamily="34" charset="0"/>
                <a:cs typeface="Calibri" pitchFamily="34" charset="0"/>
              </a:rPr>
              <a:t>Definition</a:t>
            </a:r>
          </a:p>
        </p:txBody>
      </p:sp>
    </p:spTree>
    <p:extLst>
      <p:ext uri="{BB962C8B-B14F-4D97-AF65-F5344CB8AC3E}">
        <p14:creationId xmlns:p14="http://schemas.microsoft.com/office/powerpoint/2010/main" val="38836452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2"/>
          <p:cNvSpPr>
            <a:spLocks noGrp="1" noChangeArrowheads="1"/>
          </p:cNvSpPr>
          <p:nvPr>
            <p:ph type="title"/>
          </p:nvPr>
        </p:nvSpPr>
        <p:spPr>
          <a:xfrm>
            <a:off x="179512" y="203284"/>
            <a:ext cx="8534400" cy="457200"/>
          </a:xfrm>
        </p:spPr>
        <p:txBody>
          <a:bodyPr>
            <a:normAutofit fontScale="90000"/>
          </a:bodyPr>
          <a:lstStyle/>
          <a:p>
            <a:pPr algn="ctr" eaLnBrk="1" hangingPunct="1"/>
            <a:r>
              <a:rPr lang="en-US" sz="3200" b="1" dirty="0">
                <a:latin typeface="+mj-lt"/>
              </a:rPr>
              <a:t>Leadership Styles</a:t>
            </a:r>
          </a:p>
        </p:txBody>
      </p:sp>
      <p:sp>
        <p:nvSpPr>
          <p:cNvPr id="6146" name="Rectangle 3"/>
          <p:cNvSpPr>
            <a:spLocks noGrp="1" noChangeArrowheads="1"/>
          </p:cNvSpPr>
          <p:nvPr>
            <p:ph sz="half" idx="1"/>
          </p:nvPr>
        </p:nvSpPr>
        <p:spPr>
          <a:xfrm>
            <a:off x="457200" y="1905000"/>
            <a:ext cx="7620000" cy="3048000"/>
          </a:xfrm>
        </p:spPr>
        <p:txBody>
          <a:bodyPr/>
          <a:lstStyle/>
          <a:p>
            <a:pPr eaLnBrk="1" hangingPunct="1">
              <a:buClr>
                <a:srgbClr val="0070C0"/>
              </a:buClr>
              <a:defRPr/>
            </a:pPr>
            <a:r>
              <a:rPr lang="en-US" b="1" dirty="0">
                <a:latin typeface="+mn-lt"/>
              </a:rPr>
              <a:t>Leadership style - the behavior pattern of an individual who attempts to influence others </a:t>
            </a:r>
          </a:p>
          <a:p>
            <a:pPr eaLnBrk="1" hangingPunct="1">
              <a:buClr>
                <a:srgbClr val="0070C0"/>
              </a:buClr>
              <a:buFont typeface="Wingdings" pitchFamily="2" charset="2"/>
              <a:buNone/>
              <a:defRPr/>
            </a:pPr>
            <a:r>
              <a:rPr lang="en-US" sz="3200" b="1" dirty="0">
                <a:latin typeface="+mn-lt"/>
              </a:rPr>
              <a:t>	</a:t>
            </a:r>
            <a:r>
              <a:rPr lang="en-US" dirty="0">
                <a:latin typeface="+mn-lt"/>
              </a:rPr>
              <a:t>It includes both:</a:t>
            </a:r>
          </a:p>
          <a:p>
            <a:pPr lvl="1" eaLnBrk="1" hangingPunct="1">
              <a:buClr>
                <a:srgbClr val="0070C0"/>
              </a:buClr>
              <a:buSzPct val="80000"/>
              <a:defRPr/>
            </a:pPr>
            <a:r>
              <a:rPr lang="en-US" dirty="0">
                <a:solidFill>
                  <a:schemeClr val="tx1"/>
                </a:solidFill>
              </a:rPr>
              <a:t>Directive </a:t>
            </a:r>
            <a:r>
              <a:rPr lang="en-US" b="1" dirty="0">
                <a:solidFill>
                  <a:schemeClr val="tx1"/>
                </a:solidFill>
              </a:rPr>
              <a:t>(task)</a:t>
            </a:r>
            <a:r>
              <a:rPr lang="en-US" dirty="0">
                <a:solidFill>
                  <a:schemeClr val="tx1"/>
                </a:solidFill>
              </a:rPr>
              <a:t> behaviors</a:t>
            </a:r>
          </a:p>
          <a:p>
            <a:pPr lvl="1" eaLnBrk="1" hangingPunct="1">
              <a:buClr>
                <a:srgbClr val="0070C0"/>
              </a:buClr>
              <a:buSzPct val="80000"/>
              <a:defRPr/>
            </a:pPr>
            <a:r>
              <a:rPr lang="en-US" dirty="0">
                <a:solidFill>
                  <a:schemeClr val="tx1"/>
                </a:solidFill>
              </a:rPr>
              <a:t>Supportive </a:t>
            </a:r>
            <a:r>
              <a:rPr lang="en-US" b="1" dirty="0">
                <a:solidFill>
                  <a:schemeClr val="tx1"/>
                </a:solidFill>
              </a:rPr>
              <a:t>(relationship)</a:t>
            </a:r>
            <a:r>
              <a:rPr lang="en-US" dirty="0">
                <a:solidFill>
                  <a:schemeClr val="tx1"/>
                </a:solidFill>
              </a:rPr>
              <a:t> behaviors</a:t>
            </a:r>
          </a:p>
        </p:txBody>
      </p:sp>
      <p:sp>
        <p:nvSpPr>
          <p:cNvPr id="8" name="Rectangle 7"/>
          <p:cNvSpPr/>
          <p:nvPr/>
        </p:nvSpPr>
        <p:spPr>
          <a:xfrm>
            <a:off x="762000" y="1143000"/>
            <a:ext cx="1857752" cy="523220"/>
          </a:xfrm>
          <a:prstGeom prst="rect">
            <a:avLst/>
          </a:prstGeom>
        </p:spPr>
        <p:txBody>
          <a:bodyPr wrap="none">
            <a:spAutoFit/>
          </a:bodyPr>
          <a:lstStyle/>
          <a:p>
            <a:pPr lvl="0" algn="ctr" eaLnBrk="0" hangingPunct="0">
              <a:defRPr/>
            </a:pPr>
            <a:r>
              <a:rPr lang="en-US" sz="2800" b="1" dirty="0">
                <a:solidFill>
                  <a:srgbClr val="0070C0"/>
                </a:solidFill>
                <a:latin typeface="Arial Rounded MT Bold" pitchFamily="34" charset="0"/>
                <a:cs typeface="Calibri" pitchFamily="34" charset="0"/>
              </a:rPr>
              <a:t>Definition</a:t>
            </a:r>
          </a:p>
        </p:txBody>
      </p:sp>
    </p:spTree>
    <p:extLst>
      <p:ext uri="{BB962C8B-B14F-4D97-AF65-F5344CB8AC3E}">
        <p14:creationId xmlns:p14="http://schemas.microsoft.com/office/powerpoint/2010/main" val="13965043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1030"/>
          <p:cNvSpPr>
            <a:spLocks noGrp="1" noChangeArrowheads="1"/>
          </p:cNvSpPr>
          <p:nvPr>
            <p:ph sz="half" idx="1"/>
          </p:nvPr>
        </p:nvSpPr>
        <p:spPr>
          <a:xfrm>
            <a:off x="514942" y="1790700"/>
            <a:ext cx="7543800" cy="3276600"/>
          </a:xfrm>
        </p:spPr>
        <p:txBody>
          <a:bodyPr/>
          <a:lstStyle/>
          <a:p>
            <a:pPr eaLnBrk="1" hangingPunct="1">
              <a:lnSpc>
                <a:spcPct val="90000"/>
              </a:lnSpc>
              <a:spcAft>
                <a:spcPct val="20000"/>
              </a:spcAft>
              <a:buClr>
                <a:srgbClr val="0070C0"/>
              </a:buClr>
            </a:pPr>
            <a:r>
              <a:rPr lang="en-US" b="1" i="1" dirty="0"/>
              <a:t>Directive behaviors</a:t>
            </a:r>
            <a:r>
              <a:rPr lang="en-US" b="1" dirty="0"/>
              <a:t> </a:t>
            </a:r>
            <a:r>
              <a:rPr lang="en-US" dirty="0"/>
              <a:t>- Help group members in goal achievement via </a:t>
            </a:r>
            <a:r>
              <a:rPr lang="en-US" i="1" dirty="0"/>
              <a:t>one-way communication</a:t>
            </a:r>
            <a:r>
              <a:rPr lang="en-US" dirty="0"/>
              <a:t> through:</a:t>
            </a:r>
          </a:p>
          <a:p>
            <a:pPr lvl="1" eaLnBrk="1" hangingPunct="1">
              <a:lnSpc>
                <a:spcPct val="90000"/>
              </a:lnSpc>
              <a:spcAft>
                <a:spcPct val="20000"/>
              </a:spcAft>
              <a:buClr>
                <a:srgbClr val="0070C0"/>
              </a:buClr>
              <a:buSzPct val="80000"/>
            </a:pPr>
            <a:r>
              <a:rPr lang="en-US" dirty="0">
                <a:solidFill>
                  <a:schemeClr val="tx1"/>
                </a:solidFill>
              </a:rPr>
              <a:t>Giving directions</a:t>
            </a:r>
          </a:p>
          <a:p>
            <a:pPr lvl="1" eaLnBrk="1" hangingPunct="1">
              <a:lnSpc>
                <a:spcPct val="90000"/>
              </a:lnSpc>
              <a:spcAft>
                <a:spcPct val="20000"/>
              </a:spcAft>
              <a:buClr>
                <a:srgbClr val="0070C0"/>
              </a:buClr>
              <a:buSzPct val="80000"/>
            </a:pPr>
            <a:r>
              <a:rPr lang="en-US" dirty="0">
                <a:solidFill>
                  <a:schemeClr val="tx1"/>
                </a:solidFill>
              </a:rPr>
              <a:t>Establishing goals &amp; how to achieve them</a:t>
            </a:r>
          </a:p>
          <a:p>
            <a:pPr lvl="1" eaLnBrk="1" hangingPunct="1">
              <a:lnSpc>
                <a:spcPct val="90000"/>
              </a:lnSpc>
              <a:spcAft>
                <a:spcPct val="20000"/>
              </a:spcAft>
              <a:buClr>
                <a:srgbClr val="0070C0"/>
              </a:buClr>
              <a:buSzPct val="80000"/>
            </a:pPr>
            <a:r>
              <a:rPr lang="en-US" dirty="0">
                <a:solidFill>
                  <a:schemeClr val="tx1"/>
                </a:solidFill>
              </a:rPr>
              <a:t>Methods of evaluation &amp; timelines</a:t>
            </a:r>
          </a:p>
          <a:p>
            <a:pPr lvl="1" eaLnBrk="1" hangingPunct="1">
              <a:lnSpc>
                <a:spcPct val="90000"/>
              </a:lnSpc>
              <a:spcAft>
                <a:spcPct val="20000"/>
              </a:spcAft>
              <a:buClr>
                <a:srgbClr val="0070C0"/>
              </a:buClr>
              <a:buSzPct val="80000"/>
            </a:pPr>
            <a:r>
              <a:rPr lang="en-US" dirty="0">
                <a:solidFill>
                  <a:schemeClr val="tx1"/>
                </a:solidFill>
              </a:rPr>
              <a:t>Defining roles</a:t>
            </a:r>
          </a:p>
        </p:txBody>
      </p:sp>
      <p:sp>
        <p:nvSpPr>
          <p:cNvPr id="8" name="Rectangle 7"/>
          <p:cNvSpPr/>
          <p:nvPr/>
        </p:nvSpPr>
        <p:spPr>
          <a:xfrm>
            <a:off x="362542" y="1191280"/>
            <a:ext cx="4648200" cy="523220"/>
          </a:xfrm>
          <a:prstGeom prst="rect">
            <a:avLst/>
          </a:prstGeom>
        </p:spPr>
        <p:txBody>
          <a:bodyPr wrap="square">
            <a:spAutoFit/>
          </a:bodyPr>
          <a:lstStyle/>
          <a:p>
            <a:pPr lvl="0" algn="ctr" eaLnBrk="0" hangingPunct="0">
              <a:defRPr/>
            </a:pPr>
            <a:r>
              <a:rPr lang="en-US" sz="2800" b="1" dirty="0">
                <a:solidFill>
                  <a:srgbClr val="0070C0"/>
                </a:solidFill>
                <a:latin typeface="Arial Rounded MT Bold" pitchFamily="34" charset="0"/>
                <a:cs typeface="Calibri" pitchFamily="34" charset="0"/>
              </a:rPr>
              <a:t>Dimension Definition</a:t>
            </a:r>
          </a:p>
        </p:txBody>
      </p:sp>
      <p:sp>
        <p:nvSpPr>
          <p:cNvPr id="9" name="Rectangle 12"/>
          <p:cNvSpPr txBox="1">
            <a:spLocks noChangeArrowheads="1"/>
          </p:cNvSpPr>
          <p:nvPr/>
        </p:nvSpPr>
        <p:spPr bwMode="auto">
          <a:xfrm>
            <a:off x="353469" y="332656"/>
            <a:ext cx="8534400" cy="4572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b="1" i="1" kern="1200">
                <a:solidFill>
                  <a:schemeClr val="tx1"/>
                </a:solidFill>
                <a:latin typeface="+mj-lt"/>
                <a:ea typeface="+mj-ea"/>
                <a:cs typeface="Times New Roman" pitchFamily="18" charset="0"/>
              </a:defRPr>
            </a:lvl1pPr>
            <a:lvl2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2pPr>
            <a:lvl3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3pPr>
            <a:lvl4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4pPr>
            <a:lvl5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5pPr>
            <a:lvl6pPr marL="457200" algn="l" rtl="0" fontAlgn="base">
              <a:spcBef>
                <a:spcPct val="0"/>
              </a:spcBef>
              <a:spcAft>
                <a:spcPct val="0"/>
              </a:spcAft>
              <a:defRPr sz="4400">
                <a:solidFill>
                  <a:schemeClr val="tx2"/>
                </a:solidFill>
                <a:latin typeface="Arial" charset="0"/>
              </a:defRPr>
            </a:lvl6pPr>
            <a:lvl7pPr marL="914400" algn="l" rtl="0" fontAlgn="base">
              <a:spcBef>
                <a:spcPct val="0"/>
              </a:spcBef>
              <a:spcAft>
                <a:spcPct val="0"/>
              </a:spcAft>
              <a:defRPr sz="4400">
                <a:solidFill>
                  <a:schemeClr val="tx2"/>
                </a:solidFill>
                <a:latin typeface="Arial" charset="0"/>
              </a:defRPr>
            </a:lvl7pPr>
            <a:lvl8pPr marL="1371600" algn="l" rtl="0" fontAlgn="base">
              <a:spcBef>
                <a:spcPct val="0"/>
              </a:spcBef>
              <a:spcAft>
                <a:spcPct val="0"/>
              </a:spcAft>
              <a:defRPr sz="4400">
                <a:solidFill>
                  <a:schemeClr val="tx2"/>
                </a:solidFill>
                <a:latin typeface="Arial" charset="0"/>
              </a:defRPr>
            </a:lvl8pPr>
            <a:lvl9pPr marL="1828800" algn="l" rtl="0" fontAlgn="base">
              <a:spcBef>
                <a:spcPct val="0"/>
              </a:spcBef>
              <a:spcAft>
                <a:spcPct val="0"/>
              </a:spcAft>
              <a:defRPr sz="4400">
                <a:solidFill>
                  <a:schemeClr val="tx2"/>
                </a:solidFill>
                <a:latin typeface="Arial" charset="0"/>
              </a:defRPr>
            </a:lvl9pPr>
          </a:lstStyle>
          <a:p>
            <a:pPr eaLnBrk="1" hangingPunct="1"/>
            <a:r>
              <a:rPr lang="en-US" dirty="0"/>
              <a:t>Leadership Styles</a:t>
            </a:r>
          </a:p>
        </p:txBody>
      </p:sp>
    </p:spTree>
    <p:extLst>
      <p:ext uri="{BB962C8B-B14F-4D97-AF65-F5344CB8AC3E}">
        <p14:creationId xmlns:p14="http://schemas.microsoft.com/office/powerpoint/2010/main" val="33313073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12"/>
          <p:cNvSpPr txBox="1">
            <a:spLocks noChangeArrowheads="1"/>
          </p:cNvSpPr>
          <p:nvPr/>
        </p:nvSpPr>
        <p:spPr bwMode="auto">
          <a:xfrm>
            <a:off x="179512" y="203284"/>
            <a:ext cx="8534400" cy="4572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b="1" i="1" kern="1200">
                <a:solidFill>
                  <a:schemeClr val="tx1"/>
                </a:solidFill>
                <a:latin typeface="+mj-lt"/>
                <a:ea typeface="+mj-ea"/>
                <a:cs typeface="Times New Roman" pitchFamily="18" charset="0"/>
              </a:defRPr>
            </a:lvl1pPr>
            <a:lvl2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2pPr>
            <a:lvl3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3pPr>
            <a:lvl4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4pPr>
            <a:lvl5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5pPr>
            <a:lvl6pPr marL="457200" algn="l" rtl="0" fontAlgn="base">
              <a:spcBef>
                <a:spcPct val="0"/>
              </a:spcBef>
              <a:spcAft>
                <a:spcPct val="0"/>
              </a:spcAft>
              <a:defRPr sz="4400">
                <a:solidFill>
                  <a:schemeClr val="tx2"/>
                </a:solidFill>
                <a:latin typeface="Arial" charset="0"/>
              </a:defRPr>
            </a:lvl6pPr>
            <a:lvl7pPr marL="914400" algn="l" rtl="0" fontAlgn="base">
              <a:spcBef>
                <a:spcPct val="0"/>
              </a:spcBef>
              <a:spcAft>
                <a:spcPct val="0"/>
              </a:spcAft>
              <a:defRPr sz="4400">
                <a:solidFill>
                  <a:schemeClr val="tx2"/>
                </a:solidFill>
                <a:latin typeface="Arial" charset="0"/>
              </a:defRPr>
            </a:lvl7pPr>
            <a:lvl8pPr marL="1371600" algn="l" rtl="0" fontAlgn="base">
              <a:spcBef>
                <a:spcPct val="0"/>
              </a:spcBef>
              <a:spcAft>
                <a:spcPct val="0"/>
              </a:spcAft>
              <a:defRPr sz="4400">
                <a:solidFill>
                  <a:schemeClr val="tx2"/>
                </a:solidFill>
                <a:latin typeface="Arial" charset="0"/>
              </a:defRPr>
            </a:lvl8pPr>
            <a:lvl9pPr marL="1828800" algn="l" rtl="0" fontAlgn="base">
              <a:spcBef>
                <a:spcPct val="0"/>
              </a:spcBef>
              <a:spcAft>
                <a:spcPct val="0"/>
              </a:spcAft>
              <a:defRPr sz="4400">
                <a:solidFill>
                  <a:schemeClr val="tx2"/>
                </a:solidFill>
                <a:latin typeface="Arial" charset="0"/>
              </a:defRPr>
            </a:lvl9pPr>
          </a:lstStyle>
          <a:p>
            <a:pPr eaLnBrk="1" hangingPunct="1"/>
            <a:r>
              <a:rPr lang="en-US" dirty="0"/>
              <a:t>Leadership Styles</a:t>
            </a:r>
          </a:p>
        </p:txBody>
      </p:sp>
      <p:sp>
        <p:nvSpPr>
          <p:cNvPr id="17411" name="Rectangle 4"/>
          <p:cNvSpPr>
            <a:spLocks noGrp="1" noChangeArrowheads="1"/>
          </p:cNvSpPr>
          <p:nvPr>
            <p:ph sz="half" idx="1"/>
          </p:nvPr>
        </p:nvSpPr>
        <p:spPr>
          <a:xfrm>
            <a:off x="457200" y="1752600"/>
            <a:ext cx="7543800" cy="3352800"/>
          </a:xfrm>
        </p:spPr>
        <p:txBody>
          <a:bodyPr/>
          <a:lstStyle/>
          <a:p>
            <a:pPr eaLnBrk="1" hangingPunct="1">
              <a:lnSpc>
                <a:spcPct val="90000"/>
              </a:lnSpc>
              <a:spcAft>
                <a:spcPct val="20000"/>
              </a:spcAft>
              <a:buClr>
                <a:srgbClr val="0070C0"/>
              </a:buClr>
            </a:pPr>
            <a:r>
              <a:rPr lang="en-US" sz="2600" b="1" i="1" dirty="0">
                <a:latin typeface="+mn-lt"/>
              </a:rPr>
              <a:t>Supportive behaviors</a:t>
            </a:r>
            <a:r>
              <a:rPr lang="en-US" sz="2600" b="1" dirty="0">
                <a:latin typeface="+mn-lt"/>
              </a:rPr>
              <a:t> - Assist group members via </a:t>
            </a:r>
            <a:r>
              <a:rPr lang="en-US" sz="2600" b="1" i="1" dirty="0">
                <a:latin typeface="+mn-lt"/>
              </a:rPr>
              <a:t>two-way communication</a:t>
            </a:r>
            <a:r>
              <a:rPr lang="en-US" sz="2600" b="1" dirty="0">
                <a:latin typeface="+mn-lt"/>
              </a:rPr>
              <a:t> in feeling comfortable with themselves, co-workers, and situation</a:t>
            </a:r>
          </a:p>
          <a:p>
            <a:pPr lvl="1" eaLnBrk="1" hangingPunct="1">
              <a:lnSpc>
                <a:spcPct val="90000"/>
              </a:lnSpc>
              <a:spcAft>
                <a:spcPct val="20000"/>
              </a:spcAft>
              <a:buClr>
                <a:srgbClr val="0070C0"/>
              </a:buClr>
            </a:pPr>
            <a:r>
              <a:rPr lang="en-US" dirty="0">
                <a:solidFill>
                  <a:schemeClr val="tx1"/>
                </a:solidFill>
              </a:rPr>
              <a:t>Asking for input</a:t>
            </a:r>
          </a:p>
          <a:p>
            <a:pPr lvl="1" eaLnBrk="1" hangingPunct="1">
              <a:lnSpc>
                <a:spcPct val="90000"/>
              </a:lnSpc>
              <a:spcAft>
                <a:spcPct val="20000"/>
              </a:spcAft>
              <a:buClr>
                <a:srgbClr val="0070C0"/>
              </a:buClr>
            </a:pPr>
            <a:r>
              <a:rPr lang="en-US" dirty="0">
                <a:solidFill>
                  <a:schemeClr val="tx1"/>
                </a:solidFill>
              </a:rPr>
              <a:t>Problem solving </a:t>
            </a:r>
          </a:p>
          <a:p>
            <a:pPr lvl="1" eaLnBrk="1" hangingPunct="1">
              <a:lnSpc>
                <a:spcPct val="90000"/>
              </a:lnSpc>
              <a:spcAft>
                <a:spcPct val="20000"/>
              </a:spcAft>
              <a:buClr>
                <a:srgbClr val="0070C0"/>
              </a:buClr>
            </a:pPr>
            <a:r>
              <a:rPr lang="en-US" dirty="0">
                <a:solidFill>
                  <a:schemeClr val="tx1"/>
                </a:solidFill>
              </a:rPr>
              <a:t>Praising, listening</a:t>
            </a:r>
          </a:p>
        </p:txBody>
      </p:sp>
      <p:sp>
        <p:nvSpPr>
          <p:cNvPr id="7" name="Rectangle 6"/>
          <p:cNvSpPr/>
          <p:nvPr/>
        </p:nvSpPr>
        <p:spPr>
          <a:xfrm>
            <a:off x="762000" y="1066800"/>
            <a:ext cx="3962400" cy="523220"/>
          </a:xfrm>
          <a:prstGeom prst="rect">
            <a:avLst/>
          </a:prstGeom>
        </p:spPr>
        <p:txBody>
          <a:bodyPr wrap="square">
            <a:spAutoFit/>
          </a:bodyPr>
          <a:lstStyle/>
          <a:p>
            <a:pPr lvl="0" eaLnBrk="0" hangingPunct="0">
              <a:defRPr/>
            </a:pPr>
            <a:r>
              <a:rPr lang="en-US" sz="2800" b="1" dirty="0">
                <a:solidFill>
                  <a:srgbClr val="0070C0"/>
                </a:solidFill>
                <a:latin typeface="Arial Rounded MT Bold" pitchFamily="34" charset="0"/>
                <a:cs typeface="Calibri" pitchFamily="34" charset="0"/>
              </a:rPr>
              <a:t>Dimension Definitions</a:t>
            </a:r>
          </a:p>
        </p:txBody>
      </p:sp>
    </p:spTree>
    <p:extLst>
      <p:ext uri="{BB962C8B-B14F-4D97-AF65-F5344CB8AC3E}">
        <p14:creationId xmlns:p14="http://schemas.microsoft.com/office/powerpoint/2010/main" val="17374651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3" name="Rectangle 2"/>
          <p:cNvSpPr>
            <a:spLocks noGrp="1" noChangeArrowheads="1"/>
          </p:cNvSpPr>
          <p:nvPr>
            <p:ph type="title"/>
          </p:nvPr>
        </p:nvSpPr>
        <p:spPr>
          <a:xfrm>
            <a:off x="304800" y="332656"/>
            <a:ext cx="8610600" cy="457200"/>
          </a:xfrm>
        </p:spPr>
        <p:txBody>
          <a:bodyPr>
            <a:normAutofit fontScale="90000"/>
          </a:bodyPr>
          <a:lstStyle/>
          <a:p>
            <a:pPr algn="ctr" eaLnBrk="1" hangingPunct="1"/>
            <a:r>
              <a:rPr lang="en-US" sz="3200" b="1" dirty="0">
                <a:latin typeface="Arial" panose="020B0604020202020204" pitchFamily="34" charset="0"/>
                <a:cs typeface="Arial" panose="020B0604020202020204" pitchFamily="34" charset="0"/>
              </a:rPr>
              <a:t>Development Levels</a:t>
            </a:r>
          </a:p>
        </p:txBody>
      </p:sp>
      <p:sp>
        <p:nvSpPr>
          <p:cNvPr id="22534" name="Rectangle 3"/>
          <p:cNvSpPr>
            <a:spLocks noGrp="1" noChangeArrowheads="1"/>
          </p:cNvSpPr>
          <p:nvPr>
            <p:ph sz="half" idx="1"/>
          </p:nvPr>
        </p:nvSpPr>
        <p:spPr>
          <a:xfrm>
            <a:off x="279544" y="1340768"/>
            <a:ext cx="3140328" cy="3384376"/>
          </a:xfrm>
        </p:spPr>
        <p:txBody>
          <a:bodyPr>
            <a:noAutofit/>
          </a:bodyPr>
          <a:lstStyle/>
          <a:p>
            <a:pPr marL="168275" indent="4763" eaLnBrk="1" hangingPunct="1">
              <a:buFont typeface="Wingdings 2" pitchFamily="18" charset="2"/>
              <a:buNone/>
            </a:pPr>
            <a:r>
              <a:rPr lang="en-US" sz="2800" dirty="0">
                <a:solidFill>
                  <a:srgbClr val="009900"/>
                </a:solidFill>
              </a:rPr>
              <a:t>The degree to which followers have the </a:t>
            </a:r>
            <a:r>
              <a:rPr lang="en-US" sz="2800" b="1" i="1" dirty="0">
                <a:solidFill>
                  <a:srgbClr val="009900"/>
                </a:solidFill>
              </a:rPr>
              <a:t>competence </a:t>
            </a:r>
            <a:r>
              <a:rPr lang="en-US" sz="2800" dirty="0">
                <a:solidFill>
                  <a:srgbClr val="009900"/>
                </a:solidFill>
              </a:rPr>
              <a:t>and </a:t>
            </a:r>
            <a:r>
              <a:rPr lang="en-US" sz="2800" b="1" i="1" dirty="0">
                <a:solidFill>
                  <a:srgbClr val="009900"/>
                </a:solidFill>
              </a:rPr>
              <a:t>commitment </a:t>
            </a:r>
            <a:r>
              <a:rPr lang="en-US" sz="2800" dirty="0">
                <a:solidFill>
                  <a:srgbClr val="009900"/>
                </a:solidFill>
              </a:rPr>
              <a:t>necessary to accomplish a given task or activity</a:t>
            </a:r>
          </a:p>
        </p:txBody>
      </p:sp>
      <p:pic>
        <p:nvPicPr>
          <p:cNvPr id="5" name="Picture 4">
            <a:extLst>
              <a:ext uri="{FF2B5EF4-FFF2-40B4-BE49-F238E27FC236}">
                <a16:creationId xmlns:a16="http://schemas.microsoft.com/office/drawing/2014/main" id="{51841676-E569-49CB-9F30-761F322AF1B0}"/>
              </a:ext>
            </a:extLst>
          </p:cNvPr>
          <p:cNvPicPr>
            <a:picLocks noChangeAspect="1"/>
          </p:cNvPicPr>
          <p:nvPr/>
        </p:nvPicPr>
        <p:blipFill>
          <a:blip r:embed="rId3"/>
          <a:stretch>
            <a:fillRect/>
          </a:stretch>
        </p:blipFill>
        <p:spPr>
          <a:xfrm>
            <a:off x="3647477" y="1916832"/>
            <a:ext cx="5495925" cy="3819525"/>
          </a:xfrm>
          <a:prstGeom prst="rect">
            <a:avLst/>
          </a:prstGeom>
        </p:spPr>
      </p:pic>
    </p:spTree>
    <p:extLst>
      <p:ext uri="{BB962C8B-B14F-4D97-AF65-F5344CB8AC3E}">
        <p14:creationId xmlns:p14="http://schemas.microsoft.com/office/powerpoint/2010/main" val="28599536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5" name="Rectangle 1068"/>
          <p:cNvSpPr>
            <a:spLocks noGrp="1" noChangeArrowheads="1"/>
          </p:cNvSpPr>
          <p:nvPr>
            <p:ph type="title"/>
          </p:nvPr>
        </p:nvSpPr>
        <p:spPr>
          <a:xfrm>
            <a:off x="228600" y="228600"/>
            <a:ext cx="8686800" cy="381000"/>
          </a:xfrm>
        </p:spPr>
        <p:txBody>
          <a:bodyPr>
            <a:normAutofit fontScale="90000"/>
          </a:bodyPr>
          <a:lstStyle/>
          <a:p>
            <a:pPr eaLnBrk="1" hangingPunct="1"/>
            <a:r>
              <a:rPr lang="en-US" sz="3200" b="1" dirty="0">
                <a:latin typeface="+mj-lt"/>
              </a:rPr>
              <a:t>How</a:t>
            </a:r>
            <a:r>
              <a:rPr lang="en-US" sz="3200" dirty="0">
                <a:latin typeface="+mj-lt"/>
              </a:rPr>
              <a:t> </a:t>
            </a:r>
            <a:r>
              <a:rPr lang="en-US" sz="3200" b="1" dirty="0">
                <a:latin typeface="+mj-lt"/>
              </a:rPr>
              <a:t>Does</a:t>
            </a:r>
            <a:r>
              <a:rPr lang="en-US" sz="3200" dirty="0">
                <a:latin typeface="+mj-lt"/>
              </a:rPr>
              <a:t> </a:t>
            </a:r>
            <a:r>
              <a:rPr lang="en-US" sz="3200" b="1" dirty="0">
                <a:latin typeface="+mj-lt"/>
              </a:rPr>
              <a:t>The</a:t>
            </a:r>
            <a:r>
              <a:rPr lang="en-US" sz="3200" dirty="0">
                <a:latin typeface="+mj-lt"/>
              </a:rPr>
              <a:t> </a:t>
            </a:r>
            <a:r>
              <a:rPr lang="en-US" sz="3200" b="1" dirty="0">
                <a:latin typeface="+mj-lt"/>
              </a:rPr>
              <a:t>Situational</a:t>
            </a:r>
            <a:r>
              <a:rPr lang="en-US" sz="3200" dirty="0">
                <a:latin typeface="+mj-lt"/>
              </a:rPr>
              <a:t> </a:t>
            </a:r>
            <a:r>
              <a:rPr lang="en-US" sz="3200" b="1" dirty="0">
                <a:latin typeface="+mj-lt"/>
              </a:rPr>
              <a:t>Approach Work?</a:t>
            </a:r>
          </a:p>
        </p:txBody>
      </p:sp>
      <p:sp>
        <p:nvSpPr>
          <p:cNvPr id="93211" name="Text Box 1051"/>
          <p:cNvSpPr txBox="1">
            <a:spLocks noChangeArrowheads="1"/>
          </p:cNvSpPr>
          <p:nvPr/>
        </p:nvSpPr>
        <p:spPr bwMode="auto">
          <a:xfrm>
            <a:off x="5029200" y="2852306"/>
            <a:ext cx="2276475" cy="457200"/>
          </a:xfrm>
          <a:prstGeom prst="rect">
            <a:avLst/>
          </a:prstGeom>
          <a:noFill/>
          <a:ln>
            <a:noFill/>
          </a:ln>
          <a:effectLst/>
        </p:spPr>
        <p:txBody>
          <a:bodyPr>
            <a:spAutoFit/>
          </a:bodyPr>
          <a:lstStyle/>
          <a:p>
            <a:pPr eaLnBrk="0" hangingPunct="0">
              <a:defRPr/>
            </a:pPr>
            <a:endParaRPr lang="en-US">
              <a:solidFill>
                <a:srgbClr val="FFCC66"/>
              </a:solidFill>
              <a:effectLst>
                <a:outerShdw blurRad="38100" dist="38100" dir="2700000" algn="tl">
                  <a:srgbClr val="C0C0C0"/>
                </a:outerShdw>
              </a:effectLst>
            </a:endParaRPr>
          </a:p>
        </p:txBody>
      </p:sp>
      <p:sp>
        <p:nvSpPr>
          <p:cNvPr id="25610" name="Text Box 1061"/>
          <p:cNvSpPr txBox="1">
            <a:spLocks noChangeArrowheads="1"/>
          </p:cNvSpPr>
          <p:nvPr/>
        </p:nvSpPr>
        <p:spPr bwMode="auto">
          <a:xfrm>
            <a:off x="152400" y="871106"/>
            <a:ext cx="8686800" cy="400110"/>
          </a:xfrm>
          <a:prstGeom prst="rect">
            <a:avLst/>
          </a:prstGeom>
          <a:noFill/>
          <a:ln w="9525">
            <a:noFill/>
            <a:miter lim="800000"/>
            <a:headEnd/>
            <a:tailEnd/>
          </a:ln>
        </p:spPr>
        <p:txBody>
          <a:bodyPr>
            <a:spAutoFit/>
          </a:bodyPr>
          <a:lstStyle/>
          <a:p>
            <a:pPr algn="ctr" eaLnBrk="0" hangingPunct="0"/>
            <a:r>
              <a:rPr lang="en-US" sz="2000" b="1" dirty="0">
                <a:latin typeface="+mn-lt"/>
                <a:ea typeface="Calibri" pitchFamily="34" charset="0"/>
                <a:cs typeface="Calibri" pitchFamily="34" charset="0"/>
              </a:rPr>
              <a:t>Using SLII model</a:t>
            </a:r>
            <a:r>
              <a:rPr lang="en-US" sz="2000" dirty="0">
                <a:latin typeface="+mn-lt"/>
                <a:ea typeface="Calibri" pitchFamily="34" charset="0"/>
                <a:cs typeface="Calibri" pitchFamily="34" charset="0"/>
              </a:rPr>
              <a:t> – </a:t>
            </a:r>
            <a:r>
              <a:rPr lang="en-US" sz="2000" b="1" dirty="0">
                <a:latin typeface="+mn-lt"/>
                <a:ea typeface="Calibri" pitchFamily="34" charset="0"/>
                <a:cs typeface="Calibri" pitchFamily="34" charset="0"/>
              </a:rPr>
              <a:t>In any given situation the leader has two tasks:</a:t>
            </a:r>
          </a:p>
        </p:txBody>
      </p:sp>
      <p:sp>
        <p:nvSpPr>
          <p:cNvPr id="11" name="Rectangle 10"/>
          <p:cNvSpPr/>
          <p:nvPr/>
        </p:nvSpPr>
        <p:spPr>
          <a:xfrm>
            <a:off x="1386687" y="1338486"/>
            <a:ext cx="1631922" cy="523220"/>
          </a:xfrm>
          <a:prstGeom prst="rect">
            <a:avLst/>
          </a:prstGeom>
        </p:spPr>
        <p:txBody>
          <a:bodyPr wrap="none">
            <a:spAutoFit/>
          </a:bodyPr>
          <a:lstStyle/>
          <a:p>
            <a:pPr lvl="0" algn="ctr" eaLnBrk="0" hangingPunct="0">
              <a:defRPr/>
            </a:pPr>
            <a:r>
              <a:rPr lang="en-US" sz="2800" b="1" dirty="0">
                <a:solidFill>
                  <a:srgbClr val="0070C0"/>
                </a:solidFill>
                <a:latin typeface="Arial Rounded MT Bold" pitchFamily="34" charset="0"/>
                <a:cs typeface="Calibri" pitchFamily="34" charset="0"/>
              </a:rPr>
              <a:t>1st Task</a:t>
            </a:r>
          </a:p>
        </p:txBody>
      </p:sp>
      <p:sp>
        <p:nvSpPr>
          <p:cNvPr id="12" name="Rectangle 11"/>
          <p:cNvSpPr/>
          <p:nvPr/>
        </p:nvSpPr>
        <p:spPr>
          <a:xfrm>
            <a:off x="5929352" y="1338486"/>
            <a:ext cx="1750544" cy="523220"/>
          </a:xfrm>
          <a:prstGeom prst="rect">
            <a:avLst/>
          </a:prstGeom>
        </p:spPr>
        <p:txBody>
          <a:bodyPr wrap="none">
            <a:spAutoFit/>
          </a:bodyPr>
          <a:lstStyle/>
          <a:p>
            <a:pPr lvl="0" algn="ctr" eaLnBrk="0" hangingPunct="0">
              <a:defRPr/>
            </a:pPr>
            <a:r>
              <a:rPr lang="en-US" sz="2800" b="1" dirty="0">
                <a:solidFill>
                  <a:srgbClr val="0070C0"/>
                </a:solidFill>
                <a:latin typeface="Arial Rounded MT Bold" pitchFamily="34" charset="0"/>
                <a:cs typeface="Calibri" pitchFamily="34" charset="0"/>
              </a:rPr>
              <a:t>2nd Task</a:t>
            </a:r>
          </a:p>
        </p:txBody>
      </p:sp>
      <p:sp>
        <p:nvSpPr>
          <p:cNvPr id="13" name="Rectangle 12"/>
          <p:cNvSpPr/>
          <p:nvPr/>
        </p:nvSpPr>
        <p:spPr>
          <a:xfrm>
            <a:off x="228600" y="1916832"/>
            <a:ext cx="4572000" cy="3754874"/>
          </a:xfrm>
          <a:prstGeom prst="rect">
            <a:avLst/>
          </a:prstGeom>
        </p:spPr>
        <p:txBody>
          <a:bodyPr>
            <a:spAutoFit/>
          </a:bodyPr>
          <a:lstStyle/>
          <a:p>
            <a:pPr algn="ctr" eaLnBrk="0" hangingPunct="0">
              <a:spcBef>
                <a:spcPts val="0"/>
              </a:spcBef>
              <a:spcAft>
                <a:spcPts val="600"/>
              </a:spcAft>
              <a:defRPr/>
            </a:pPr>
            <a:r>
              <a:rPr lang="en-US" sz="2200" b="1" dirty="0">
                <a:latin typeface="+mn-lt"/>
                <a:cs typeface="Calibri" pitchFamily="34" charset="0"/>
              </a:rPr>
              <a:t>Diagnose the Situation</a:t>
            </a:r>
          </a:p>
          <a:p>
            <a:pPr eaLnBrk="0" hangingPunct="0">
              <a:spcBef>
                <a:spcPts val="0"/>
              </a:spcBef>
              <a:spcAft>
                <a:spcPts val="600"/>
              </a:spcAft>
              <a:defRPr/>
            </a:pPr>
            <a:r>
              <a:rPr lang="en-US" sz="2000" dirty="0">
                <a:latin typeface="+mn-lt"/>
                <a:cs typeface="Calibri" pitchFamily="34" charset="0"/>
              </a:rPr>
              <a:t>Identify  the developmental level of employee</a:t>
            </a:r>
          </a:p>
          <a:p>
            <a:pPr eaLnBrk="0" hangingPunct="0">
              <a:spcBef>
                <a:spcPts val="0"/>
              </a:spcBef>
              <a:spcAft>
                <a:spcPts val="600"/>
              </a:spcAft>
              <a:defRPr/>
            </a:pPr>
            <a:r>
              <a:rPr lang="en-US" sz="2200" b="1" i="1" dirty="0">
                <a:latin typeface="+mn-lt"/>
                <a:cs typeface="Calibri" pitchFamily="34" charset="0"/>
              </a:rPr>
              <a:t>Ask questions like:</a:t>
            </a:r>
            <a:endParaRPr lang="en-US" sz="2200" b="1" dirty="0">
              <a:latin typeface="+mn-lt"/>
              <a:cs typeface="Calibri" pitchFamily="34" charset="0"/>
            </a:endParaRPr>
          </a:p>
          <a:p>
            <a:pPr marL="288925" lvl="1" indent="-168275" eaLnBrk="0" hangingPunct="0">
              <a:spcBef>
                <a:spcPts val="0"/>
              </a:spcBef>
              <a:spcAft>
                <a:spcPts val="600"/>
              </a:spcAft>
              <a:buSzPct val="90000"/>
              <a:buFontTx/>
              <a:buChar char="•"/>
              <a:defRPr/>
            </a:pPr>
            <a:r>
              <a:rPr lang="en-US" sz="2000" dirty="0">
                <a:latin typeface="+mn-lt"/>
                <a:cs typeface="Calibri" pitchFamily="34" charset="0"/>
              </a:rPr>
              <a:t>What is the task subordinates  are being asked to perform? </a:t>
            </a:r>
          </a:p>
          <a:p>
            <a:pPr marL="288925" lvl="1" indent="-168275" eaLnBrk="0" hangingPunct="0">
              <a:spcBef>
                <a:spcPts val="0"/>
              </a:spcBef>
              <a:spcAft>
                <a:spcPts val="600"/>
              </a:spcAft>
              <a:buSzPct val="90000"/>
              <a:buFontTx/>
              <a:buChar char="•"/>
              <a:defRPr/>
            </a:pPr>
            <a:r>
              <a:rPr lang="en-US" sz="2000" dirty="0">
                <a:latin typeface="+mn-lt"/>
                <a:cs typeface="Calibri" pitchFamily="34" charset="0"/>
              </a:rPr>
              <a:t>How complicated is it?</a:t>
            </a:r>
          </a:p>
          <a:p>
            <a:pPr marL="288925" lvl="1" indent="-168275" eaLnBrk="0" hangingPunct="0">
              <a:spcBef>
                <a:spcPts val="0"/>
              </a:spcBef>
              <a:spcAft>
                <a:spcPts val="600"/>
              </a:spcAft>
              <a:buSzPct val="90000"/>
              <a:buFontTx/>
              <a:buChar char="•"/>
              <a:defRPr/>
            </a:pPr>
            <a:r>
              <a:rPr lang="en-US" sz="2000" dirty="0">
                <a:latin typeface="+mn-lt"/>
                <a:cs typeface="Calibri" pitchFamily="34" charset="0"/>
              </a:rPr>
              <a:t>What is their skill set?</a:t>
            </a:r>
          </a:p>
          <a:p>
            <a:pPr marL="288925" lvl="1" indent="-168275" eaLnBrk="0" hangingPunct="0">
              <a:spcBef>
                <a:spcPts val="0"/>
              </a:spcBef>
              <a:spcAft>
                <a:spcPts val="600"/>
              </a:spcAft>
              <a:buSzPct val="90000"/>
              <a:buFontTx/>
              <a:buChar char="•"/>
              <a:defRPr/>
            </a:pPr>
            <a:r>
              <a:rPr lang="en-US" sz="2000" dirty="0">
                <a:latin typeface="+mn-lt"/>
                <a:cs typeface="Calibri" pitchFamily="34" charset="0"/>
              </a:rPr>
              <a:t>Do they have the desire to complete the job?</a:t>
            </a:r>
          </a:p>
        </p:txBody>
      </p:sp>
      <p:sp>
        <p:nvSpPr>
          <p:cNvPr id="14" name="Rectangle 13"/>
          <p:cNvSpPr/>
          <p:nvPr/>
        </p:nvSpPr>
        <p:spPr>
          <a:xfrm>
            <a:off x="5029200" y="1912605"/>
            <a:ext cx="3733800" cy="2616101"/>
          </a:xfrm>
          <a:prstGeom prst="rect">
            <a:avLst/>
          </a:prstGeom>
        </p:spPr>
        <p:txBody>
          <a:bodyPr wrap="square">
            <a:spAutoFit/>
          </a:bodyPr>
          <a:lstStyle/>
          <a:p>
            <a:pPr algn="ctr" eaLnBrk="0" hangingPunct="0">
              <a:spcAft>
                <a:spcPts val="1200"/>
              </a:spcAft>
              <a:defRPr/>
            </a:pPr>
            <a:r>
              <a:rPr lang="en-US" sz="2200" b="1" dirty="0">
                <a:latin typeface="+mn-lt"/>
                <a:cs typeface="Calibri" pitchFamily="34" charset="0"/>
              </a:rPr>
              <a:t>Adapt Style</a:t>
            </a:r>
          </a:p>
          <a:p>
            <a:pPr eaLnBrk="0" hangingPunct="0">
              <a:spcAft>
                <a:spcPts val="1200"/>
              </a:spcAft>
              <a:defRPr/>
            </a:pPr>
            <a:r>
              <a:rPr lang="en-US" sz="2000" dirty="0">
                <a:latin typeface="+mn-lt"/>
                <a:cs typeface="Calibri" pitchFamily="34" charset="0"/>
              </a:rPr>
              <a:t>To prescribed Leadership style in the SLII model</a:t>
            </a:r>
          </a:p>
          <a:p>
            <a:pPr marL="347663" lvl="1" indent="-169863" eaLnBrk="0" hangingPunct="0">
              <a:spcAft>
                <a:spcPts val="1200"/>
              </a:spcAft>
              <a:buSzPct val="90000"/>
              <a:buFont typeface="Arial" pitchFamily="34" charset="0"/>
              <a:buChar char="•"/>
              <a:defRPr/>
            </a:pPr>
            <a:r>
              <a:rPr lang="en-US" sz="2000" dirty="0">
                <a:latin typeface="+mn-lt"/>
                <a:cs typeface="Calibri" pitchFamily="34" charset="0"/>
              </a:rPr>
              <a:t>Leadership style must correspond to the employee’s development level</a:t>
            </a:r>
          </a:p>
        </p:txBody>
      </p:sp>
    </p:spTree>
    <p:extLst>
      <p:ext uri="{BB962C8B-B14F-4D97-AF65-F5344CB8AC3E}">
        <p14:creationId xmlns:p14="http://schemas.microsoft.com/office/powerpoint/2010/main" val="17299865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457200" y="205165"/>
            <a:ext cx="8153400" cy="838200"/>
          </a:xfrm>
        </p:spPr>
        <p:txBody>
          <a:bodyPr/>
          <a:lstStyle/>
          <a:p>
            <a:pPr algn="ctr" eaLnBrk="1" hangingPunct="1"/>
            <a:r>
              <a:rPr lang="en-US" sz="3200" b="1" dirty="0">
                <a:latin typeface="+mj-lt"/>
              </a:rPr>
              <a:t>Application</a:t>
            </a:r>
          </a:p>
        </p:txBody>
      </p:sp>
      <p:sp>
        <p:nvSpPr>
          <p:cNvPr id="31747" name="Rectangle 3"/>
          <p:cNvSpPr>
            <a:spLocks noGrp="1" noChangeArrowheads="1"/>
          </p:cNvSpPr>
          <p:nvPr>
            <p:ph sz="half" idx="1"/>
          </p:nvPr>
        </p:nvSpPr>
        <p:spPr>
          <a:xfrm>
            <a:off x="342900" y="1412776"/>
            <a:ext cx="8458200" cy="3505200"/>
          </a:xfrm>
        </p:spPr>
        <p:txBody>
          <a:bodyPr/>
          <a:lstStyle/>
          <a:p>
            <a:pPr eaLnBrk="1" hangingPunct="1">
              <a:spcBef>
                <a:spcPct val="0"/>
              </a:spcBef>
              <a:spcAft>
                <a:spcPts val="2400"/>
              </a:spcAft>
              <a:buClr>
                <a:srgbClr val="0070C0"/>
              </a:buClr>
            </a:pPr>
            <a:r>
              <a:rPr lang="en-US" sz="2400" dirty="0">
                <a:latin typeface="+mn-lt"/>
              </a:rPr>
              <a:t>Often used in consulting because it’s easy to conceptualize and apply</a:t>
            </a:r>
          </a:p>
          <a:p>
            <a:pPr eaLnBrk="1" hangingPunct="1">
              <a:spcBef>
                <a:spcPct val="0"/>
              </a:spcBef>
              <a:spcAft>
                <a:spcPts val="2400"/>
              </a:spcAft>
              <a:buClr>
                <a:srgbClr val="0070C0"/>
              </a:buClr>
            </a:pPr>
            <a:r>
              <a:rPr lang="en-US" sz="2400" dirty="0">
                <a:latin typeface="+mn-lt"/>
              </a:rPr>
              <a:t>Straightforward nature makes it practical for managers to apply</a:t>
            </a:r>
          </a:p>
          <a:p>
            <a:pPr eaLnBrk="1" hangingPunct="1">
              <a:spcBef>
                <a:spcPct val="0"/>
              </a:spcBef>
              <a:spcAft>
                <a:spcPts val="2400"/>
              </a:spcAft>
              <a:buClr>
                <a:srgbClr val="0070C0"/>
              </a:buClr>
            </a:pPr>
            <a:r>
              <a:rPr lang="en-US" sz="2400" dirty="0">
                <a:latin typeface="+mn-lt"/>
              </a:rPr>
              <a:t>Breadth of situational approach facilitates its applicability in virtually all types of organizations and levels of management in organizations</a:t>
            </a:r>
          </a:p>
        </p:txBody>
      </p:sp>
    </p:spTree>
    <p:extLst>
      <p:ext uri="{BB962C8B-B14F-4D97-AF65-F5344CB8AC3E}">
        <p14:creationId xmlns:p14="http://schemas.microsoft.com/office/powerpoint/2010/main" val="2230527813"/>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Slide Number Placeholder 3"/>
          <p:cNvSpPr>
            <a:spLocks noGrp="1"/>
          </p:cNvSpPr>
          <p:nvPr>
            <p:ph type="sldNum" sz="quarter" idx="12"/>
          </p:nvPr>
        </p:nvSpPr>
        <p:spPr>
          <a:xfrm>
            <a:off x="7882408" y="5876916"/>
            <a:ext cx="730424" cy="340503"/>
          </a:xfrm>
          <a:prstGeom prst="rect">
            <a:avLst/>
          </a:prstGeom>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E822721E-DB39-D34E-93DC-6142D5124828}" type="slidenum">
              <a:rPr lang="en-GB">
                <a:solidFill>
                  <a:srgbClr val="0000CC"/>
                </a:solidFill>
                <a:latin typeface="Microsoft Sans Serif" charset="0"/>
              </a:rPr>
              <a:pPr eaLnBrk="1" hangingPunct="1"/>
              <a:t>16</a:t>
            </a:fld>
            <a:endParaRPr lang="en-GB">
              <a:solidFill>
                <a:srgbClr val="0000CC"/>
              </a:solidFill>
              <a:latin typeface="Microsoft Sans Serif" charset="0"/>
            </a:endParaRPr>
          </a:p>
        </p:txBody>
      </p:sp>
      <p:sp>
        <p:nvSpPr>
          <p:cNvPr id="44035" name="Rectangle 2"/>
          <p:cNvSpPr>
            <a:spLocks noChangeArrowheads="1"/>
          </p:cNvSpPr>
          <p:nvPr/>
        </p:nvSpPr>
        <p:spPr bwMode="auto">
          <a:xfrm>
            <a:off x="-1" y="14912"/>
            <a:ext cx="9144001" cy="729952"/>
          </a:xfrm>
          <a:prstGeom prst="rect">
            <a:avLst/>
          </a:prstGeom>
          <a:noFill/>
          <a:ln>
            <a:noFill/>
          </a:ln>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blurRad="63500" dist="17961" dir="2700000" algn="ctr" rotWithShape="0">
                    <a:srgbClr val="005C5C">
                      <a:alpha val="74998"/>
                    </a:srgbClr>
                  </a:outerShdw>
                </a:effectLst>
              </a14:hiddenEffects>
            </a:ext>
          </a:extLst>
        </p:spPr>
        <p:txBody>
          <a:bodyPr lIns="90488" tIns="44450" rIns="90488" bIns="44450" anchor="ctr"/>
          <a:lstStyle/>
          <a:p>
            <a:pPr algn="ctr"/>
            <a:r>
              <a:rPr lang="en-GB" sz="2400" b="1" dirty="0">
                <a:latin typeface="+mj-lt"/>
              </a:rPr>
              <a:t>Tannenbaum &amp; Schmidt – Leadership Styles Continuum</a:t>
            </a:r>
          </a:p>
        </p:txBody>
      </p:sp>
      <p:grpSp>
        <p:nvGrpSpPr>
          <p:cNvPr id="6" name="Group 5"/>
          <p:cNvGrpSpPr/>
          <p:nvPr/>
        </p:nvGrpSpPr>
        <p:grpSpPr>
          <a:xfrm>
            <a:off x="609600" y="764704"/>
            <a:ext cx="7924800" cy="4544943"/>
            <a:chOff x="914400" y="1295400"/>
            <a:chExt cx="7924800" cy="4898886"/>
          </a:xfrm>
        </p:grpSpPr>
        <p:grpSp>
          <p:nvGrpSpPr>
            <p:cNvPr id="5" name="Group 4"/>
            <p:cNvGrpSpPr/>
            <p:nvPr/>
          </p:nvGrpSpPr>
          <p:grpSpPr>
            <a:xfrm>
              <a:off x="914400" y="1295400"/>
              <a:ext cx="7924800" cy="4898886"/>
              <a:chOff x="914400" y="1295400"/>
              <a:chExt cx="7924800" cy="4898886"/>
            </a:xfrm>
          </p:grpSpPr>
          <p:grpSp>
            <p:nvGrpSpPr>
              <p:cNvPr id="4" name="Group 3"/>
              <p:cNvGrpSpPr/>
              <p:nvPr/>
            </p:nvGrpSpPr>
            <p:grpSpPr>
              <a:xfrm>
                <a:off x="914400" y="1295400"/>
                <a:ext cx="7813637" cy="4038600"/>
                <a:chOff x="914400" y="1295400"/>
                <a:chExt cx="7813637" cy="4038600"/>
              </a:xfrm>
            </p:grpSpPr>
            <p:grpSp>
              <p:nvGrpSpPr>
                <p:cNvPr id="44037" name="Group 6"/>
                <p:cNvGrpSpPr>
                  <a:grpSpLocks/>
                </p:cNvGrpSpPr>
                <p:nvPr/>
              </p:nvGrpSpPr>
              <p:grpSpPr bwMode="auto">
                <a:xfrm>
                  <a:off x="990600" y="4916481"/>
                  <a:ext cx="7566025" cy="342899"/>
                  <a:chOff x="624" y="3196"/>
                  <a:chExt cx="4766" cy="216"/>
                </a:xfrm>
              </p:grpSpPr>
              <p:sp>
                <p:nvSpPr>
                  <p:cNvPr id="671751" name="Text Box 7"/>
                  <p:cNvSpPr txBox="1">
                    <a:spLocks noChangeArrowheads="1"/>
                  </p:cNvSpPr>
                  <p:nvPr/>
                </p:nvSpPr>
                <p:spPr bwMode="auto">
                  <a:xfrm>
                    <a:off x="624" y="3199"/>
                    <a:ext cx="385" cy="212"/>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1600">
                        <a:solidFill>
                          <a:srgbClr val="000090"/>
                        </a:solidFill>
                        <a:latin typeface="Arial" pitchFamily="34" charset="0"/>
                        <a:ea typeface="+mn-ea"/>
                        <a:cs typeface="+mn-cs"/>
                      </a:rPr>
                      <a:t>Tells</a:t>
                    </a:r>
                  </a:p>
                </p:txBody>
              </p:sp>
              <p:sp>
                <p:nvSpPr>
                  <p:cNvPr id="671752" name="Text Box 8"/>
                  <p:cNvSpPr txBox="1">
                    <a:spLocks noChangeArrowheads="1"/>
                  </p:cNvSpPr>
                  <p:nvPr/>
                </p:nvSpPr>
                <p:spPr bwMode="auto">
                  <a:xfrm>
                    <a:off x="1296" y="3199"/>
                    <a:ext cx="396" cy="213"/>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1600">
                        <a:solidFill>
                          <a:srgbClr val="000090"/>
                        </a:solidFill>
                        <a:latin typeface="Arial" pitchFamily="34" charset="0"/>
                        <a:ea typeface="+mn-ea"/>
                        <a:cs typeface="+mn-cs"/>
                      </a:rPr>
                      <a:t>Sells</a:t>
                    </a:r>
                  </a:p>
                </p:txBody>
              </p:sp>
              <p:sp>
                <p:nvSpPr>
                  <p:cNvPr id="671753" name="Text Box 9"/>
                  <p:cNvSpPr txBox="1">
                    <a:spLocks noChangeArrowheads="1"/>
                  </p:cNvSpPr>
                  <p:nvPr/>
                </p:nvSpPr>
                <p:spPr bwMode="auto">
                  <a:xfrm>
                    <a:off x="2880" y="3199"/>
                    <a:ext cx="619" cy="213"/>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1600">
                        <a:solidFill>
                          <a:srgbClr val="000090"/>
                        </a:solidFill>
                        <a:latin typeface="Arial" pitchFamily="34" charset="0"/>
                        <a:ea typeface="+mn-ea"/>
                        <a:cs typeface="+mn-cs"/>
                      </a:rPr>
                      <a:t>Consults</a:t>
                    </a:r>
                  </a:p>
                </p:txBody>
              </p:sp>
              <p:sp>
                <p:nvSpPr>
                  <p:cNvPr id="671754" name="Text Box 10"/>
                  <p:cNvSpPr txBox="1">
                    <a:spLocks noChangeArrowheads="1"/>
                  </p:cNvSpPr>
                  <p:nvPr/>
                </p:nvSpPr>
                <p:spPr bwMode="auto">
                  <a:xfrm>
                    <a:off x="3648" y="3196"/>
                    <a:ext cx="418" cy="213"/>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1600">
                        <a:solidFill>
                          <a:srgbClr val="000090"/>
                        </a:solidFill>
                        <a:latin typeface="Arial" pitchFamily="34" charset="0"/>
                        <a:ea typeface="+mn-ea"/>
                        <a:cs typeface="+mn-cs"/>
                      </a:rPr>
                      <a:t>Joins</a:t>
                    </a:r>
                  </a:p>
                </p:txBody>
              </p:sp>
              <p:sp>
                <p:nvSpPr>
                  <p:cNvPr id="671755" name="Text Box 11"/>
                  <p:cNvSpPr txBox="1">
                    <a:spLocks noChangeArrowheads="1"/>
                  </p:cNvSpPr>
                  <p:nvPr/>
                </p:nvSpPr>
                <p:spPr bwMode="auto">
                  <a:xfrm>
                    <a:off x="4800" y="3196"/>
                    <a:ext cx="590" cy="213"/>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1600">
                        <a:solidFill>
                          <a:srgbClr val="000090"/>
                        </a:solidFill>
                        <a:latin typeface="Arial" pitchFamily="34" charset="0"/>
                        <a:ea typeface="+mn-ea"/>
                        <a:cs typeface="+mn-cs"/>
                      </a:rPr>
                      <a:t> Follows</a:t>
                    </a:r>
                  </a:p>
                </p:txBody>
              </p:sp>
              <p:sp>
                <p:nvSpPr>
                  <p:cNvPr id="671756" name="Text Box 12"/>
                  <p:cNvSpPr txBox="1">
                    <a:spLocks noChangeArrowheads="1"/>
                  </p:cNvSpPr>
                  <p:nvPr/>
                </p:nvSpPr>
                <p:spPr bwMode="auto">
                  <a:xfrm>
                    <a:off x="1824" y="3199"/>
                    <a:ext cx="757" cy="212"/>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1600">
                        <a:solidFill>
                          <a:srgbClr val="000090"/>
                        </a:solidFill>
                        <a:latin typeface="Arial" pitchFamily="34" charset="0"/>
                        <a:ea typeface="+mn-ea"/>
                        <a:cs typeface="+mn-cs"/>
                      </a:rPr>
                      <a:t>   Suggests</a:t>
                    </a:r>
                  </a:p>
                </p:txBody>
              </p:sp>
              <p:sp>
                <p:nvSpPr>
                  <p:cNvPr id="671757" name="Text Box 13"/>
                  <p:cNvSpPr txBox="1">
                    <a:spLocks noChangeArrowheads="1"/>
                  </p:cNvSpPr>
                  <p:nvPr/>
                </p:nvSpPr>
                <p:spPr bwMode="auto">
                  <a:xfrm>
                    <a:off x="4128" y="3196"/>
                    <a:ext cx="698" cy="213"/>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1600">
                        <a:solidFill>
                          <a:srgbClr val="000090"/>
                        </a:solidFill>
                        <a:latin typeface="Arial" pitchFamily="34" charset="0"/>
                        <a:ea typeface="+mn-ea"/>
                        <a:cs typeface="+mn-cs"/>
                      </a:rPr>
                      <a:t>Delegates</a:t>
                    </a:r>
                  </a:p>
                </p:txBody>
              </p:sp>
            </p:grpSp>
            <p:grpSp>
              <p:nvGrpSpPr>
                <p:cNvPr id="3" name="Group 2"/>
                <p:cNvGrpSpPr/>
                <p:nvPr/>
              </p:nvGrpSpPr>
              <p:grpSpPr>
                <a:xfrm>
                  <a:off x="914400" y="1295400"/>
                  <a:ext cx="7813637" cy="3581400"/>
                  <a:chOff x="914400" y="1295400"/>
                  <a:chExt cx="7813637" cy="3581400"/>
                </a:xfrm>
              </p:grpSpPr>
              <p:grpSp>
                <p:nvGrpSpPr>
                  <p:cNvPr id="44036" name="Group 3"/>
                  <p:cNvGrpSpPr>
                    <a:grpSpLocks/>
                  </p:cNvGrpSpPr>
                  <p:nvPr/>
                </p:nvGrpSpPr>
                <p:grpSpPr bwMode="auto">
                  <a:xfrm>
                    <a:off x="990600" y="1752600"/>
                    <a:ext cx="7620000" cy="3124200"/>
                    <a:chOff x="624" y="1104"/>
                    <a:chExt cx="4800" cy="1968"/>
                  </a:xfrm>
                </p:grpSpPr>
                <p:sp>
                  <p:nvSpPr>
                    <p:cNvPr id="44052" name="Rectangle 4"/>
                    <p:cNvSpPr>
                      <a:spLocks noChangeArrowheads="1"/>
                    </p:cNvSpPr>
                    <p:nvPr/>
                  </p:nvSpPr>
                  <p:spPr bwMode="auto">
                    <a:xfrm>
                      <a:off x="624" y="1104"/>
                      <a:ext cx="4800" cy="1968"/>
                    </a:xfrm>
                    <a:prstGeom prst="rect">
                      <a:avLst/>
                    </a:prstGeom>
                    <a:solidFill>
                      <a:srgbClr val="EBF7FF"/>
                    </a:solidFill>
                    <a:ln w="12700">
                      <a:solidFill>
                        <a:schemeClr val="tx1"/>
                      </a:solidFill>
                      <a:miter lim="800000"/>
                      <a:headEnd/>
                      <a:tailEnd/>
                    </a:ln>
                    <a:effectLst/>
                    <a:extLst>
                      <a:ext uri="{AF507438-7753-43E0-B8FC-AC1667EBCBE1}">
                        <a14:hiddenEffects xmlns:a14="http://schemas.microsoft.com/office/drawing/2010/main">
                          <a:effectLst>
                            <a:outerShdw blurRad="63500" dist="17961" dir="2700000" algn="ctr" rotWithShape="0">
                              <a:srgbClr val="000000">
                                <a:alpha val="74998"/>
                              </a:srgbClr>
                            </a:outerShdw>
                          </a:effectLst>
                        </a14:hiddenEffects>
                      </a:ext>
                    </a:extLst>
                  </p:spPr>
                  <p:txBody>
                    <a:bodyPr wrap="none" anchor="ctr"/>
                    <a:lstStyle/>
                    <a:p>
                      <a:endParaRPr lang="en-US">
                        <a:solidFill>
                          <a:srgbClr val="000090"/>
                        </a:solidFill>
                      </a:endParaRPr>
                    </a:p>
                  </p:txBody>
                </p:sp>
                <p:sp>
                  <p:nvSpPr>
                    <p:cNvPr id="44053" name="Line 5"/>
                    <p:cNvSpPr>
                      <a:spLocks noChangeShapeType="1"/>
                    </p:cNvSpPr>
                    <p:nvPr/>
                  </p:nvSpPr>
                  <p:spPr bwMode="auto">
                    <a:xfrm flipV="1">
                      <a:off x="912" y="1104"/>
                      <a:ext cx="4080" cy="1968"/>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17961" dir="2700000" algn="ctr" rotWithShape="0">
                              <a:srgbClr val="000000">
                                <a:alpha val="74998"/>
                              </a:srgbClr>
                            </a:outerShdw>
                          </a:effectLst>
                        </a14:hiddenEffects>
                      </a:ext>
                    </a:extLst>
                  </p:spPr>
                  <p:txBody>
                    <a:bodyPr/>
                    <a:lstStyle/>
                    <a:p>
                      <a:endParaRPr lang="en-US">
                        <a:solidFill>
                          <a:srgbClr val="000090"/>
                        </a:solidFill>
                      </a:endParaRPr>
                    </a:p>
                  </p:txBody>
                </p:sp>
              </p:grpSp>
              <p:sp>
                <p:nvSpPr>
                  <p:cNvPr id="671758" name="Text Box 14"/>
                  <p:cNvSpPr txBox="1">
                    <a:spLocks noChangeArrowheads="1"/>
                  </p:cNvSpPr>
                  <p:nvPr/>
                </p:nvSpPr>
                <p:spPr bwMode="auto">
                  <a:xfrm>
                    <a:off x="914400" y="1322388"/>
                    <a:ext cx="1808163" cy="396875"/>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2000" b="1" dirty="0">
                        <a:solidFill>
                          <a:srgbClr val="000090"/>
                        </a:solidFill>
                        <a:latin typeface="Arial" pitchFamily="34" charset="0"/>
                        <a:ea typeface="+mn-ea"/>
                        <a:cs typeface="+mn-cs"/>
                      </a:rPr>
                      <a:t>Boss-centred</a:t>
                    </a:r>
                  </a:p>
                </p:txBody>
              </p:sp>
              <p:sp>
                <p:nvSpPr>
                  <p:cNvPr id="671759" name="Text Box 15"/>
                  <p:cNvSpPr txBox="1">
                    <a:spLocks noChangeArrowheads="1"/>
                  </p:cNvSpPr>
                  <p:nvPr/>
                </p:nvSpPr>
                <p:spPr bwMode="auto">
                  <a:xfrm>
                    <a:off x="6477000" y="1295400"/>
                    <a:ext cx="2251037" cy="400110"/>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2000" b="1">
                        <a:solidFill>
                          <a:srgbClr val="000090"/>
                        </a:solidFill>
                        <a:latin typeface="Arial" pitchFamily="34" charset="0"/>
                        <a:ea typeface="+mn-ea"/>
                        <a:cs typeface="+mn-cs"/>
                      </a:rPr>
                      <a:t>Follower-centred</a:t>
                    </a:r>
                  </a:p>
                </p:txBody>
              </p:sp>
            </p:grpSp>
            <p:sp>
              <p:nvSpPr>
                <p:cNvPr id="671762" name="Line 18"/>
                <p:cNvSpPr>
                  <a:spLocks noChangeShapeType="1"/>
                </p:cNvSpPr>
                <p:nvPr/>
              </p:nvSpPr>
              <p:spPr bwMode="auto">
                <a:xfrm>
                  <a:off x="1600200" y="5334000"/>
                  <a:ext cx="6400800" cy="0"/>
                </a:xfrm>
                <a:prstGeom prst="line">
                  <a:avLst/>
                </a:prstGeom>
                <a:noFill/>
                <a:ln w="38100">
                  <a:solidFill>
                    <a:srgbClr val="CDE6FF"/>
                  </a:solidFill>
                  <a:round/>
                  <a:headEnd type="triangle" w="lg" len="lg"/>
                  <a:tailEnd type="triangle" w="lg" len="lg"/>
                </a:ln>
                <a:effectLst>
                  <a:prstShdw prst="shdw17" dist="17961" dir="2700000">
                    <a:schemeClr val="hlink">
                      <a:gamma/>
                      <a:shade val="60000"/>
                      <a:invGamma/>
                    </a:schemeClr>
                  </a:prstShdw>
                </a:effectLst>
                <a:extLst>
                  <a:ext uri="{909E8E84-426E-40DD-AFC4-6F175D3DCCD1}">
                    <a14:hiddenFill xmlns:a14="http://schemas.microsoft.com/office/drawing/2010/main">
                      <a:noFill/>
                    </a14:hiddenFill>
                  </a:ext>
                </a:extLst>
              </p:spPr>
              <p:txBody>
                <a:bodyPr/>
                <a:lstStyle/>
                <a:p>
                  <a:pPr>
                    <a:defRPr/>
                  </a:pPr>
                  <a:endParaRPr lang="en-GB">
                    <a:solidFill>
                      <a:srgbClr val="000090"/>
                    </a:solidFill>
                    <a:latin typeface="Arial" pitchFamily="34" charset="0"/>
                    <a:ea typeface="+mn-ea"/>
                    <a:cs typeface="+mn-cs"/>
                  </a:endParaRPr>
                </a:p>
              </p:txBody>
            </p:sp>
          </p:grpSp>
          <p:sp>
            <p:nvSpPr>
              <p:cNvPr id="44043" name="Text Box 19"/>
              <p:cNvSpPr txBox="1">
                <a:spLocks noChangeArrowheads="1"/>
              </p:cNvSpPr>
              <p:nvPr/>
            </p:nvSpPr>
            <p:spPr bwMode="auto">
              <a:xfrm>
                <a:off x="914400" y="5486400"/>
                <a:ext cx="20574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2000" b="1" dirty="0">
                    <a:solidFill>
                      <a:srgbClr val="000090"/>
                    </a:solidFill>
                  </a:rPr>
                  <a:t>Task Oriented</a:t>
                </a:r>
                <a:br>
                  <a:rPr lang="en-GB" sz="2000" b="1" dirty="0">
                    <a:solidFill>
                      <a:srgbClr val="000090"/>
                    </a:solidFill>
                  </a:rPr>
                </a:br>
                <a:r>
                  <a:rPr lang="en-GB" sz="2000" b="1" dirty="0">
                    <a:solidFill>
                      <a:srgbClr val="000090"/>
                    </a:solidFill>
                  </a:rPr>
                  <a:t>Autocratic</a:t>
                </a:r>
              </a:p>
            </p:txBody>
          </p:sp>
          <p:sp>
            <p:nvSpPr>
              <p:cNvPr id="44044" name="Text Box 20"/>
              <p:cNvSpPr txBox="1">
                <a:spLocks noChangeArrowheads="1"/>
              </p:cNvSpPr>
              <p:nvPr/>
            </p:nvSpPr>
            <p:spPr bwMode="auto">
              <a:xfrm>
                <a:off x="5638800" y="5486400"/>
                <a:ext cx="32004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2000" b="1" dirty="0">
                    <a:solidFill>
                      <a:srgbClr val="000090"/>
                    </a:solidFill>
                  </a:rPr>
                  <a:t>Relationships Oriented</a:t>
                </a:r>
                <a:br>
                  <a:rPr lang="en-GB" sz="2000" b="1" dirty="0">
                    <a:solidFill>
                      <a:srgbClr val="000090"/>
                    </a:solidFill>
                  </a:rPr>
                </a:br>
                <a:r>
                  <a:rPr lang="en-GB" sz="2000" b="1" dirty="0">
                    <a:solidFill>
                      <a:srgbClr val="000090"/>
                    </a:solidFill>
                  </a:rPr>
                  <a:t>Democratic/Participative</a:t>
                </a:r>
              </a:p>
            </p:txBody>
          </p:sp>
        </p:grpSp>
        <p:sp>
          <p:nvSpPr>
            <p:cNvPr id="671760" name="Text Box 16"/>
            <p:cNvSpPr txBox="1">
              <a:spLocks noChangeArrowheads="1"/>
            </p:cNvSpPr>
            <p:nvPr/>
          </p:nvSpPr>
          <p:spPr bwMode="auto">
            <a:xfrm>
              <a:off x="5410200" y="3048000"/>
              <a:ext cx="3109896" cy="1200328"/>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2400" dirty="0">
                  <a:solidFill>
                    <a:srgbClr val="000090"/>
                  </a:solidFill>
                  <a:latin typeface="Arial" pitchFamily="34" charset="0"/>
                  <a:ea typeface="+mn-ea"/>
                  <a:cs typeface="+mn-cs"/>
                </a:rPr>
                <a:t>Decision making &amp;</a:t>
              </a:r>
            </a:p>
            <a:p>
              <a:pPr eaLnBrk="0" hangingPunct="0">
                <a:defRPr/>
              </a:pPr>
              <a:r>
                <a:rPr lang="en-GB" sz="2400" dirty="0">
                  <a:solidFill>
                    <a:srgbClr val="000090"/>
                  </a:solidFill>
                  <a:latin typeface="Arial" pitchFamily="34" charset="0"/>
                  <a:ea typeface="+mn-ea"/>
                  <a:cs typeface="+mn-cs"/>
                </a:rPr>
                <a:t>freedom for action for</a:t>
              </a:r>
            </a:p>
            <a:p>
              <a:pPr eaLnBrk="0" hangingPunct="0">
                <a:defRPr/>
              </a:pPr>
              <a:r>
                <a:rPr lang="en-GB" sz="2400" dirty="0">
                  <a:solidFill>
                    <a:srgbClr val="000090"/>
                  </a:solidFill>
                  <a:latin typeface="Arial" pitchFamily="34" charset="0"/>
                  <a:ea typeface="+mn-ea"/>
                  <a:cs typeface="+mn-cs"/>
                </a:rPr>
                <a:t>followers</a:t>
              </a:r>
            </a:p>
          </p:txBody>
        </p:sp>
        <p:sp>
          <p:nvSpPr>
            <p:cNvPr id="671761" name="Text Box 17"/>
            <p:cNvSpPr txBox="1">
              <a:spLocks noChangeArrowheads="1"/>
            </p:cNvSpPr>
            <p:nvPr/>
          </p:nvSpPr>
          <p:spPr bwMode="auto">
            <a:xfrm>
              <a:off x="1219200" y="2133600"/>
              <a:ext cx="3152775" cy="946150"/>
            </a:xfrm>
            <a:prstGeom prst="rect">
              <a:avLst/>
            </a:prstGeom>
            <a:noFill/>
            <a:ln>
              <a:noFill/>
            </a:ln>
            <a:effectLst>
              <a:prstShdw prst="shdw17" dist="17961" dir="2700000">
                <a:schemeClr val="hlink">
                  <a:gamma/>
                  <a:shade val="60000"/>
                  <a:invGamma/>
                </a:schemeClr>
              </a:prstShdw>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12700">
                  <a:solidFill>
                    <a:schemeClr val="hlink"/>
                  </a:solidFill>
                  <a:miter lim="800000"/>
                  <a:headEnd/>
                  <a:tailEnd/>
                </a14:hiddenLine>
              </a:ext>
            </a:extLst>
          </p:spPr>
          <p:txBody>
            <a:bodyPr wrap="none">
              <a:spAutoFit/>
            </a:bodyPr>
            <a:lstStyle/>
            <a:p>
              <a:pPr eaLnBrk="0" hangingPunct="0">
                <a:defRPr/>
              </a:pPr>
              <a:r>
                <a:rPr lang="en-GB" sz="2800" dirty="0">
                  <a:solidFill>
                    <a:srgbClr val="000090"/>
                  </a:solidFill>
                  <a:latin typeface="Arial" pitchFamily="34" charset="0"/>
                  <a:ea typeface="+mn-ea"/>
                  <a:cs typeface="+mn-cs"/>
                </a:rPr>
                <a:t>Use of authority by</a:t>
              </a:r>
            </a:p>
            <a:p>
              <a:pPr eaLnBrk="0" hangingPunct="0">
                <a:defRPr/>
              </a:pPr>
              <a:r>
                <a:rPr lang="en-GB" sz="2800" dirty="0">
                  <a:solidFill>
                    <a:srgbClr val="000090"/>
                  </a:solidFill>
                  <a:latin typeface="Arial" pitchFamily="34" charset="0"/>
                  <a:ea typeface="+mn-ea"/>
                  <a:cs typeface="+mn-cs"/>
                </a:rPr>
                <a:t>leader</a:t>
              </a:r>
            </a:p>
          </p:txBody>
        </p:sp>
      </p:grpSp>
      <p:sp>
        <p:nvSpPr>
          <p:cNvPr id="2" name="Rectangle 1"/>
          <p:cNvSpPr/>
          <p:nvPr/>
        </p:nvSpPr>
        <p:spPr>
          <a:xfrm>
            <a:off x="5194327" y="5322058"/>
            <a:ext cx="3672408" cy="276999"/>
          </a:xfrm>
          <a:prstGeom prst="rect">
            <a:avLst/>
          </a:prstGeom>
        </p:spPr>
        <p:txBody>
          <a:bodyPr wrap="square">
            <a:spAutoFit/>
          </a:bodyPr>
          <a:lstStyle/>
          <a:p>
            <a:r>
              <a:rPr lang="en-GB" sz="1200" dirty="0">
                <a:solidFill>
                  <a:srgbClr val="000099"/>
                </a:solidFill>
              </a:rPr>
              <a:t>(Adapted from Tannenbaum and Schmidt 1958)</a:t>
            </a:r>
          </a:p>
        </p:txBody>
      </p:sp>
    </p:spTree>
    <p:extLst>
      <p:ext uri="{BB962C8B-B14F-4D97-AF65-F5344CB8AC3E}">
        <p14:creationId xmlns:p14="http://schemas.microsoft.com/office/powerpoint/2010/main" val="5939979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031328B2-B40B-4BC1-859D-14E42531588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00191" y="2492896"/>
            <a:ext cx="2815911" cy="2082742"/>
          </a:xfrm>
          <a:prstGeom prst="rect">
            <a:avLst/>
          </a:prstGeom>
        </p:spPr>
      </p:pic>
      <p:sp>
        <p:nvSpPr>
          <p:cNvPr id="2" name="Title 1">
            <a:extLst>
              <a:ext uri="{FF2B5EF4-FFF2-40B4-BE49-F238E27FC236}">
                <a16:creationId xmlns:a16="http://schemas.microsoft.com/office/drawing/2014/main" id="{F7CC5653-F7E3-4642-9F39-C537C822219B}"/>
              </a:ext>
            </a:extLst>
          </p:cNvPr>
          <p:cNvSpPr>
            <a:spLocks noGrp="1"/>
          </p:cNvSpPr>
          <p:nvPr>
            <p:ph type="title"/>
          </p:nvPr>
        </p:nvSpPr>
        <p:spPr/>
        <p:txBody>
          <a:bodyPr/>
          <a:lstStyle/>
          <a:p>
            <a:r>
              <a:rPr lang="en-GB" dirty="0"/>
              <a:t>Quick Group Review</a:t>
            </a:r>
          </a:p>
        </p:txBody>
      </p:sp>
      <p:sp>
        <p:nvSpPr>
          <p:cNvPr id="3" name="Content Placeholder 2">
            <a:extLst>
              <a:ext uri="{FF2B5EF4-FFF2-40B4-BE49-F238E27FC236}">
                <a16:creationId xmlns:a16="http://schemas.microsoft.com/office/drawing/2014/main" id="{49F61D63-F3B0-42BE-A719-49787D51C899}"/>
              </a:ext>
            </a:extLst>
          </p:cNvPr>
          <p:cNvSpPr>
            <a:spLocks noGrp="1"/>
          </p:cNvSpPr>
          <p:nvPr>
            <p:ph idx="1"/>
          </p:nvPr>
        </p:nvSpPr>
        <p:spPr>
          <a:xfrm>
            <a:off x="457200" y="1600201"/>
            <a:ext cx="6563072" cy="3917032"/>
          </a:xfrm>
        </p:spPr>
        <p:txBody>
          <a:bodyPr/>
          <a:lstStyle/>
          <a:p>
            <a:r>
              <a:rPr lang="en-GB" dirty="0">
                <a:solidFill>
                  <a:srgbClr val="0070C0"/>
                </a:solidFill>
              </a:rPr>
              <a:t>How are you getting on?</a:t>
            </a:r>
          </a:p>
          <a:p>
            <a:r>
              <a:rPr lang="en-GB" dirty="0">
                <a:solidFill>
                  <a:srgbClr val="7030A0"/>
                </a:solidFill>
              </a:rPr>
              <a:t>What names/authors are you coming across with your research?</a:t>
            </a:r>
          </a:p>
          <a:p>
            <a:r>
              <a:rPr lang="en-GB" dirty="0">
                <a:solidFill>
                  <a:srgbClr val="00B050"/>
                </a:solidFill>
              </a:rPr>
              <a:t>Reading and Research</a:t>
            </a:r>
          </a:p>
          <a:p>
            <a:r>
              <a:rPr lang="en-GB" dirty="0">
                <a:solidFill>
                  <a:srgbClr val="FF0066"/>
                </a:solidFill>
              </a:rPr>
              <a:t>Feedback</a:t>
            </a:r>
          </a:p>
        </p:txBody>
      </p:sp>
    </p:spTree>
    <p:extLst>
      <p:ext uri="{BB962C8B-B14F-4D97-AF65-F5344CB8AC3E}">
        <p14:creationId xmlns:p14="http://schemas.microsoft.com/office/powerpoint/2010/main" val="412184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778098"/>
          </a:xfrm>
        </p:spPr>
        <p:txBody>
          <a:bodyPr/>
          <a:lstStyle/>
          <a:p>
            <a:r>
              <a:rPr lang="en-GB"/>
              <a:t>For the next session</a:t>
            </a:r>
            <a:endParaRPr lang="en-GB" dirty="0"/>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457200" y="808122"/>
            <a:ext cx="8229600" cy="4709109"/>
          </a:xfrm>
        </p:spPr>
        <p:txBody>
          <a:bodyPr>
            <a:normAutofit fontScale="85000" lnSpcReduction="10000"/>
          </a:bodyPr>
          <a:lstStyle/>
          <a:p>
            <a:pPr marL="0" indent="0">
              <a:buNone/>
            </a:pPr>
            <a:r>
              <a:rPr lang="en-GB">
                <a:solidFill>
                  <a:srgbClr val="0000CC"/>
                </a:solidFill>
              </a:rPr>
              <a:t>After reading and researching Chapter 7, ‘Difference &amp; Leadership’ in Carroll et al, (2015)…………….</a:t>
            </a:r>
          </a:p>
          <a:p>
            <a:r>
              <a:rPr lang="en-GB" i="1">
                <a:solidFill>
                  <a:srgbClr val="FF0066"/>
                </a:solidFill>
              </a:rPr>
              <a:t>Critically analyse whether ‘difference and diversity are significant for leadership style?</a:t>
            </a:r>
          </a:p>
          <a:p>
            <a:pPr marL="0" indent="0">
              <a:buNone/>
            </a:pPr>
            <a:endParaRPr lang="en-GB" i="1">
              <a:solidFill>
                <a:srgbClr val="FF0066"/>
              </a:solidFill>
            </a:endParaRPr>
          </a:p>
          <a:p>
            <a:pPr marL="0" indent="0">
              <a:buNone/>
            </a:pPr>
            <a:r>
              <a:rPr lang="en-GB">
                <a:solidFill>
                  <a:srgbClr val="FF0066"/>
                </a:solidFill>
              </a:rPr>
              <a:t>You may find it useful to read </a:t>
            </a:r>
            <a:r>
              <a:rPr lang="en-GB" i="1">
                <a:solidFill>
                  <a:srgbClr val="FF0066"/>
                </a:solidFill>
              </a:rPr>
              <a:t>Chapter 21, ‘Women and Leadership: Selection, Development, Leadership Style, and Performance’ </a:t>
            </a:r>
            <a:r>
              <a:rPr lang="en-GB">
                <a:solidFill>
                  <a:srgbClr val="FF0066"/>
                </a:solidFill>
              </a:rPr>
              <a:t>by Gipson, et al, in Maund, A. (ed). (2018) </a:t>
            </a:r>
            <a:r>
              <a:rPr lang="en-GB" i="1">
                <a:solidFill>
                  <a:srgbClr val="FF0066"/>
                </a:solidFill>
              </a:rPr>
              <a:t>BA in Leadership and management, Skills for the workplace, Student yearbook, final year’</a:t>
            </a:r>
          </a:p>
          <a:p>
            <a:pPr marL="0" indent="0">
              <a:buNone/>
            </a:pPr>
            <a:endParaRPr lang="en-GB">
              <a:solidFill>
                <a:srgbClr val="FF0066"/>
              </a:solidFill>
            </a:endParaRPr>
          </a:p>
          <a:p>
            <a:pPr marL="0" indent="0">
              <a:buNone/>
            </a:pPr>
            <a:r>
              <a:rPr lang="en-GB">
                <a:solidFill>
                  <a:srgbClr val="FF0066"/>
                </a:solidFill>
              </a:rPr>
              <a:t>You will also find it useful to watch the two movies, available in Resources: </a:t>
            </a:r>
            <a:r>
              <a:rPr lang="en-GB" i="1" u="sng">
                <a:solidFill>
                  <a:srgbClr val="FF0066"/>
                </a:solidFill>
              </a:rPr>
              <a:t>Twelve O’Clock High</a:t>
            </a:r>
            <a:r>
              <a:rPr lang="en-GB">
                <a:solidFill>
                  <a:srgbClr val="FF0066"/>
                </a:solidFill>
              </a:rPr>
              <a:t>, and </a:t>
            </a:r>
            <a:r>
              <a:rPr lang="en-GB" i="1" u="sng">
                <a:solidFill>
                  <a:srgbClr val="FF0066"/>
                </a:solidFill>
              </a:rPr>
              <a:t>The Blindside.</a:t>
            </a:r>
          </a:p>
          <a:p>
            <a:pPr marL="0" indent="0">
              <a:buNone/>
            </a:pPr>
            <a:endParaRPr lang="en-GB" i="1" u="sng">
              <a:solidFill>
                <a:srgbClr val="FF0066"/>
              </a:solidFill>
            </a:endParaRPr>
          </a:p>
          <a:p>
            <a:r>
              <a:rPr lang="en-GB">
                <a:solidFill>
                  <a:srgbClr val="7030A0"/>
                </a:solidFill>
              </a:rPr>
              <a:t>Summarise your findings for discussion</a:t>
            </a:r>
          </a:p>
          <a:p>
            <a:r>
              <a:rPr lang="en-GB">
                <a:solidFill>
                  <a:srgbClr val="009900"/>
                </a:solidFill>
              </a:rPr>
              <a:t>Fully reference the evidence you provide</a:t>
            </a:r>
            <a:endParaRPr lang="en-GB" dirty="0">
              <a:solidFill>
                <a:srgbClr val="009900"/>
              </a:solidFill>
            </a:endParaRPr>
          </a:p>
        </p:txBody>
      </p:sp>
      <p:pic>
        <p:nvPicPr>
          <p:cNvPr id="5" name="Picture 4">
            <a:extLst>
              <a:ext uri="{FF2B5EF4-FFF2-40B4-BE49-F238E27FC236}">
                <a16:creationId xmlns:a16="http://schemas.microsoft.com/office/drawing/2014/main" id="{DAA00D63-C12C-4CEF-A0A1-74B1C8D4D71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76256" y="4221088"/>
            <a:ext cx="2267744" cy="1511829"/>
          </a:xfrm>
          <a:prstGeom prst="rect">
            <a:avLst/>
          </a:prstGeom>
        </p:spPr>
      </p:pic>
    </p:spTree>
    <p:extLst>
      <p:ext uri="{BB962C8B-B14F-4D97-AF65-F5344CB8AC3E}">
        <p14:creationId xmlns:p14="http://schemas.microsoft.com/office/powerpoint/2010/main" val="36430994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19</a:t>
            </a:fld>
            <a:endParaRPr lang="en-GB"/>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Defaul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Default Theme" id="{4EDD5D2F-0DA9-45A0-9D74-260097302066}" vid="{328693C3-4DA8-45CE-A288-7D0FF9D8548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EC19A70-49D2-4B48-A37F-22A5AF9D44D6}">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487331A4-C63F-4E4E-A563-96CEABD94796}">
  <ds:schemaRefs>
    <ds:schemaRef ds:uri="http://schemas.microsoft.com/sharepoint/v3/contenttype/forms"/>
  </ds:schemaRefs>
</ds:datastoreItem>
</file>

<file path=customXml/itemProps3.xml><?xml version="1.0" encoding="utf-8"?>
<ds:datastoreItem xmlns:ds="http://schemas.openxmlformats.org/officeDocument/2006/customXml" ds:itemID="{FD7EE1FF-9B9F-45B9-89CA-7C4AF9B170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Default Theme</Template>
  <TotalTime>9929</TotalTime>
  <Words>1598</Words>
  <Application>Microsoft Office PowerPoint</Application>
  <PresentationFormat>On-screen Show (4:3)</PresentationFormat>
  <Paragraphs>195</Paragraphs>
  <Slides>19</Slides>
  <Notes>14</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Arial</vt:lpstr>
      <vt:lpstr>Arial Rounded MT Bold</vt:lpstr>
      <vt:lpstr>Calibri</vt:lpstr>
      <vt:lpstr>Microsoft Sans Serif</vt:lpstr>
      <vt:lpstr>Myriad Pro</vt:lpstr>
      <vt:lpstr>Wingdings</vt:lpstr>
      <vt:lpstr>Wingdings 2</vt:lpstr>
      <vt:lpstr>Default Theme</vt:lpstr>
      <vt:lpstr>BMSK6001 Emergent Leadership Skills for the Workplace</vt:lpstr>
      <vt:lpstr>Agenda</vt:lpstr>
      <vt:lpstr>Motivational Linkage to Leadership </vt:lpstr>
      <vt:lpstr>Situational Leadership</vt:lpstr>
      <vt:lpstr>Blanchard and Hersey’s Situational Leadership Styles</vt:lpstr>
      <vt:lpstr>The 4 Leadership Styles</vt:lpstr>
      <vt:lpstr>Situational Leadership Model</vt:lpstr>
      <vt:lpstr>Situational Approach Description  (Hersey &amp; Blanchard, 1969)</vt:lpstr>
      <vt:lpstr>Situational Approach Description, cont’d  (Hersey &amp; Blanchard, 1969)</vt:lpstr>
      <vt:lpstr>Leadership Styles</vt:lpstr>
      <vt:lpstr>PowerPoint Presentation</vt:lpstr>
      <vt:lpstr>PowerPoint Presentation</vt:lpstr>
      <vt:lpstr>Development Levels</vt:lpstr>
      <vt:lpstr>How Does The Situational Approach Work?</vt:lpstr>
      <vt:lpstr>Application</vt:lpstr>
      <vt:lpstr>PowerPoint Presentation</vt:lpstr>
      <vt:lpstr>Quick Group Review</vt:lpstr>
      <vt:lpstr>For the next session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principles of coaching</dc:title>
  <dc:creator>Andrew Maund</dc:creator>
  <cp:lastModifiedBy>Paul Tinkler</cp:lastModifiedBy>
  <cp:revision>24</cp:revision>
  <dcterms:created xsi:type="dcterms:W3CDTF">2015-03-03T13:29:53Z</dcterms:created>
  <dcterms:modified xsi:type="dcterms:W3CDTF">2020-06-02T15:59:53Z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