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2" r:id="rId1"/>
  </p:sldMasterIdLst>
  <p:notesMasterIdLst>
    <p:notesMasterId r:id="rId26"/>
  </p:notesMasterIdLst>
  <p:sldIdLst>
    <p:sldId id="257" r:id="rId2"/>
    <p:sldId id="280" r:id="rId3"/>
    <p:sldId id="291" r:id="rId4"/>
    <p:sldId id="292" r:id="rId5"/>
    <p:sldId id="262" r:id="rId6"/>
    <p:sldId id="295" r:id="rId7"/>
    <p:sldId id="272" r:id="rId8"/>
    <p:sldId id="296" r:id="rId9"/>
    <p:sldId id="297" r:id="rId10"/>
    <p:sldId id="298" r:id="rId11"/>
    <p:sldId id="299" r:id="rId12"/>
    <p:sldId id="300" r:id="rId13"/>
    <p:sldId id="294" r:id="rId14"/>
    <p:sldId id="279" r:id="rId15"/>
    <p:sldId id="29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301" r:id="rId24"/>
    <p:sldId id="302" r:id="rId25"/>
  </p:sldIdLst>
  <p:sldSz cx="12192000" cy="6858000"/>
  <p:notesSz cx="6858000" cy="9144000"/>
  <p:embeddedFontLst>
    <p:embeddedFont>
      <p:font typeface="Arial Black" panose="020B0A04020102020204" pitchFamily="34" charset="0"/>
      <p:bold r:id="rId27"/>
    </p:embeddedFon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Century Gothic" panose="020B0502020202020204" pitchFamily="34" charset="0"/>
      <p:regular r:id="rId32"/>
      <p:bold r:id="rId33"/>
      <p:italic r:id="rId34"/>
      <p:boldItalic r:id="rId35"/>
    </p:embeddedFont>
    <p:embeddedFont>
      <p:font typeface="Comic Sans MS" panose="030F0702030302020204" pitchFamily="66" charset="0"/>
      <p:regular r:id="rId36"/>
      <p:bold r:id="rId37"/>
      <p:italic r:id="rId38"/>
      <p:boldItalic r:id="rId39"/>
    </p:embeddedFont>
    <p:embeddedFont>
      <p:font typeface="Open Sans" panose="020B0606030504020204" pitchFamily="34" charset="0"/>
      <p:regular r:id="rId40"/>
      <p:bold r:id="rId41"/>
    </p:embeddedFont>
    <p:embeddedFont>
      <p:font typeface="Wingdings 3" panose="05040102010807070707" pitchFamily="18" charset="2"/>
      <p:regular r:id="rId4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5" d="100"/>
          <a:sy n="95" d="100"/>
        </p:scale>
        <p:origin x="104" y="17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9" Type="http://schemas.openxmlformats.org/officeDocument/2006/relationships/font" Target="fonts/font13.fntdata"/><Relationship Id="rId21" Type="http://schemas.openxmlformats.org/officeDocument/2006/relationships/slide" Target="slides/slide20.xml"/><Relationship Id="rId34" Type="http://schemas.openxmlformats.org/officeDocument/2006/relationships/font" Target="fonts/font8.fntdata"/><Relationship Id="rId42" Type="http://schemas.openxmlformats.org/officeDocument/2006/relationships/font" Target="fonts/font16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6.fntdata"/><Relationship Id="rId37" Type="http://schemas.openxmlformats.org/officeDocument/2006/relationships/font" Target="fonts/font11.fntdata"/><Relationship Id="rId40" Type="http://schemas.openxmlformats.org/officeDocument/2006/relationships/font" Target="fonts/font14.fntdata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2.fntdata"/><Relationship Id="rId36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5.fntdata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1.fntdata"/><Relationship Id="rId30" Type="http://schemas.openxmlformats.org/officeDocument/2006/relationships/font" Target="fonts/font4.fntdata"/><Relationship Id="rId35" Type="http://schemas.openxmlformats.org/officeDocument/2006/relationships/font" Target="fonts/font9.fntdata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7.fntdata"/><Relationship Id="rId38" Type="http://schemas.openxmlformats.org/officeDocument/2006/relationships/font" Target="fonts/font12.fntdata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font" Target="fonts/font15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A59ADF-C03D-46A4-942D-CB6837F61C79}" type="doc">
      <dgm:prSet loTypeId="urn:microsoft.com/office/officeart/2016/7/layout/VerticalSolidActionLis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0502D72F-96F1-4C54-B840-3FC749C7F01D}">
      <dgm:prSet/>
      <dgm:spPr/>
      <dgm:t>
        <a:bodyPr/>
        <a:lstStyle/>
        <a:p>
          <a:r>
            <a:rPr lang="en-US"/>
            <a:t>Define</a:t>
          </a:r>
        </a:p>
      </dgm:t>
    </dgm:pt>
    <dgm:pt modelId="{928CE438-FF0A-465D-9253-79B5D80EE080}" type="parTrans" cxnId="{203A2AE4-BBD5-407C-B213-B4FF97EECDD5}">
      <dgm:prSet/>
      <dgm:spPr/>
      <dgm:t>
        <a:bodyPr/>
        <a:lstStyle/>
        <a:p>
          <a:endParaRPr lang="en-US"/>
        </a:p>
      </dgm:t>
    </dgm:pt>
    <dgm:pt modelId="{BE56CBA8-7ECE-4E0C-99F7-0BC9766C6A7A}" type="sibTrans" cxnId="{203A2AE4-BBD5-407C-B213-B4FF97EECDD5}">
      <dgm:prSet/>
      <dgm:spPr/>
      <dgm:t>
        <a:bodyPr/>
        <a:lstStyle/>
        <a:p>
          <a:endParaRPr lang="en-US"/>
        </a:p>
      </dgm:t>
    </dgm:pt>
    <dgm:pt modelId="{0A4A325A-ED07-474B-9871-AC3419885B98}">
      <dgm:prSet/>
      <dgm:spPr/>
      <dgm:t>
        <a:bodyPr/>
        <a:lstStyle/>
        <a:p>
          <a:r>
            <a:rPr lang="en-US"/>
            <a:t>Define the terms endocrine gland, exocrine gland, hormone and target tissue</a:t>
          </a:r>
        </a:p>
      </dgm:t>
    </dgm:pt>
    <dgm:pt modelId="{DB5732CA-A6BB-479F-986F-4A0EC5798899}" type="parTrans" cxnId="{8BE42C59-B49D-4BBC-91DD-18D2A3DE6708}">
      <dgm:prSet/>
      <dgm:spPr/>
      <dgm:t>
        <a:bodyPr/>
        <a:lstStyle/>
        <a:p>
          <a:endParaRPr lang="en-US"/>
        </a:p>
      </dgm:t>
    </dgm:pt>
    <dgm:pt modelId="{EF00A70C-323F-47E1-869B-BAF7293B2D69}" type="sibTrans" cxnId="{8BE42C59-B49D-4BBC-91DD-18D2A3DE6708}">
      <dgm:prSet/>
      <dgm:spPr/>
      <dgm:t>
        <a:bodyPr/>
        <a:lstStyle/>
        <a:p>
          <a:endParaRPr lang="en-US"/>
        </a:p>
      </dgm:t>
    </dgm:pt>
    <dgm:pt modelId="{9D5E267E-CC17-4595-8A06-2179469F3017}">
      <dgm:prSet/>
      <dgm:spPr/>
      <dgm:t>
        <a:bodyPr/>
        <a:lstStyle/>
        <a:p>
          <a:r>
            <a:rPr lang="en-US"/>
            <a:t>Explain</a:t>
          </a:r>
        </a:p>
      </dgm:t>
    </dgm:pt>
    <dgm:pt modelId="{D4FC8E8E-EB4A-4BA4-9029-88496909BFB7}" type="parTrans" cxnId="{F52D0F65-AF65-4CD0-8790-F527CB103BAE}">
      <dgm:prSet/>
      <dgm:spPr/>
      <dgm:t>
        <a:bodyPr/>
        <a:lstStyle/>
        <a:p>
          <a:endParaRPr lang="en-US"/>
        </a:p>
      </dgm:t>
    </dgm:pt>
    <dgm:pt modelId="{01FEC41A-CA76-4EDF-B91A-D8EDE19B5EB4}" type="sibTrans" cxnId="{F52D0F65-AF65-4CD0-8790-F527CB103BAE}">
      <dgm:prSet/>
      <dgm:spPr/>
      <dgm:t>
        <a:bodyPr/>
        <a:lstStyle/>
        <a:p>
          <a:endParaRPr lang="en-US"/>
        </a:p>
      </dgm:t>
    </dgm:pt>
    <dgm:pt modelId="{6252D77C-EEA9-4AA2-B4F7-9CE541B2BD43}">
      <dgm:prSet/>
      <dgm:spPr/>
      <dgm:t>
        <a:bodyPr/>
        <a:lstStyle/>
        <a:p>
          <a:r>
            <a:rPr lang="en-US"/>
            <a:t>Explain the terms first messenger and second messenger</a:t>
          </a:r>
        </a:p>
      </dgm:t>
    </dgm:pt>
    <dgm:pt modelId="{9794CDE5-2E6A-4D3C-BC26-31614D8E6BA7}" type="parTrans" cxnId="{F8F20F4E-9DCB-4EF6-8F39-45432F409D37}">
      <dgm:prSet/>
      <dgm:spPr/>
      <dgm:t>
        <a:bodyPr/>
        <a:lstStyle/>
        <a:p>
          <a:endParaRPr lang="en-US"/>
        </a:p>
      </dgm:t>
    </dgm:pt>
    <dgm:pt modelId="{60529C61-3944-4211-8315-DCB2A636B2DD}" type="sibTrans" cxnId="{F8F20F4E-9DCB-4EF6-8F39-45432F409D37}">
      <dgm:prSet/>
      <dgm:spPr/>
      <dgm:t>
        <a:bodyPr/>
        <a:lstStyle/>
        <a:p>
          <a:endParaRPr lang="en-US"/>
        </a:p>
      </dgm:t>
    </dgm:pt>
    <dgm:pt modelId="{EF1C9D21-2333-4830-8993-F05BB02B55C7}">
      <dgm:prSet/>
      <dgm:spPr/>
      <dgm:t>
        <a:bodyPr/>
        <a:lstStyle/>
        <a:p>
          <a:r>
            <a:rPr lang="en-US"/>
            <a:t>Describe</a:t>
          </a:r>
        </a:p>
      </dgm:t>
    </dgm:pt>
    <dgm:pt modelId="{5464586A-2109-4837-A23F-3130CF77C233}" type="parTrans" cxnId="{07E8D030-2561-4CD3-A77F-7698669F756D}">
      <dgm:prSet/>
      <dgm:spPr/>
      <dgm:t>
        <a:bodyPr/>
        <a:lstStyle/>
        <a:p>
          <a:endParaRPr lang="en-US"/>
        </a:p>
      </dgm:t>
    </dgm:pt>
    <dgm:pt modelId="{5BA5EAAD-0EBA-4B53-BC59-BC1B9F1B7128}" type="sibTrans" cxnId="{07E8D030-2561-4CD3-A77F-7698669F756D}">
      <dgm:prSet/>
      <dgm:spPr/>
      <dgm:t>
        <a:bodyPr/>
        <a:lstStyle/>
        <a:p>
          <a:endParaRPr lang="en-US"/>
        </a:p>
      </dgm:t>
    </dgm:pt>
    <dgm:pt modelId="{80671CA4-5C83-4B98-8725-0CA708F8967C}">
      <dgm:prSet/>
      <dgm:spPr/>
      <dgm:t>
        <a:bodyPr/>
        <a:lstStyle/>
        <a:p>
          <a:r>
            <a:rPr lang="en-US" dirty="0"/>
            <a:t>Describe the functions of the endocrine glands. </a:t>
          </a:r>
        </a:p>
      </dgm:t>
    </dgm:pt>
    <dgm:pt modelId="{D68F4CF9-5082-4708-8EA4-C07C4B4CD3BD}" type="parTrans" cxnId="{DB1053E1-7BC9-4721-803A-A99D06CE327A}">
      <dgm:prSet/>
      <dgm:spPr/>
      <dgm:t>
        <a:bodyPr/>
        <a:lstStyle/>
        <a:p>
          <a:endParaRPr lang="en-US"/>
        </a:p>
      </dgm:t>
    </dgm:pt>
    <dgm:pt modelId="{E8690C34-A6CF-4F03-A016-73721AD77CB4}" type="sibTrans" cxnId="{DB1053E1-7BC9-4721-803A-A99D06CE327A}">
      <dgm:prSet/>
      <dgm:spPr/>
      <dgm:t>
        <a:bodyPr/>
        <a:lstStyle/>
        <a:p>
          <a:endParaRPr lang="en-US"/>
        </a:p>
      </dgm:t>
    </dgm:pt>
    <dgm:pt modelId="{CD13E8AF-2A23-4412-8D5B-59F93DC0E063}" type="pres">
      <dgm:prSet presAssocID="{DCA59ADF-C03D-46A4-942D-CB6837F61C79}" presName="Name0" presStyleCnt="0">
        <dgm:presLayoutVars>
          <dgm:dir/>
          <dgm:animLvl val="lvl"/>
          <dgm:resizeHandles val="exact"/>
        </dgm:presLayoutVars>
      </dgm:prSet>
      <dgm:spPr/>
    </dgm:pt>
    <dgm:pt modelId="{6F6814C0-E85E-4D8B-B6D5-CB582CE1A8C6}" type="pres">
      <dgm:prSet presAssocID="{0502D72F-96F1-4C54-B840-3FC749C7F01D}" presName="linNode" presStyleCnt="0"/>
      <dgm:spPr/>
    </dgm:pt>
    <dgm:pt modelId="{03DF38E9-C65F-4617-BF58-8DC688E196C5}" type="pres">
      <dgm:prSet presAssocID="{0502D72F-96F1-4C54-B840-3FC749C7F01D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0D13B5F0-56A9-4ECC-8E6E-0370E6E225DB}" type="pres">
      <dgm:prSet presAssocID="{0502D72F-96F1-4C54-B840-3FC749C7F01D}" presName="descendantText" presStyleLbl="alignAccFollowNode1" presStyleIdx="0" presStyleCnt="3">
        <dgm:presLayoutVars>
          <dgm:bulletEnabled/>
        </dgm:presLayoutVars>
      </dgm:prSet>
      <dgm:spPr/>
    </dgm:pt>
    <dgm:pt modelId="{9CAA98F5-07A5-4433-AEBC-D60FF25F3CED}" type="pres">
      <dgm:prSet presAssocID="{BE56CBA8-7ECE-4E0C-99F7-0BC9766C6A7A}" presName="sp" presStyleCnt="0"/>
      <dgm:spPr/>
    </dgm:pt>
    <dgm:pt modelId="{48FDB2AD-3CCB-491F-839D-0CE64BBE712F}" type="pres">
      <dgm:prSet presAssocID="{9D5E267E-CC17-4595-8A06-2179469F3017}" presName="linNode" presStyleCnt="0"/>
      <dgm:spPr/>
    </dgm:pt>
    <dgm:pt modelId="{AA9819BC-D5B2-469D-92E8-5B516F9041F6}" type="pres">
      <dgm:prSet presAssocID="{9D5E267E-CC17-4595-8A06-2179469F3017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BF1083AF-88E2-4223-B4E2-2D23A56F6707}" type="pres">
      <dgm:prSet presAssocID="{9D5E267E-CC17-4595-8A06-2179469F3017}" presName="descendantText" presStyleLbl="alignAccFollowNode1" presStyleIdx="1" presStyleCnt="3">
        <dgm:presLayoutVars>
          <dgm:bulletEnabled/>
        </dgm:presLayoutVars>
      </dgm:prSet>
      <dgm:spPr/>
    </dgm:pt>
    <dgm:pt modelId="{2347C859-1198-4FCC-8719-B733FDF21958}" type="pres">
      <dgm:prSet presAssocID="{01FEC41A-CA76-4EDF-B91A-D8EDE19B5EB4}" presName="sp" presStyleCnt="0"/>
      <dgm:spPr/>
    </dgm:pt>
    <dgm:pt modelId="{C78BFC5D-F6F3-4963-BE4B-B16514BB408B}" type="pres">
      <dgm:prSet presAssocID="{EF1C9D21-2333-4830-8993-F05BB02B55C7}" presName="linNode" presStyleCnt="0"/>
      <dgm:spPr/>
    </dgm:pt>
    <dgm:pt modelId="{BC738FB0-74B4-4981-A638-438E0B7C0680}" type="pres">
      <dgm:prSet presAssocID="{EF1C9D21-2333-4830-8993-F05BB02B55C7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4B58F638-6DD5-44D5-8660-E503A43D32FF}" type="pres">
      <dgm:prSet presAssocID="{EF1C9D21-2333-4830-8993-F05BB02B55C7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B74B0F2C-7375-4EAA-A0EB-205FB4F8712B}" type="presOf" srcId="{0A4A325A-ED07-474B-9871-AC3419885B98}" destId="{0D13B5F0-56A9-4ECC-8E6E-0370E6E225DB}" srcOrd="0" destOrd="0" presId="urn:microsoft.com/office/officeart/2016/7/layout/VerticalSolidActionList"/>
    <dgm:cxn modelId="{07E8D030-2561-4CD3-A77F-7698669F756D}" srcId="{DCA59ADF-C03D-46A4-942D-CB6837F61C79}" destId="{EF1C9D21-2333-4830-8993-F05BB02B55C7}" srcOrd="2" destOrd="0" parTransId="{5464586A-2109-4837-A23F-3130CF77C233}" sibTransId="{5BA5EAAD-0EBA-4B53-BC59-BC1B9F1B7128}"/>
    <dgm:cxn modelId="{F52D0F65-AF65-4CD0-8790-F527CB103BAE}" srcId="{DCA59ADF-C03D-46A4-942D-CB6837F61C79}" destId="{9D5E267E-CC17-4595-8A06-2179469F3017}" srcOrd="1" destOrd="0" parTransId="{D4FC8E8E-EB4A-4BA4-9029-88496909BFB7}" sibTransId="{01FEC41A-CA76-4EDF-B91A-D8EDE19B5EB4}"/>
    <dgm:cxn modelId="{F8F20F4E-9DCB-4EF6-8F39-45432F409D37}" srcId="{9D5E267E-CC17-4595-8A06-2179469F3017}" destId="{6252D77C-EEA9-4AA2-B4F7-9CE541B2BD43}" srcOrd="0" destOrd="0" parTransId="{9794CDE5-2E6A-4D3C-BC26-31614D8E6BA7}" sibTransId="{60529C61-3944-4211-8315-DCB2A636B2DD}"/>
    <dgm:cxn modelId="{8BE42C59-B49D-4BBC-91DD-18D2A3DE6708}" srcId="{0502D72F-96F1-4C54-B840-3FC749C7F01D}" destId="{0A4A325A-ED07-474B-9871-AC3419885B98}" srcOrd="0" destOrd="0" parTransId="{DB5732CA-A6BB-479F-986F-4A0EC5798899}" sibTransId="{EF00A70C-323F-47E1-869B-BAF7293B2D69}"/>
    <dgm:cxn modelId="{66DF9C59-1130-46C3-B6E6-FF261AC04DF4}" type="presOf" srcId="{EF1C9D21-2333-4830-8993-F05BB02B55C7}" destId="{BC738FB0-74B4-4981-A638-438E0B7C0680}" srcOrd="0" destOrd="0" presId="urn:microsoft.com/office/officeart/2016/7/layout/VerticalSolidActionList"/>
    <dgm:cxn modelId="{BDD1EB7D-B0C0-4E53-8CC8-95280ACD78F6}" type="presOf" srcId="{0502D72F-96F1-4C54-B840-3FC749C7F01D}" destId="{03DF38E9-C65F-4617-BF58-8DC688E196C5}" srcOrd="0" destOrd="0" presId="urn:microsoft.com/office/officeart/2016/7/layout/VerticalSolidActionList"/>
    <dgm:cxn modelId="{118409A0-4899-4D86-837B-DE09BC916E93}" type="presOf" srcId="{9D5E267E-CC17-4595-8A06-2179469F3017}" destId="{AA9819BC-D5B2-469D-92E8-5B516F9041F6}" srcOrd="0" destOrd="0" presId="urn:microsoft.com/office/officeart/2016/7/layout/VerticalSolidActionList"/>
    <dgm:cxn modelId="{3F6053AF-AB4E-4003-BA70-ED344F0E0389}" type="presOf" srcId="{DCA59ADF-C03D-46A4-942D-CB6837F61C79}" destId="{CD13E8AF-2A23-4412-8D5B-59F93DC0E063}" srcOrd="0" destOrd="0" presId="urn:microsoft.com/office/officeart/2016/7/layout/VerticalSolidActionList"/>
    <dgm:cxn modelId="{E0F667B7-3606-4FA2-9DFE-C4678D4657D3}" type="presOf" srcId="{6252D77C-EEA9-4AA2-B4F7-9CE541B2BD43}" destId="{BF1083AF-88E2-4223-B4E2-2D23A56F6707}" srcOrd="0" destOrd="0" presId="urn:microsoft.com/office/officeart/2016/7/layout/VerticalSolidActionList"/>
    <dgm:cxn modelId="{817643D9-C314-4524-826A-644E9A14396A}" type="presOf" srcId="{80671CA4-5C83-4B98-8725-0CA708F8967C}" destId="{4B58F638-6DD5-44D5-8660-E503A43D32FF}" srcOrd="0" destOrd="0" presId="urn:microsoft.com/office/officeart/2016/7/layout/VerticalSolidActionList"/>
    <dgm:cxn modelId="{DB1053E1-7BC9-4721-803A-A99D06CE327A}" srcId="{EF1C9D21-2333-4830-8993-F05BB02B55C7}" destId="{80671CA4-5C83-4B98-8725-0CA708F8967C}" srcOrd="0" destOrd="0" parTransId="{D68F4CF9-5082-4708-8EA4-C07C4B4CD3BD}" sibTransId="{E8690C34-A6CF-4F03-A016-73721AD77CB4}"/>
    <dgm:cxn modelId="{203A2AE4-BBD5-407C-B213-B4FF97EECDD5}" srcId="{DCA59ADF-C03D-46A4-942D-CB6837F61C79}" destId="{0502D72F-96F1-4C54-B840-3FC749C7F01D}" srcOrd="0" destOrd="0" parTransId="{928CE438-FF0A-465D-9253-79B5D80EE080}" sibTransId="{BE56CBA8-7ECE-4E0C-99F7-0BC9766C6A7A}"/>
    <dgm:cxn modelId="{F96B5C1C-89AA-4A1E-A9F9-61B1CDA58BCC}" type="presParOf" srcId="{CD13E8AF-2A23-4412-8D5B-59F93DC0E063}" destId="{6F6814C0-E85E-4D8B-B6D5-CB582CE1A8C6}" srcOrd="0" destOrd="0" presId="urn:microsoft.com/office/officeart/2016/7/layout/VerticalSolidActionList"/>
    <dgm:cxn modelId="{E1A4315A-66A7-475D-9F08-453DA5C64462}" type="presParOf" srcId="{6F6814C0-E85E-4D8B-B6D5-CB582CE1A8C6}" destId="{03DF38E9-C65F-4617-BF58-8DC688E196C5}" srcOrd="0" destOrd="0" presId="urn:microsoft.com/office/officeart/2016/7/layout/VerticalSolidActionList"/>
    <dgm:cxn modelId="{EC712497-A30D-460A-AAD5-E44196DA5F3C}" type="presParOf" srcId="{6F6814C0-E85E-4D8B-B6D5-CB582CE1A8C6}" destId="{0D13B5F0-56A9-4ECC-8E6E-0370E6E225DB}" srcOrd="1" destOrd="0" presId="urn:microsoft.com/office/officeart/2016/7/layout/VerticalSolidActionList"/>
    <dgm:cxn modelId="{75B0CCB6-4FB5-4C7B-BB91-7AFB82AB7F2E}" type="presParOf" srcId="{CD13E8AF-2A23-4412-8D5B-59F93DC0E063}" destId="{9CAA98F5-07A5-4433-AEBC-D60FF25F3CED}" srcOrd="1" destOrd="0" presId="urn:microsoft.com/office/officeart/2016/7/layout/VerticalSolidActionList"/>
    <dgm:cxn modelId="{B226B140-D7C2-44AE-A95C-6EF767653B6F}" type="presParOf" srcId="{CD13E8AF-2A23-4412-8D5B-59F93DC0E063}" destId="{48FDB2AD-3CCB-491F-839D-0CE64BBE712F}" srcOrd="2" destOrd="0" presId="urn:microsoft.com/office/officeart/2016/7/layout/VerticalSolidActionList"/>
    <dgm:cxn modelId="{DA232760-69DC-49E9-8674-1054EFBA32D7}" type="presParOf" srcId="{48FDB2AD-3CCB-491F-839D-0CE64BBE712F}" destId="{AA9819BC-D5B2-469D-92E8-5B516F9041F6}" srcOrd="0" destOrd="0" presId="urn:microsoft.com/office/officeart/2016/7/layout/VerticalSolidActionList"/>
    <dgm:cxn modelId="{805F9FAD-6D94-4CCC-A5E2-B12BD1273524}" type="presParOf" srcId="{48FDB2AD-3CCB-491F-839D-0CE64BBE712F}" destId="{BF1083AF-88E2-4223-B4E2-2D23A56F6707}" srcOrd="1" destOrd="0" presId="urn:microsoft.com/office/officeart/2016/7/layout/VerticalSolidActionList"/>
    <dgm:cxn modelId="{A2C987CB-862C-4504-86FC-20B20888A425}" type="presParOf" srcId="{CD13E8AF-2A23-4412-8D5B-59F93DC0E063}" destId="{2347C859-1198-4FCC-8719-B733FDF21958}" srcOrd="3" destOrd="0" presId="urn:microsoft.com/office/officeart/2016/7/layout/VerticalSolidActionList"/>
    <dgm:cxn modelId="{4126E51E-C842-439D-BA16-86D6E11EEEBE}" type="presParOf" srcId="{CD13E8AF-2A23-4412-8D5B-59F93DC0E063}" destId="{C78BFC5D-F6F3-4963-BE4B-B16514BB408B}" srcOrd="4" destOrd="0" presId="urn:microsoft.com/office/officeart/2016/7/layout/VerticalSolidActionList"/>
    <dgm:cxn modelId="{836A4882-7E03-4F7F-AED2-16A87F5E7A32}" type="presParOf" srcId="{C78BFC5D-F6F3-4963-BE4B-B16514BB408B}" destId="{BC738FB0-74B4-4981-A638-438E0B7C0680}" srcOrd="0" destOrd="0" presId="urn:microsoft.com/office/officeart/2016/7/layout/VerticalSolidActionList"/>
    <dgm:cxn modelId="{307A1467-A2E2-4C4A-92D5-3E9FF393EE6D}" type="presParOf" srcId="{C78BFC5D-F6F3-4963-BE4B-B16514BB408B}" destId="{4B58F638-6DD5-44D5-8660-E503A43D32FF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13B5F0-56A9-4ECC-8E6E-0370E6E225DB}">
      <dsp:nvSpPr>
        <dsp:cNvPr id="0" name=""/>
        <dsp:cNvSpPr/>
      </dsp:nvSpPr>
      <dsp:spPr>
        <a:xfrm>
          <a:off x="1789308" y="1311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Define the terms endocrine gland, exocrine gland, hormone and target tissue</a:t>
          </a:r>
        </a:p>
      </dsp:txBody>
      <dsp:txXfrm>
        <a:off x="1789308" y="1311"/>
        <a:ext cx="7157232" cy="1343865"/>
      </dsp:txXfrm>
    </dsp:sp>
    <dsp:sp modelId="{03DF38E9-C65F-4617-BF58-8DC688E196C5}">
      <dsp:nvSpPr>
        <dsp:cNvPr id="0" name=""/>
        <dsp:cNvSpPr/>
      </dsp:nvSpPr>
      <dsp:spPr>
        <a:xfrm>
          <a:off x="0" y="1311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Define</a:t>
          </a:r>
        </a:p>
      </dsp:txBody>
      <dsp:txXfrm>
        <a:off x="0" y="1311"/>
        <a:ext cx="1789308" cy="1343865"/>
      </dsp:txXfrm>
    </dsp:sp>
    <dsp:sp modelId="{BF1083AF-88E2-4223-B4E2-2D23A56F6707}">
      <dsp:nvSpPr>
        <dsp:cNvPr id="0" name=""/>
        <dsp:cNvSpPr/>
      </dsp:nvSpPr>
      <dsp:spPr>
        <a:xfrm>
          <a:off x="1789308" y="1425807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terms first messenger and second messenger</a:t>
          </a:r>
        </a:p>
      </dsp:txBody>
      <dsp:txXfrm>
        <a:off x="1789308" y="1425807"/>
        <a:ext cx="7157232" cy="1343865"/>
      </dsp:txXfrm>
    </dsp:sp>
    <dsp:sp modelId="{AA9819BC-D5B2-469D-92E8-5B516F9041F6}">
      <dsp:nvSpPr>
        <dsp:cNvPr id="0" name=""/>
        <dsp:cNvSpPr/>
      </dsp:nvSpPr>
      <dsp:spPr>
        <a:xfrm>
          <a:off x="0" y="1425807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425807"/>
        <a:ext cx="1789308" cy="1343865"/>
      </dsp:txXfrm>
    </dsp:sp>
    <dsp:sp modelId="{4B58F638-6DD5-44D5-8660-E503A43D32FF}">
      <dsp:nvSpPr>
        <dsp:cNvPr id="0" name=""/>
        <dsp:cNvSpPr/>
      </dsp:nvSpPr>
      <dsp:spPr>
        <a:xfrm>
          <a:off x="1789308" y="2850304"/>
          <a:ext cx="7157232" cy="1343865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38870" tIns="341342" rIns="138870" bIns="341342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Describe the functions of the endocrine glands. </a:t>
          </a:r>
        </a:p>
      </dsp:txBody>
      <dsp:txXfrm>
        <a:off x="1789308" y="2850304"/>
        <a:ext cx="7157232" cy="1343865"/>
      </dsp:txXfrm>
    </dsp:sp>
    <dsp:sp modelId="{BC738FB0-74B4-4981-A638-438E0B7C0680}">
      <dsp:nvSpPr>
        <dsp:cNvPr id="0" name=""/>
        <dsp:cNvSpPr/>
      </dsp:nvSpPr>
      <dsp:spPr>
        <a:xfrm>
          <a:off x="0" y="2850304"/>
          <a:ext cx="1789308" cy="134386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4684" tIns="132744" rIns="94684" bIns="132744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Describe</a:t>
          </a:r>
        </a:p>
      </dsp:txBody>
      <dsp:txXfrm>
        <a:off x="0" y="2850304"/>
        <a:ext cx="1789308" cy="13438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0480E-951A-4C1D-AE1A-27DA540FFFEE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0491AA-4AF8-4FF1-AF5B-E22A2C06CA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60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>
            <a:extLst>
              <a:ext uri="{FF2B5EF4-FFF2-40B4-BE49-F238E27FC236}">
                <a16:creationId xmlns:a16="http://schemas.microsoft.com/office/drawing/2014/main" id="{A8FB6C75-8067-4B4B-A9DA-AC1BAAF882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7098D56-D65D-4A73-8CB8-9B3911FBD1AE}" type="slidenum">
              <a:rPr lang="en-US" altLang="en-US"/>
              <a:pPr eaLnBrk="1" hangingPunct="1"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E82D3DAB-D756-4E57-952B-95EEBA96737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50C6E1FE-9070-41DB-84BF-B57121E0AD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72374DB8-79CC-430C-9A87-A65EA02F9B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3D18A8A-C237-4150-8D54-F9D1DB669BAE}" type="slidenum">
              <a:rPr lang="en-US" altLang="en-US"/>
              <a:pPr eaLnBrk="1" hangingPunct="1"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1FCB9E9C-04D2-4F6D-B96B-6C118539F8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8248FE-107C-4B65-91AC-4669414F6C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>
            <a:extLst>
              <a:ext uri="{FF2B5EF4-FFF2-40B4-BE49-F238E27FC236}">
                <a16:creationId xmlns:a16="http://schemas.microsoft.com/office/drawing/2014/main" id="{1858854D-EDCD-45CF-B939-1FEFBCA1D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8FB63A-161A-4B73-9FBC-614CFE73D501}" type="slidenum">
              <a:rPr lang="en-US" altLang="en-US"/>
              <a:pPr eaLnBrk="1" hangingPunct="1">
                <a:spcBef>
                  <a:spcPct val="0"/>
                </a:spcBef>
              </a:pPr>
              <a:t>16</a:t>
            </a:fld>
            <a:endParaRPr lang="en-US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D3559702-83E1-4F12-93CF-BC3C0BAD9FC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E8B42508-DE2D-4F71-9268-52956553D0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>
            <a:extLst>
              <a:ext uri="{FF2B5EF4-FFF2-40B4-BE49-F238E27FC236}">
                <a16:creationId xmlns:a16="http://schemas.microsoft.com/office/drawing/2014/main" id="{FA273ECE-46AD-42E9-A7FA-3E287744264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8A80E08-1E0F-4939-A613-F7F6508D3187}" type="slidenum">
              <a:rPr lang="en-US" altLang="en-US"/>
              <a:pPr eaLnBrk="1" hangingPunct="1">
                <a:spcBef>
                  <a:spcPct val="0"/>
                </a:spcBef>
              </a:pPr>
              <a:t>17</a:t>
            </a:fld>
            <a:endParaRPr lang="en-US" altLang="en-US"/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B2A7F992-E8CB-4E6F-AB1E-278705AFC79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05C6E12F-69B7-4949-9934-D8ED232600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>
            <a:extLst>
              <a:ext uri="{FF2B5EF4-FFF2-40B4-BE49-F238E27FC236}">
                <a16:creationId xmlns:a16="http://schemas.microsoft.com/office/drawing/2014/main" id="{0CEAF2E1-467C-4C8C-A95C-CE05CC8AD6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39AB9CC-B597-4023-B766-F0CC95B2D035}" type="slidenum">
              <a:rPr lang="en-US" altLang="en-US"/>
              <a:pPr eaLnBrk="1" hangingPunct="1"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9C4ADDFD-DFD6-4093-8556-B66295F727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C2BDC7E1-4809-4726-A5F8-A4263D14EBF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7F8A17A4-56C6-4B01-9BB9-C9C7CEB56F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9B9B4A9-00D6-4DF6-A4EC-BA09533D84CB}" type="slidenum">
              <a:rPr lang="en-US" altLang="en-US"/>
              <a:pPr eaLnBrk="1" hangingPunct="1">
                <a:spcBef>
                  <a:spcPct val="0"/>
                </a:spcBef>
              </a:pPr>
              <a:t>19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403E49D-FA18-4A5C-9B26-87F041DCEE4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3EECF081-BD36-4A25-9EBD-8BB6D521E8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DBA555A3-81DE-4D18-8684-6D5B25AAC7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E9C0843-4E96-4BA7-AD60-CC342A2116E7}" type="slidenum">
              <a:rPr lang="en-US" altLang="en-US"/>
              <a:pPr eaLnBrk="1" hangingPunct="1">
                <a:spcBef>
                  <a:spcPct val="0"/>
                </a:spcBef>
              </a:pPr>
              <a:t>20</a:t>
            </a:fld>
            <a:endParaRPr lang="en-US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79CFD6E4-5340-494B-B719-B49BAD5A50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0EF3A8FD-EB87-4D90-BD85-84626435D3D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>
            <a:extLst>
              <a:ext uri="{FF2B5EF4-FFF2-40B4-BE49-F238E27FC236}">
                <a16:creationId xmlns:a16="http://schemas.microsoft.com/office/drawing/2014/main" id="{6EFAFB07-2A2F-4360-B1B0-DDE6BC143F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3363643-E6CD-4254-A50C-399EB0AD00BA}" type="slidenum">
              <a:rPr lang="en-US" altLang="en-US"/>
              <a:pPr eaLnBrk="1" hangingPunct="1">
                <a:spcBef>
                  <a:spcPct val="0"/>
                </a:spcBef>
              </a:pPr>
              <a:t>21</a:t>
            </a:fld>
            <a:endParaRPr lang="en-US" altLang="en-US"/>
          </a:p>
        </p:txBody>
      </p:sp>
      <p:sp>
        <p:nvSpPr>
          <p:cNvPr id="35843" name="Rectangle 2">
            <a:extLst>
              <a:ext uri="{FF2B5EF4-FFF2-40B4-BE49-F238E27FC236}">
                <a16:creationId xmlns:a16="http://schemas.microsoft.com/office/drawing/2014/main" id="{A8266E33-1277-4C4E-88D6-417EAC6877B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>
            <a:extLst>
              <a:ext uri="{FF2B5EF4-FFF2-40B4-BE49-F238E27FC236}">
                <a16:creationId xmlns:a16="http://schemas.microsoft.com/office/drawing/2014/main" id="{A7BA9408-3E01-43AA-95EE-2CEB9E2E58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4E0E924B-20AD-4638-9B2A-FB107F9D75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16FCD7B-9F23-4D83-8C59-39EF8587539B}" type="slidenum">
              <a:rPr lang="en-US" altLang="en-US"/>
              <a:pPr eaLnBrk="1" hangingPunct="1">
                <a:spcBef>
                  <a:spcPct val="0"/>
                </a:spcBef>
              </a:pPr>
              <a:t>22</a:t>
            </a:fld>
            <a:endParaRPr lang="en-US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F6B259F3-A3E1-46E7-9A5E-28AED89B2B5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3B925FD6-979A-4878-B8A8-C24F56FB4A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336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058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603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186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9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462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865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329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171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043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514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4585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24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613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173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2942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6060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78F79F0-5585-4E6B-B9E3-176C2F959A6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C56F58-D0AF-420C-9191-BCDA78B5FA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D4760CA-AA43-42E3-ACB3-59ABDE9B5A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A72680-ADE4-4A6D-A7FA-848F248EBBC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0473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A83A656-D509-4762-AE0A-57E361A149CD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16F08-F506-4B31-BFA9-B3BC14A7C8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3415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  <p:sldLayoutId id="2147483695" r:id="rId13"/>
    <p:sldLayoutId id="2147483696" r:id="rId14"/>
    <p:sldLayoutId id="2147483697" r:id="rId15"/>
    <p:sldLayoutId id="2147483698" r:id="rId16"/>
    <p:sldLayoutId id="2147483699" r:id="rId17"/>
    <p:sldLayoutId id="2147483700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line.com/nutrition/what-does-potassium-d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TNGSzt2v4xY?feature=oemb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ediaa.com/difference-between-adrenal-gland-and-pituitary-gland/#Adrenal%20Gland" TargetMode="External"/><Relationship Id="rId2" Type="http://schemas.openxmlformats.org/officeDocument/2006/relationships/hyperlink" Target="https://pediaa.com/difference-between-estrogen-and-progesterone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gantism.com/david-goliath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LCg_kyuyw4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A119C985-67FE-4F5F-8C06-4C0B6E5F56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Objectives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696EBFA-4394-4B46-9875-039A1F1D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101" name="Rectangle 3">
            <a:extLst>
              <a:ext uri="{FF2B5EF4-FFF2-40B4-BE49-F238E27FC236}">
                <a16:creationId xmlns:a16="http://schemas.microsoft.com/office/drawing/2014/main" id="{D1800F66-18C7-43E9-AB9F-D0E87452EA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9088582"/>
              </p:ext>
            </p:extLst>
          </p:nvPr>
        </p:nvGraphicFramePr>
        <p:xfrm>
          <a:off x="1103312" y="205291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80" name="Freeform: Shape 79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050" name="WordArt 2">
            <a:extLst>
              <a:ext uri="{FF2B5EF4-FFF2-40B4-BE49-F238E27FC236}">
                <a16:creationId xmlns:a16="http://schemas.microsoft.com/office/drawing/2014/main" id="{12E9DA01-FEF4-4AC6-9D53-60A5C27F2353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103312" y="452718"/>
            <a:ext cx="8947522" cy="1400530"/>
          </a:xfrm>
          <a:prstGeom prst="rect">
            <a:avLst/>
          </a:prstGeom>
        </p:spPr>
        <p:txBody>
          <a:bodyPr vert="horz" lIns="91440" tIns="45720" rIns="91440" bIns="45720" rtlCol="0" fromWordArt="1" anchor="ctr">
            <a:prstTxWarp prst="textPlain">
              <a:avLst>
                <a:gd name="adj" fmla="val 50000"/>
              </a:avLst>
            </a:prstTxWarp>
            <a:normAutofit/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w="9525">
                  <a:round/>
                  <a:headEnd/>
                  <a:tailEnd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Endocrine System</a:t>
            </a:r>
          </a:p>
        </p:txBody>
      </p:sp>
      <p:sp>
        <p:nvSpPr>
          <p:cNvPr id="2053" name="Rectangle 6">
            <a:extLst>
              <a:ext uri="{FF2B5EF4-FFF2-40B4-BE49-F238E27FC236}">
                <a16:creationId xmlns:a16="http://schemas.microsoft.com/office/drawing/2014/main" id="{EB477327-B32B-4290-AE90-51744F79F1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Main Function:</a:t>
            </a:r>
          </a:p>
          <a:p>
            <a:r>
              <a:rPr lang="en-US" altLang="en-US"/>
              <a:t>	It releases hormones into the blood to signal other cells to behave in certain ways.  It is a slow but widespread form of communication.</a:t>
            </a:r>
          </a:p>
          <a:p>
            <a:r>
              <a:rPr lang="en-US" altLang="en-US"/>
              <a:t>Chemical communication</a:t>
            </a:r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2051" name="WordArt 4">
            <a:extLst>
              <a:ext uri="{FF2B5EF4-FFF2-40B4-BE49-F238E27FC236}">
                <a16:creationId xmlns:a16="http://schemas.microsoft.com/office/drawing/2014/main" id="{FEEA750C-F31F-4C98-91F4-D1083FD71C85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3505200" y="5867400"/>
            <a:ext cx="51054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endParaRPr lang="en-GB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CC99FF"/>
                  </a:gs>
                  <a:gs pos="100000">
                    <a:srgbClr val="00FFFF"/>
                  </a:gs>
                </a:gsLst>
                <a:lin ang="5400000" scaled="1"/>
              </a:gradFill>
              <a:latin typeface="Arial Black" panose="020B0A04020102020204" pitchFamily="34" charset="0"/>
            </a:endParaRPr>
          </a:p>
        </p:txBody>
      </p:sp>
      <p:sp>
        <p:nvSpPr>
          <p:cNvPr id="2052" name="WordArt 5">
            <a:extLst>
              <a:ext uri="{FF2B5EF4-FFF2-40B4-BE49-F238E27FC236}">
                <a16:creationId xmlns:a16="http://schemas.microsoft.com/office/drawing/2014/main" id="{65A9409B-00DD-4687-822F-190792DC0C5D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4191000" y="5257800"/>
            <a:ext cx="3429000" cy="4572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endParaRPr lang="en-GB" kern="10" dirty="0">
              <a:ln w="9525">
                <a:round/>
                <a:headEnd/>
                <a:tailEnd/>
              </a:ln>
              <a:gradFill rotWithShape="1">
                <a:gsLst>
                  <a:gs pos="0">
                    <a:srgbClr val="CC99FF"/>
                  </a:gs>
                  <a:gs pos="100000">
                    <a:srgbClr val="00FFFF"/>
                  </a:gs>
                </a:gsLst>
                <a:lin ang="5400000" scaled="1"/>
              </a:gradFill>
              <a:latin typeface="Arial Black" panose="020B0A0402010202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1EF5886-9AC5-43CA-91D0-31AD2BB00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Two types of glands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9ED0A7-E505-4687-A369-5F31607E1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altLang="en-US" b="1" dirty="0">
                <a:latin typeface="Comic Sans MS" panose="030F0702030302020204" pitchFamily="66" charset="0"/>
              </a:rPr>
              <a:t>Endocrine gland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Contain cells that produce a hormone and release it straight into the blood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are ductless</a:t>
            </a:r>
          </a:p>
          <a:p>
            <a:r>
              <a:rPr lang="en-GB" altLang="en-US" b="1" dirty="0">
                <a:latin typeface="Comic Sans MS" panose="030F0702030302020204" pitchFamily="66" charset="0"/>
              </a:rPr>
              <a:t>Exocrine glands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produce a hormone which is not directly released into the blood</a:t>
            </a:r>
          </a:p>
          <a:p>
            <a:pPr lvl="1"/>
            <a:r>
              <a:rPr lang="en-GB" altLang="en-US" dirty="0">
                <a:latin typeface="Comic Sans MS" panose="030F0702030302020204" pitchFamily="66" charset="0"/>
              </a:rPr>
              <a:t>They have a duct which carries the secretion to another 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5217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8513D-382B-42E2-9A81-8EDBADE23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Two types of hormones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27779-6079-4180-8739-286E84B99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 marL="609600" indent="-609600">
              <a:buNone/>
            </a:pPr>
            <a:r>
              <a:rPr lang="en-GB" altLang="en-US" dirty="0">
                <a:latin typeface="Comic Sans MS" panose="030F0702030302020204" pitchFamily="66" charset="0"/>
              </a:rPr>
              <a:t>There are two types of hormones; </a:t>
            </a:r>
            <a:r>
              <a:rPr lang="en-US" b="0" i="0" dirty="0">
                <a:effectLst/>
                <a:latin typeface="Open Sans"/>
              </a:rPr>
              <a:t> the hormones regulate the physiology and behavior of the distant organs.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609600" indent="-609600">
              <a:buFontTx/>
              <a:buAutoNum type="arabicPeriod"/>
            </a:pPr>
            <a:r>
              <a:rPr lang="en-GB" altLang="en-US" b="1" dirty="0">
                <a:latin typeface="Comic Sans MS" panose="030F0702030302020204" pitchFamily="66" charset="0"/>
              </a:rPr>
              <a:t>Protein and peptide hormones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Are not soluble in the membrane so DO NOT enter the cell. P</a:t>
            </a:r>
            <a:r>
              <a:rPr lang="en-US" b="1" i="0" dirty="0" err="1">
                <a:effectLst/>
                <a:latin typeface="Open Sans"/>
              </a:rPr>
              <a:t>eptide</a:t>
            </a:r>
            <a:r>
              <a:rPr lang="en-US" b="1" i="0" dirty="0">
                <a:effectLst/>
                <a:latin typeface="Open Sans"/>
              </a:rPr>
              <a:t> hormones mainly bind to the cell surface receptors</a:t>
            </a:r>
            <a:r>
              <a:rPr lang="en-US" b="1" i="0">
                <a:effectLst/>
                <a:latin typeface="Open Sans"/>
              </a:rPr>
              <a:t>.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742950" lvl="1" indent="-285750"/>
            <a:r>
              <a:rPr lang="en-US" b="0" i="0" dirty="0">
                <a:effectLst/>
                <a:latin typeface="Open Sans"/>
              </a:rPr>
              <a:t>Amino acids make up the peptide hormones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marL="990600" lvl="1" indent="-533400">
              <a:buFontTx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903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CE5F3FB8-3651-4A31-B0D9-DEB2BABD3C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Targeting the signal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1ECB570-EDA0-4B42-9443-CF741F5385B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Each hormone is different from all the others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Some cells have complementary receptors on their plasma membrane (target tissues)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The hormone binds to the receptor and the cell then responds to the signal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This allows hormones to travel around the body without affecting other cells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1C0CB492-12DD-4FAB-BCDB-5144774F6F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The structure of the adrenal gland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6C74D275-817D-420C-85D9-ADC0B54A43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 dirty="0">
                <a:latin typeface="Comic Sans MS" panose="030F0702030302020204" pitchFamily="66" charset="0"/>
              </a:rPr>
              <a:t>The centre of the gland is called the medulla (produces peptide hormones)</a:t>
            </a:r>
            <a:endParaRPr lang="en-GB" altLang="en-US">
              <a:latin typeface="Comic Sans MS" panose="030F0702030302020204" pitchFamily="66" charset="0"/>
            </a:endParaRPr>
          </a:p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 dirty="0">
                <a:latin typeface="Comic Sans MS" panose="030F0702030302020204" pitchFamily="66" charset="0"/>
              </a:rPr>
              <a:t>Surrounding the medulla is the cortex (produces steroid hormones)</a:t>
            </a:r>
            <a:endParaRPr lang="en-GB" altLang="en-US">
              <a:latin typeface="Comic Sans MS" panose="030F0702030302020204" pitchFamily="66" charset="0"/>
            </a:endParaRPr>
          </a:p>
        </p:txBody>
      </p:sp>
      <p:pic>
        <p:nvPicPr>
          <p:cNvPr id="22532" name="Picture 4">
            <a:extLst>
              <a:ext uri="{FF2B5EF4-FFF2-40B4-BE49-F238E27FC236}">
                <a16:creationId xmlns:a16="http://schemas.microsoft.com/office/drawing/2014/main" id="{D5A7A6F9-6854-45F3-9574-5F46CA082A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6" r="-1" b="4047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2162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78" name="Freeform: Shape 7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15B44A01-752B-4E07-B854-D6CDE1B5FF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Function of adrenal cortex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8E265EF1-2612-4656-9553-E2A2724800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GB" altLang="en-US" dirty="0">
                <a:latin typeface="Comic Sans MS" panose="030F0702030302020204" pitchFamily="66" charset="0"/>
              </a:rPr>
              <a:t>Uses cholesterol to produce certain steroid hormones;</a:t>
            </a:r>
          </a:p>
          <a:p>
            <a:pPr lvl="1"/>
            <a:r>
              <a:rPr lang="en-GB" altLang="en-US" b="1" dirty="0">
                <a:latin typeface="Comic Sans MS" panose="030F0702030302020204" pitchFamily="66" charset="0"/>
              </a:rPr>
              <a:t>Mineralocorticoids</a:t>
            </a:r>
            <a:r>
              <a:rPr lang="en-GB" altLang="en-US" dirty="0">
                <a:latin typeface="Comic Sans MS" panose="030F0702030302020204" pitchFamily="66" charset="0"/>
              </a:rPr>
              <a:t> (e.g. aldosterone) control the concentration of Na and K in the blood want to know more </a:t>
            </a:r>
            <a:r>
              <a:rPr lang="en-US" dirty="0">
                <a:hlinkClick r:id="rId2"/>
              </a:rPr>
              <a:t>What Does Potassium Do for Your Body? A Detailed Review (healthline.com)</a:t>
            </a:r>
            <a:endParaRPr lang="en-GB" altLang="en-US" dirty="0">
              <a:latin typeface="Comic Sans MS" panose="030F0702030302020204" pitchFamily="66" charset="0"/>
            </a:endParaRPr>
          </a:p>
          <a:p>
            <a:pPr lvl="1"/>
            <a:r>
              <a:rPr lang="en-GB" altLang="en-US" b="1" dirty="0">
                <a:latin typeface="Comic Sans MS" panose="030F0702030302020204" pitchFamily="66" charset="0"/>
              </a:rPr>
              <a:t>Glucocorticoids</a:t>
            </a:r>
            <a:r>
              <a:rPr lang="en-GB" altLang="en-US" dirty="0">
                <a:latin typeface="Comic Sans MS" panose="030F0702030302020204" pitchFamily="66" charset="0"/>
              </a:rPr>
              <a:t> (e.g. cortisol) help to control the metabolism of carbohydrates and proteins in the liver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4F1222FF-4DCF-46EF-9D25-F60591E9FB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Adrenaline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CD9794A1-BF87-4F3C-AD7F-BD48C96A711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Hormone produce by the adrenal gland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Prepares the body for activity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Is an amino acid derivative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Cannot enter the target cell</a:t>
            </a:r>
          </a:p>
          <a:p>
            <a:r>
              <a:rPr lang="en-GB" altLang="en-US">
                <a:latin typeface="Comic Sans MS" panose="030F0702030302020204" pitchFamily="66" charset="0"/>
              </a:rPr>
              <a:t>Therefore it must cause an effect without entering the cell</a:t>
            </a:r>
          </a:p>
        </p:txBody>
      </p:sp>
      <p:pic>
        <p:nvPicPr>
          <p:cNvPr id="13316" name="Picture 4">
            <a:extLst>
              <a:ext uri="{FF2B5EF4-FFF2-40B4-BE49-F238E27FC236}">
                <a16:creationId xmlns:a16="http://schemas.microsoft.com/office/drawing/2014/main" id="{1AA04D95-1537-4513-8163-C0CE1DD663B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78" r="3" b="18103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32829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4" name="Picture 4">
            <a:extLst>
              <a:ext uri="{FF2B5EF4-FFF2-40B4-BE49-F238E27FC236}">
                <a16:creationId xmlns:a16="http://schemas.microsoft.com/office/drawing/2014/main" id="{B81F47D8-6937-4854-857E-1830920F71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421" b="56342"/>
          <a:stretch>
            <a:fillRect/>
          </a:stretch>
        </p:blipFill>
        <p:spPr bwMode="auto">
          <a:xfrm>
            <a:off x="2279650" y="1844676"/>
            <a:ext cx="7848600" cy="462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65" name="Rectangle 5">
            <a:extLst>
              <a:ext uri="{FF2B5EF4-FFF2-40B4-BE49-F238E27FC236}">
                <a16:creationId xmlns:a16="http://schemas.microsoft.com/office/drawing/2014/main" id="{5A26F56D-1571-4D9D-84BB-544350CD33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/>
            <a:r>
              <a:rPr lang="en-GB" altLang="en-US">
                <a:latin typeface="Comic Sans MS" panose="030F0702030302020204" pitchFamily="66" charset="0"/>
              </a:rPr>
              <a:t>Action of adrenaline (1)</a:t>
            </a:r>
          </a:p>
        </p:txBody>
      </p:sp>
    </p:spTree>
    <p:extLst>
      <p:ext uri="{BB962C8B-B14F-4D97-AF65-F5344CB8AC3E}">
        <p14:creationId xmlns:p14="http://schemas.microsoft.com/office/powerpoint/2010/main" val="1529571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>
            <a:extLst>
              <a:ext uri="{FF2B5EF4-FFF2-40B4-BE49-F238E27FC236}">
                <a16:creationId xmlns:a16="http://schemas.microsoft.com/office/drawing/2014/main" id="{7594FC8B-8CD2-407F-94F1-9C71F5AE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DBABC971-8D40-4A4F-AC60-28B91727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7" name="Oval 76">
            <a:extLst>
              <a:ext uri="{FF2B5EF4-FFF2-40B4-BE49-F238E27FC236}">
                <a16:creationId xmlns:a16="http://schemas.microsoft.com/office/drawing/2014/main" id="{B9C04DC5-313B-4FE4-B868-5672A3764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791AE23E-90C9-4963-96E2-8DADBFC3B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C5F93E90-4379-4AAC-B021-E5FA6D974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329FDD08-42D8-4AFF-90E5-5DAA5BC4CB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39E98400-AD1B-4427-81D4-6F90FF662CA7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4600"/>
              <a:t>Action of adrenaline (2)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4C1E981B-F06E-48B4-9275-F4B261AFC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 36">
            <a:extLst>
              <a:ext uri="{FF2B5EF4-FFF2-40B4-BE49-F238E27FC236}">
                <a16:creationId xmlns:a16="http://schemas.microsoft.com/office/drawing/2014/main" id="{312E2C24-0CD2-4071-8CE2-B059993A9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 5">
            <a:extLst>
              <a:ext uri="{FF2B5EF4-FFF2-40B4-BE49-F238E27FC236}">
                <a16:creationId xmlns:a16="http://schemas.microsoft.com/office/drawing/2014/main" id="{24F1DC13-C830-4B86-A9C6-927F5C55D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9460" name="Picture 4">
            <a:extLst>
              <a:ext uri="{FF2B5EF4-FFF2-40B4-BE49-F238E27FC236}">
                <a16:creationId xmlns:a16="http://schemas.microsoft.com/office/drawing/2014/main" id="{2D1CC954-8D99-4D78-9873-A01E36D30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0685"/>
          <a:stretch>
            <a:fillRect/>
          </a:stretch>
        </p:blipFill>
        <p:spPr bwMode="auto">
          <a:xfrm>
            <a:off x="643854" y="1271835"/>
            <a:ext cx="6270662" cy="431386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78564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36C193C0-768B-49D8-9127-29C426C96E61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0" y="452438"/>
            <a:ext cx="9404350" cy="1400175"/>
          </a:xfrm>
        </p:spPr>
        <p:txBody>
          <a:bodyPr/>
          <a:lstStyle/>
          <a:p>
            <a:r>
              <a:rPr lang="en-GB" altLang="en-US">
                <a:latin typeface="Comic Sans MS" panose="030F0702030302020204" pitchFamily="66" charset="0"/>
              </a:rPr>
              <a:t>Action of adrenaline (3)</a:t>
            </a:r>
          </a:p>
        </p:txBody>
      </p:sp>
      <p:pic>
        <p:nvPicPr>
          <p:cNvPr id="20484" name="Picture 4">
            <a:extLst>
              <a:ext uri="{FF2B5EF4-FFF2-40B4-BE49-F238E27FC236}">
                <a16:creationId xmlns:a16="http://schemas.microsoft.com/office/drawing/2014/main" id="{1F644425-3B6D-4674-B613-F664722C89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58" r="42917"/>
          <a:stretch>
            <a:fillRect/>
          </a:stretch>
        </p:blipFill>
        <p:spPr bwMode="auto">
          <a:xfrm>
            <a:off x="2135189" y="1125538"/>
            <a:ext cx="8135937" cy="55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614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51584B15-3FE7-44F5-A4BA-B9E39C7F65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 altLang="en-US">
                <a:solidFill>
                  <a:srgbClr val="FFFFFF"/>
                </a:solidFill>
                <a:latin typeface="Comic Sans MS" panose="030F0702030302020204" pitchFamily="66" charset="0"/>
              </a:rPr>
              <a:t>First and second messengers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D150DA47-EF2B-404F-91CC-A2435428C6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r>
              <a:rPr lang="en-GB" altLang="en-US">
                <a:latin typeface="Comic Sans MS" panose="030F0702030302020204" pitchFamily="66" charset="0"/>
              </a:rPr>
              <a:t>First messenger</a:t>
            </a:r>
          </a:p>
          <a:p>
            <a:pPr lvl="1"/>
            <a:r>
              <a:rPr lang="en-GB" altLang="en-US">
                <a:latin typeface="Comic Sans MS" panose="030F0702030302020204" pitchFamily="66" charset="0"/>
              </a:rPr>
              <a:t>A hormone that transmits a signal around the body</a:t>
            </a:r>
          </a:p>
          <a:p>
            <a:endParaRPr lang="en-GB" altLang="en-US">
              <a:latin typeface="Comic Sans MS" panose="030F0702030302020204" pitchFamily="66" charset="0"/>
            </a:endParaRPr>
          </a:p>
          <a:p>
            <a:r>
              <a:rPr lang="en-GB" altLang="en-US">
                <a:latin typeface="Comic Sans MS" panose="030F0702030302020204" pitchFamily="66" charset="0"/>
              </a:rPr>
              <a:t>Second messenger</a:t>
            </a:r>
          </a:p>
          <a:p>
            <a:pPr lvl="1"/>
            <a:r>
              <a:rPr lang="en-GB" altLang="en-US">
                <a:latin typeface="Comic Sans MS" panose="030F0702030302020204" pitchFamily="66" charset="0"/>
              </a:rPr>
              <a:t>Is cAMP which transmits a signal inside the cell</a:t>
            </a:r>
          </a:p>
        </p:txBody>
      </p:sp>
    </p:spTree>
    <p:extLst>
      <p:ext uri="{BB962C8B-B14F-4D97-AF65-F5344CB8AC3E}">
        <p14:creationId xmlns:p14="http://schemas.microsoft.com/office/powerpoint/2010/main" val="408655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ellular mechanism of hormone action | Endocrine system physiology | NCLEX-RN | Khan Academy">
            <a:hlinkClick r:id="" action="ppaction://media"/>
            <a:extLst>
              <a:ext uri="{FF2B5EF4-FFF2-40B4-BE49-F238E27FC236}">
                <a16:creationId xmlns:a16="http://schemas.microsoft.com/office/drawing/2014/main" id="{C07FFB05-77A1-461F-B940-EB35269EE88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14600" y="1527210"/>
            <a:ext cx="6732000" cy="3803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0077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>
            <a:extLst>
              <a:ext uri="{FF2B5EF4-FFF2-40B4-BE49-F238E27FC236}">
                <a16:creationId xmlns:a16="http://schemas.microsoft.com/office/drawing/2014/main" id="{8CFEC2E7-D65C-410F-9FCA-96B3DE199C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2545" y="1828800"/>
            <a:ext cx="2750457" cy="4195762"/>
          </a:xfr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Rectangle 7">
            <a:extLst>
              <a:ext uri="{FF2B5EF4-FFF2-40B4-BE49-F238E27FC236}">
                <a16:creationId xmlns:a16="http://schemas.microsoft.com/office/drawing/2014/main" id="{4DF4CC7A-52B8-4359-AB88-2441D709A7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2600" y="2133600"/>
            <a:ext cx="4343400" cy="4097338"/>
          </a:xfrm>
          <a:prstGeom prst="rect">
            <a:avLst/>
          </a:prstGeom>
          <a:noFill/>
          <a:ln w="9525">
            <a:solidFill>
              <a:srgbClr val="00FF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00FFFF"/>
                </a:solidFill>
                <a:latin typeface="Arial" panose="020B0604020202020204" pitchFamily="34" charset="0"/>
              </a:rPr>
              <a:t>Endocrine gland</a:t>
            </a:r>
            <a:r>
              <a:rPr lang="en-US" altLang="en-US" sz="2800">
                <a:solidFill>
                  <a:srgbClr val="00FFFF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Release hormones into the bloodstream.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00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b="1">
                <a:solidFill>
                  <a:srgbClr val="00FFFF"/>
                </a:solidFill>
                <a:latin typeface="Arial" panose="020B0604020202020204" pitchFamily="34" charset="0"/>
              </a:rPr>
              <a:t>Hormone</a:t>
            </a:r>
            <a:r>
              <a:rPr lang="en-US" altLang="en-US" sz="2800">
                <a:solidFill>
                  <a:srgbClr val="00FFFF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800">
                <a:solidFill>
                  <a:schemeClr val="bg1"/>
                </a:solidFill>
                <a:latin typeface="Arial" panose="020B0604020202020204" pitchFamily="34" charset="0"/>
              </a:rPr>
              <a:t> are chemicals released in one part of the body that travel through the bloodstream and affect the activities of cells in other parts of the body.</a:t>
            </a:r>
          </a:p>
        </p:txBody>
      </p:sp>
      <p:sp>
        <p:nvSpPr>
          <p:cNvPr id="3076" name="Text Box 8">
            <a:extLst>
              <a:ext uri="{FF2B5EF4-FFF2-40B4-BE49-F238E27FC236}">
                <a16:creationId xmlns:a16="http://schemas.microsoft.com/office/drawing/2014/main" id="{B78F2D07-BE6E-4474-A67D-25B9BE3898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0" y="1295400"/>
            <a:ext cx="28956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3600">
                <a:solidFill>
                  <a:srgbClr val="CC66FF"/>
                </a:solidFill>
                <a:latin typeface="Comic Sans MS" panose="030F0702030302020204" pitchFamily="66" charset="0"/>
              </a:rPr>
              <a:t>Consists of:</a:t>
            </a:r>
          </a:p>
        </p:txBody>
      </p:sp>
      <p:sp>
        <p:nvSpPr>
          <p:cNvPr id="3077" name="WordArt 9">
            <a:extLst>
              <a:ext uri="{FF2B5EF4-FFF2-40B4-BE49-F238E27FC236}">
                <a16:creationId xmlns:a16="http://schemas.microsoft.com/office/drawing/2014/main" id="{006127E0-1340-40BA-86B0-30512545F72F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1752600" y="533400"/>
            <a:ext cx="4191000" cy="7620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  <a:contourClr>
                <a:srgbClr val="CC99FF"/>
              </a:contourClr>
            </a:sp3d>
          </a:bodyPr>
          <a:lstStyle/>
          <a:p>
            <a:pPr algn="ctr"/>
            <a:r>
              <a:rPr lang="en-GB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CC99FF"/>
                    </a:gs>
                    <a:gs pos="100000">
                      <a:srgbClr val="00FFFF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The Endocrine System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FA41A-63FE-45BC-BD40-1A4A96FBF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Steroid Hormones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96740-4FCC-45A5-8AC6-175D5E370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  <a:latin typeface="Open Sans"/>
              </a:rPr>
              <a:t>Steroid hormones are secretions of ductless glands that consist of a characteristic steroid ring structure. Formed from cholesterol. Sex hormones produced in the sex organs (testosterone, </a:t>
            </a:r>
            <a:r>
              <a:rPr lang="en-US" b="0" i="0" dirty="0" err="1">
                <a:effectLst/>
                <a:latin typeface="Open Sans"/>
              </a:rPr>
              <a:t>o</a:t>
            </a:r>
            <a:r>
              <a:rPr lang="en-US" b="0" i="0" u="none" strike="noStrike" dirty="0" err="1">
                <a:effectLst/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estrogen</a:t>
            </a:r>
            <a:r>
              <a:rPr lang="en-US" b="0" i="0" u="none" strike="noStrike" dirty="0">
                <a:effectLst/>
                <a:latin typeface="Open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and progesterone</a:t>
            </a:r>
            <a:r>
              <a:rPr lang="en-US" b="0" i="0" dirty="0">
                <a:effectLst/>
                <a:latin typeface="Open Sans"/>
              </a:rPr>
              <a:t>), and hormones produced in the </a:t>
            </a:r>
            <a:r>
              <a:rPr lang="en-US" b="0" i="0" u="none" strike="noStrike" dirty="0">
                <a:effectLst/>
                <a:latin typeface="Open San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adrenal gland</a:t>
            </a:r>
            <a:r>
              <a:rPr lang="en-US" b="0" i="0" dirty="0">
                <a:effectLst/>
                <a:latin typeface="Open Sans"/>
              </a:rPr>
              <a:t> (aldosterone, cortisol, and androgens) are examples of steroid hormones..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Can pass through the membrane and enter the cell</a:t>
            </a:r>
          </a:p>
          <a:p>
            <a:pPr marL="990600" lvl="1" indent="-533400">
              <a:buFontTx/>
              <a:buChar char="•"/>
            </a:pPr>
            <a:r>
              <a:rPr lang="en-GB" altLang="en-US" dirty="0">
                <a:latin typeface="Comic Sans MS" panose="030F0702030302020204" pitchFamily="66" charset="0"/>
              </a:rPr>
              <a:t>Act upon the DNA in the nucleus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507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1CEBD634-6ABF-404F-8EE6-C865A50662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0" y="152400"/>
            <a:ext cx="6096000" cy="6096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>
                <a:solidFill>
                  <a:srgbClr val="CC66FF"/>
                </a:solidFill>
                <a:latin typeface="Arial" panose="020B0604020202020204" pitchFamily="34" charset="0"/>
              </a:rPr>
              <a:t>Pituitary Gland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9D4F8862-EB14-4C8F-B5B5-4B960A14784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2895600"/>
            <a:ext cx="6019800" cy="3733800"/>
          </a:xfrm>
          <a:noFill/>
          <a:ln>
            <a:solidFill>
              <a:srgbClr val="00FFFF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b="1" dirty="0">
                <a:solidFill>
                  <a:srgbClr val="CC66FF"/>
                </a:solidFill>
                <a:latin typeface="Arial" panose="020B0604020202020204" pitchFamily="34" charset="0"/>
              </a:rPr>
              <a:t>Function</a:t>
            </a:r>
            <a:r>
              <a:rPr lang="en-US" altLang="en-US" dirty="0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dirty="0">
                <a:latin typeface="Arial" panose="020B0604020202020204" pitchFamily="34" charset="0"/>
              </a:rPr>
              <a:t>It secretes nine hormones that directly regulate many body functions and controls functions of other glands.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b="1" dirty="0">
                <a:latin typeface="Arial" panose="020B0604020202020204" pitchFamily="34" charset="0"/>
              </a:rPr>
              <a:t>Disorders</a:t>
            </a:r>
            <a:r>
              <a:rPr lang="en-US" altLang="en-US" dirty="0">
                <a:latin typeface="Arial" panose="020B0604020202020204" pitchFamily="34" charset="0"/>
              </a:rPr>
              <a:t>: To much growth hormones (GH) in early childhood can result in a condition called </a:t>
            </a:r>
            <a:r>
              <a:rPr lang="en-US" altLang="en-US" u="sng" dirty="0">
                <a:latin typeface="Arial" panose="020B0604020202020204" pitchFamily="34" charset="0"/>
              </a:rPr>
              <a:t>gigantism</a:t>
            </a:r>
            <a:r>
              <a:rPr lang="en-US" altLang="en-US" dirty="0">
                <a:latin typeface="Arial" panose="020B0604020202020204" pitchFamily="34" charset="0"/>
              </a:rPr>
              <a:t>. To little GH can result in </a:t>
            </a:r>
            <a:r>
              <a:rPr lang="en-US" altLang="en-US" u="sng" dirty="0">
                <a:latin typeface="Arial" panose="020B0604020202020204" pitchFamily="34" charset="0"/>
              </a:rPr>
              <a:t>Pituitary Dwarfism</a:t>
            </a:r>
            <a:r>
              <a:rPr lang="en-US" altLang="en-US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37895" name="Picture 7" descr="Robert Wadlow">
            <a:hlinkClick r:id="rId3"/>
            <a:extLst>
              <a:ext uri="{FF2B5EF4-FFF2-40B4-BE49-F238E27FC236}">
                <a16:creationId xmlns:a16="http://schemas.microsoft.com/office/drawing/2014/main" id="{F71EA91E-1482-4A46-AAFC-D2A60C64A17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23200" y="152400"/>
            <a:ext cx="2844800" cy="49530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0" name="Picture 5">
            <a:extLst>
              <a:ext uri="{FF2B5EF4-FFF2-40B4-BE49-F238E27FC236}">
                <a16:creationId xmlns:a16="http://schemas.microsoft.com/office/drawing/2014/main" id="{38CC2DFA-0F19-400B-A313-689AAA06DE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990601"/>
            <a:ext cx="5867400" cy="1662113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2" name="Rectangle 9">
            <a:extLst>
              <a:ext uri="{FF2B5EF4-FFF2-40B4-BE49-F238E27FC236}">
                <a16:creationId xmlns:a16="http://schemas.microsoft.com/office/drawing/2014/main" id="{8D464C02-CA94-44CC-AF73-B7CD3A0A0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0600" y="5334001"/>
            <a:ext cx="1447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bg1"/>
                </a:solidFill>
                <a:latin typeface="Comic Sans MS" panose="030F0702030302020204" pitchFamily="66" charset="0"/>
              </a:rPr>
              <a:t>Robert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bg1"/>
                </a:solidFill>
                <a:latin typeface="Comic Sans MS" panose="030F0702030302020204" pitchFamily="66" charset="0"/>
              </a:rPr>
              <a:t> Wadlow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789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CEA9030C-D3BA-4A8F-8A12-500791B8F3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00400" y="152400"/>
            <a:ext cx="5410200" cy="838200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Thyroid Gland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AE087B1-D44D-419A-B358-1262F40B1A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990600"/>
            <a:ext cx="7269163" cy="3124200"/>
          </a:xfrm>
          <a:noFill/>
          <a:ln>
            <a:solidFill>
              <a:srgbClr val="00FFFF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Function</a:t>
            </a:r>
            <a:r>
              <a:rPr lang="en-US" altLang="en-US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plays a major role in regulation the body’s metabolism.</a:t>
            </a:r>
          </a:p>
          <a:p>
            <a:pPr eaLnBrk="1" hangingPunct="1">
              <a:lnSpc>
                <a:spcPct val="80000"/>
              </a:lnSpc>
            </a:pPr>
            <a:endParaRPr lang="en-US" altLang="en-US" sz="100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b="1">
                <a:solidFill>
                  <a:srgbClr val="CC66FF"/>
                </a:solidFill>
                <a:latin typeface="Arial" panose="020B0604020202020204" pitchFamily="34" charset="0"/>
              </a:rPr>
              <a:t>Disorders</a:t>
            </a:r>
            <a:r>
              <a:rPr lang="en-US" altLang="en-US">
                <a:solidFill>
                  <a:srgbClr val="CC66FF"/>
                </a:solidFill>
                <a:latin typeface="Arial" panose="020B0604020202020204" pitchFamily="34" charset="0"/>
              </a:rPr>
              <a:t>: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If the Thyroid Gland produces to much </a:t>
            </a:r>
            <a:r>
              <a:rPr lang="en-US" altLang="en-US">
                <a:solidFill>
                  <a:srgbClr val="00FFFF"/>
                </a:solidFill>
                <a:latin typeface="Arial" panose="020B0604020202020204" pitchFamily="34" charset="0"/>
              </a:rPr>
              <a:t>Thyroxin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, it can cause a condition known as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Hyperthyroidism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. If to little </a:t>
            </a:r>
            <a:r>
              <a:rPr lang="en-US" altLang="en-US">
                <a:solidFill>
                  <a:srgbClr val="00FFFF"/>
                </a:solidFill>
                <a:latin typeface="Arial" panose="020B0604020202020204" pitchFamily="34" charset="0"/>
              </a:rPr>
              <a:t>thyroxin 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produces it is called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Hypothyroidism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5124" name="Picture 4">
            <a:extLst>
              <a:ext uri="{FF2B5EF4-FFF2-40B4-BE49-F238E27FC236}">
                <a16:creationId xmlns:a16="http://schemas.microsoft.com/office/drawing/2014/main" id="{0A5CA8CA-0AD9-46EE-98D6-CC5CD45310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951"/>
          <a:stretch>
            <a:fillRect/>
          </a:stretch>
        </p:blipFill>
        <p:spPr bwMode="auto">
          <a:xfrm>
            <a:off x="2286000" y="4419601"/>
            <a:ext cx="7239000" cy="2003425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97F2299-09D3-48C6-AC88-100916672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US" altLang="en-US" b="1">
                <a:solidFill>
                  <a:srgbClr val="FFFFFF"/>
                </a:solidFill>
                <a:latin typeface="Arial" panose="020B0604020202020204" pitchFamily="34" charset="0"/>
              </a:rPr>
              <a:t>Pancreas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1466FCD4-5F53-4CB9-A9AF-AE220BE9C9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Function</a:t>
            </a:r>
            <a:r>
              <a:rPr lang="en-US" altLang="en-US">
                <a:latin typeface="Arial" panose="020B0604020202020204" pitchFamily="34" charset="0"/>
              </a:rPr>
              <a:t>: The Insulin and Glycogen in the Pancreas help to keep the level of glucose in the blood stable.</a:t>
            </a:r>
          </a:p>
          <a:p>
            <a:pPr eaLnBrk="1" hangingPunct="1"/>
            <a:endParaRPr lang="en-US" altLang="en-US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Disorders</a:t>
            </a:r>
            <a:r>
              <a:rPr lang="en-US" altLang="en-US">
                <a:latin typeface="Arial" panose="020B0604020202020204" pitchFamily="34" charset="0"/>
              </a:rPr>
              <a:t>: When the Pancreas fails to produce or properly use Insulin, it can cause a condition known as </a:t>
            </a:r>
            <a:r>
              <a:rPr lang="en-US" altLang="en-US" u="sng">
                <a:latin typeface="Arial" panose="020B0604020202020204" pitchFamily="34" charset="0"/>
              </a:rPr>
              <a:t>Diabetes Mellitus</a:t>
            </a:r>
            <a:r>
              <a:rPr lang="en-US" altLang="en-US">
                <a:latin typeface="Arial" panose="020B0604020202020204" pitchFamily="34" charset="0"/>
              </a:rPr>
              <a:t>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8D95F96D-CA97-4EA8-8806-A13728C2A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Adrenal Gland</a:t>
            </a:r>
            <a:r>
              <a:rPr lang="en-US" altLang="en-US"/>
              <a:t> 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495E156-F77A-4F08-A29C-39A19ADB0B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Functions</a:t>
            </a:r>
            <a:r>
              <a:rPr lang="en-US" altLang="en-US">
                <a:latin typeface="Arial" panose="020B0604020202020204" pitchFamily="34" charset="0"/>
              </a:rPr>
              <a:t>: </a:t>
            </a:r>
          </a:p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-The adrenal glands release </a:t>
            </a:r>
            <a:r>
              <a:rPr lang="en-US" altLang="en-US" u="sng">
                <a:latin typeface="Arial" panose="020B0604020202020204" pitchFamily="34" charset="0"/>
              </a:rPr>
              <a:t>Adrenaline</a:t>
            </a:r>
            <a:r>
              <a:rPr lang="en-US" altLang="en-US">
                <a:latin typeface="Arial" panose="020B0604020202020204" pitchFamily="34" charset="0"/>
              </a:rPr>
              <a:t> in the body that helps prepare for and deal with stress.</a:t>
            </a:r>
          </a:p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-Also regulates kidney function.</a:t>
            </a:r>
          </a:p>
          <a:p>
            <a:pPr eaLnBrk="1" hangingPunct="1"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73" name="Freeform 31">
            <a:extLst>
              <a:ext uri="{FF2B5EF4-FFF2-40B4-BE49-F238E27FC236}">
                <a16:creationId xmlns:a16="http://schemas.microsoft.com/office/drawing/2014/main" id="{D6CEF2A9-EF08-4FB3-AFFB-C5F77AB6E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4109C3C2-C0A8-4559-8462-8007573D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3992" y="0"/>
            <a:ext cx="609842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4C535542-B72A-4DE0-BE5A-5EA00508C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7172" name="Picture 4" descr="illu_adrenal_gland">
            <a:extLst>
              <a:ext uri="{FF2B5EF4-FFF2-40B4-BE49-F238E27FC236}">
                <a16:creationId xmlns:a16="http://schemas.microsoft.com/office/drawing/2014/main" id="{B4AAC5AD-1064-4F2A-880A-C9917A8B86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0106" y="647698"/>
            <a:ext cx="4917661" cy="556260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11DF0705-615B-4CF3-A16F-8C14680D8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9291F5B-FC0D-45C4-A0CF-9AD4A81E2F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800" b="1">
                <a:latin typeface="Arial" panose="020B0604020202020204" pitchFamily="34" charset="0"/>
              </a:rPr>
              <a:t>Ovaries</a:t>
            </a:r>
          </a:p>
        </p:txBody>
      </p:sp>
      <p:sp>
        <p:nvSpPr>
          <p:cNvPr id="73" name="Freeform 7">
            <a:extLst>
              <a:ext uri="{FF2B5EF4-FFF2-40B4-BE49-F238E27FC236}">
                <a16:creationId xmlns:a16="http://schemas.microsoft.com/office/drawing/2014/main" id="{AD488FAE-8A33-44D2-922D-E1A7E147D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1A684E7-FC3D-4F0E-9F70-C69B3BEFC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E284F65F-D81D-4196-A4FB-F1C7EAC55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E0E41EA-15C8-4C96-84B8-F9BBB96B5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3052B5F9-53B4-4680-9149-35349873371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48452" y="1410458"/>
            <a:ext cx="6495847" cy="25899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Functions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: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Pair of reproductive organs found in women that produce eggs.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Also secrete o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estrogen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and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progesterone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, which control ovulation and menstruation.  </a:t>
            </a:r>
          </a:p>
        </p:txBody>
      </p:sp>
      <p:pic>
        <p:nvPicPr>
          <p:cNvPr id="8196" name="Picture 4">
            <a:extLst>
              <a:ext uri="{FF2B5EF4-FFF2-40B4-BE49-F238E27FC236}">
                <a16:creationId xmlns:a16="http://schemas.microsoft.com/office/drawing/2014/main" id="{C664142C-2302-4024-BCEB-5B65A553AF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4267831"/>
            <a:ext cx="6495847" cy="175959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E7D50DE6-DCA5-497C-A9A1-9C349B1FA9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4800" b="1">
                <a:latin typeface="Arial" panose="020B0604020202020204" pitchFamily="34" charset="0"/>
              </a:rPr>
              <a:t>Testes</a:t>
            </a:r>
          </a:p>
        </p:txBody>
      </p:sp>
      <p:sp>
        <p:nvSpPr>
          <p:cNvPr id="73" name="Freeform 7">
            <a:extLst>
              <a:ext uri="{FF2B5EF4-FFF2-40B4-BE49-F238E27FC236}">
                <a16:creationId xmlns:a16="http://schemas.microsoft.com/office/drawing/2014/main" id="{AD488FAE-8A33-44D2-922D-E1A7E147D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1A684E7-FC3D-4F0E-9F70-C69B3BEFC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Freeform 5">
            <a:extLst>
              <a:ext uri="{FF2B5EF4-FFF2-40B4-BE49-F238E27FC236}">
                <a16:creationId xmlns:a16="http://schemas.microsoft.com/office/drawing/2014/main" id="{E284F65F-D81D-4196-A4FB-F1C7EAC55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FE0E41EA-15C8-4C96-84B8-F9BBB96B5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08E84C8-A3B9-4B62-92E3-C8CC89C8C1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48452" y="1410458"/>
            <a:ext cx="6495847" cy="258991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Functions: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Pair of</a:t>
            </a:r>
            <a:r>
              <a:rPr lang="en-US" altLang="en-US" b="1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reproductive glands that produces sperm. </a:t>
            </a:r>
          </a:p>
          <a:p>
            <a:pPr lvl="1" eaLnBrk="1" hangingPunct="1"/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Also secrete </a:t>
            </a:r>
            <a:r>
              <a:rPr lang="en-US" altLang="en-US" u="sng">
                <a:solidFill>
                  <a:schemeClr val="bg1"/>
                </a:solidFill>
                <a:latin typeface="Arial" panose="020B0604020202020204" pitchFamily="34" charset="0"/>
              </a:rPr>
              <a:t>Testosterone</a:t>
            </a:r>
            <a:r>
              <a:rPr lang="en-US" altLang="en-US">
                <a:solidFill>
                  <a:schemeClr val="bg1"/>
                </a:solidFill>
                <a:latin typeface="Arial" panose="020B0604020202020204" pitchFamily="34" charset="0"/>
              </a:rPr>
              <a:t> to give the body its masculine characteristics.</a:t>
            </a:r>
            <a:endParaRPr lang="en-US" altLang="en-US" b="1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US" altLang="en-US">
              <a:solidFill>
                <a:schemeClr val="bg1"/>
              </a:solidFill>
            </a:endParaRP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D22AC37E-8715-4CB5-9474-899DBE85D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4267831"/>
            <a:ext cx="6495847" cy="170669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9762AAEE-99D2-4FE3-B08C-0D553408F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</a:rPr>
              <a:t>Interaction of Glands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DAF70588-2ACE-40A6-881C-380C72A780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US" altLang="en-US">
                <a:latin typeface="Arial" panose="020B0604020202020204" pitchFamily="34" charset="0"/>
              </a:rPr>
              <a:t>	The hypothalamus is located in the </a:t>
            </a:r>
            <a:r>
              <a:rPr lang="en-US" altLang="en-US" b="1">
                <a:latin typeface="Arial" panose="020B0604020202020204" pitchFamily="34" charset="0"/>
              </a:rPr>
              <a:t>brain </a:t>
            </a:r>
            <a:r>
              <a:rPr lang="en-US" altLang="en-US">
                <a:latin typeface="Arial" panose="020B0604020202020204" pitchFamily="34" charset="0"/>
              </a:rPr>
              <a:t>and controls the release of hormones from the </a:t>
            </a:r>
            <a:r>
              <a:rPr lang="en-US" altLang="en-US" b="1">
                <a:latin typeface="Arial" panose="020B0604020202020204" pitchFamily="34" charset="0"/>
              </a:rPr>
              <a:t>pituitary</a:t>
            </a:r>
            <a:r>
              <a:rPr lang="en-US" altLang="en-US">
                <a:latin typeface="Arial" panose="020B0604020202020204" pitchFamily="34" charset="0"/>
              </a:rPr>
              <a:t> gland. It is an important link between the endocrine and nervous systems. </a:t>
            </a:r>
          </a:p>
          <a:p>
            <a:pPr eaLnBrk="1" hangingPunct="1">
              <a:buFontTx/>
              <a:buNone/>
            </a:pPr>
            <a:endParaRPr lang="en-US" altLang="en-US">
              <a:latin typeface="Arial" panose="020B0604020202020204" pitchFamily="34" charset="0"/>
            </a:endParaRPr>
          </a:p>
        </p:txBody>
      </p:sp>
      <p:pic>
        <p:nvPicPr>
          <p:cNvPr id="10244" name="Picture 4" descr="Hypothalamus">
            <a:extLst>
              <a:ext uri="{FF2B5EF4-FFF2-40B4-BE49-F238E27FC236}">
                <a16:creationId xmlns:a16="http://schemas.microsoft.com/office/drawing/2014/main" id="{4040C06E-F10A-47FB-BAFC-B876DD930F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5581"/>
          <a:stretch/>
        </p:blipFill>
        <p:spPr bwMode="auto">
          <a:xfrm>
            <a:off x="6091916" y="2052213"/>
            <a:ext cx="5451627" cy="4196185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Rectangle 5">
            <a:extLst>
              <a:ext uri="{FF2B5EF4-FFF2-40B4-BE49-F238E27FC236}">
                <a16:creationId xmlns:a16="http://schemas.microsoft.com/office/drawing/2014/main" id="{950F35C6-018A-4F5B-8A7E-7B675F6BC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15000" y="5943600"/>
            <a:ext cx="464820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sz="1400">
                <a:latin typeface="Arial" panose="020B0604020202020204" pitchFamily="34" charset="0"/>
              </a:rPr>
              <a:t>http://www.biocfarm.unibo.it/aunsnc/images/3D%20Objects/Hypothalamus.gif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D01B643-1FE9-4BA9-AD71-32BDE8F2F4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75" y="0"/>
            <a:ext cx="42846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30582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295A9-3F6D-49A3-9FCF-AE1276E5F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Popcorn time and recap </a:t>
            </a:r>
          </a:p>
        </p:txBody>
      </p:sp>
      <p:pic>
        <p:nvPicPr>
          <p:cNvPr id="4" name="Online Media 3" title="Overview of the Endocrine System">
            <a:hlinkClick r:id="" action="ppaction://media"/>
            <a:extLst>
              <a:ext uri="{FF2B5EF4-FFF2-40B4-BE49-F238E27FC236}">
                <a16:creationId xmlns:a16="http://schemas.microsoft.com/office/drawing/2014/main" id="{14BB2865-4E6B-422D-9A96-4F65577142C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63725" y="2052638"/>
            <a:ext cx="7426325" cy="41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8685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803</Words>
  <Application>Microsoft Office PowerPoint</Application>
  <PresentationFormat>Widescreen</PresentationFormat>
  <Paragraphs>99</Paragraphs>
  <Slides>24</Slides>
  <Notes>9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Century Gothic</vt:lpstr>
      <vt:lpstr>Calibri</vt:lpstr>
      <vt:lpstr>Comic Sans MS</vt:lpstr>
      <vt:lpstr>Arial Black</vt:lpstr>
      <vt:lpstr>Wingdings 3</vt:lpstr>
      <vt:lpstr>Open Sans</vt:lpstr>
      <vt:lpstr>Times New Roman</vt:lpstr>
      <vt:lpstr>Arial</vt:lpstr>
      <vt:lpstr>Ion</vt:lpstr>
      <vt:lpstr>Objectives</vt:lpstr>
      <vt:lpstr>PowerPoint Presentation</vt:lpstr>
      <vt:lpstr>Two types of glands </vt:lpstr>
      <vt:lpstr>Two types of hormones </vt:lpstr>
      <vt:lpstr>Targeting the signal</vt:lpstr>
      <vt:lpstr>The structure of the adrenal gland</vt:lpstr>
      <vt:lpstr>Function of adrenal cortex</vt:lpstr>
      <vt:lpstr>Adrenaline</vt:lpstr>
      <vt:lpstr>Action of adrenaline (1)</vt:lpstr>
      <vt:lpstr>Action of adrenaline (2)</vt:lpstr>
      <vt:lpstr>Action of adrenaline (3)</vt:lpstr>
      <vt:lpstr>First and second messengers</vt:lpstr>
      <vt:lpstr>PowerPoint Presentation</vt:lpstr>
      <vt:lpstr>PowerPoint Presentation</vt:lpstr>
      <vt:lpstr>Steroid Hormones </vt:lpstr>
      <vt:lpstr>Pituitary Gland</vt:lpstr>
      <vt:lpstr>Thyroid Gland</vt:lpstr>
      <vt:lpstr>Pancreas</vt:lpstr>
      <vt:lpstr>Adrenal Gland </vt:lpstr>
      <vt:lpstr>Ovaries</vt:lpstr>
      <vt:lpstr>Testes</vt:lpstr>
      <vt:lpstr>Interaction of Glands</vt:lpstr>
      <vt:lpstr>PowerPoint Presentation</vt:lpstr>
      <vt:lpstr>Popcorn time and recap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Objectives</dc:title>
  <dc:creator>Felicity Page</dc:creator>
  <cp:lastModifiedBy>Felicity Peacock</cp:lastModifiedBy>
  <cp:revision>3</cp:revision>
  <dcterms:created xsi:type="dcterms:W3CDTF">2021-01-15T09:54:24Z</dcterms:created>
  <dcterms:modified xsi:type="dcterms:W3CDTF">2022-02-21T12:57:57Z</dcterms:modified>
</cp:coreProperties>
</file>