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topical-events/budget-2016" TargetMode="External"/><Relationship Id="rId3" Type="http://schemas.openxmlformats.org/officeDocument/2006/relationships/hyperlink" Target="https://expertbeacon.com/what-do-when-you-or-your-child-do-not-get-along-teacher/#.Wrq0HojwbIU" TargetMode="External"/><Relationship Id="rId7" Type="http://schemas.openxmlformats.org/officeDocument/2006/relationships/hyperlink" Target="https://www.gov.uk/guidance/equality-act-2010-guidance" TargetMode="External"/><Relationship Id="rId2" Type="http://schemas.openxmlformats.org/officeDocument/2006/relationships/hyperlink" Target="https://www.gov.uk/government/publications/disability-facts-and-figures/disability-facts-and-figur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uploads/system/uploads/attachment_data/file/321594/disability-prevalence.pdf" TargetMode="External"/><Relationship Id="rId5" Type="http://schemas.openxmlformats.org/officeDocument/2006/relationships/hyperlink" Target="https://www.shutterstock.com/video/clip-5898194-stock-footage-rehab-group-sitting-in-a-circle-with-one-man-excluded-at-group-therapy-session.html" TargetMode="External"/><Relationship Id="rId4" Type="http://schemas.openxmlformats.org/officeDocument/2006/relationships/hyperlink" Target="http://www.goaccess.co.uk/questions-answers-consider-choosing-disabled-access-ramp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BA569-9867-413F-8E52-C7155DC90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SJEQ7003</a:t>
            </a:r>
            <a:br>
              <a:rPr lang="en-GB" dirty="0"/>
            </a:br>
            <a:r>
              <a:rPr lang="en-GB" dirty="0"/>
              <a:t>Power and Social (Re)production of Inequality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611672-DE60-49D2-9E88-508047B4CA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5155096"/>
            <a:ext cx="8825658" cy="483704"/>
          </a:xfrm>
        </p:spPr>
        <p:txBody>
          <a:bodyPr/>
          <a:lstStyle/>
          <a:p>
            <a:r>
              <a:rPr lang="en-GB" dirty="0"/>
              <a:t>Anna Murphy			1303267				7</a:t>
            </a:r>
            <a:r>
              <a:rPr lang="en-GB" baseline="30000" dirty="0"/>
              <a:t>th</a:t>
            </a:r>
            <a:r>
              <a:rPr lang="en-GB" dirty="0"/>
              <a:t> April 2018</a:t>
            </a:r>
          </a:p>
        </p:txBody>
      </p:sp>
    </p:spTree>
    <p:extLst>
      <p:ext uri="{BB962C8B-B14F-4D97-AF65-F5344CB8AC3E}">
        <p14:creationId xmlns:p14="http://schemas.microsoft.com/office/powerpoint/2010/main" val="405826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813E7-752D-4210-917B-546F90D95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B73E6-F0F3-480C-8D0A-9D446B961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9704"/>
            <a:ext cx="8946541" cy="3478695"/>
          </a:xfrm>
        </p:spPr>
        <p:txBody>
          <a:bodyPr/>
          <a:lstStyle/>
          <a:p>
            <a:r>
              <a:rPr lang="en-GB" dirty="0"/>
              <a:t>Critically reflect in depth upon what constitutes power and control in society; focus on one area of power and control and refer to legislation, policy and theory 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1386292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4AFF3-48A9-4A67-A3DC-CA9DA16D3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9518B-25D4-4907-98C8-BD0EC41D9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902226"/>
            <a:ext cx="8946541" cy="2385391"/>
          </a:xfrm>
        </p:spPr>
        <p:txBody>
          <a:bodyPr/>
          <a:lstStyle/>
          <a:p>
            <a:r>
              <a:rPr lang="en-GB" dirty="0"/>
              <a:t>‘The disabled and the mentally ill are two of the most powerless groups in society’ (Best, 2005).</a:t>
            </a:r>
          </a:p>
          <a:p>
            <a:endParaRPr lang="en-GB" dirty="0"/>
          </a:p>
          <a:p>
            <a:r>
              <a:rPr lang="en-GB" dirty="0"/>
              <a:t>Estimated 11.6 Million Disabled People in the UK. (Dept. for Works and Pensions, 2012).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626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8D47A-D9B3-451C-AFD8-F4F480F70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Exclusion</a:t>
            </a:r>
          </a:p>
        </p:txBody>
      </p:sp>
      <p:pic>
        <p:nvPicPr>
          <p:cNvPr id="1026" name="Picture 2" descr="Image result for disabled access">
            <a:extLst>
              <a:ext uri="{FF2B5EF4-FFF2-40B4-BE49-F238E27FC236}">
                <a16:creationId xmlns:a16="http://schemas.microsoft.com/office/drawing/2014/main" id="{1388D490-BA01-4A2D-8472-F690E732217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94"/>
          <a:stretch/>
        </p:blipFill>
        <p:spPr bwMode="auto">
          <a:xfrm>
            <a:off x="1103314" y="2557671"/>
            <a:ext cx="3481938" cy="300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20C024-8688-4579-930E-F03A970BF87B}"/>
              </a:ext>
            </a:extLst>
          </p:cNvPr>
          <p:cNvSpPr txBox="1"/>
          <p:nvPr/>
        </p:nvSpPr>
        <p:spPr>
          <a:xfrm>
            <a:off x="3140765" y="5566483"/>
            <a:ext cx="1444487" cy="277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Go Access, 2014</a:t>
            </a:r>
          </a:p>
        </p:txBody>
      </p:sp>
      <p:pic>
        <p:nvPicPr>
          <p:cNvPr id="1028" name="Picture 4" descr="Image result for excluded from group">
            <a:extLst>
              <a:ext uri="{FF2B5EF4-FFF2-40B4-BE49-F238E27FC236}">
                <a16:creationId xmlns:a16="http://schemas.microsoft.com/office/drawing/2014/main" id="{E6D8EB4D-04E6-406F-AE00-6B9438731E1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674" y="2557670"/>
            <a:ext cx="5340640" cy="300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4DF821-3784-4BC5-907A-45DBE4EDB6ED}"/>
              </a:ext>
            </a:extLst>
          </p:cNvPr>
          <p:cNvSpPr txBox="1"/>
          <p:nvPr/>
        </p:nvSpPr>
        <p:spPr>
          <a:xfrm>
            <a:off x="9439423" y="5570255"/>
            <a:ext cx="15558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Shutterstock, 2018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74E7B-13CE-4717-8FD2-72E1707E26DA}"/>
              </a:ext>
            </a:extLst>
          </p:cNvPr>
          <p:cNvSpPr txBox="1"/>
          <p:nvPr/>
        </p:nvSpPr>
        <p:spPr>
          <a:xfrm>
            <a:off x="1103313" y="2207632"/>
            <a:ext cx="3481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Lack of physical access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6D7AF9-F7C6-4EFE-A282-67A0C16615EA}"/>
              </a:ext>
            </a:extLst>
          </p:cNvPr>
          <p:cNvSpPr txBox="1"/>
          <p:nvPr/>
        </p:nvSpPr>
        <p:spPr>
          <a:xfrm>
            <a:off x="5654675" y="2184564"/>
            <a:ext cx="534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Difficulty in communicating or interacting</a:t>
            </a:r>
          </a:p>
        </p:txBody>
      </p:sp>
    </p:spTree>
    <p:extLst>
      <p:ext uri="{BB962C8B-B14F-4D97-AF65-F5344CB8AC3E}">
        <p14:creationId xmlns:p14="http://schemas.microsoft.com/office/powerpoint/2010/main" val="2885192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36F04-9BFC-4CCE-9A1F-54EBB681B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Power and Control in Society</a:t>
            </a:r>
          </a:p>
        </p:txBody>
      </p:sp>
      <p:pic>
        <p:nvPicPr>
          <p:cNvPr id="2050" name="Picture 2" descr="Image result for teacher and child">
            <a:extLst>
              <a:ext uri="{FF2B5EF4-FFF2-40B4-BE49-F238E27FC236}">
                <a16:creationId xmlns:a16="http://schemas.microsoft.com/office/drawing/2014/main" id="{F4215DC6-72BB-416D-B6BE-17BAC9F93D9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12" y="2475498"/>
            <a:ext cx="3959017" cy="303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uk government">
            <a:extLst>
              <a:ext uri="{FF2B5EF4-FFF2-40B4-BE49-F238E27FC236}">
                <a16:creationId xmlns:a16="http://schemas.microsoft.com/office/drawing/2014/main" id="{DF6F615E-613E-43DF-884F-CA8C48F8D85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860" y="2475499"/>
            <a:ext cx="4558471" cy="303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FE91DE-4A2E-4321-AAF8-A07926532A62}"/>
              </a:ext>
            </a:extLst>
          </p:cNvPr>
          <p:cNvSpPr txBox="1"/>
          <p:nvPr/>
        </p:nvSpPr>
        <p:spPr>
          <a:xfrm>
            <a:off x="6960859" y="2102479"/>
            <a:ext cx="4558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Government has power to make laws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F74B8F-39A2-44CE-8F89-84900887D303}"/>
              </a:ext>
            </a:extLst>
          </p:cNvPr>
          <p:cNvSpPr txBox="1"/>
          <p:nvPr/>
        </p:nvSpPr>
        <p:spPr>
          <a:xfrm>
            <a:off x="1103312" y="2102479"/>
            <a:ext cx="3959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Teacher has power over children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B66903-01C8-484D-A021-5F2556535F31}"/>
              </a:ext>
            </a:extLst>
          </p:cNvPr>
          <p:cNvSpPr txBox="1"/>
          <p:nvPr/>
        </p:nvSpPr>
        <p:spPr>
          <a:xfrm>
            <a:off x="9859343" y="5506973"/>
            <a:ext cx="1659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Gov.uk, 2016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0C02A92-AA4F-4223-AC95-435C2A2C279E}"/>
              </a:ext>
            </a:extLst>
          </p:cNvPr>
          <p:cNvSpPr txBox="1"/>
          <p:nvPr/>
        </p:nvSpPr>
        <p:spPr>
          <a:xfrm>
            <a:off x="2569966" y="5506973"/>
            <a:ext cx="2492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Expert Beacon, 2017</a:t>
            </a:r>
          </a:p>
        </p:txBody>
      </p:sp>
    </p:spTree>
    <p:extLst>
      <p:ext uri="{BB962C8B-B14F-4D97-AF65-F5344CB8AC3E}">
        <p14:creationId xmlns:p14="http://schemas.microsoft.com/office/powerpoint/2010/main" val="689680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93F3-58FE-4F89-B99B-83A716DA2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Social Control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99FCB2-0E7A-4CDE-AB10-63786B323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Informal</a:t>
            </a:r>
            <a:r>
              <a:rPr lang="en-GB" dirty="0"/>
              <a:t> – Familiar setting such as family, school, community group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Medical</a:t>
            </a:r>
            <a:r>
              <a:rPr lang="en-GB" dirty="0"/>
              <a:t> – Medical profession use their power to make sense of anyone who does not conform to society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Legal</a:t>
            </a:r>
            <a:r>
              <a:rPr lang="en-GB" dirty="0"/>
              <a:t> – Government create laws, policies, standards of behaviour</a:t>
            </a:r>
          </a:p>
        </p:txBody>
      </p:sp>
    </p:spTree>
    <p:extLst>
      <p:ext uri="{BB962C8B-B14F-4D97-AF65-F5344CB8AC3E}">
        <p14:creationId xmlns:p14="http://schemas.microsoft.com/office/powerpoint/2010/main" val="2154728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90475-607C-4829-8A85-4E4CE4108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Disability Laws in the UK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3C2690-E6E4-4676-888D-898865DF4D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Special Educational Needs and Disability Act 2001:</a:t>
            </a:r>
          </a:p>
          <a:p>
            <a:r>
              <a:rPr lang="en-GB" dirty="0"/>
              <a:t>Allows parents to choose school setting for their child.</a:t>
            </a:r>
          </a:p>
          <a:p>
            <a:endParaRPr lang="en-GB" dirty="0"/>
          </a:p>
          <a:p>
            <a:r>
              <a:rPr lang="en-GB" sz="2400" b="1" dirty="0"/>
              <a:t>Disability Discrimination Act 2005: </a:t>
            </a:r>
          </a:p>
          <a:p>
            <a:r>
              <a:rPr lang="en-GB" dirty="0"/>
              <a:t>Illegal to discriminate against disabled persons.</a:t>
            </a:r>
          </a:p>
          <a:p>
            <a:endParaRPr lang="en-GB" dirty="0"/>
          </a:p>
          <a:p>
            <a:r>
              <a:rPr lang="en-GB" sz="2400" b="1" dirty="0"/>
              <a:t>Equalities Act 2010: </a:t>
            </a:r>
          </a:p>
          <a:p>
            <a:r>
              <a:rPr lang="en-GB" dirty="0"/>
              <a:t>Legally protects from being discriminated against both in the workplace and in society.</a:t>
            </a:r>
          </a:p>
        </p:txBody>
      </p:sp>
    </p:spTree>
    <p:extLst>
      <p:ext uri="{BB962C8B-B14F-4D97-AF65-F5344CB8AC3E}">
        <p14:creationId xmlns:p14="http://schemas.microsoft.com/office/powerpoint/2010/main" val="3651947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AF077-0ED6-416A-B1A7-CD55E1F6E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Models of Disability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45DAF1-31DC-46C8-9CD1-A0C211870F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03312" y="2060576"/>
            <a:ext cx="4551181" cy="2944178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sz="2400" b="1" dirty="0"/>
              <a:t>Medical Model of Disability</a:t>
            </a:r>
          </a:p>
          <a:p>
            <a:endParaRPr lang="en-GB" dirty="0"/>
          </a:p>
          <a:p>
            <a:r>
              <a:rPr lang="en-GB" dirty="0"/>
              <a:t>‘Health is defined as a ‘normal’ and stable state that underpins optimum role capacity, whereas illness is disruptive insofar as it makes a person unproductive and dependent’. (Parsons, 1950)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EDC38DF-AF63-405B-8D32-5DD164CE85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2056093"/>
            <a:ext cx="4396341" cy="2944179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sz="2400" b="1" dirty="0"/>
              <a:t>Social Model of Disability</a:t>
            </a:r>
          </a:p>
          <a:p>
            <a:endParaRPr lang="en-GB" dirty="0"/>
          </a:p>
          <a:p>
            <a:r>
              <a:rPr lang="en-GB" dirty="0"/>
              <a:t>Advocated removal of barriers</a:t>
            </a:r>
          </a:p>
          <a:p>
            <a:r>
              <a:rPr lang="en-GB" dirty="0"/>
              <a:t>Promotes action research</a:t>
            </a:r>
          </a:p>
          <a:p>
            <a:r>
              <a:rPr lang="en-GB" dirty="0"/>
              <a:t>Findings be used to enhance lives</a:t>
            </a:r>
          </a:p>
        </p:txBody>
      </p:sp>
    </p:spTree>
    <p:extLst>
      <p:ext uri="{BB962C8B-B14F-4D97-AF65-F5344CB8AC3E}">
        <p14:creationId xmlns:p14="http://schemas.microsoft.com/office/powerpoint/2010/main" val="866744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C1B58-5365-451A-8585-7C71E3D01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F8AA20A-6656-4A4B-A73C-1E1B93835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UK Government recognises issues of discrimination and inequality</a:t>
            </a:r>
          </a:p>
          <a:p>
            <a:endParaRPr lang="en-GB" dirty="0"/>
          </a:p>
          <a:p>
            <a:r>
              <a:rPr lang="en-GB" dirty="0"/>
              <a:t>19% of disabled people experienced discrimination at work (Dept. for Works and Pensions, 2014)</a:t>
            </a:r>
          </a:p>
          <a:p>
            <a:endParaRPr lang="en-GB" dirty="0"/>
          </a:p>
          <a:p>
            <a:r>
              <a:rPr lang="en-GB" dirty="0"/>
              <a:t>Attitudes need to change to become more inclusive</a:t>
            </a:r>
          </a:p>
          <a:p>
            <a:endParaRPr lang="en-GB" dirty="0"/>
          </a:p>
          <a:p>
            <a:r>
              <a:rPr lang="en-GB" dirty="0"/>
              <a:t>Community needs to help remove barriers</a:t>
            </a:r>
          </a:p>
          <a:p>
            <a:endParaRPr lang="en-GB" dirty="0"/>
          </a:p>
          <a:p>
            <a:r>
              <a:rPr lang="en-GB" dirty="0"/>
              <a:t>End negative attitudes towards disabled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97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A58F8-27B9-4268-A186-A64FEE4A0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789CF-F040-496E-B598-55F2D613A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sz="2200" dirty="0"/>
              <a:t>Barnes, C &amp; Mercer, G (2010) </a:t>
            </a:r>
            <a:r>
              <a:rPr lang="en-GB" sz="2200" i="1" dirty="0"/>
              <a:t>Exploring Disability</a:t>
            </a:r>
            <a:r>
              <a:rPr lang="en-GB" sz="2200" dirty="0"/>
              <a:t>. Polity Press.</a:t>
            </a:r>
          </a:p>
          <a:p>
            <a:r>
              <a:rPr lang="en-GB" sz="2200" dirty="0"/>
              <a:t>Best, S (2005) </a:t>
            </a:r>
            <a:r>
              <a:rPr lang="en-GB" sz="2200" i="1" dirty="0"/>
              <a:t>Understanding Social Divisions</a:t>
            </a:r>
            <a:r>
              <a:rPr lang="en-GB" sz="2200" dirty="0"/>
              <a:t>. SAGE Publications Ltd: London</a:t>
            </a:r>
          </a:p>
          <a:p>
            <a:r>
              <a:rPr lang="en-GB" sz="2200" dirty="0"/>
              <a:t>Department for Works and Pensions (2014) </a:t>
            </a:r>
            <a:r>
              <a:rPr lang="en-GB" sz="2200" i="1" dirty="0"/>
              <a:t>Disability Facts and </a:t>
            </a:r>
            <a:r>
              <a:rPr lang="en-GB" sz="2200" dirty="0"/>
              <a:t>Figures </a:t>
            </a:r>
            <a:r>
              <a:rPr lang="en-GB" sz="2200" u="sng" dirty="0">
                <a:hlinkClick r:id="rId2"/>
              </a:rPr>
              <a:t>https://www.gov.uk/government/publications/disability-facts-and-figures/disability-facts-and-figures</a:t>
            </a:r>
            <a:r>
              <a:rPr lang="en-GB" sz="2200" dirty="0"/>
              <a:t> [Accessed:  26</a:t>
            </a:r>
            <a:r>
              <a:rPr lang="en-GB" sz="2200" baseline="30000" dirty="0"/>
              <a:t>th</a:t>
            </a:r>
            <a:r>
              <a:rPr lang="en-GB" sz="2200" dirty="0"/>
              <a:t> March 2018].</a:t>
            </a:r>
          </a:p>
          <a:p>
            <a:r>
              <a:rPr lang="en-GB" sz="2200" dirty="0"/>
              <a:t>Expert Beacon (2018) </a:t>
            </a:r>
            <a:r>
              <a:rPr lang="en-GB" sz="2200" i="1" dirty="0"/>
              <a:t>What to do when you or your child do not get along with the teacher</a:t>
            </a:r>
            <a:r>
              <a:rPr lang="en-GB" sz="2200" dirty="0"/>
              <a:t> </a:t>
            </a:r>
            <a:r>
              <a:rPr lang="en-GB" sz="2200" u="sng" dirty="0">
                <a:hlinkClick r:id="rId3"/>
              </a:rPr>
              <a:t>https://expertbeacon.com/what-do-when-you-or-your-child-do-not-get-along-teacher/#.Wrq0HojwbIU</a:t>
            </a:r>
            <a:r>
              <a:rPr lang="en-GB" sz="2200" dirty="0"/>
              <a:t> [Accessed: 27</a:t>
            </a:r>
            <a:r>
              <a:rPr lang="en-GB" sz="2200" baseline="30000" dirty="0"/>
              <a:t>th</a:t>
            </a:r>
            <a:r>
              <a:rPr lang="en-GB" sz="2200" dirty="0"/>
              <a:t> March 2018].</a:t>
            </a:r>
          </a:p>
          <a:p>
            <a:r>
              <a:rPr lang="en-GB" sz="2200" dirty="0"/>
              <a:t>Go Access (2014) </a:t>
            </a:r>
            <a:r>
              <a:rPr lang="en-GB" sz="2200" i="1" dirty="0"/>
              <a:t>Questions and Answers to Consider When Choosing a Disabled Access Ramp</a:t>
            </a:r>
            <a:r>
              <a:rPr lang="en-GB" sz="2200" dirty="0"/>
              <a:t> </a:t>
            </a:r>
            <a:r>
              <a:rPr lang="en-GB" sz="2200" u="sng" dirty="0">
                <a:hlinkClick r:id="rId4"/>
              </a:rPr>
              <a:t>http://www.goaccess.co.uk/questions-answers-consider-choosing-disabled-access-ramp/</a:t>
            </a:r>
            <a:r>
              <a:rPr lang="en-GB" sz="2200" dirty="0"/>
              <a:t> [Accessed: 27</a:t>
            </a:r>
            <a:r>
              <a:rPr lang="en-GB" sz="2200" baseline="30000" dirty="0"/>
              <a:t>th</a:t>
            </a:r>
            <a:r>
              <a:rPr lang="en-GB" sz="2200" dirty="0"/>
              <a:t> March 2018].</a:t>
            </a:r>
          </a:p>
          <a:p>
            <a:r>
              <a:rPr lang="en-GB" sz="2200" dirty="0"/>
              <a:t>Shutterstock (2018) </a:t>
            </a:r>
            <a:r>
              <a:rPr lang="en-GB" sz="2200" i="1" dirty="0"/>
              <a:t>Rehab group sitting in a circle with one man excluded at group therapy session</a:t>
            </a:r>
            <a:r>
              <a:rPr lang="en-GB" sz="2200" dirty="0"/>
              <a:t> </a:t>
            </a:r>
            <a:r>
              <a:rPr lang="en-GB" sz="2200" u="sng" dirty="0">
                <a:hlinkClick r:id="rId5"/>
              </a:rPr>
              <a:t>https://www.shutterstock.com/video/clip-5898194-stock-footage-rehab-group-sitting-in-a-circle-with-one-man-excluded-at-group-therapy-session.html</a:t>
            </a:r>
            <a:r>
              <a:rPr lang="en-GB" sz="2200" dirty="0"/>
              <a:t> [Accessed: 27</a:t>
            </a:r>
            <a:r>
              <a:rPr lang="en-GB" sz="2200" baseline="30000" dirty="0"/>
              <a:t>th</a:t>
            </a:r>
            <a:r>
              <a:rPr lang="en-GB" sz="2200" dirty="0"/>
              <a:t> March 2018].</a:t>
            </a:r>
          </a:p>
          <a:p>
            <a:r>
              <a:rPr lang="en-GB" sz="2200" dirty="0"/>
              <a:t>UK Government (2012) </a:t>
            </a:r>
            <a:r>
              <a:rPr lang="en-GB" sz="2200" i="1" dirty="0"/>
              <a:t>Disability Prevalence Estimates 2011/</a:t>
            </a:r>
            <a:r>
              <a:rPr lang="en-GB" sz="2200" dirty="0"/>
              <a:t>12 </a:t>
            </a:r>
            <a:r>
              <a:rPr lang="en-GB" sz="2200" u="sng" dirty="0">
                <a:hlinkClick r:id="rId6"/>
              </a:rPr>
              <a:t>https://www.gov.uk/government/uploads/system/uploads/attachment_data/file/321594/disability-prevalence.pdf</a:t>
            </a:r>
            <a:r>
              <a:rPr lang="en-GB" sz="2200" dirty="0"/>
              <a:t> [Accessed:  27</a:t>
            </a:r>
            <a:r>
              <a:rPr lang="en-GB" sz="2200" baseline="30000" dirty="0"/>
              <a:t>th</a:t>
            </a:r>
            <a:r>
              <a:rPr lang="en-GB" sz="2200" dirty="0"/>
              <a:t> March 2018].</a:t>
            </a:r>
          </a:p>
          <a:p>
            <a:r>
              <a:rPr lang="en-GB" sz="2200" dirty="0"/>
              <a:t>UK Government (2015) </a:t>
            </a:r>
            <a:r>
              <a:rPr lang="en-GB" sz="2200" i="1" dirty="0"/>
              <a:t>Equality Act 2010: guidance.</a:t>
            </a:r>
            <a:r>
              <a:rPr lang="en-GB" sz="2200" dirty="0"/>
              <a:t> </a:t>
            </a:r>
            <a:r>
              <a:rPr lang="en-GB" sz="2200" u="sng" dirty="0">
                <a:hlinkClick r:id="rId7"/>
              </a:rPr>
              <a:t>https://www.gov.uk/guidance/equality-act-2010-guidance</a:t>
            </a:r>
            <a:r>
              <a:rPr lang="en-GB" sz="2200" dirty="0"/>
              <a:t> [Accessed:  25</a:t>
            </a:r>
            <a:r>
              <a:rPr lang="en-GB" sz="2200" baseline="30000" dirty="0"/>
              <a:t>th</a:t>
            </a:r>
            <a:r>
              <a:rPr lang="en-GB" sz="2200" dirty="0"/>
              <a:t> March 2018].</a:t>
            </a:r>
          </a:p>
          <a:p>
            <a:r>
              <a:rPr lang="en-GB" sz="2200" dirty="0"/>
              <a:t>UK Government (2016) </a:t>
            </a:r>
            <a:r>
              <a:rPr lang="en-GB" sz="2200" i="1" dirty="0"/>
              <a:t>Budget 2016</a:t>
            </a:r>
            <a:r>
              <a:rPr lang="en-GB" sz="2200" dirty="0"/>
              <a:t> </a:t>
            </a:r>
            <a:r>
              <a:rPr lang="en-GB" sz="2200" u="sng" dirty="0">
                <a:hlinkClick r:id="rId8"/>
              </a:rPr>
              <a:t>https://www.gov.uk/government/topical-events/budget-2016</a:t>
            </a:r>
            <a:r>
              <a:rPr lang="en-GB" sz="2200" dirty="0"/>
              <a:t> [Accessed:  26</a:t>
            </a:r>
            <a:r>
              <a:rPr lang="en-GB" sz="2200" baseline="30000" dirty="0"/>
              <a:t>th</a:t>
            </a:r>
            <a:r>
              <a:rPr lang="en-GB" sz="2200" dirty="0"/>
              <a:t> March 2018].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722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99</TotalTime>
  <Words>601</Words>
  <Application>Microsoft Office PowerPoint</Application>
  <PresentationFormat>Widescreen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</vt:lpstr>
      <vt:lpstr>SJEQ7003 Power and Social (Re)production of Inequality</vt:lpstr>
      <vt:lpstr>Question Title</vt:lpstr>
      <vt:lpstr>Disability</vt:lpstr>
      <vt:lpstr>Exclusion</vt:lpstr>
      <vt:lpstr>Power and Control in Society</vt:lpstr>
      <vt:lpstr>Social Control</vt:lpstr>
      <vt:lpstr>Disability Laws in the UK</vt:lpstr>
      <vt:lpstr>Models of Disability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SJEQ7003 Power and Social (Re)production of Inequality</dc:title>
  <dc:creator>anna murphy</dc:creator>
  <cp:lastModifiedBy>anna murphy</cp:lastModifiedBy>
  <cp:revision>10</cp:revision>
  <dcterms:created xsi:type="dcterms:W3CDTF">2018-03-27T20:32:06Z</dcterms:created>
  <dcterms:modified xsi:type="dcterms:W3CDTF">2018-03-27T22:12:01Z</dcterms:modified>
</cp:coreProperties>
</file>