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2"/>
  </p:notesMasterIdLst>
  <p:sldIdLst>
    <p:sldId id="256" r:id="rId5"/>
    <p:sldId id="431" r:id="rId6"/>
    <p:sldId id="569" r:id="rId7"/>
    <p:sldId id="570" r:id="rId8"/>
    <p:sldId id="571" r:id="rId9"/>
    <p:sldId id="572" r:id="rId10"/>
    <p:sldId id="573" r:id="rId11"/>
    <p:sldId id="574" r:id="rId12"/>
    <p:sldId id="575" r:id="rId13"/>
    <p:sldId id="576" r:id="rId14"/>
    <p:sldId id="577" r:id="rId15"/>
    <p:sldId id="578" r:id="rId16"/>
    <p:sldId id="579" r:id="rId17"/>
    <p:sldId id="580" r:id="rId18"/>
    <p:sldId id="581" r:id="rId19"/>
    <p:sldId id="582" r:id="rId20"/>
    <p:sldId id="583" r:id="rId2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85" autoAdjust="0"/>
    <p:restoredTop sz="81143" autoAdjust="0"/>
  </p:normalViewPr>
  <p:slideViewPr>
    <p:cSldViewPr>
      <p:cViewPr varScale="1">
        <p:scale>
          <a:sx n="60" d="100"/>
          <a:sy n="60" d="100"/>
        </p:scale>
        <p:origin x="165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6E71FD-4EFB-41B2-9A53-590C74A24502}" type="datetimeFigureOut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B3F080-605A-43E5-B800-45DB380867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28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632CCE-6D4B-4B15-9B10-9EDBA81E69E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00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29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76FDD-96CB-43B6-AB71-ACF6F1A18ADF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E926-50DC-4C6E-BF44-1AEEEEB572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82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E29B5-E0EA-4353-BD61-8523A2CAA349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0FFDF-B1E6-4363-BE10-29AB1719E1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1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8582-4968-4F51-BEAD-B0F2B39FB172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53AA-7C55-40D0-9785-0EA308D54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9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BDF9-F84A-42CD-92E0-B38EFD9DC8EF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E5E6-2A9E-4FAE-B00D-E368026C43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7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3D44C-F310-43F9-8BC6-BBA830758ECF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B1A0A-E9A4-49FB-B761-BFF14A9678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6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57C79-270F-4D2C-9BD7-0F9A0509B31D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EA285-6574-448C-9ED4-9FB9996685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3FB2-1684-4210-97F1-7B1A7DB09A19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E060-4DC8-4819-8704-330636CCD6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7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99510-6E5C-4C1D-8C5E-1F688686462D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8E7C3-5252-4CEF-8F12-217EEF8625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926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3EE6C-2EAA-483F-BCCA-4F682CB12FF7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8E2EB-F563-448A-8583-6E932B751E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2516A-0834-4BFF-A4E3-BBF6E15B3AAA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E96B8-F322-4992-97D5-F3D8572EA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3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7B-673C-4F57-B06E-8B29F8DF5A54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03AE-0374-487A-9125-2389AEE311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50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2C7BAD-A305-4A5C-9CEA-1DB01A94212A}" type="datetime1">
              <a:rPr lang="en-GB"/>
              <a:pPr>
                <a:defRPr/>
              </a:pPr>
              <a:t>04/08/2017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E9D9D4-DD66-41E0-B940-566E4FF4BD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559" y="1772816"/>
            <a:ext cx="8496300" cy="4536504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i="1" dirty="0"/>
              <a:t>Welcome to your learning journey</a:t>
            </a: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EMPL4008 </a:t>
            </a:r>
            <a:br>
              <a:rPr lang="en-GB" altLang="en-US" sz="4000" dirty="0"/>
            </a:br>
            <a:r>
              <a:rPr lang="en-GB" sz="4000" b="1" dirty="0"/>
              <a:t>Problem Solving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/>
              <a:t>Evening Session 1</a:t>
            </a:r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0" y="1557338"/>
            <a:ext cx="8893175" cy="5040014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 smtClean="0"/>
              <a:t>•The </a:t>
            </a:r>
            <a:r>
              <a:rPr lang="en-GB" sz="2800" dirty="0"/>
              <a:t>learners will be able to apply the learned knowledge in problem solving &amp; decision-making: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• Create </a:t>
            </a:r>
            <a:r>
              <a:rPr lang="en-GB" sz="2800" dirty="0"/>
              <a:t>information for decision making by summarising </a:t>
            </a:r>
            <a:r>
              <a:rPr lang="en-GB" sz="2800" dirty="0" smtClean="0"/>
              <a:t>data using </a:t>
            </a:r>
            <a:r>
              <a:rPr lang="en-GB" sz="2800" dirty="0"/>
              <a:t>representative values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• Analyse </a:t>
            </a:r>
            <a:r>
              <a:rPr lang="en-GB" sz="2800" dirty="0"/>
              <a:t>the results to draw valid conclusions in a business </a:t>
            </a:r>
            <a:r>
              <a:rPr lang="en-GB" sz="2800" dirty="0" smtClean="0"/>
              <a:t>context.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4012"/>
            <a:ext cx="8836333" cy="4525963"/>
          </a:xfrm>
        </p:spPr>
        <p:txBody>
          <a:bodyPr/>
          <a:lstStyle/>
          <a:p>
            <a:r>
              <a:rPr lang="en-GB" dirty="0"/>
              <a:t>Create information for decision making by summarising data using representative </a:t>
            </a:r>
            <a:r>
              <a:rPr lang="en-GB" dirty="0" smtClean="0"/>
              <a:t>values</a:t>
            </a:r>
          </a:p>
          <a:p>
            <a:pPr marL="0" indent="0">
              <a:buNone/>
            </a:pPr>
            <a:r>
              <a:rPr lang="en-GB" dirty="0" smtClean="0"/>
              <a:t>• Mode</a:t>
            </a:r>
            <a:r>
              <a:rPr lang="en-GB" dirty="0"/>
              <a:t>, median, mean, </a:t>
            </a:r>
            <a:r>
              <a:rPr lang="en-GB" dirty="0" smtClean="0"/>
              <a:t>range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• Mode</a:t>
            </a:r>
            <a:r>
              <a:rPr lang="en-GB" dirty="0"/>
              <a:t>, median and mean are three different </a:t>
            </a:r>
            <a:r>
              <a:rPr lang="en-GB" dirty="0" smtClean="0"/>
              <a:t>types of </a:t>
            </a:r>
            <a:r>
              <a:rPr lang="en-GB" dirty="0"/>
              <a:t>average. The range is the difference between the biggest and the smallest number.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770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921702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Mode, median and mean are three different types of average.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Let's work out the mode, median and mean of this set of numbers: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</a:t>
            </a:r>
            <a:r>
              <a:rPr lang="en-GB" dirty="0" smtClean="0"/>
              <a:t>7, 9, 11, 6, 13, 6, 6, 3, </a:t>
            </a:r>
            <a:r>
              <a:rPr lang="en-GB" dirty="0"/>
              <a:t>11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95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lvl="0"/>
            <a:r>
              <a:rPr lang="en-GB" dirty="0"/>
              <a:t>The mode is the value that appears the </a:t>
            </a:r>
            <a:r>
              <a:rPr lang="en-GB" b="1" dirty="0"/>
              <a:t>most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pPr lvl="0"/>
            <a:r>
              <a:rPr lang="en-GB" dirty="0"/>
              <a:t>To work out the mode</a:t>
            </a:r>
            <a:r>
              <a:rPr lang="en-GB" dirty="0" smtClean="0"/>
              <a:t>:</a:t>
            </a:r>
            <a:endParaRPr lang="en-GB" dirty="0"/>
          </a:p>
          <a:p>
            <a:pPr lvl="0"/>
            <a:r>
              <a:rPr lang="en-GB" dirty="0"/>
              <a:t>Put the numbers in order:</a:t>
            </a:r>
          </a:p>
          <a:p>
            <a:r>
              <a:rPr lang="en-GB" dirty="0"/>
              <a:t>3 </a:t>
            </a:r>
            <a:r>
              <a:rPr lang="en-GB" b="1" dirty="0"/>
              <a:t>6 6 6</a:t>
            </a:r>
            <a:r>
              <a:rPr lang="en-GB" dirty="0"/>
              <a:t> 7 9 11 11 13</a:t>
            </a:r>
          </a:p>
          <a:p>
            <a:pPr lvl="0"/>
            <a:r>
              <a:rPr lang="en-GB" dirty="0" smtClean="0"/>
              <a:t>Look </a:t>
            </a:r>
            <a:r>
              <a:rPr lang="en-GB" dirty="0"/>
              <a:t>for the number that appears the most. 6 appears more than any other number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r>
              <a:rPr lang="en-GB" b="1" dirty="0"/>
              <a:t>So the mode value is 6.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184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08520" y="1600200"/>
            <a:ext cx="925252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Find the mode from the following examples;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a- 8 8 9 9 10 10 10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b- 418 495 496 496 497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c- 25798 265789 265789 265789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d- 3 3 3 27 27 27 27 49 49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02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	How mode is used in understanding the data in a business organization?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851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915536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median is the middle value.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To work out the median: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Put the numbers in </a:t>
            </a:r>
            <a:r>
              <a:rPr lang="en-GB" dirty="0" smtClean="0"/>
              <a:t>order: 3 </a:t>
            </a:r>
            <a:r>
              <a:rPr lang="en-GB" dirty="0"/>
              <a:t>6 6 6 7 9 11 11 13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The number in the middle of the list is the median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So the median value is 7.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76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Find the median-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Class exercise-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a- 589674289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b- 9987564125899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995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•If </a:t>
            </a:r>
            <a:r>
              <a:rPr lang="en-GB" dirty="0"/>
              <a:t>there are two middle values, the median is halfway between them. Work out the median for this set of numbers:</a:t>
            </a:r>
          </a:p>
          <a:p>
            <a:pPr marL="0" indent="0">
              <a:buNone/>
            </a:pPr>
            <a:r>
              <a:rPr lang="en-GB" dirty="0" smtClean="0"/>
              <a:t>•3 </a:t>
            </a:r>
            <a:r>
              <a:rPr lang="en-GB" dirty="0"/>
              <a:t>6 6 6 7 8 9 11 11 13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There are two middle values, 7 and 8.</a:t>
            </a:r>
          </a:p>
          <a:p>
            <a:r>
              <a:rPr lang="en-GB" dirty="0" smtClean="0"/>
              <a:t>The </a:t>
            </a:r>
            <a:r>
              <a:rPr lang="en-GB" dirty="0"/>
              <a:t>median is halfway between 7 and 8, so the median is 7.5.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210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mean average is not always a whole number.</a:t>
            </a:r>
          </a:p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mean is the total of the numbers divided </a:t>
            </a:r>
            <a:r>
              <a:rPr lang="en-GB" dirty="0" smtClean="0"/>
              <a:t>by how </a:t>
            </a:r>
            <a:r>
              <a:rPr lang="en-GB" dirty="0"/>
              <a:t>many numbers there are.</a:t>
            </a:r>
          </a:p>
          <a:p>
            <a:pPr marL="0" indent="0">
              <a:buNone/>
            </a:pPr>
            <a:r>
              <a:rPr lang="en-GB" dirty="0" smtClean="0"/>
              <a:t>•To </a:t>
            </a:r>
            <a:r>
              <a:rPr lang="en-GB" dirty="0"/>
              <a:t>work out the mean:</a:t>
            </a:r>
          </a:p>
          <a:p>
            <a:pPr marL="0" indent="0">
              <a:buNone/>
            </a:pPr>
            <a:r>
              <a:rPr lang="en-GB" dirty="0" smtClean="0"/>
              <a:t>•Add </a:t>
            </a:r>
            <a:r>
              <a:rPr lang="en-GB" dirty="0"/>
              <a:t>up all the numbers.</a:t>
            </a:r>
          </a:p>
          <a:p>
            <a:r>
              <a:rPr lang="en-GB" dirty="0"/>
              <a:t>7 + 9 + 11 + 6 + 13 + 6 + 6 + 3 + 11 = 72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052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Divide the answer by how many numbers there are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There are 9 numbers. 72 ÷ 9 = 8</a:t>
            </a:r>
          </a:p>
          <a:p>
            <a:endParaRPr lang="en-GB" dirty="0"/>
          </a:p>
          <a:p>
            <a:r>
              <a:rPr lang="en-GB" dirty="0"/>
              <a:t>So the mean value is 8.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677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Examples-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a- 20+11+ 2+9+41+26+21+51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b- 45+6+9+87+12+34+20+31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658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	What are the main benefits in using the ‘ MEAN VALUE’ in good decision making?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33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The range is the difference between the biggest and the smallest number.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To work out the range: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Put the numbers in order: 3 6 6 6 7 9 11 11 13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311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Subtract the smallest number from the biggest number:</a:t>
            </a:r>
          </a:p>
          <a:p>
            <a:endParaRPr lang="en-GB" dirty="0"/>
          </a:p>
          <a:p>
            <a:r>
              <a:rPr lang="en-GB" dirty="0"/>
              <a:t>13 - 3 = 10</a:t>
            </a:r>
          </a:p>
          <a:p>
            <a:endParaRPr lang="en-GB" dirty="0"/>
          </a:p>
          <a:p>
            <a:r>
              <a:rPr lang="en-GB" dirty="0"/>
              <a:t>So the range of this set of numbers is 10.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646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and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Have we understood the various values of data analysis?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Question and answers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7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7DD488-2804-48B8-A458-19E664850B07}">
  <ds:schemaRefs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f66716c4-314f-46c1-b01e-5a44c61897d8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2ED0BEF-7EAB-4C1C-B2DE-369C0D894D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597275D-64FF-4FBA-A9B9-194474CEB19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4000</TotalTime>
  <Words>262</Words>
  <Application>Microsoft Office PowerPoint</Application>
  <PresentationFormat>On-screen Show (4:3)</PresentationFormat>
  <Paragraphs>111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Welcome to your learning journey  CertHE Skills for the Workplace  Module: EMPL4008  Problem Solving  Evening Session 1</vt:lpstr>
      <vt:lpstr>Learning Outcomes</vt:lpstr>
      <vt:lpstr>Aims</vt:lpstr>
      <vt:lpstr>Example</vt:lpstr>
      <vt:lpstr>Mode</vt:lpstr>
      <vt:lpstr> Class Exercise</vt:lpstr>
      <vt:lpstr>Class Exercise</vt:lpstr>
      <vt:lpstr>Median</vt:lpstr>
      <vt:lpstr>Class Exercise</vt:lpstr>
      <vt:lpstr>Median Continued</vt:lpstr>
      <vt:lpstr>Mean</vt:lpstr>
      <vt:lpstr>Mean Continued</vt:lpstr>
      <vt:lpstr>Mean Continued</vt:lpstr>
      <vt:lpstr>Class Exercise</vt:lpstr>
      <vt:lpstr>Range</vt:lpstr>
      <vt:lpstr>Range Continued</vt:lpstr>
      <vt:lpstr>Question and Answers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Bob Wilson</dc:creator>
  <cp:lastModifiedBy>Rexon Nting</cp:lastModifiedBy>
  <cp:revision>293</cp:revision>
  <dcterms:created xsi:type="dcterms:W3CDTF">2012-10-20T16:04:33Z</dcterms:created>
  <dcterms:modified xsi:type="dcterms:W3CDTF">2017-08-04T13:58:20Z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