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12"/>
  </p:notesMasterIdLst>
  <p:sldIdLst>
    <p:sldId id="256" r:id="rId2"/>
    <p:sldId id="264" r:id="rId3"/>
    <p:sldId id="257" r:id="rId4"/>
    <p:sldId id="258" r:id="rId5"/>
    <p:sldId id="259" r:id="rId6"/>
    <p:sldId id="260" r:id="rId7"/>
    <p:sldId id="261" r:id="rId8"/>
    <p:sldId id="262" r:id="rId9"/>
    <p:sldId id="265" r:id="rId10"/>
    <p:sldId id="26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97" autoAdjust="0"/>
    <p:restoredTop sz="94660"/>
  </p:normalViewPr>
  <p:slideViewPr>
    <p:cSldViewPr snapToGrid="0">
      <p:cViewPr varScale="1">
        <p:scale>
          <a:sx n="59" d="100"/>
          <a:sy n="59" d="100"/>
        </p:scale>
        <p:origin x="84" y="10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EDCC17-EFAA-4B4D-A317-B41D484C0CE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0BD738A-E257-47D7-AAF0-A36EA4AC8C91}">
      <dgm:prSet custT="1"/>
      <dgm:spPr/>
      <dgm:t>
        <a:bodyPr/>
        <a:lstStyle/>
        <a:p>
          <a:pPr>
            <a:lnSpc>
              <a:spcPct val="100000"/>
            </a:lnSpc>
          </a:pPr>
          <a:r>
            <a:rPr lang="en-GB" sz="1800" dirty="0"/>
            <a:t>who: Liam and  Priya Patel, staff, competitors, Customers</a:t>
          </a:r>
          <a:endParaRPr lang="en-US" sz="1800" dirty="0"/>
        </a:p>
      </dgm:t>
    </dgm:pt>
    <dgm:pt modelId="{429B9DAE-DDA3-4F4B-A691-E1CF72535E6A}" type="parTrans" cxnId="{710D6098-4CFC-4971-A7B9-E34A15742BC5}">
      <dgm:prSet/>
      <dgm:spPr/>
      <dgm:t>
        <a:bodyPr/>
        <a:lstStyle/>
        <a:p>
          <a:endParaRPr lang="en-US"/>
        </a:p>
      </dgm:t>
    </dgm:pt>
    <dgm:pt modelId="{3FBD0912-EF93-42DF-A36B-7CE251EBDBFE}" type="sibTrans" cxnId="{710D6098-4CFC-4971-A7B9-E34A15742BC5}">
      <dgm:prSet/>
      <dgm:spPr/>
      <dgm:t>
        <a:bodyPr/>
        <a:lstStyle/>
        <a:p>
          <a:endParaRPr lang="en-US"/>
        </a:p>
      </dgm:t>
    </dgm:pt>
    <dgm:pt modelId="{BEA543CE-872E-45AC-AE50-B931B5E4274F}">
      <dgm:prSet custT="1"/>
      <dgm:spPr/>
      <dgm:t>
        <a:bodyPr/>
        <a:lstStyle/>
        <a:p>
          <a:pPr>
            <a:lnSpc>
              <a:spcPct val="100000"/>
            </a:lnSpc>
          </a:pPr>
          <a:r>
            <a:rPr lang="en-GB" sz="1800" dirty="0"/>
            <a:t>What: Decline in sale, location , foot traffic</a:t>
          </a:r>
          <a:endParaRPr lang="en-US" sz="1800" dirty="0"/>
        </a:p>
      </dgm:t>
    </dgm:pt>
    <dgm:pt modelId="{56E31897-88AF-4B5F-8DC2-7464281D3586}" type="parTrans" cxnId="{68D52667-6E23-46DD-B7AF-536BEF333097}">
      <dgm:prSet/>
      <dgm:spPr/>
      <dgm:t>
        <a:bodyPr/>
        <a:lstStyle/>
        <a:p>
          <a:endParaRPr lang="en-US"/>
        </a:p>
      </dgm:t>
    </dgm:pt>
    <dgm:pt modelId="{93CDB9DA-CEF5-4701-AB71-6721ECFFA32C}" type="sibTrans" cxnId="{68D52667-6E23-46DD-B7AF-536BEF333097}">
      <dgm:prSet/>
      <dgm:spPr/>
      <dgm:t>
        <a:bodyPr/>
        <a:lstStyle/>
        <a:p>
          <a:endParaRPr lang="en-US"/>
        </a:p>
      </dgm:t>
    </dgm:pt>
    <dgm:pt modelId="{8D2782F0-BB84-4DA1-94B0-66C81DAB1AFD}">
      <dgm:prSet custT="1"/>
      <dgm:spPr/>
      <dgm:t>
        <a:bodyPr/>
        <a:lstStyle/>
        <a:p>
          <a:pPr>
            <a:lnSpc>
              <a:spcPct val="100000"/>
            </a:lnSpc>
          </a:pPr>
          <a:r>
            <a:rPr lang="en-GB" sz="1800" dirty="0"/>
            <a:t>Where: Norwick, UK</a:t>
          </a:r>
          <a:endParaRPr lang="en-US" sz="1800" dirty="0"/>
        </a:p>
      </dgm:t>
    </dgm:pt>
    <dgm:pt modelId="{1699A7D6-4FC7-4512-A131-3339C7C20FD1}" type="parTrans" cxnId="{8E12923B-8303-4BC3-91B3-858DC8BA4BBA}">
      <dgm:prSet/>
      <dgm:spPr/>
      <dgm:t>
        <a:bodyPr/>
        <a:lstStyle/>
        <a:p>
          <a:endParaRPr lang="en-US"/>
        </a:p>
      </dgm:t>
    </dgm:pt>
    <dgm:pt modelId="{4C59494A-9DC1-4A20-BE2C-507CCB49F357}" type="sibTrans" cxnId="{8E12923B-8303-4BC3-91B3-858DC8BA4BBA}">
      <dgm:prSet/>
      <dgm:spPr/>
      <dgm:t>
        <a:bodyPr/>
        <a:lstStyle/>
        <a:p>
          <a:endParaRPr lang="en-US"/>
        </a:p>
      </dgm:t>
    </dgm:pt>
    <dgm:pt modelId="{1D9D87B8-244F-44A4-BA50-8543117C3F7E}">
      <dgm:prSet custT="1"/>
      <dgm:spPr/>
      <dgm:t>
        <a:bodyPr/>
        <a:lstStyle/>
        <a:p>
          <a:pPr>
            <a:lnSpc>
              <a:spcPct val="100000"/>
            </a:lnSpc>
          </a:pPr>
          <a:r>
            <a:rPr lang="en-GB" sz="1800" dirty="0"/>
            <a:t>Why: Not focusing on online services , low footfall</a:t>
          </a:r>
          <a:endParaRPr lang="en-US" sz="1800" dirty="0"/>
        </a:p>
      </dgm:t>
    </dgm:pt>
    <dgm:pt modelId="{FE38E357-B131-4079-9760-3AC12D2FFDD1}" type="parTrans" cxnId="{E3ECA043-2892-498E-A079-B46B447C5A5E}">
      <dgm:prSet/>
      <dgm:spPr/>
      <dgm:t>
        <a:bodyPr/>
        <a:lstStyle/>
        <a:p>
          <a:endParaRPr lang="en-US"/>
        </a:p>
      </dgm:t>
    </dgm:pt>
    <dgm:pt modelId="{F50FF08F-B2F5-48B2-90A6-4FFEDAAA1E96}" type="sibTrans" cxnId="{E3ECA043-2892-498E-A079-B46B447C5A5E}">
      <dgm:prSet/>
      <dgm:spPr/>
      <dgm:t>
        <a:bodyPr/>
        <a:lstStyle/>
        <a:p>
          <a:endParaRPr lang="en-US"/>
        </a:p>
      </dgm:t>
    </dgm:pt>
    <dgm:pt modelId="{A63A1BA1-1F86-4156-80F3-1382AC1F818A}">
      <dgm:prSet custT="1"/>
      <dgm:spPr/>
      <dgm:t>
        <a:bodyPr/>
        <a:lstStyle/>
        <a:p>
          <a:pPr>
            <a:lnSpc>
              <a:spcPct val="100000"/>
            </a:lnSpc>
          </a:pPr>
          <a:r>
            <a:rPr lang="en-GB" sz="1800" dirty="0"/>
            <a:t>When: over 1 year time </a:t>
          </a:r>
          <a:endParaRPr lang="en-US" sz="1800" dirty="0"/>
        </a:p>
      </dgm:t>
    </dgm:pt>
    <dgm:pt modelId="{20531E17-910B-46B1-9DAF-C330715728F1}" type="parTrans" cxnId="{6A7598A9-6D84-4071-9194-5AFC88388477}">
      <dgm:prSet/>
      <dgm:spPr/>
      <dgm:t>
        <a:bodyPr/>
        <a:lstStyle/>
        <a:p>
          <a:endParaRPr lang="en-US"/>
        </a:p>
      </dgm:t>
    </dgm:pt>
    <dgm:pt modelId="{21E3640C-0CFA-4018-A191-59384B17FDD1}" type="sibTrans" cxnId="{6A7598A9-6D84-4071-9194-5AFC88388477}">
      <dgm:prSet/>
      <dgm:spPr/>
      <dgm:t>
        <a:bodyPr/>
        <a:lstStyle/>
        <a:p>
          <a:endParaRPr lang="en-US"/>
        </a:p>
      </dgm:t>
    </dgm:pt>
    <dgm:pt modelId="{E82CBA9F-45A1-4C48-ADE4-7541DF8A7C7C}">
      <dgm:prSet custT="1"/>
      <dgm:spPr/>
      <dgm:t>
        <a:bodyPr/>
        <a:lstStyle/>
        <a:p>
          <a:pPr>
            <a:lnSpc>
              <a:spcPct val="100000"/>
            </a:lnSpc>
          </a:pPr>
          <a:r>
            <a:rPr lang="en-GB" sz="1800" dirty="0"/>
            <a:t>How: prices of materials are very high , other competitors meet customers' expectations and needs</a:t>
          </a:r>
          <a:endParaRPr lang="en-US" sz="1800" dirty="0"/>
        </a:p>
      </dgm:t>
    </dgm:pt>
    <dgm:pt modelId="{413788D6-BB80-4FAB-9D62-583CFDECA1B4}" type="parTrans" cxnId="{A4DE5EC5-1F80-46C0-9D98-39C30A86E555}">
      <dgm:prSet/>
      <dgm:spPr/>
      <dgm:t>
        <a:bodyPr/>
        <a:lstStyle/>
        <a:p>
          <a:endParaRPr lang="en-US"/>
        </a:p>
      </dgm:t>
    </dgm:pt>
    <dgm:pt modelId="{C62C0E83-BDFD-4A19-9861-F392AE56CEC5}" type="sibTrans" cxnId="{A4DE5EC5-1F80-46C0-9D98-39C30A86E555}">
      <dgm:prSet/>
      <dgm:spPr/>
      <dgm:t>
        <a:bodyPr/>
        <a:lstStyle/>
        <a:p>
          <a:endParaRPr lang="en-US"/>
        </a:p>
      </dgm:t>
    </dgm:pt>
    <dgm:pt modelId="{A7054C71-E682-4E7B-BC8A-F44B9D492836}">
      <dgm:prSet custT="1"/>
      <dgm:spPr/>
      <dgm:t>
        <a:bodyPr/>
        <a:lstStyle/>
        <a:p>
          <a:pPr>
            <a:lnSpc>
              <a:spcPct val="100000"/>
            </a:lnSpc>
          </a:pPr>
          <a:r>
            <a:rPr lang="en-GB" sz="1800" dirty="0"/>
            <a:t>How much: decline in sales by 30%</a:t>
          </a:r>
          <a:endParaRPr lang="en-US" sz="1400" dirty="0"/>
        </a:p>
      </dgm:t>
    </dgm:pt>
    <dgm:pt modelId="{87059D23-A73A-4F99-997C-A1EF1FEFD929}" type="parTrans" cxnId="{1112A806-9A09-4BFD-B154-552CE6F7A28F}">
      <dgm:prSet/>
      <dgm:spPr/>
      <dgm:t>
        <a:bodyPr/>
        <a:lstStyle/>
        <a:p>
          <a:endParaRPr lang="en-US"/>
        </a:p>
      </dgm:t>
    </dgm:pt>
    <dgm:pt modelId="{45ACB619-7852-476D-95E7-327733CB07A3}" type="sibTrans" cxnId="{1112A806-9A09-4BFD-B154-552CE6F7A28F}">
      <dgm:prSet/>
      <dgm:spPr/>
      <dgm:t>
        <a:bodyPr/>
        <a:lstStyle/>
        <a:p>
          <a:endParaRPr lang="en-US"/>
        </a:p>
      </dgm:t>
    </dgm:pt>
    <dgm:pt modelId="{69CCAB05-0AD9-4135-8453-A9DD325EC764}" type="pres">
      <dgm:prSet presAssocID="{5DEDCC17-EFAA-4B4D-A317-B41D484C0CE4}" presName="root" presStyleCnt="0">
        <dgm:presLayoutVars>
          <dgm:dir/>
          <dgm:resizeHandles val="exact"/>
        </dgm:presLayoutVars>
      </dgm:prSet>
      <dgm:spPr/>
    </dgm:pt>
    <dgm:pt modelId="{626DF7E5-C55D-42AD-A12F-4110334C56EA}" type="pres">
      <dgm:prSet presAssocID="{60BD738A-E257-47D7-AAF0-A36EA4AC8C91}" presName="compNode" presStyleCnt="0"/>
      <dgm:spPr/>
    </dgm:pt>
    <dgm:pt modelId="{4D0451DD-234C-4193-8603-A09E403E2815}" type="pres">
      <dgm:prSet presAssocID="{60BD738A-E257-47D7-AAF0-A36EA4AC8C91}" presName="bgRect" presStyleLbl="bgShp" presStyleIdx="0" presStyleCnt="7" custLinFactNeighborY="-32960"/>
      <dgm:spPr/>
    </dgm:pt>
    <dgm:pt modelId="{3FD6256B-4D9D-439D-892C-FBA09763A6CE}" type="pres">
      <dgm:prSet presAssocID="{60BD738A-E257-47D7-AAF0-A36EA4AC8C91}"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
        </a:ext>
      </dgm:extLst>
    </dgm:pt>
    <dgm:pt modelId="{F77AF6AF-EFFE-4EAB-B276-4C03DDB5C496}" type="pres">
      <dgm:prSet presAssocID="{60BD738A-E257-47D7-AAF0-A36EA4AC8C91}" presName="spaceRect" presStyleCnt="0"/>
      <dgm:spPr/>
    </dgm:pt>
    <dgm:pt modelId="{9F95FA28-FFC2-447B-BBA5-E522EFCC3A3A}" type="pres">
      <dgm:prSet presAssocID="{60BD738A-E257-47D7-AAF0-A36EA4AC8C91}" presName="parTx" presStyleLbl="revTx" presStyleIdx="0" presStyleCnt="7">
        <dgm:presLayoutVars>
          <dgm:chMax val="0"/>
          <dgm:chPref val="0"/>
        </dgm:presLayoutVars>
      </dgm:prSet>
      <dgm:spPr/>
    </dgm:pt>
    <dgm:pt modelId="{29A76ECE-A34A-42B1-8338-F9EE30B4969F}" type="pres">
      <dgm:prSet presAssocID="{3FBD0912-EF93-42DF-A36B-7CE251EBDBFE}" presName="sibTrans" presStyleCnt="0"/>
      <dgm:spPr/>
    </dgm:pt>
    <dgm:pt modelId="{ECC33AE2-B69C-44C9-9294-05A97E638ECA}" type="pres">
      <dgm:prSet presAssocID="{BEA543CE-872E-45AC-AE50-B931B5E4274F}" presName="compNode" presStyleCnt="0"/>
      <dgm:spPr/>
    </dgm:pt>
    <dgm:pt modelId="{380E7F20-0F7D-4B4E-A8AA-0EF3146DBDD4}" type="pres">
      <dgm:prSet presAssocID="{BEA543CE-872E-45AC-AE50-B931B5E4274F}" presName="bgRect" presStyleLbl="bgShp" presStyleIdx="1" presStyleCnt="7"/>
      <dgm:spPr/>
    </dgm:pt>
    <dgm:pt modelId="{18E03877-908C-4832-8B1E-204FCFD66984}" type="pres">
      <dgm:prSet presAssocID="{BEA543CE-872E-45AC-AE50-B931B5E4274F}"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Question mark"/>
        </a:ext>
      </dgm:extLst>
    </dgm:pt>
    <dgm:pt modelId="{6FC6A50A-FD83-4A6E-AD23-8C1E1533778A}" type="pres">
      <dgm:prSet presAssocID="{BEA543CE-872E-45AC-AE50-B931B5E4274F}" presName="spaceRect" presStyleCnt="0"/>
      <dgm:spPr/>
    </dgm:pt>
    <dgm:pt modelId="{197E875A-9C99-4BE8-86C3-ADDD57FEAB04}" type="pres">
      <dgm:prSet presAssocID="{BEA543CE-872E-45AC-AE50-B931B5E4274F}" presName="parTx" presStyleLbl="revTx" presStyleIdx="1" presStyleCnt="7">
        <dgm:presLayoutVars>
          <dgm:chMax val="0"/>
          <dgm:chPref val="0"/>
        </dgm:presLayoutVars>
      </dgm:prSet>
      <dgm:spPr/>
    </dgm:pt>
    <dgm:pt modelId="{D6A092C6-FCE1-4501-AF90-7A1D1D4E1E22}" type="pres">
      <dgm:prSet presAssocID="{93CDB9DA-CEF5-4701-AB71-6721ECFFA32C}" presName="sibTrans" presStyleCnt="0"/>
      <dgm:spPr/>
    </dgm:pt>
    <dgm:pt modelId="{BF6FD431-D499-467A-BBE4-D1DA487A0D33}" type="pres">
      <dgm:prSet presAssocID="{8D2782F0-BB84-4DA1-94B0-66C81DAB1AFD}" presName="compNode" presStyleCnt="0"/>
      <dgm:spPr/>
    </dgm:pt>
    <dgm:pt modelId="{2410442F-567F-4C8F-A3A5-3225DCFF0067}" type="pres">
      <dgm:prSet presAssocID="{8D2782F0-BB84-4DA1-94B0-66C81DAB1AFD}" presName="bgRect" presStyleLbl="bgShp" presStyleIdx="2" presStyleCnt="7"/>
      <dgm:spPr/>
    </dgm:pt>
    <dgm:pt modelId="{3BE630EC-4BCD-4AA0-B6A7-A567254687B5}" type="pres">
      <dgm:prSet presAssocID="{8D2782F0-BB84-4DA1-94B0-66C81DAB1AFD}"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ap compass"/>
        </a:ext>
      </dgm:extLst>
    </dgm:pt>
    <dgm:pt modelId="{688C6FEF-9056-4A07-9478-62697A0A50B9}" type="pres">
      <dgm:prSet presAssocID="{8D2782F0-BB84-4DA1-94B0-66C81DAB1AFD}" presName="spaceRect" presStyleCnt="0"/>
      <dgm:spPr/>
    </dgm:pt>
    <dgm:pt modelId="{42B95476-E6EF-4662-996E-32326A02EB5F}" type="pres">
      <dgm:prSet presAssocID="{8D2782F0-BB84-4DA1-94B0-66C81DAB1AFD}" presName="parTx" presStyleLbl="revTx" presStyleIdx="2" presStyleCnt="7">
        <dgm:presLayoutVars>
          <dgm:chMax val="0"/>
          <dgm:chPref val="0"/>
        </dgm:presLayoutVars>
      </dgm:prSet>
      <dgm:spPr/>
    </dgm:pt>
    <dgm:pt modelId="{26C4A695-42F6-4E9A-BB65-2F391F0B508E}" type="pres">
      <dgm:prSet presAssocID="{4C59494A-9DC1-4A20-BE2C-507CCB49F357}" presName="sibTrans" presStyleCnt="0"/>
      <dgm:spPr/>
    </dgm:pt>
    <dgm:pt modelId="{4D937361-C8AF-421D-8563-DA861C0F02B7}" type="pres">
      <dgm:prSet presAssocID="{1D9D87B8-244F-44A4-BA50-8543117C3F7E}" presName="compNode" presStyleCnt="0"/>
      <dgm:spPr/>
    </dgm:pt>
    <dgm:pt modelId="{DC2CE8FD-42FE-41F9-B141-45D7DB9B13E5}" type="pres">
      <dgm:prSet presAssocID="{1D9D87B8-244F-44A4-BA50-8543117C3F7E}" presName="bgRect" presStyleLbl="bgShp" presStyleIdx="3" presStyleCnt="7"/>
      <dgm:spPr/>
    </dgm:pt>
    <dgm:pt modelId="{B2D98075-EEF5-485A-8454-809E65AF1313}" type="pres">
      <dgm:prSet presAssocID="{1D9D87B8-244F-44A4-BA50-8543117C3F7E}"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Questions"/>
        </a:ext>
      </dgm:extLst>
    </dgm:pt>
    <dgm:pt modelId="{1A9C10C4-AA2D-47F3-994F-C4B7CBB4C7EA}" type="pres">
      <dgm:prSet presAssocID="{1D9D87B8-244F-44A4-BA50-8543117C3F7E}" presName="spaceRect" presStyleCnt="0"/>
      <dgm:spPr/>
    </dgm:pt>
    <dgm:pt modelId="{0FC98C29-DBE4-42AB-80E3-C3F6417233B8}" type="pres">
      <dgm:prSet presAssocID="{1D9D87B8-244F-44A4-BA50-8543117C3F7E}" presName="parTx" presStyleLbl="revTx" presStyleIdx="3" presStyleCnt="7">
        <dgm:presLayoutVars>
          <dgm:chMax val="0"/>
          <dgm:chPref val="0"/>
        </dgm:presLayoutVars>
      </dgm:prSet>
      <dgm:spPr/>
    </dgm:pt>
    <dgm:pt modelId="{E0B46668-3FA8-41F3-B3AC-3F15726CBC3A}" type="pres">
      <dgm:prSet presAssocID="{F50FF08F-B2F5-48B2-90A6-4FFEDAAA1E96}" presName="sibTrans" presStyleCnt="0"/>
      <dgm:spPr/>
    </dgm:pt>
    <dgm:pt modelId="{5669A66E-FA9E-4014-9D3A-BBACC486A879}" type="pres">
      <dgm:prSet presAssocID="{A63A1BA1-1F86-4156-80F3-1382AC1F818A}" presName="compNode" presStyleCnt="0"/>
      <dgm:spPr/>
    </dgm:pt>
    <dgm:pt modelId="{D08BC24E-CAA4-478F-AA9B-C2F5FD92481C}" type="pres">
      <dgm:prSet presAssocID="{A63A1BA1-1F86-4156-80F3-1382AC1F818A}" presName="bgRect" presStyleLbl="bgShp" presStyleIdx="4" presStyleCnt="7"/>
      <dgm:spPr/>
    </dgm:pt>
    <dgm:pt modelId="{E6BCDA3C-E6AF-4739-B995-5A6AE1B6F94A}" type="pres">
      <dgm:prSet presAssocID="{A63A1BA1-1F86-4156-80F3-1382AC1F818A}"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Stopwatch"/>
        </a:ext>
      </dgm:extLst>
    </dgm:pt>
    <dgm:pt modelId="{55303958-1F20-43D4-8335-27EFD7A4867D}" type="pres">
      <dgm:prSet presAssocID="{A63A1BA1-1F86-4156-80F3-1382AC1F818A}" presName="spaceRect" presStyleCnt="0"/>
      <dgm:spPr/>
    </dgm:pt>
    <dgm:pt modelId="{2115615C-6AD5-4098-9F78-FC77E6A80F66}" type="pres">
      <dgm:prSet presAssocID="{A63A1BA1-1F86-4156-80F3-1382AC1F818A}" presName="parTx" presStyleLbl="revTx" presStyleIdx="4" presStyleCnt="7">
        <dgm:presLayoutVars>
          <dgm:chMax val="0"/>
          <dgm:chPref val="0"/>
        </dgm:presLayoutVars>
      </dgm:prSet>
      <dgm:spPr/>
    </dgm:pt>
    <dgm:pt modelId="{8739D321-FAEE-4976-B506-C612C7265224}" type="pres">
      <dgm:prSet presAssocID="{21E3640C-0CFA-4018-A191-59384B17FDD1}" presName="sibTrans" presStyleCnt="0"/>
      <dgm:spPr/>
    </dgm:pt>
    <dgm:pt modelId="{71191CB3-A55E-47E4-9411-DAC7C92A4C71}" type="pres">
      <dgm:prSet presAssocID="{E82CBA9F-45A1-4C48-ADE4-7541DF8A7C7C}" presName="compNode" presStyleCnt="0"/>
      <dgm:spPr/>
    </dgm:pt>
    <dgm:pt modelId="{4AAE69F7-BDBF-4DE1-B21C-CD91C8C61B70}" type="pres">
      <dgm:prSet presAssocID="{E82CBA9F-45A1-4C48-ADE4-7541DF8A7C7C}" presName="bgRect" presStyleLbl="bgShp" presStyleIdx="5" presStyleCnt="7"/>
      <dgm:spPr/>
    </dgm:pt>
    <dgm:pt modelId="{052814E1-F4FB-4893-999D-DDE14976DDC0}" type="pres">
      <dgm:prSet presAssocID="{E82CBA9F-45A1-4C48-ADE4-7541DF8A7C7C}"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Help"/>
        </a:ext>
      </dgm:extLst>
    </dgm:pt>
    <dgm:pt modelId="{0FC5DCF7-73AA-429E-8115-EAC9B2083BE6}" type="pres">
      <dgm:prSet presAssocID="{E82CBA9F-45A1-4C48-ADE4-7541DF8A7C7C}" presName="spaceRect" presStyleCnt="0"/>
      <dgm:spPr/>
    </dgm:pt>
    <dgm:pt modelId="{F0706477-9337-4404-AFC5-FDFDCCE0C948}" type="pres">
      <dgm:prSet presAssocID="{E82CBA9F-45A1-4C48-ADE4-7541DF8A7C7C}" presName="parTx" presStyleLbl="revTx" presStyleIdx="5" presStyleCnt="7">
        <dgm:presLayoutVars>
          <dgm:chMax val="0"/>
          <dgm:chPref val="0"/>
        </dgm:presLayoutVars>
      </dgm:prSet>
      <dgm:spPr/>
    </dgm:pt>
    <dgm:pt modelId="{F5BF0167-3C25-4DB8-AC84-86750CD525A6}" type="pres">
      <dgm:prSet presAssocID="{C62C0E83-BDFD-4A19-9861-F392AE56CEC5}" presName="sibTrans" presStyleCnt="0"/>
      <dgm:spPr/>
    </dgm:pt>
    <dgm:pt modelId="{1DE2971A-6878-4C4A-B060-862190EE993E}" type="pres">
      <dgm:prSet presAssocID="{A7054C71-E682-4E7B-BC8A-F44B9D492836}" presName="compNode" presStyleCnt="0"/>
      <dgm:spPr/>
    </dgm:pt>
    <dgm:pt modelId="{2C189488-58FA-4F78-8BB6-9AC1984D48FC}" type="pres">
      <dgm:prSet presAssocID="{A7054C71-E682-4E7B-BC8A-F44B9D492836}" presName="bgRect" presStyleLbl="bgShp" presStyleIdx="6" presStyleCnt="7"/>
      <dgm:spPr/>
    </dgm:pt>
    <dgm:pt modelId="{23F9E625-2E8A-4789-9831-F4336DA55480}" type="pres">
      <dgm:prSet presAssocID="{A7054C71-E682-4E7B-BC8A-F44B9D492836}"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Money"/>
        </a:ext>
      </dgm:extLst>
    </dgm:pt>
    <dgm:pt modelId="{6DBD678C-923C-4371-86CA-730C1F959021}" type="pres">
      <dgm:prSet presAssocID="{A7054C71-E682-4E7B-BC8A-F44B9D492836}" presName="spaceRect" presStyleCnt="0"/>
      <dgm:spPr/>
    </dgm:pt>
    <dgm:pt modelId="{04AAFCAB-F943-477F-97D8-F5BEC113DA77}" type="pres">
      <dgm:prSet presAssocID="{A7054C71-E682-4E7B-BC8A-F44B9D492836}" presName="parTx" presStyleLbl="revTx" presStyleIdx="6" presStyleCnt="7">
        <dgm:presLayoutVars>
          <dgm:chMax val="0"/>
          <dgm:chPref val="0"/>
        </dgm:presLayoutVars>
      </dgm:prSet>
      <dgm:spPr/>
    </dgm:pt>
  </dgm:ptLst>
  <dgm:cxnLst>
    <dgm:cxn modelId="{1112A806-9A09-4BFD-B154-552CE6F7A28F}" srcId="{5DEDCC17-EFAA-4B4D-A317-B41D484C0CE4}" destId="{A7054C71-E682-4E7B-BC8A-F44B9D492836}" srcOrd="6" destOrd="0" parTransId="{87059D23-A73A-4F99-997C-A1EF1FEFD929}" sibTransId="{45ACB619-7852-476D-95E7-327733CB07A3}"/>
    <dgm:cxn modelId="{8E12923B-8303-4BC3-91B3-858DC8BA4BBA}" srcId="{5DEDCC17-EFAA-4B4D-A317-B41D484C0CE4}" destId="{8D2782F0-BB84-4DA1-94B0-66C81DAB1AFD}" srcOrd="2" destOrd="0" parTransId="{1699A7D6-4FC7-4512-A131-3339C7C20FD1}" sibTransId="{4C59494A-9DC1-4A20-BE2C-507CCB49F357}"/>
    <dgm:cxn modelId="{E3ECA043-2892-498E-A079-B46B447C5A5E}" srcId="{5DEDCC17-EFAA-4B4D-A317-B41D484C0CE4}" destId="{1D9D87B8-244F-44A4-BA50-8543117C3F7E}" srcOrd="3" destOrd="0" parTransId="{FE38E357-B131-4079-9760-3AC12D2FFDD1}" sibTransId="{F50FF08F-B2F5-48B2-90A6-4FFEDAAA1E96}"/>
    <dgm:cxn modelId="{68D52667-6E23-46DD-B7AF-536BEF333097}" srcId="{5DEDCC17-EFAA-4B4D-A317-B41D484C0CE4}" destId="{BEA543CE-872E-45AC-AE50-B931B5E4274F}" srcOrd="1" destOrd="0" parTransId="{56E31897-88AF-4B5F-8DC2-7464281D3586}" sibTransId="{93CDB9DA-CEF5-4701-AB71-6721ECFFA32C}"/>
    <dgm:cxn modelId="{EF19384A-46D5-486F-B8A5-E284FDCC7B4F}" type="presOf" srcId="{A63A1BA1-1F86-4156-80F3-1382AC1F818A}" destId="{2115615C-6AD5-4098-9F78-FC77E6A80F66}" srcOrd="0" destOrd="0" presId="urn:microsoft.com/office/officeart/2018/2/layout/IconVerticalSolidList"/>
    <dgm:cxn modelId="{9FE97B6B-714E-4A88-B6A5-4FC5954829C1}" type="presOf" srcId="{60BD738A-E257-47D7-AAF0-A36EA4AC8C91}" destId="{9F95FA28-FFC2-447B-BBA5-E522EFCC3A3A}" srcOrd="0" destOrd="0" presId="urn:microsoft.com/office/officeart/2018/2/layout/IconVerticalSolidList"/>
    <dgm:cxn modelId="{2614B14D-E8CA-4D40-A983-B3E6CC270A96}" type="presOf" srcId="{E82CBA9F-45A1-4C48-ADE4-7541DF8A7C7C}" destId="{F0706477-9337-4404-AFC5-FDFDCCE0C948}" srcOrd="0" destOrd="0" presId="urn:microsoft.com/office/officeart/2018/2/layout/IconVerticalSolidList"/>
    <dgm:cxn modelId="{2E8C2D8C-1859-4A8A-AB75-1DDA5909DFBB}" type="presOf" srcId="{A7054C71-E682-4E7B-BC8A-F44B9D492836}" destId="{04AAFCAB-F943-477F-97D8-F5BEC113DA77}" srcOrd="0" destOrd="0" presId="urn:microsoft.com/office/officeart/2018/2/layout/IconVerticalSolidList"/>
    <dgm:cxn modelId="{710D6098-4CFC-4971-A7B9-E34A15742BC5}" srcId="{5DEDCC17-EFAA-4B4D-A317-B41D484C0CE4}" destId="{60BD738A-E257-47D7-AAF0-A36EA4AC8C91}" srcOrd="0" destOrd="0" parTransId="{429B9DAE-DDA3-4F4B-A691-E1CF72535E6A}" sibTransId="{3FBD0912-EF93-42DF-A36B-7CE251EBDBFE}"/>
    <dgm:cxn modelId="{6A7598A9-6D84-4071-9194-5AFC88388477}" srcId="{5DEDCC17-EFAA-4B4D-A317-B41D484C0CE4}" destId="{A63A1BA1-1F86-4156-80F3-1382AC1F818A}" srcOrd="4" destOrd="0" parTransId="{20531E17-910B-46B1-9DAF-C330715728F1}" sibTransId="{21E3640C-0CFA-4018-A191-59384B17FDD1}"/>
    <dgm:cxn modelId="{FB9C54B8-FF3C-45CD-BEDC-5C87345FA507}" type="presOf" srcId="{5DEDCC17-EFAA-4B4D-A317-B41D484C0CE4}" destId="{69CCAB05-0AD9-4135-8453-A9DD325EC764}" srcOrd="0" destOrd="0" presId="urn:microsoft.com/office/officeart/2018/2/layout/IconVerticalSolidList"/>
    <dgm:cxn modelId="{A4DE5EC5-1F80-46C0-9D98-39C30A86E555}" srcId="{5DEDCC17-EFAA-4B4D-A317-B41D484C0CE4}" destId="{E82CBA9F-45A1-4C48-ADE4-7541DF8A7C7C}" srcOrd="5" destOrd="0" parTransId="{413788D6-BB80-4FAB-9D62-583CFDECA1B4}" sibTransId="{C62C0E83-BDFD-4A19-9861-F392AE56CEC5}"/>
    <dgm:cxn modelId="{28F40ECD-D96E-4FF0-BF8E-C774925D6964}" type="presOf" srcId="{BEA543CE-872E-45AC-AE50-B931B5E4274F}" destId="{197E875A-9C99-4BE8-86C3-ADDD57FEAB04}" srcOrd="0" destOrd="0" presId="urn:microsoft.com/office/officeart/2018/2/layout/IconVerticalSolidList"/>
    <dgm:cxn modelId="{F6D0D4F9-7603-4251-9DC1-684CEEC65F59}" type="presOf" srcId="{8D2782F0-BB84-4DA1-94B0-66C81DAB1AFD}" destId="{42B95476-E6EF-4662-996E-32326A02EB5F}" srcOrd="0" destOrd="0" presId="urn:microsoft.com/office/officeart/2018/2/layout/IconVerticalSolidList"/>
    <dgm:cxn modelId="{BFDB33FC-F7B2-46A5-AF9C-8B2E12AE9E28}" type="presOf" srcId="{1D9D87B8-244F-44A4-BA50-8543117C3F7E}" destId="{0FC98C29-DBE4-42AB-80E3-C3F6417233B8}" srcOrd="0" destOrd="0" presId="urn:microsoft.com/office/officeart/2018/2/layout/IconVerticalSolidList"/>
    <dgm:cxn modelId="{7C80CBE3-9523-46D6-B952-E4B9BE70A8A7}" type="presParOf" srcId="{69CCAB05-0AD9-4135-8453-A9DD325EC764}" destId="{626DF7E5-C55D-42AD-A12F-4110334C56EA}" srcOrd="0" destOrd="0" presId="urn:microsoft.com/office/officeart/2018/2/layout/IconVerticalSolidList"/>
    <dgm:cxn modelId="{DA0A6AD8-682D-4E68-8FA3-684459144DD5}" type="presParOf" srcId="{626DF7E5-C55D-42AD-A12F-4110334C56EA}" destId="{4D0451DD-234C-4193-8603-A09E403E2815}" srcOrd="0" destOrd="0" presId="urn:microsoft.com/office/officeart/2018/2/layout/IconVerticalSolidList"/>
    <dgm:cxn modelId="{2B73CD37-7B00-4BCE-811F-59A0401E5F65}" type="presParOf" srcId="{626DF7E5-C55D-42AD-A12F-4110334C56EA}" destId="{3FD6256B-4D9D-439D-892C-FBA09763A6CE}" srcOrd="1" destOrd="0" presId="urn:microsoft.com/office/officeart/2018/2/layout/IconVerticalSolidList"/>
    <dgm:cxn modelId="{040AF674-7013-4198-840A-72F7C3A2C20A}" type="presParOf" srcId="{626DF7E5-C55D-42AD-A12F-4110334C56EA}" destId="{F77AF6AF-EFFE-4EAB-B276-4C03DDB5C496}" srcOrd="2" destOrd="0" presId="urn:microsoft.com/office/officeart/2018/2/layout/IconVerticalSolidList"/>
    <dgm:cxn modelId="{D93B3AFE-46E4-4263-8724-648315C1D906}" type="presParOf" srcId="{626DF7E5-C55D-42AD-A12F-4110334C56EA}" destId="{9F95FA28-FFC2-447B-BBA5-E522EFCC3A3A}" srcOrd="3" destOrd="0" presId="urn:microsoft.com/office/officeart/2018/2/layout/IconVerticalSolidList"/>
    <dgm:cxn modelId="{F62B630D-330F-467D-9FE9-A119552B2D9C}" type="presParOf" srcId="{69CCAB05-0AD9-4135-8453-A9DD325EC764}" destId="{29A76ECE-A34A-42B1-8338-F9EE30B4969F}" srcOrd="1" destOrd="0" presId="urn:microsoft.com/office/officeart/2018/2/layout/IconVerticalSolidList"/>
    <dgm:cxn modelId="{5C0D8912-D5E1-4846-9CE7-1C3498486273}" type="presParOf" srcId="{69CCAB05-0AD9-4135-8453-A9DD325EC764}" destId="{ECC33AE2-B69C-44C9-9294-05A97E638ECA}" srcOrd="2" destOrd="0" presId="urn:microsoft.com/office/officeart/2018/2/layout/IconVerticalSolidList"/>
    <dgm:cxn modelId="{08F91D70-1517-4E28-906A-ED386BD5A7C9}" type="presParOf" srcId="{ECC33AE2-B69C-44C9-9294-05A97E638ECA}" destId="{380E7F20-0F7D-4B4E-A8AA-0EF3146DBDD4}" srcOrd="0" destOrd="0" presId="urn:microsoft.com/office/officeart/2018/2/layout/IconVerticalSolidList"/>
    <dgm:cxn modelId="{37356806-0968-4177-8C7B-8F208D45A0C6}" type="presParOf" srcId="{ECC33AE2-B69C-44C9-9294-05A97E638ECA}" destId="{18E03877-908C-4832-8B1E-204FCFD66984}" srcOrd="1" destOrd="0" presId="urn:microsoft.com/office/officeart/2018/2/layout/IconVerticalSolidList"/>
    <dgm:cxn modelId="{8F644FBD-3876-4753-A7EF-D1D8E92244B6}" type="presParOf" srcId="{ECC33AE2-B69C-44C9-9294-05A97E638ECA}" destId="{6FC6A50A-FD83-4A6E-AD23-8C1E1533778A}" srcOrd="2" destOrd="0" presId="urn:microsoft.com/office/officeart/2018/2/layout/IconVerticalSolidList"/>
    <dgm:cxn modelId="{E2D2FC1D-DB69-4614-B601-833EE4AC3991}" type="presParOf" srcId="{ECC33AE2-B69C-44C9-9294-05A97E638ECA}" destId="{197E875A-9C99-4BE8-86C3-ADDD57FEAB04}" srcOrd="3" destOrd="0" presId="urn:microsoft.com/office/officeart/2018/2/layout/IconVerticalSolidList"/>
    <dgm:cxn modelId="{F2396236-C635-4F29-B4DB-BD8E7FEE42E1}" type="presParOf" srcId="{69CCAB05-0AD9-4135-8453-A9DD325EC764}" destId="{D6A092C6-FCE1-4501-AF90-7A1D1D4E1E22}" srcOrd="3" destOrd="0" presId="urn:microsoft.com/office/officeart/2018/2/layout/IconVerticalSolidList"/>
    <dgm:cxn modelId="{EB5198CA-ACE5-482E-8985-89A525BB0125}" type="presParOf" srcId="{69CCAB05-0AD9-4135-8453-A9DD325EC764}" destId="{BF6FD431-D499-467A-BBE4-D1DA487A0D33}" srcOrd="4" destOrd="0" presId="urn:microsoft.com/office/officeart/2018/2/layout/IconVerticalSolidList"/>
    <dgm:cxn modelId="{3B578D8D-0347-4448-81D0-FE60BDEADBD1}" type="presParOf" srcId="{BF6FD431-D499-467A-BBE4-D1DA487A0D33}" destId="{2410442F-567F-4C8F-A3A5-3225DCFF0067}" srcOrd="0" destOrd="0" presId="urn:microsoft.com/office/officeart/2018/2/layout/IconVerticalSolidList"/>
    <dgm:cxn modelId="{F7D533F3-FA54-49A0-B72D-D13A73B420AC}" type="presParOf" srcId="{BF6FD431-D499-467A-BBE4-D1DA487A0D33}" destId="{3BE630EC-4BCD-4AA0-B6A7-A567254687B5}" srcOrd="1" destOrd="0" presId="urn:microsoft.com/office/officeart/2018/2/layout/IconVerticalSolidList"/>
    <dgm:cxn modelId="{5EF2D82C-643B-44D4-A2DD-83B5D3E21708}" type="presParOf" srcId="{BF6FD431-D499-467A-BBE4-D1DA487A0D33}" destId="{688C6FEF-9056-4A07-9478-62697A0A50B9}" srcOrd="2" destOrd="0" presId="urn:microsoft.com/office/officeart/2018/2/layout/IconVerticalSolidList"/>
    <dgm:cxn modelId="{9F2BD6FD-15D2-4ED1-891F-E519EC968A25}" type="presParOf" srcId="{BF6FD431-D499-467A-BBE4-D1DA487A0D33}" destId="{42B95476-E6EF-4662-996E-32326A02EB5F}" srcOrd="3" destOrd="0" presId="urn:microsoft.com/office/officeart/2018/2/layout/IconVerticalSolidList"/>
    <dgm:cxn modelId="{BB9289B6-5C3F-4A7F-B250-BE3F1D864B75}" type="presParOf" srcId="{69CCAB05-0AD9-4135-8453-A9DD325EC764}" destId="{26C4A695-42F6-4E9A-BB65-2F391F0B508E}" srcOrd="5" destOrd="0" presId="urn:microsoft.com/office/officeart/2018/2/layout/IconVerticalSolidList"/>
    <dgm:cxn modelId="{4ED9066F-4037-465A-9F71-C40605D7618C}" type="presParOf" srcId="{69CCAB05-0AD9-4135-8453-A9DD325EC764}" destId="{4D937361-C8AF-421D-8563-DA861C0F02B7}" srcOrd="6" destOrd="0" presId="urn:microsoft.com/office/officeart/2018/2/layout/IconVerticalSolidList"/>
    <dgm:cxn modelId="{E4C3EC5B-6A72-43E8-836E-0186E512A992}" type="presParOf" srcId="{4D937361-C8AF-421D-8563-DA861C0F02B7}" destId="{DC2CE8FD-42FE-41F9-B141-45D7DB9B13E5}" srcOrd="0" destOrd="0" presId="urn:microsoft.com/office/officeart/2018/2/layout/IconVerticalSolidList"/>
    <dgm:cxn modelId="{F05092AB-6773-4BFE-8E02-3A3C6DD56B52}" type="presParOf" srcId="{4D937361-C8AF-421D-8563-DA861C0F02B7}" destId="{B2D98075-EEF5-485A-8454-809E65AF1313}" srcOrd="1" destOrd="0" presId="urn:microsoft.com/office/officeart/2018/2/layout/IconVerticalSolidList"/>
    <dgm:cxn modelId="{09A5871F-8EB8-4555-AB77-3EB968C1EEAC}" type="presParOf" srcId="{4D937361-C8AF-421D-8563-DA861C0F02B7}" destId="{1A9C10C4-AA2D-47F3-994F-C4B7CBB4C7EA}" srcOrd="2" destOrd="0" presId="urn:microsoft.com/office/officeart/2018/2/layout/IconVerticalSolidList"/>
    <dgm:cxn modelId="{54BD869D-FFBA-489F-AC87-048D05D87B28}" type="presParOf" srcId="{4D937361-C8AF-421D-8563-DA861C0F02B7}" destId="{0FC98C29-DBE4-42AB-80E3-C3F6417233B8}" srcOrd="3" destOrd="0" presId="urn:microsoft.com/office/officeart/2018/2/layout/IconVerticalSolidList"/>
    <dgm:cxn modelId="{1BDB42F3-9222-4FDD-BB51-BC7A1360895C}" type="presParOf" srcId="{69CCAB05-0AD9-4135-8453-A9DD325EC764}" destId="{E0B46668-3FA8-41F3-B3AC-3F15726CBC3A}" srcOrd="7" destOrd="0" presId="urn:microsoft.com/office/officeart/2018/2/layout/IconVerticalSolidList"/>
    <dgm:cxn modelId="{96DC3374-93F4-4E45-BAD0-007FB85EC072}" type="presParOf" srcId="{69CCAB05-0AD9-4135-8453-A9DD325EC764}" destId="{5669A66E-FA9E-4014-9D3A-BBACC486A879}" srcOrd="8" destOrd="0" presId="urn:microsoft.com/office/officeart/2018/2/layout/IconVerticalSolidList"/>
    <dgm:cxn modelId="{33414899-41ED-4BC6-808A-9A16DD13CD5C}" type="presParOf" srcId="{5669A66E-FA9E-4014-9D3A-BBACC486A879}" destId="{D08BC24E-CAA4-478F-AA9B-C2F5FD92481C}" srcOrd="0" destOrd="0" presId="urn:microsoft.com/office/officeart/2018/2/layout/IconVerticalSolidList"/>
    <dgm:cxn modelId="{AF98558C-DBBA-42C6-80EA-7609418D42AA}" type="presParOf" srcId="{5669A66E-FA9E-4014-9D3A-BBACC486A879}" destId="{E6BCDA3C-E6AF-4739-B995-5A6AE1B6F94A}" srcOrd="1" destOrd="0" presId="urn:microsoft.com/office/officeart/2018/2/layout/IconVerticalSolidList"/>
    <dgm:cxn modelId="{41ABEEF5-A9BB-40DB-8083-364540584C8F}" type="presParOf" srcId="{5669A66E-FA9E-4014-9D3A-BBACC486A879}" destId="{55303958-1F20-43D4-8335-27EFD7A4867D}" srcOrd="2" destOrd="0" presId="urn:microsoft.com/office/officeart/2018/2/layout/IconVerticalSolidList"/>
    <dgm:cxn modelId="{951E0A79-B38C-4002-B11D-5DB124B7DB2D}" type="presParOf" srcId="{5669A66E-FA9E-4014-9D3A-BBACC486A879}" destId="{2115615C-6AD5-4098-9F78-FC77E6A80F66}" srcOrd="3" destOrd="0" presId="urn:microsoft.com/office/officeart/2018/2/layout/IconVerticalSolidList"/>
    <dgm:cxn modelId="{BB2AE34D-DFA2-4857-93DE-1F230D8D240B}" type="presParOf" srcId="{69CCAB05-0AD9-4135-8453-A9DD325EC764}" destId="{8739D321-FAEE-4976-B506-C612C7265224}" srcOrd="9" destOrd="0" presId="urn:microsoft.com/office/officeart/2018/2/layout/IconVerticalSolidList"/>
    <dgm:cxn modelId="{C7948513-52B7-44B9-A5ED-121652AC824B}" type="presParOf" srcId="{69CCAB05-0AD9-4135-8453-A9DD325EC764}" destId="{71191CB3-A55E-47E4-9411-DAC7C92A4C71}" srcOrd="10" destOrd="0" presId="urn:microsoft.com/office/officeart/2018/2/layout/IconVerticalSolidList"/>
    <dgm:cxn modelId="{7F46E0C6-9700-4D3E-B3FA-D5A0EC0CFBBE}" type="presParOf" srcId="{71191CB3-A55E-47E4-9411-DAC7C92A4C71}" destId="{4AAE69F7-BDBF-4DE1-B21C-CD91C8C61B70}" srcOrd="0" destOrd="0" presId="urn:microsoft.com/office/officeart/2018/2/layout/IconVerticalSolidList"/>
    <dgm:cxn modelId="{956BCA99-A7C8-4B2D-B63A-BBD366785883}" type="presParOf" srcId="{71191CB3-A55E-47E4-9411-DAC7C92A4C71}" destId="{052814E1-F4FB-4893-999D-DDE14976DDC0}" srcOrd="1" destOrd="0" presId="urn:microsoft.com/office/officeart/2018/2/layout/IconVerticalSolidList"/>
    <dgm:cxn modelId="{3ED3751C-5154-4D8A-BECD-A8CF1A7C30A7}" type="presParOf" srcId="{71191CB3-A55E-47E4-9411-DAC7C92A4C71}" destId="{0FC5DCF7-73AA-429E-8115-EAC9B2083BE6}" srcOrd="2" destOrd="0" presId="urn:microsoft.com/office/officeart/2018/2/layout/IconVerticalSolidList"/>
    <dgm:cxn modelId="{FE1440D2-6E22-4E6C-90B4-AA56AC4D0DA2}" type="presParOf" srcId="{71191CB3-A55E-47E4-9411-DAC7C92A4C71}" destId="{F0706477-9337-4404-AFC5-FDFDCCE0C948}" srcOrd="3" destOrd="0" presId="urn:microsoft.com/office/officeart/2018/2/layout/IconVerticalSolidList"/>
    <dgm:cxn modelId="{AE529920-526B-4562-9731-BCE5A658685F}" type="presParOf" srcId="{69CCAB05-0AD9-4135-8453-A9DD325EC764}" destId="{F5BF0167-3C25-4DB8-AC84-86750CD525A6}" srcOrd="11" destOrd="0" presId="urn:microsoft.com/office/officeart/2018/2/layout/IconVerticalSolidList"/>
    <dgm:cxn modelId="{40B63075-5B30-4BF1-823E-3F11CFC453C3}" type="presParOf" srcId="{69CCAB05-0AD9-4135-8453-A9DD325EC764}" destId="{1DE2971A-6878-4C4A-B060-862190EE993E}" srcOrd="12" destOrd="0" presId="urn:microsoft.com/office/officeart/2018/2/layout/IconVerticalSolidList"/>
    <dgm:cxn modelId="{4DC57360-8DFE-456C-A057-C7906E92B679}" type="presParOf" srcId="{1DE2971A-6878-4C4A-B060-862190EE993E}" destId="{2C189488-58FA-4F78-8BB6-9AC1984D48FC}" srcOrd="0" destOrd="0" presId="urn:microsoft.com/office/officeart/2018/2/layout/IconVerticalSolidList"/>
    <dgm:cxn modelId="{20FCB42D-3843-4FFF-B9A4-FC0F35164A7B}" type="presParOf" srcId="{1DE2971A-6878-4C4A-B060-862190EE993E}" destId="{23F9E625-2E8A-4789-9831-F4336DA55480}" srcOrd="1" destOrd="0" presId="urn:microsoft.com/office/officeart/2018/2/layout/IconVerticalSolidList"/>
    <dgm:cxn modelId="{BCBDB1D9-16E9-405F-A288-D45CC56E8871}" type="presParOf" srcId="{1DE2971A-6878-4C4A-B060-862190EE993E}" destId="{6DBD678C-923C-4371-86CA-730C1F959021}" srcOrd="2" destOrd="0" presId="urn:microsoft.com/office/officeart/2018/2/layout/IconVerticalSolidList"/>
    <dgm:cxn modelId="{823B43DE-C1B4-4A1B-8E68-B101D4F2D880}" type="presParOf" srcId="{1DE2971A-6878-4C4A-B060-862190EE993E}" destId="{04AAFCAB-F943-477F-97D8-F5BEC113DA7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0451DD-234C-4193-8603-A09E403E2815}">
      <dsp:nvSpPr>
        <dsp:cNvPr id="0" name=""/>
        <dsp:cNvSpPr/>
      </dsp:nvSpPr>
      <dsp:spPr>
        <a:xfrm>
          <a:off x="0" y="0"/>
          <a:ext cx="8596668" cy="30402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D6256B-4D9D-439D-892C-FBA09763A6CE}">
      <dsp:nvSpPr>
        <dsp:cNvPr id="0" name=""/>
        <dsp:cNvSpPr/>
      </dsp:nvSpPr>
      <dsp:spPr>
        <a:xfrm>
          <a:off x="91967" y="70631"/>
          <a:ext cx="167377" cy="16721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95FA28-FFC2-447B-BBA5-E522EFCC3A3A}">
      <dsp:nvSpPr>
        <dsp:cNvPr id="0" name=""/>
        <dsp:cNvSpPr/>
      </dsp:nvSpPr>
      <dsp:spPr>
        <a:xfrm>
          <a:off x="351312" y="2226"/>
          <a:ext cx="8161487" cy="4560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264" tIns="48264" rIns="48264" bIns="48264" numCol="1" spcCol="1270" anchor="ctr" anchorCtr="0">
          <a:noAutofit/>
        </a:bodyPr>
        <a:lstStyle/>
        <a:p>
          <a:pPr marL="0" lvl="0" indent="0" algn="l" defTabSz="800100">
            <a:lnSpc>
              <a:spcPct val="100000"/>
            </a:lnSpc>
            <a:spcBef>
              <a:spcPct val="0"/>
            </a:spcBef>
            <a:spcAft>
              <a:spcPct val="35000"/>
            </a:spcAft>
            <a:buNone/>
          </a:pPr>
          <a:r>
            <a:rPr lang="en-GB" sz="1800" kern="1200" dirty="0"/>
            <a:t>who: Liam and  Priya Patel, staff, competitors, Customers</a:t>
          </a:r>
          <a:endParaRPr lang="en-US" sz="1800" kern="1200" dirty="0"/>
        </a:p>
      </dsp:txBody>
      <dsp:txXfrm>
        <a:off x="351312" y="2226"/>
        <a:ext cx="8161487" cy="456037"/>
      </dsp:txXfrm>
    </dsp:sp>
    <dsp:sp modelId="{380E7F20-0F7D-4B4E-A8AA-0EF3146DBDD4}">
      <dsp:nvSpPr>
        <dsp:cNvPr id="0" name=""/>
        <dsp:cNvSpPr/>
      </dsp:nvSpPr>
      <dsp:spPr>
        <a:xfrm>
          <a:off x="0" y="572273"/>
          <a:ext cx="8596668" cy="30402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E03877-908C-4832-8B1E-204FCFD66984}">
      <dsp:nvSpPr>
        <dsp:cNvPr id="0" name=""/>
        <dsp:cNvSpPr/>
      </dsp:nvSpPr>
      <dsp:spPr>
        <a:xfrm>
          <a:off x="91967" y="640679"/>
          <a:ext cx="167377" cy="16721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7E875A-9C99-4BE8-86C3-ADDD57FEAB04}">
      <dsp:nvSpPr>
        <dsp:cNvPr id="0" name=""/>
        <dsp:cNvSpPr/>
      </dsp:nvSpPr>
      <dsp:spPr>
        <a:xfrm>
          <a:off x="351312" y="572273"/>
          <a:ext cx="8161487" cy="4560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264" tIns="48264" rIns="48264" bIns="48264" numCol="1" spcCol="1270" anchor="ctr" anchorCtr="0">
          <a:noAutofit/>
        </a:bodyPr>
        <a:lstStyle/>
        <a:p>
          <a:pPr marL="0" lvl="0" indent="0" algn="l" defTabSz="800100">
            <a:lnSpc>
              <a:spcPct val="100000"/>
            </a:lnSpc>
            <a:spcBef>
              <a:spcPct val="0"/>
            </a:spcBef>
            <a:spcAft>
              <a:spcPct val="35000"/>
            </a:spcAft>
            <a:buNone/>
          </a:pPr>
          <a:r>
            <a:rPr lang="en-GB" sz="1800" kern="1200" dirty="0"/>
            <a:t>What: Decline in sale, location , foot traffic</a:t>
          </a:r>
          <a:endParaRPr lang="en-US" sz="1800" kern="1200" dirty="0"/>
        </a:p>
      </dsp:txBody>
      <dsp:txXfrm>
        <a:off x="351312" y="572273"/>
        <a:ext cx="8161487" cy="456037"/>
      </dsp:txXfrm>
    </dsp:sp>
    <dsp:sp modelId="{2410442F-567F-4C8F-A3A5-3225DCFF0067}">
      <dsp:nvSpPr>
        <dsp:cNvPr id="0" name=""/>
        <dsp:cNvSpPr/>
      </dsp:nvSpPr>
      <dsp:spPr>
        <a:xfrm>
          <a:off x="0" y="1142320"/>
          <a:ext cx="8596668" cy="30402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E630EC-4BCD-4AA0-B6A7-A567254687B5}">
      <dsp:nvSpPr>
        <dsp:cNvPr id="0" name=""/>
        <dsp:cNvSpPr/>
      </dsp:nvSpPr>
      <dsp:spPr>
        <a:xfrm>
          <a:off x="91967" y="1210726"/>
          <a:ext cx="167377" cy="16721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B95476-E6EF-4662-996E-32326A02EB5F}">
      <dsp:nvSpPr>
        <dsp:cNvPr id="0" name=""/>
        <dsp:cNvSpPr/>
      </dsp:nvSpPr>
      <dsp:spPr>
        <a:xfrm>
          <a:off x="351312" y="1142320"/>
          <a:ext cx="8161487" cy="4560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264" tIns="48264" rIns="48264" bIns="48264" numCol="1" spcCol="1270" anchor="ctr" anchorCtr="0">
          <a:noAutofit/>
        </a:bodyPr>
        <a:lstStyle/>
        <a:p>
          <a:pPr marL="0" lvl="0" indent="0" algn="l" defTabSz="800100">
            <a:lnSpc>
              <a:spcPct val="100000"/>
            </a:lnSpc>
            <a:spcBef>
              <a:spcPct val="0"/>
            </a:spcBef>
            <a:spcAft>
              <a:spcPct val="35000"/>
            </a:spcAft>
            <a:buNone/>
          </a:pPr>
          <a:r>
            <a:rPr lang="en-GB" sz="1800" kern="1200" dirty="0"/>
            <a:t>Where: Norwick, UK</a:t>
          </a:r>
          <a:endParaRPr lang="en-US" sz="1800" kern="1200" dirty="0"/>
        </a:p>
      </dsp:txBody>
      <dsp:txXfrm>
        <a:off x="351312" y="1142320"/>
        <a:ext cx="8161487" cy="456037"/>
      </dsp:txXfrm>
    </dsp:sp>
    <dsp:sp modelId="{DC2CE8FD-42FE-41F9-B141-45D7DB9B13E5}">
      <dsp:nvSpPr>
        <dsp:cNvPr id="0" name=""/>
        <dsp:cNvSpPr/>
      </dsp:nvSpPr>
      <dsp:spPr>
        <a:xfrm>
          <a:off x="0" y="1712367"/>
          <a:ext cx="8596668" cy="30402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D98075-EEF5-485A-8454-809E65AF1313}">
      <dsp:nvSpPr>
        <dsp:cNvPr id="0" name=""/>
        <dsp:cNvSpPr/>
      </dsp:nvSpPr>
      <dsp:spPr>
        <a:xfrm>
          <a:off x="91967" y="1780773"/>
          <a:ext cx="167377" cy="16721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C98C29-DBE4-42AB-80E3-C3F6417233B8}">
      <dsp:nvSpPr>
        <dsp:cNvPr id="0" name=""/>
        <dsp:cNvSpPr/>
      </dsp:nvSpPr>
      <dsp:spPr>
        <a:xfrm>
          <a:off x="351312" y="1712367"/>
          <a:ext cx="8161487" cy="4560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264" tIns="48264" rIns="48264" bIns="48264" numCol="1" spcCol="1270" anchor="ctr" anchorCtr="0">
          <a:noAutofit/>
        </a:bodyPr>
        <a:lstStyle/>
        <a:p>
          <a:pPr marL="0" lvl="0" indent="0" algn="l" defTabSz="800100">
            <a:lnSpc>
              <a:spcPct val="100000"/>
            </a:lnSpc>
            <a:spcBef>
              <a:spcPct val="0"/>
            </a:spcBef>
            <a:spcAft>
              <a:spcPct val="35000"/>
            </a:spcAft>
            <a:buNone/>
          </a:pPr>
          <a:r>
            <a:rPr lang="en-GB" sz="1800" kern="1200" dirty="0"/>
            <a:t>Why: Not focusing on online services , low footfall</a:t>
          </a:r>
          <a:endParaRPr lang="en-US" sz="1800" kern="1200" dirty="0"/>
        </a:p>
      </dsp:txBody>
      <dsp:txXfrm>
        <a:off x="351312" y="1712367"/>
        <a:ext cx="8161487" cy="456037"/>
      </dsp:txXfrm>
    </dsp:sp>
    <dsp:sp modelId="{D08BC24E-CAA4-478F-AA9B-C2F5FD92481C}">
      <dsp:nvSpPr>
        <dsp:cNvPr id="0" name=""/>
        <dsp:cNvSpPr/>
      </dsp:nvSpPr>
      <dsp:spPr>
        <a:xfrm>
          <a:off x="0" y="2282414"/>
          <a:ext cx="8596668" cy="30402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BCDA3C-E6AF-4739-B995-5A6AE1B6F94A}">
      <dsp:nvSpPr>
        <dsp:cNvPr id="0" name=""/>
        <dsp:cNvSpPr/>
      </dsp:nvSpPr>
      <dsp:spPr>
        <a:xfrm>
          <a:off x="91967" y="2350820"/>
          <a:ext cx="167377" cy="16721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15615C-6AD5-4098-9F78-FC77E6A80F66}">
      <dsp:nvSpPr>
        <dsp:cNvPr id="0" name=""/>
        <dsp:cNvSpPr/>
      </dsp:nvSpPr>
      <dsp:spPr>
        <a:xfrm>
          <a:off x="351312" y="2282414"/>
          <a:ext cx="8161487" cy="4560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264" tIns="48264" rIns="48264" bIns="48264" numCol="1" spcCol="1270" anchor="ctr" anchorCtr="0">
          <a:noAutofit/>
        </a:bodyPr>
        <a:lstStyle/>
        <a:p>
          <a:pPr marL="0" lvl="0" indent="0" algn="l" defTabSz="800100">
            <a:lnSpc>
              <a:spcPct val="100000"/>
            </a:lnSpc>
            <a:spcBef>
              <a:spcPct val="0"/>
            </a:spcBef>
            <a:spcAft>
              <a:spcPct val="35000"/>
            </a:spcAft>
            <a:buNone/>
          </a:pPr>
          <a:r>
            <a:rPr lang="en-GB" sz="1800" kern="1200" dirty="0"/>
            <a:t>When: over 1 year time </a:t>
          </a:r>
          <a:endParaRPr lang="en-US" sz="1800" kern="1200" dirty="0"/>
        </a:p>
      </dsp:txBody>
      <dsp:txXfrm>
        <a:off x="351312" y="2282414"/>
        <a:ext cx="8161487" cy="456037"/>
      </dsp:txXfrm>
    </dsp:sp>
    <dsp:sp modelId="{4AAE69F7-BDBF-4DE1-B21C-CD91C8C61B70}">
      <dsp:nvSpPr>
        <dsp:cNvPr id="0" name=""/>
        <dsp:cNvSpPr/>
      </dsp:nvSpPr>
      <dsp:spPr>
        <a:xfrm>
          <a:off x="0" y="2852461"/>
          <a:ext cx="8596668" cy="30402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2814E1-F4FB-4893-999D-DDE14976DDC0}">
      <dsp:nvSpPr>
        <dsp:cNvPr id="0" name=""/>
        <dsp:cNvSpPr/>
      </dsp:nvSpPr>
      <dsp:spPr>
        <a:xfrm>
          <a:off x="91967" y="2920867"/>
          <a:ext cx="167377" cy="16721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706477-9337-4404-AFC5-FDFDCCE0C948}">
      <dsp:nvSpPr>
        <dsp:cNvPr id="0" name=""/>
        <dsp:cNvSpPr/>
      </dsp:nvSpPr>
      <dsp:spPr>
        <a:xfrm>
          <a:off x="351312" y="2852461"/>
          <a:ext cx="8161487" cy="4560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264" tIns="48264" rIns="48264" bIns="48264" numCol="1" spcCol="1270" anchor="ctr" anchorCtr="0">
          <a:noAutofit/>
        </a:bodyPr>
        <a:lstStyle/>
        <a:p>
          <a:pPr marL="0" lvl="0" indent="0" algn="l" defTabSz="800100">
            <a:lnSpc>
              <a:spcPct val="100000"/>
            </a:lnSpc>
            <a:spcBef>
              <a:spcPct val="0"/>
            </a:spcBef>
            <a:spcAft>
              <a:spcPct val="35000"/>
            </a:spcAft>
            <a:buNone/>
          </a:pPr>
          <a:r>
            <a:rPr lang="en-GB" sz="1800" kern="1200" dirty="0"/>
            <a:t>How: prices of materials are very high , other competitors meet customers' expectations and needs</a:t>
          </a:r>
          <a:endParaRPr lang="en-US" sz="1800" kern="1200" dirty="0"/>
        </a:p>
      </dsp:txBody>
      <dsp:txXfrm>
        <a:off x="351312" y="2852461"/>
        <a:ext cx="8161487" cy="456037"/>
      </dsp:txXfrm>
    </dsp:sp>
    <dsp:sp modelId="{2C189488-58FA-4F78-8BB6-9AC1984D48FC}">
      <dsp:nvSpPr>
        <dsp:cNvPr id="0" name=""/>
        <dsp:cNvSpPr/>
      </dsp:nvSpPr>
      <dsp:spPr>
        <a:xfrm>
          <a:off x="0" y="3422509"/>
          <a:ext cx="8596668" cy="30402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F9E625-2E8A-4789-9831-F4336DA55480}">
      <dsp:nvSpPr>
        <dsp:cNvPr id="0" name=""/>
        <dsp:cNvSpPr/>
      </dsp:nvSpPr>
      <dsp:spPr>
        <a:xfrm>
          <a:off x="91967" y="3490914"/>
          <a:ext cx="167377" cy="167213"/>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AAFCAB-F943-477F-97D8-F5BEC113DA77}">
      <dsp:nvSpPr>
        <dsp:cNvPr id="0" name=""/>
        <dsp:cNvSpPr/>
      </dsp:nvSpPr>
      <dsp:spPr>
        <a:xfrm>
          <a:off x="351312" y="3422509"/>
          <a:ext cx="8161487" cy="4560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264" tIns="48264" rIns="48264" bIns="48264" numCol="1" spcCol="1270" anchor="ctr" anchorCtr="0">
          <a:noAutofit/>
        </a:bodyPr>
        <a:lstStyle/>
        <a:p>
          <a:pPr marL="0" lvl="0" indent="0" algn="l" defTabSz="800100">
            <a:lnSpc>
              <a:spcPct val="100000"/>
            </a:lnSpc>
            <a:spcBef>
              <a:spcPct val="0"/>
            </a:spcBef>
            <a:spcAft>
              <a:spcPct val="35000"/>
            </a:spcAft>
            <a:buNone/>
          </a:pPr>
          <a:r>
            <a:rPr lang="en-GB" sz="1800" kern="1200" dirty="0"/>
            <a:t>How much: decline in sales by 30%</a:t>
          </a:r>
          <a:endParaRPr lang="en-US" sz="1400" kern="1200" dirty="0"/>
        </a:p>
      </dsp:txBody>
      <dsp:txXfrm>
        <a:off x="351312" y="3422509"/>
        <a:ext cx="8161487" cy="45603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AE185F-93F9-4FD4-B9D4-B1BCCF8B21DE}" type="datetimeFigureOut">
              <a:rPr lang="en-GB" smtClean="0"/>
              <a:t>09/11/2025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C92008-74C1-4F02-944F-2FBD69086E1A}" type="slidenum">
              <a:rPr lang="en-GB" smtClean="0"/>
              <a:t>‹#›</a:t>
            </a:fld>
            <a:endParaRPr lang="en-GB"/>
          </a:p>
        </p:txBody>
      </p:sp>
    </p:spTree>
    <p:extLst>
      <p:ext uri="{BB962C8B-B14F-4D97-AF65-F5344CB8AC3E}">
        <p14:creationId xmlns:p14="http://schemas.microsoft.com/office/powerpoint/2010/main" val="1805281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5C92008-74C1-4F02-944F-2FBD69086E1A}" type="slidenum">
              <a:rPr lang="en-GB" smtClean="0"/>
              <a:t>3</a:t>
            </a:fld>
            <a:endParaRPr lang="en-GB"/>
          </a:p>
        </p:txBody>
      </p:sp>
    </p:spTree>
    <p:extLst>
      <p:ext uri="{BB962C8B-B14F-4D97-AF65-F5344CB8AC3E}">
        <p14:creationId xmlns:p14="http://schemas.microsoft.com/office/powerpoint/2010/main" val="1830988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F5567A3-D4AE-40B3-AAB8-1A0E6A99B40C}"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1034819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5567A3-D4AE-40B3-AAB8-1A0E6A99B40C}"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1152233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5567A3-D4AE-40B3-AAB8-1A0E6A99B40C}"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39056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5567A3-D4AE-40B3-AAB8-1A0E6A99B40C}"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3463625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5567A3-D4AE-40B3-AAB8-1A0E6A99B40C}" type="datetimeFigureOut">
              <a:rPr lang="en-GB" smtClean="0"/>
              <a:t>09/11/2025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19890554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5567A3-D4AE-40B3-AAB8-1A0E6A99B40C}" type="datetimeFigureOut">
              <a:rPr lang="en-GB" smtClean="0"/>
              <a:t>09/11/2025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1647998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5567A3-D4AE-40B3-AAB8-1A0E6A99B40C}" type="datetimeFigureOut">
              <a:rPr lang="en-GB" smtClean="0"/>
              <a:t>09/11/2025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3682510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5567A3-D4AE-40B3-AAB8-1A0E6A99B40C}"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1468873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5567A3-D4AE-40B3-AAB8-1A0E6A99B40C}"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21353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5567A3-D4AE-40B3-AAB8-1A0E6A99B40C}"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2345437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5567A3-D4AE-40B3-AAB8-1A0E6A99B40C}"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5153D-E0B9-4776-B8C2-5F280B08D09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940019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5567A3-D4AE-40B3-AAB8-1A0E6A99B40C}"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24714476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5567A3-D4AE-40B3-AAB8-1A0E6A99B40C}"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5153D-E0B9-4776-B8C2-5F280B08D09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585105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5567A3-D4AE-40B3-AAB8-1A0E6A99B40C}"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27433391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5567A3-D4AE-40B3-AAB8-1A0E6A99B40C}"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14906134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5567A3-D4AE-40B3-AAB8-1A0E6A99B40C}"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5153D-E0B9-4776-B8C2-5F280B08D093}" type="slidenum">
              <a:rPr lang="en-GB" smtClean="0"/>
              <a:t>‹#›</a:t>
            </a:fld>
            <a:endParaRPr lang="en-GB"/>
          </a:p>
        </p:txBody>
      </p:sp>
    </p:spTree>
    <p:extLst>
      <p:ext uri="{BB962C8B-B14F-4D97-AF65-F5344CB8AC3E}">
        <p14:creationId xmlns:p14="http://schemas.microsoft.com/office/powerpoint/2010/main" val="3236399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F5567A3-D4AE-40B3-AAB8-1A0E6A99B40C}" type="datetimeFigureOut">
              <a:rPr lang="en-GB" smtClean="0"/>
              <a:t>09/11/2025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55153D-E0B9-4776-B8C2-5F280B08D093}" type="slidenum">
              <a:rPr lang="en-GB" smtClean="0"/>
              <a:t>‹#›</a:t>
            </a:fld>
            <a:endParaRPr lang="en-GB"/>
          </a:p>
        </p:txBody>
      </p:sp>
    </p:spTree>
    <p:extLst>
      <p:ext uri="{BB962C8B-B14F-4D97-AF65-F5344CB8AC3E}">
        <p14:creationId xmlns:p14="http://schemas.microsoft.com/office/powerpoint/2010/main" val="3512778035"/>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BB08D-F38C-C4CA-21FD-0D00155ECE41}"/>
              </a:ext>
            </a:extLst>
          </p:cNvPr>
          <p:cNvSpPr>
            <a:spLocks noGrp="1"/>
          </p:cNvSpPr>
          <p:nvPr>
            <p:ph type="title"/>
          </p:nvPr>
        </p:nvSpPr>
        <p:spPr/>
        <p:txBody>
          <a:bodyPr>
            <a:normAutofit/>
          </a:bodyPr>
          <a:lstStyle/>
          <a:p>
            <a:pPr algn="l"/>
            <a:r>
              <a:rPr lang="en-GB" dirty="0"/>
              <a:t> </a:t>
            </a:r>
            <a:r>
              <a:rPr lang="en-GB" sz="3600" dirty="0"/>
              <a:t>Module name –PR&amp;DM</a:t>
            </a:r>
            <a:br>
              <a:rPr lang="en-GB" sz="3600" dirty="0"/>
            </a:br>
            <a:r>
              <a:rPr lang="en-GB" sz="3600" dirty="0"/>
              <a:t>LCLM 4004</a:t>
            </a:r>
            <a:br>
              <a:rPr lang="en-GB" sz="3600" dirty="0"/>
            </a:br>
            <a:r>
              <a:rPr lang="en-GB" sz="3600" dirty="0"/>
              <a:t>STUDENT ID-2437831</a:t>
            </a:r>
            <a:br>
              <a:rPr lang="en-GB" sz="3600" dirty="0"/>
            </a:br>
            <a:r>
              <a:rPr lang="en-GB" sz="3600" dirty="0"/>
              <a:t>STUDENT NAME-GIULIA F ICHIM</a:t>
            </a:r>
            <a:br>
              <a:rPr lang="en-GB" sz="3600" dirty="0"/>
            </a:br>
            <a:r>
              <a:rPr lang="en-GB" sz="3600" dirty="0"/>
              <a:t>LECTURER-OLUSOYI Richard ASHAYE</a:t>
            </a:r>
            <a:endParaRPr lang="en-GB" dirty="0"/>
          </a:p>
        </p:txBody>
      </p:sp>
      <p:sp>
        <p:nvSpPr>
          <p:cNvPr id="3" name="Subtitle 2">
            <a:extLst>
              <a:ext uri="{FF2B5EF4-FFF2-40B4-BE49-F238E27FC236}">
                <a16:creationId xmlns:a16="http://schemas.microsoft.com/office/drawing/2014/main" id="{BAAB091F-2FB4-976D-7054-2D16F57CB815}"/>
              </a:ext>
            </a:extLst>
          </p:cNvPr>
          <p:cNvSpPr>
            <a:spLocks noGrp="1"/>
          </p:cNvSpPr>
          <p:nvPr>
            <p:ph type="body" idx="1"/>
          </p:nvPr>
        </p:nvSpPr>
        <p:spPr/>
        <p:txBody>
          <a:bodyPr/>
          <a:lstStyle/>
          <a:p>
            <a:r>
              <a:rPr lang="en-GB" dirty="0"/>
              <a:t>Assignment 1:Presentation</a:t>
            </a:r>
          </a:p>
          <a:p>
            <a:r>
              <a:rPr lang="en-GB" dirty="0"/>
              <a:t>Date:15 November 2025</a:t>
            </a:r>
          </a:p>
        </p:txBody>
      </p:sp>
    </p:spTree>
    <p:extLst>
      <p:ext uri="{BB962C8B-B14F-4D97-AF65-F5344CB8AC3E}">
        <p14:creationId xmlns:p14="http://schemas.microsoft.com/office/powerpoint/2010/main" val="328568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71130-3C3C-9AF5-580C-154952031EBE}"/>
              </a:ext>
            </a:extLst>
          </p:cNvPr>
          <p:cNvSpPr>
            <a:spLocks noGrp="1"/>
          </p:cNvSpPr>
          <p:nvPr>
            <p:ph type="title"/>
          </p:nvPr>
        </p:nvSpPr>
        <p:spPr/>
        <p:txBody>
          <a:bodyPr/>
          <a:lstStyle/>
          <a:p>
            <a:r>
              <a:rPr lang="en-GB" dirty="0"/>
              <a:t>overview</a:t>
            </a:r>
          </a:p>
        </p:txBody>
      </p:sp>
      <p:sp>
        <p:nvSpPr>
          <p:cNvPr id="3" name="Content Placeholder 2">
            <a:extLst>
              <a:ext uri="{FF2B5EF4-FFF2-40B4-BE49-F238E27FC236}">
                <a16:creationId xmlns:a16="http://schemas.microsoft.com/office/drawing/2014/main" id="{E5A45623-0E1E-E6E4-093B-EA243CF9BB26}"/>
              </a:ext>
            </a:extLst>
          </p:cNvPr>
          <p:cNvSpPr>
            <a:spLocks noGrp="1"/>
          </p:cNvSpPr>
          <p:nvPr>
            <p:ph idx="1"/>
          </p:nvPr>
        </p:nvSpPr>
        <p:spPr/>
        <p:txBody>
          <a:bodyPr/>
          <a:lstStyle/>
          <a:p>
            <a:r>
              <a:rPr lang="en-GB" dirty="0"/>
              <a:t>Introduction</a:t>
            </a:r>
          </a:p>
          <a:p>
            <a:r>
              <a:rPr lang="en-GB" dirty="0"/>
              <a:t>Company Background</a:t>
            </a:r>
          </a:p>
          <a:p>
            <a:r>
              <a:rPr lang="en-GB" dirty="0"/>
              <a:t>5w2H Method</a:t>
            </a:r>
          </a:p>
          <a:p>
            <a:r>
              <a:rPr lang="en-GB" dirty="0"/>
              <a:t>PESTLE ANALYSIS</a:t>
            </a:r>
          </a:p>
          <a:p>
            <a:r>
              <a:rPr lang="en-GB" dirty="0"/>
              <a:t> FISHBONE DIAGRAM</a:t>
            </a:r>
          </a:p>
          <a:p>
            <a:r>
              <a:rPr lang="en-GB" dirty="0"/>
              <a:t>REFERENCE LIST</a:t>
            </a:r>
          </a:p>
        </p:txBody>
      </p:sp>
    </p:spTree>
    <p:extLst>
      <p:ext uri="{BB962C8B-B14F-4D97-AF65-F5344CB8AC3E}">
        <p14:creationId xmlns:p14="http://schemas.microsoft.com/office/powerpoint/2010/main" val="1317274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828C1-2523-6F31-A6BA-22E1289F0F90}"/>
              </a:ext>
            </a:extLst>
          </p:cNvPr>
          <p:cNvSpPr>
            <a:spLocks noGrp="1"/>
          </p:cNvSpPr>
          <p:nvPr>
            <p:ph type="title"/>
          </p:nvPr>
        </p:nvSpPr>
        <p:spPr>
          <a:xfrm>
            <a:off x="2849562" y="609600"/>
            <a:ext cx="6424440" cy="1320800"/>
          </a:xfrm>
        </p:spPr>
        <p:txBody>
          <a:bodyPr>
            <a:normAutofit/>
          </a:bodyPr>
          <a:lstStyle/>
          <a:p>
            <a:r>
              <a:rPr lang="en-GB" dirty="0"/>
              <a:t>Introduction </a:t>
            </a:r>
          </a:p>
        </p:txBody>
      </p:sp>
      <p:pic>
        <p:nvPicPr>
          <p:cNvPr id="5" name="Picture 4" descr="Chemical formulas are written on paper">
            <a:extLst>
              <a:ext uri="{FF2B5EF4-FFF2-40B4-BE49-F238E27FC236}">
                <a16:creationId xmlns:a16="http://schemas.microsoft.com/office/drawing/2014/main" id="{3757A771-5B85-E486-E391-46B19FE29CEC}"/>
              </a:ext>
            </a:extLst>
          </p:cNvPr>
          <p:cNvPicPr>
            <a:picLocks noChangeAspect="1"/>
          </p:cNvPicPr>
          <p:nvPr/>
        </p:nvPicPr>
        <p:blipFill>
          <a:blip r:embed="rId3"/>
          <a:srcRect l="41404" r="36203" b="-1"/>
          <a:stretch>
            <a:fillRect/>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9" name="Isosceles Triangle 8">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C20DA02C-D45B-6F1F-41ED-760F682715D5}"/>
              </a:ext>
            </a:extLst>
          </p:cNvPr>
          <p:cNvSpPr>
            <a:spLocks noGrp="1"/>
          </p:cNvSpPr>
          <p:nvPr>
            <p:ph idx="1"/>
          </p:nvPr>
        </p:nvSpPr>
        <p:spPr>
          <a:xfrm>
            <a:off x="2849562" y="2160589"/>
            <a:ext cx="6424440" cy="3880773"/>
          </a:xfrm>
        </p:spPr>
        <p:txBody>
          <a:bodyPr>
            <a:normAutofit/>
          </a:bodyPr>
          <a:lstStyle/>
          <a:p>
            <a:r>
              <a:rPr lang="en-GB" sz="2400" dirty="0"/>
              <a:t>In this presentation I am going to analyse the problems that Green Haven Florists by using the 5w2h method also using fishbone diagram to identify the cause and effect . Also, I will use PESTLE analyses to see how they are affected external. </a:t>
            </a:r>
          </a:p>
        </p:txBody>
      </p:sp>
    </p:spTree>
    <p:extLst>
      <p:ext uri="{BB962C8B-B14F-4D97-AF65-F5344CB8AC3E}">
        <p14:creationId xmlns:p14="http://schemas.microsoft.com/office/powerpoint/2010/main" val="4713927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D2174-D103-B7F2-726A-8368FD98BBA9}"/>
              </a:ext>
            </a:extLst>
          </p:cNvPr>
          <p:cNvSpPr>
            <a:spLocks noGrp="1"/>
          </p:cNvSpPr>
          <p:nvPr>
            <p:ph type="title"/>
          </p:nvPr>
        </p:nvSpPr>
        <p:spPr>
          <a:xfrm>
            <a:off x="2786047" y="609600"/>
            <a:ext cx="6487955" cy="1320800"/>
          </a:xfrm>
        </p:spPr>
        <p:txBody>
          <a:bodyPr>
            <a:normAutofit/>
          </a:bodyPr>
          <a:lstStyle/>
          <a:p>
            <a:r>
              <a:rPr lang="en-GB" dirty="0"/>
              <a:t>Company Background </a:t>
            </a:r>
          </a:p>
        </p:txBody>
      </p:sp>
      <p:pic>
        <p:nvPicPr>
          <p:cNvPr id="5" name="Picture 4" descr="Different colored tulips">
            <a:extLst>
              <a:ext uri="{FF2B5EF4-FFF2-40B4-BE49-F238E27FC236}">
                <a16:creationId xmlns:a16="http://schemas.microsoft.com/office/drawing/2014/main" id="{77173739-33E9-0BE9-21F2-E8B9759074BF}"/>
              </a:ext>
            </a:extLst>
          </p:cNvPr>
          <p:cNvPicPr>
            <a:picLocks noChangeAspect="1"/>
          </p:cNvPicPr>
          <p:nvPr/>
        </p:nvPicPr>
        <p:blipFill>
          <a:blip r:embed="rId2">
            <a:duotone>
              <a:prstClr val="black"/>
              <a:schemeClr val="tx2">
                <a:tint val="45000"/>
                <a:satMod val="400000"/>
              </a:schemeClr>
            </a:duotone>
          </a:blip>
          <a:srcRect l="28273" r="45187" b="1"/>
          <a:stretch>
            <a:fillRect/>
          </a:stretch>
        </p:blipFill>
        <p:spPr>
          <a:xfrm>
            <a:off x="20" y="10"/>
            <a:ext cx="2734036" cy="6876278"/>
          </a:xfrm>
          <a:custGeom>
            <a:avLst/>
            <a:gdLst/>
            <a:ahLst/>
            <a:cxnLst/>
            <a:rect l="l" t="t" r="r" b="b"/>
            <a:pathLst>
              <a:path w="2734056" h="6858000">
                <a:moveTo>
                  <a:pt x="0" y="0"/>
                </a:moveTo>
                <a:lnTo>
                  <a:pt x="1674254" y="0"/>
                </a:lnTo>
                <a:lnTo>
                  <a:pt x="2734056" y="6850199"/>
                </a:lnTo>
                <a:lnTo>
                  <a:pt x="2734056" y="6858000"/>
                </a:lnTo>
                <a:lnTo>
                  <a:pt x="842596" y="6858000"/>
                </a:lnTo>
                <a:lnTo>
                  <a:pt x="0" y="1191846"/>
                </a:lnTo>
                <a:close/>
              </a:path>
            </a:pathLst>
          </a:custGeom>
        </p:spPr>
      </p:pic>
      <p:sp>
        <p:nvSpPr>
          <p:cNvPr id="9" name="Isosceles Triangle 8">
            <a:extLst>
              <a:ext uri="{FF2B5EF4-FFF2-40B4-BE49-F238E27FC236}">
                <a16:creationId xmlns:a16="http://schemas.microsoft.com/office/drawing/2014/main" id="{518E5A25-92C5-4F27-8E26-0AAAB0CDC8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191846"/>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63D5D673-A0A4-C198-4F7F-2A3044E1DC51}"/>
              </a:ext>
            </a:extLst>
          </p:cNvPr>
          <p:cNvSpPr>
            <a:spLocks noGrp="1"/>
          </p:cNvSpPr>
          <p:nvPr>
            <p:ph idx="1"/>
          </p:nvPr>
        </p:nvSpPr>
        <p:spPr>
          <a:xfrm>
            <a:off x="2786047" y="2160589"/>
            <a:ext cx="6487955" cy="3880773"/>
          </a:xfrm>
        </p:spPr>
        <p:txBody>
          <a:bodyPr>
            <a:normAutofit/>
          </a:bodyPr>
          <a:lstStyle/>
          <a:p>
            <a:pPr marL="0" indent="0">
              <a:buNone/>
            </a:pPr>
            <a:r>
              <a:rPr lang="en-GB" sz="2000" dirty="0"/>
              <a:t>Green haven florists is a small flower shop located in Norwick UK. It was opened in 2016 by partners Liam and Priya Patel.</a:t>
            </a:r>
          </a:p>
          <a:p>
            <a:pPr marL="0" indent="0">
              <a:buNone/>
            </a:pPr>
            <a:r>
              <a:rPr lang="en-GB" sz="2000" dirty="0"/>
              <a:t>They are a company which do floral arrangements and Eco-friendly packing. Green Haven has a wide range of customers from walk in clients, cooperated clients and weddings . However Green Haven Florists has experienced a significant downturn in revenue over the past year.</a:t>
            </a:r>
          </a:p>
        </p:txBody>
      </p:sp>
    </p:spTree>
    <p:extLst>
      <p:ext uri="{BB962C8B-B14F-4D97-AF65-F5344CB8AC3E}">
        <p14:creationId xmlns:p14="http://schemas.microsoft.com/office/powerpoint/2010/main" val="940537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5EBEE-95C8-9D3A-FD1C-7542EABD9190}"/>
              </a:ext>
            </a:extLst>
          </p:cNvPr>
          <p:cNvSpPr>
            <a:spLocks noGrp="1"/>
          </p:cNvSpPr>
          <p:nvPr>
            <p:ph type="title"/>
          </p:nvPr>
        </p:nvSpPr>
        <p:spPr/>
        <p:txBody>
          <a:bodyPr/>
          <a:lstStyle/>
          <a:p>
            <a:r>
              <a:rPr lang="en-GB" dirty="0"/>
              <a:t>5W2H Method</a:t>
            </a:r>
          </a:p>
        </p:txBody>
      </p:sp>
      <p:graphicFrame>
        <p:nvGraphicFramePr>
          <p:cNvPr id="5" name="Content Placeholder 2">
            <a:extLst>
              <a:ext uri="{FF2B5EF4-FFF2-40B4-BE49-F238E27FC236}">
                <a16:creationId xmlns:a16="http://schemas.microsoft.com/office/drawing/2014/main" id="{7A79D577-7A67-8501-4A31-9536E9E8E836}"/>
              </a:ext>
            </a:extLst>
          </p:cNvPr>
          <p:cNvGraphicFramePr>
            <a:graphicFrameLocks noGrp="1"/>
          </p:cNvGraphicFramePr>
          <p:nvPr>
            <p:ph idx="1"/>
            <p:extLst>
              <p:ext uri="{D42A27DB-BD31-4B8C-83A1-F6EECF244321}">
                <p14:modId xmlns:p14="http://schemas.microsoft.com/office/powerpoint/2010/main" val="1519372766"/>
              </p:ext>
            </p:extLst>
          </p:nvPr>
        </p:nvGraphicFramePr>
        <p:xfrm>
          <a:off x="677334" y="2160589"/>
          <a:ext cx="8596668" cy="38807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7054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F1807-3B3F-12D6-6800-2CB925480A10}"/>
              </a:ext>
            </a:extLst>
          </p:cNvPr>
          <p:cNvSpPr>
            <a:spLocks noGrp="1"/>
          </p:cNvSpPr>
          <p:nvPr>
            <p:ph type="title"/>
          </p:nvPr>
        </p:nvSpPr>
        <p:spPr>
          <a:xfrm>
            <a:off x="2849562" y="609600"/>
            <a:ext cx="6424440" cy="1320800"/>
          </a:xfrm>
        </p:spPr>
        <p:txBody>
          <a:bodyPr>
            <a:normAutofit/>
          </a:bodyPr>
          <a:lstStyle/>
          <a:p>
            <a:r>
              <a:rPr lang="en-GB" dirty="0"/>
              <a:t>PESTLE Analysis</a:t>
            </a:r>
          </a:p>
        </p:txBody>
      </p:sp>
      <p:pic>
        <p:nvPicPr>
          <p:cNvPr id="5" name="Picture 4" descr="Bacteria cultured in a petri dish for a laboratory or a scientific investigation">
            <a:extLst>
              <a:ext uri="{FF2B5EF4-FFF2-40B4-BE49-F238E27FC236}">
                <a16:creationId xmlns:a16="http://schemas.microsoft.com/office/drawing/2014/main" id="{E76E3546-23A0-D94F-A717-B4B798B44D66}"/>
              </a:ext>
            </a:extLst>
          </p:cNvPr>
          <p:cNvPicPr>
            <a:picLocks noChangeAspect="1"/>
          </p:cNvPicPr>
          <p:nvPr/>
        </p:nvPicPr>
        <p:blipFill>
          <a:blip r:embed="rId2"/>
          <a:srcRect l="54065" r="16077" b="-2"/>
          <a:stretch>
            <a:fillRect/>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9" name="Isosceles Triangle 8">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35469DC8-69CE-C604-086E-B14CFF5BF345}"/>
              </a:ext>
            </a:extLst>
          </p:cNvPr>
          <p:cNvSpPr>
            <a:spLocks noGrp="1"/>
          </p:cNvSpPr>
          <p:nvPr>
            <p:ph idx="1"/>
          </p:nvPr>
        </p:nvSpPr>
        <p:spPr>
          <a:xfrm>
            <a:off x="2202808" y="1270000"/>
            <a:ext cx="6424440" cy="3880773"/>
          </a:xfrm>
        </p:spPr>
        <p:txBody>
          <a:bodyPr>
            <a:noAutofit/>
          </a:bodyPr>
          <a:lstStyle/>
          <a:p>
            <a:pPr marL="0" indent="0">
              <a:buNone/>
            </a:pPr>
            <a:r>
              <a:rPr lang="en-GB" sz="1600" dirty="0"/>
              <a:t>PESTLE analysis is a strategy used to identify the six key external factors that can affect a business.</a:t>
            </a:r>
          </a:p>
          <a:p>
            <a:endParaRPr lang="en-GB" sz="1600" dirty="0"/>
          </a:p>
          <a:p>
            <a:r>
              <a:rPr lang="en-GB" dirty="0"/>
              <a:t>POLITICAL- Government can lower or raise tax and this will impact the value added tax on Green Haven Florists products or business rates.</a:t>
            </a:r>
          </a:p>
          <a:p>
            <a:r>
              <a:rPr lang="en-GB" dirty="0"/>
              <a:t>ECONOMIC- when inflation is high prices go up and customers will stop buying luxury staff and focus on what is essential this will affect Green Haven Florists because people might stop buying natural flowers and choose plastic flowers instead</a:t>
            </a:r>
          </a:p>
          <a:p>
            <a:r>
              <a:rPr lang="en-GB" dirty="0"/>
              <a:t>SOCIAL- Lifestyle refer to customers behaviour and attitude towards their spending decisions and habits. Understanding customers lifestyle can favour a business because it will anticipate customers needs , target the market and tailor products or services to meet the needs of customers. </a:t>
            </a:r>
          </a:p>
        </p:txBody>
      </p:sp>
      <p:sp>
        <p:nvSpPr>
          <p:cNvPr id="4" name="TextBox 3">
            <a:extLst>
              <a:ext uri="{FF2B5EF4-FFF2-40B4-BE49-F238E27FC236}">
                <a16:creationId xmlns:a16="http://schemas.microsoft.com/office/drawing/2014/main" id="{7CFF51E7-1A25-3A0C-64BD-C2601B3885EE}"/>
              </a:ext>
            </a:extLst>
          </p:cNvPr>
          <p:cNvSpPr txBox="1"/>
          <p:nvPr/>
        </p:nvSpPr>
        <p:spPr>
          <a:xfrm>
            <a:off x="8999896" y="5533530"/>
            <a:ext cx="3398838" cy="1015663"/>
          </a:xfrm>
          <a:prstGeom prst="rect">
            <a:avLst/>
          </a:prstGeom>
          <a:noFill/>
        </p:spPr>
        <p:txBody>
          <a:bodyPr wrap="square" rtlCol="0">
            <a:spAutoFit/>
          </a:bodyPr>
          <a:lstStyle/>
          <a:p>
            <a:endParaRPr lang="en-GB" dirty="0"/>
          </a:p>
          <a:p>
            <a:r>
              <a:rPr lang="en-GB" sz="1400" dirty="0"/>
              <a:t>CIPD (2025</a:t>
            </a:r>
          </a:p>
          <a:p>
            <a:r>
              <a:rPr lang="en-GB" sz="1400" dirty="0"/>
              <a:t>‌BBC (2023) </a:t>
            </a:r>
          </a:p>
          <a:p>
            <a:r>
              <a:rPr lang="en-GB" sz="1400" dirty="0"/>
              <a:t>Social Factors Affecting Business (2023) </a:t>
            </a:r>
          </a:p>
        </p:txBody>
      </p:sp>
    </p:spTree>
    <p:extLst>
      <p:ext uri="{BB962C8B-B14F-4D97-AF65-F5344CB8AC3E}">
        <p14:creationId xmlns:p14="http://schemas.microsoft.com/office/powerpoint/2010/main" val="3751851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53A25-64BF-7090-2685-91A9E8C2937E}"/>
              </a:ext>
            </a:extLst>
          </p:cNvPr>
          <p:cNvSpPr>
            <a:spLocks noGrp="1"/>
          </p:cNvSpPr>
          <p:nvPr>
            <p:ph type="title"/>
          </p:nvPr>
        </p:nvSpPr>
        <p:spPr/>
        <p:txBody>
          <a:bodyPr/>
          <a:lstStyle/>
          <a:p>
            <a:r>
              <a:rPr lang="en-GB" dirty="0"/>
              <a:t>Continued</a:t>
            </a:r>
          </a:p>
        </p:txBody>
      </p:sp>
      <p:sp>
        <p:nvSpPr>
          <p:cNvPr id="3" name="Content Placeholder 2">
            <a:extLst>
              <a:ext uri="{FF2B5EF4-FFF2-40B4-BE49-F238E27FC236}">
                <a16:creationId xmlns:a16="http://schemas.microsoft.com/office/drawing/2014/main" id="{452DE2F2-5406-E4DD-7AE4-623F74EBAC54}"/>
              </a:ext>
            </a:extLst>
          </p:cNvPr>
          <p:cNvSpPr>
            <a:spLocks noGrp="1"/>
          </p:cNvSpPr>
          <p:nvPr>
            <p:ph idx="1"/>
          </p:nvPr>
        </p:nvSpPr>
        <p:spPr>
          <a:xfrm>
            <a:off x="367092" y="1703389"/>
            <a:ext cx="8596668" cy="3880773"/>
          </a:xfrm>
        </p:spPr>
        <p:txBody>
          <a:bodyPr>
            <a:noAutofit/>
          </a:bodyPr>
          <a:lstStyle/>
          <a:p>
            <a:r>
              <a:rPr lang="en-GB" dirty="0"/>
              <a:t>TECHNOLOGICAL- ICT can make process and communication in a business quicker and more efficient . Businesses need to keep their software up to date if they don’t they risk to be considerate  old fashioned by customers and become obsolete.</a:t>
            </a:r>
          </a:p>
          <a:p>
            <a:pPr marL="0" indent="0">
              <a:buNone/>
            </a:pPr>
            <a:endParaRPr lang="en-GB" dirty="0"/>
          </a:p>
          <a:p>
            <a:r>
              <a:rPr lang="en-GB" dirty="0"/>
              <a:t>LEGAL-Consumers law makes sure that businesses act correctly towards customers. This covers the safety of products, fair trading, accurate pricing and customers rights of the flower shop doesn’t follow this rules they might get penalised </a:t>
            </a:r>
          </a:p>
          <a:p>
            <a:endParaRPr lang="en-GB" dirty="0"/>
          </a:p>
          <a:p>
            <a:r>
              <a:rPr lang="en-GB" dirty="0"/>
              <a:t>ENVIROMENTAL- Pollution can have direct and indirect impacts on businesses operations for example negative impacts on operation and costs or positive impacts from investments in pollution prevention or compliance with local regulations.</a:t>
            </a:r>
          </a:p>
        </p:txBody>
      </p:sp>
      <p:sp>
        <p:nvSpPr>
          <p:cNvPr id="4" name="TextBox 3">
            <a:extLst>
              <a:ext uri="{FF2B5EF4-FFF2-40B4-BE49-F238E27FC236}">
                <a16:creationId xmlns:a16="http://schemas.microsoft.com/office/drawing/2014/main" id="{BE9D2A36-2240-C3F8-125C-147992E6F5AC}"/>
              </a:ext>
            </a:extLst>
          </p:cNvPr>
          <p:cNvSpPr txBox="1"/>
          <p:nvPr/>
        </p:nvSpPr>
        <p:spPr>
          <a:xfrm>
            <a:off x="8412480" y="5746722"/>
            <a:ext cx="3779520" cy="954107"/>
          </a:xfrm>
          <a:prstGeom prst="rect">
            <a:avLst/>
          </a:prstGeom>
          <a:noFill/>
        </p:spPr>
        <p:txBody>
          <a:bodyPr wrap="square" rtlCol="0">
            <a:spAutoFit/>
          </a:bodyPr>
          <a:lstStyle/>
          <a:p>
            <a:r>
              <a:rPr lang="en-GB" sz="1400" dirty="0"/>
              <a:t>In text citation</a:t>
            </a:r>
          </a:p>
          <a:p>
            <a:r>
              <a:rPr lang="en-GB" sz="1400" dirty="0"/>
              <a:t>‌Rubric Law (2023)</a:t>
            </a:r>
          </a:p>
          <a:p>
            <a:r>
              <a:rPr lang="en-GB" sz="1400" dirty="0"/>
              <a:t>‌Welcome To Zscaler Directory Authentication (2025) </a:t>
            </a:r>
          </a:p>
        </p:txBody>
      </p:sp>
    </p:spTree>
    <p:extLst>
      <p:ext uri="{BB962C8B-B14F-4D97-AF65-F5344CB8AC3E}">
        <p14:creationId xmlns:p14="http://schemas.microsoft.com/office/powerpoint/2010/main" val="895089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B8120-0D99-44D3-2901-BD3B553CE8F0}"/>
              </a:ext>
            </a:extLst>
          </p:cNvPr>
          <p:cNvSpPr>
            <a:spLocks noGrp="1"/>
          </p:cNvSpPr>
          <p:nvPr>
            <p:ph type="title"/>
          </p:nvPr>
        </p:nvSpPr>
        <p:spPr/>
        <p:txBody>
          <a:bodyPr/>
          <a:lstStyle/>
          <a:p>
            <a:r>
              <a:rPr lang="en-GB" dirty="0"/>
              <a:t>Fishbone Diagram </a:t>
            </a:r>
          </a:p>
        </p:txBody>
      </p:sp>
      <p:sp>
        <p:nvSpPr>
          <p:cNvPr id="4" name="Rectangle 3">
            <a:extLst>
              <a:ext uri="{FF2B5EF4-FFF2-40B4-BE49-F238E27FC236}">
                <a16:creationId xmlns:a16="http://schemas.microsoft.com/office/drawing/2014/main" id="{F80F4E1F-52A1-C445-40A7-09200D5DF51D}"/>
              </a:ext>
            </a:extLst>
          </p:cNvPr>
          <p:cNvSpPr/>
          <p:nvPr/>
        </p:nvSpPr>
        <p:spPr>
          <a:xfrm>
            <a:off x="7394715" y="3614056"/>
            <a:ext cx="1683657" cy="74022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30% decline in sales </a:t>
            </a:r>
          </a:p>
        </p:txBody>
      </p:sp>
      <p:cxnSp>
        <p:nvCxnSpPr>
          <p:cNvPr id="6" name="Straight Connector 5">
            <a:extLst>
              <a:ext uri="{FF2B5EF4-FFF2-40B4-BE49-F238E27FC236}">
                <a16:creationId xmlns:a16="http://schemas.microsoft.com/office/drawing/2014/main" id="{BC02F50E-3333-B0F2-A687-9E6752D69A0B}"/>
              </a:ext>
            </a:extLst>
          </p:cNvPr>
          <p:cNvCxnSpPr/>
          <p:nvPr/>
        </p:nvCxnSpPr>
        <p:spPr>
          <a:xfrm flipH="1">
            <a:off x="899886" y="3984170"/>
            <a:ext cx="6494829" cy="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8CB44E43-D821-54B1-978A-46BEBFEE06A5}"/>
              </a:ext>
            </a:extLst>
          </p:cNvPr>
          <p:cNvCxnSpPr>
            <a:cxnSpLocks/>
          </p:cNvCxnSpPr>
          <p:nvPr/>
        </p:nvCxnSpPr>
        <p:spPr>
          <a:xfrm flipH="1">
            <a:off x="5547276" y="3984170"/>
            <a:ext cx="1506667" cy="1823582"/>
          </a:xfrm>
          <a:prstGeom prst="line">
            <a:avLst/>
          </a:prstGeom>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a16="http://schemas.microsoft.com/office/drawing/2014/main" id="{28B761D0-4C6A-E3C5-1B4F-E582B2513058}"/>
              </a:ext>
            </a:extLst>
          </p:cNvPr>
          <p:cNvPicPr>
            <a:picLocks noChangeAspect="1"/>
          </p:cNvPicPr>
          <p:nvPr/>
        </p:nvPicPr>
        <p:blipFill>
          <a:blip r:embed="rId2"/>
          <a:stretch>
            <a:fillRect/>
          </a:stretch>
        </p:blipFill>
        <p:spPr>
          <a:xfrm>
            <a:off x="2968066" y="4032943"/>
            <a:ext cx="1806393" cy="2132426"/>
          </a:xfrm>
          <a:prstGeom prst="rect">
            <a:avLst/>
          </a:prstGeom>
        </p:spPr>
      </p:pic>
      <p:cxnSp>
        <p:nvCxnSpPr>
          <p:cNvPr id="11" name="Straight Connector 10">
            <a:extLst>
              <a:ext uri="{FF2B5EF4-FFF2-40B4-BE49-F238E27FC236}">
                <a16:creationId xmlns:a16="http://schemas.microsoft.com/office/drawing/2014/main" id="{FE794096-B5BC-01E9-46F2-C3F02E751869}"/>
              </a:ext>
            </a:extLst>
          </p:cNvPr>
          <p:cNvCxnSpPr>
            <a:cxnSpLocks/>
          </p:cNvCxnSpPr>
          <p:nvPr/>
        </p:nvCxnSpPr>
        <p:spPr>
          <a:xfrm flipH="1" flipV="1">
            <a:off x="5533729" y="2300514"/>
            <a:ext cx="1360557" cy="1666983"/>
          </a:xfrm>
          <a:prstGeom prst="line">
            <a:avLst/>
          </a:prstGeom>
        </p:spPr>
        <p:style>
          <a:lnRef idx="1">
            <a:schemeClr val="dk1"/>
          </a:lnRef>
          <a:fillRef idx="0">
            <a:schemeClr val="dk1"/>
          </a:fillRef>
          <a:effectRef idx="0">
            <a:schemeClr val="dk1"/>
          </a:effectRef>
          <a:fontRef idx="minor">
            <a:schemeClr val="tx1"/>
          </a:fontRef>
        </p:style>
      </p:cxnSp>
      <p:pic>
        <p:nvPicPr>
          <p:cNvPr id="12" name="Picture 11">
            <a:extLst>
              <a:ext uri="{FF2B5EF4-FFF2-40B4-BE49-F238E27FC236}">
                <a16:creationId xmlns:a16="http://schemas.microsoft.com/office/drawing/2014/main" id="{12599762-14EC-44DD-9727-31AF73E9E0B3}"/>
              </a:ext>
            </a:extLst>
          </p:cNvPr>
          <p:cNvPicPr>
            <a:picLocks noChangeAspect="1"/>
          </p:cNvPicPr>
          <p:nvPr/>
        </p:nvPicPr>
        <p:blipFill>
          <a:blip r:embed="rId3"/>
          <a:stretch>
            <a:fillRect/>
          </a:stretch>
        </p:blipFill>
        <p:spPr>
          <a:xfrm>
            <a:off x="2786743" y="2156794"/>
            <a:ext cx="1360557" cy="1778605"/>
          </a:xfrm>
          <a:prstGeom prst="rect">
            <a:avLst/>
          </a:prstGeom>
        </p:spPr>
      </p:pic>
      <p:sp>
        <p:nvSpPr>
          <p:cNvPr id="15" name="Rectangle 14">
            <a:extLst>
              <a:ext uri="{FF2B5EF4-FFF2-40B4-BE49-F238E27FC236}">
                <a16:creationId xmlns:a16="http://schemas.microsoft.com/office/drawing/2014/main" id="{171C1B22-D55E-78D3-FDCE-43B215E99FA7}"/>
              </a:ext>
            </a:extLst>
          </p:cNvPr>
          <p:cNvSpPr/>
          <p:nvPr/>
        </p:nvSpPr>
        <p:spPr>
          <a:xfrm>
            <a:off x="5486400" y="1702813"/>
            <a:ext cx="1219200" cy="57331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Marketing </a:t>
            </a:r>
          </a:p>
        </p:txBody>
      </p:sp>
      <p:sp>
        <p:nvSpPr>
          <p:cNvPr id="16" name="Rectangle 15">
            <a:extLst>
              <a:ext uri="{FF2B5EF4-FFF2-40B4-BE49-F238E27FC236}">
                <a16:creationId xmlns:a16="http://schemas.microsoft.com/office/drawing/2014/main" id="{4164CA87-B901-E281-1A7E-D5B94BCFFFBF}"/>
              </a:ext>
            </a:extLst>
          </p:cNvPr>
          <p:cNvSpPr/>
          <p:nvPr/>
        </p:nvSpPr>
        <p:spPr>
          <a:xfrm>
            <a:off x="6535725" y="2427093"/>
            <a:ext cx="3461971" cy="92095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285750" indent="-285750">
              <a:buFont typeface="Arial" panose="020B0604020202020204" pitchFamily="34" charset="0"/>
              <a:buChar char="•"/>
            </a:pPr>
            <a:r>
              <a:rPr lang="en-GB" dirty="0"/>
              <a:t>Lack of social media post</a:t>
            </a:r>
          </a:p>
          <a:p>
            <a:pPr marL="285750" indent="-285750">
              <a:buFont typeface="Arial" panose="020B0604020202020204" pitchFamily="34" charset="0"/>
              <a:buChar char="•"/>
            </a:pPr>
            <a:r>
              <a:rPr lang="en-GB" dirty="0"/>
              <a:t>Website is difficult to navigate</a:t>
            </a:r>
          </a:p>
          <a:p>
            <a:endParaRPr lang="en-GB" dirty="0"/>
          </a:p>
        </p:txBody>
      </p:sp>
      <p:sp>
        <p:nvSpPr>
          <p:cNvPr id="17" name="Rectangle 16">
            <a:extLst>
              <a:ext uri="{FF2B5EF4-FFF2-40B4-BE49-F238E27FC236}">
                <a16:creationId xmlns:a16="http://schemas.microsoft.com/office/drawing/2014/main" id="{605A950C-B5D8-B271-C4A8-CEB509980AF2}"/>
              </a:ext>
            </a:extLst>
          </p:cNvPr>
          <p:cNvSpPr/>
          <p:nvPr/>
        </p:nvSpPr>
        <p:spPr>
          <a:xfrm>
            <a:off x="5660571" y="5807752"/>
            <a:ext cx="1734144" cy="60030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Customers behaviour </a:t>
            </a:r>
          </a:p>
        </p:txBody>
      </p:sp>
      <p:sp>
        <p:nvSpPr>
          <p:cNvPr id="18" name="Rectangle 17">
            <a:extLst>
              <a:ext uri="{FF2B5EF4-FFF2-40B4-BE49-F238E27FC236}">
                <a16:creationId xmlns:a16="http://schemas.microsoft.com/office/drawing/2014/main" id="{CAFF0132-7C42-3E17-BC38-B9DF7527A505}"/>
              </a:ext>
            </a:extLst>
          </p:cNvPr>
          <p:cNvSpPr/>
          <p:nvPr/>
        </p:nvSpPr>
        <p:spPr>
          <a:xfrm>
            <a:off x="6412285" y="4450678"/>
            <a:ext cx="3406479" cy="1241529"/>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endParaRPr lang="en-GB" dirty="0"/>
          </a:p>
          <a:p>
            <a:endParaRPr lang="en-GB" dirty="0"/>
          </a:p>
          <a:p>
            <a:pPr marL="285750" indent="-285750">
              <a:buFont typeface="Arial" panose="020B0604020202020204" pitchFamily="34" charset="0"/>
              <a:buChar char="•"/>
            </a:pPr>
            <a:r>
              <a:rPr lang="en-GB" dirty="0"/>
              <a:t>lower prices</a:t>
            </a:r>
          </a:p>
          <a:p>
            <a:pPr marL="285750" indent="-285750">
              <a:buFont typeface="Arial" panose="020B0604020202020204" pitchFamily="34" charset="0"/>
              <a:buChar char="•"/>
            </a:pPr>
            <a:r>
              <a:rPr lang="en-GB" dirty="0"/>
              <a:t>No creative arrangements</a:t>
            </a:r>
          </a:p>
          <a:p>
            <a:pPr marL="285750" indent="-285750">
              <a:buFont typeface="Arial" panose="020B0604020202020204" pitchFamily="34" charset="0"/>
              <a:buChar char="•"/>
            </a:pPr>
            <a:r>
              <a:rPr lang="en-GB" dirty="0"/>
              <a:t>discounts </a:t>
            </a:r>
          </a:p>
          <a:p>
            <a:r>
              <a:rPr lang="en-GB" dirty="0"/>
              <a:t>    home deliveries </a:t>
            </a:r>
          </a:p>
          <a:p>
            <a:endParaRPr lang="en-GB" dirty="0"/>
          </a:p>
        </p:txBody>
      </p:sp>
      <p:sp>
        <p:nvSpPr>
          <p:cNvPr id="19" name="Rectangle 18">
            <a:extLst>
              <a:ext uri="{FF2B5EF4-FFF2-40B4-BE49-F238E27FC236}">
                <a16:creationId xmlns:a16="http://schemas.microsoft.com/office/drawing/2014/main" id="{C1C68C05-0556-D5E5-4FD4-07CA9CE194DA}"/>
              </a:ext>
            </a:extLst>
          </p:cNvPr>
          <p:cNvSpPr/>
          <p:nvPr/>
        </p:nvSpPr>
        <p:spPr>
          <a:xfrm>
            <a:off x="1271265" y="1726962"/>
            <a:ext cx="1644527" cy="53630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Materials </a:t>
            </a:r>
          </a:p>
          <a:p>
            <a:pPr algn="ctr"/>
            <a:endParaRPr lang="en-GB" dirty="0"/>
          </a:p>
        </p:txBody>
      </p:sp>
      <p:sp>
        <p:nvSpPr>
          <p:cNvPr id="20" name="Rectangle 19">
            <a:extLst>
              <a:ext uri="{FF2B5EF4-FFF2-40B4-BE49-F238E27FC236}">
                <a16:creationId xmlns:a16="http://schemas.microsoft.com/office/drawing/2014/main" id="{73285FBB-C876-CD1D-50A7-E3FD9F2A753B}"/>
              </a:ext>
            </a:extLst>
          </p:cNvPr>
          <p:cNvSpPr/>
          <p:nvPr/>
        </p:nvSpPr>
        <p:spPr>
          <a:xfrm>
            <a:off x="243584" y="2633380"/>
            <a:ext cx="2724482" cy="1046596"/>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285750" indent="-285750" algn="ctr">
              <a:buFont typeface="Arial" panose="020B0604020202020204" pitchFamily="34" charset="0"/>
              <a:buChar char="•"/>
            </a:pPr>
            <a:r>
              <a:rPr lang="en-GB" dirty="0"/>
              <a:t>Price of natural flowers are expensive</a:t>
            </a:r>
          </a:p>
          <a:p>
            <a:pPr marL="285750" indent="-285750" algn="ctr">
              <a:buFont typeface="Arial" panose="020B0604020202020204" pitchFamily="34" charset="0"/>
              <a:buChar char="•"/>
            </a:pPr>
            <a:r>
              <a:rPr lang="en-GB" dirty="0"/>
              <a:t>Biodegradable wrapping is expensive to uphold</a:t>
            </a:r>
          </a:p>
          <a:p>
            <a:pPr algn="ctr"/>
            <a:endParaRPr lang="en-GB" dirty="0"/>
          </a:p>
        </p:txBody>
      </p:sp>
      <p:sp>
        <p:nvSpPr>
          <p:cNvPr id="21" name="Rectangle 20">
            <a:extLst>
              <a:ext uri="{FF2B5EF4-FFF2-40B4-BE49-F238E27FC236}">
                <a16:creationId xmlns:a16="http://schemas.microsoft.com/office/drawing/2014/main" id="{512DE65B-8006-C765-79D8-0D176FA3FC33}"/>
              </a:ext>
            </a:extLst>
          </p:cNvPr>
          <p:cNvSpPr/>
          <p:nvPr/>
        </p:nvSpPr>
        <p:spPr>
          <a:xfrm>
            <a:off x="1100636" y="6176266"/>
            <a:ext cx="2353764" cy="60030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Competitive threats</a:t>
            </a:r>
          </a:p>
        </p:txBody>
      </p:sp>
      <p:sp>
        <p:nvSpPr>
          <p:cNvPr id="23" name="Rectangle 22">
            <a:extLst>
              <a:ext uri="{FF2B5EF4-FFF2-40B4-BE49-F238E27FC236}">
                <a16:creationId xmlns:a16="http://schemas.microsoft.com/office/drawing/2014/main" id="{105A2763-1141-F422-E502-D4B9238C28E3}"/>
              </a:ext>
            </a:extLst>
          </p:cNvPr>
          <p:cNvSpPr/>
          <p:nvPr/>
        </p:nvSpPr>
        <p:spPr>
          <a:xfrm>
            <a:off x="199772" y="4143209"/>
            <a:ext cx="3023809" cy="1517783"/>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285750" indent="-285750" algn="ctr">
              <a:buFont typeface="Arial" panose="020B0604020202020204" pitchFamily="34" charset="0"/>
              <a:buChar char="•"/>
            </a:pPr>
            <a:r>
              <a:rPr lang="en-GB" dirty="0"/>
              <a:t>Large deliveries </a:t>
            </a:r>
          </a:p>
          <a:p>
            <a:pPr marL="285750" indent="-285750" algn="ctr">
              <a:buFont typeface="Arial" panose="020B0604020202020204" pitchFamily="34" charset="0"/>
              <a:buChar char="•"/>
            </a:pPr>
            <a:r>
              <a:rPr lang="en-GB" dirty="0"/>
              <a:t>Better prices </a:t>
            </a:r>
          </a:p>
          <a:p>
            <a:pPr marL="285750" indent="-285750" algn="ctr">
              <a:buFont typeface="Arial" panose="020B0604020202020204" pitchFamily="34" charset="0"/>
              <a:buChar char="•"/>
            </a:pPr>
            <a:r>
              <a:rPr lang="en-GB" dirty="0"/>
              <a:t>Online shopping page </a:t>
            </a:r>
          </a:p>
          <a:p>
            <a:pPr marL="285750" indent="-285750" algn="ctr">
              <a:buFont typeface="Arial" panose="020B0604020202020204" pitchFamily="34" charset="0"/>
              <a:buChar char="•"/>
            </a:pPr>
            <a:r>
              <a:rPr lang="en-GB" dirty="0"/>
              <a:t>Instagram page </a:t>
            </a:r>
          </a:p>
        </p:txBody>
      </p:sp>
    </p:spTree>
    <p:extLst>
      <p:ext uri="{BB962C8B-B14F-4D97-AF65-F5344CB8AC3E}">
        <p14:creationId xmlns:p14="http://schemas.microsoft.com/office/powerpoint/2010/main" val="27745845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9F3D9-A17E-F3F0-9DFC-ABF2FEC4C147}"/>
              </a:ext>
            </a:extLst>
          </p:cNvPr>
          <p:cNvSpPr>
            <a:spLocks noGrp="1"/>
          </p:cNvSpPr>
          <p:nvPr>
            <p:ph type="title"/>
          </p:nvPr>
        </p:nvSpPr>
        <p:spPr/>
        <p:txBody>
          <a:bodyPr/>
          <a:lstStyle/>
          <a:p>
            <a:r>
              <a:rPr lang="en-GB" dirty="0"/>
              <a:t>Conclusion </a:t>
            </a:r>
          </a:p>
        </p:txBody>
      </p:sp>
      <p:sp>
        <p:nvSpPr>
          <p:cNvPr id="3" name="Content Placeholder 2">
            <a:extLst>
              <a:ext uri="{FF2B5EF4-FFF2-40B4-BE49-F238E27FC236}">
                <a16:creationId xmlns:a16="http://schemas.microsoft.com/office/drawing/2014/main" id="{E9BC775B-6A80-F2E2-69E8-CB1242AB611C}"/>
              </a:ext>
            </a:extLst>
          </p:cNvPr>
          <p:cNvSpPr>
            <a:spLocks noGrp="1"/>
          </p:cNvSpPr>
          <p:nvPr>
            <p:ph idx="1"/>
          </p:nvPr>
        </p:nvSpPr>
        <p:spPr/>
        <p:txBody>
          <a:bodyPr/>
          <a:lstStyle/>
          <a:p>
            <a:r>
              <a:rPr lang="en-GB" dirty="0"/>
              <a:t>In conclusion Green Haven Florists is affected by different factors and the need to work on different strategies to get their sales going up again. One of the strategies which will help them is online shopping because is more preferred by the customers,</a:t>
            </a:r>
          </a:p>
          <a:p>
            <a:endParaRPr lang="en-GB" dirty="0"/>
          </a:p>
          <a:p>
            <a:endParaRPr lang="en-GB" dirty="0"/>
          </a:p>
          <a:p>
            <a:r>
              <a:rPr lang="en-GB" dirty="0"/>
              <a:t>THANK YOU </a:t>
            </a:r>
          </a:p>
        </p:txBody>
      </p:sp>
    </p:spTree>
    <p:extLst>
      <p:ext uri="{BB962C8B-B14F-4D97-AF65-F5344CB8AC3E}">
        <p14:creationId xmlns:p14="http://schemas.microsoft.com/office/powerpoint/2010/main" val="3242711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26D26-FA65-E7DF-EC0E-D8738DB73D82}"/>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F93954F-51E4-A8CD-0543-045742798F5F}"/>
              </a:ext>
            </a:extLst>
          </p:cNvPr>
          <p:cNvSpPr>
            <a:spLocks noGrp="1"/>
          </p:cNvSpPr>
          <p:nvPr>
            <p:ph idx="1"/>
          </p:nvPr>
        </p:nvSpPr>
        <p:spPr/>
        <p:txBody>
          <a:bodyPr>
            <a:normAutofit fontScale="70000" lnSpcReduction="20000"/>
          </a:bodyPr>
          <a:lstStyle/>
          <a:p>
            <a:r>
              <a:rPr lang="en-GB" dirty="0"/>
              <a:t>CIPD (2025) PESTLE Analysis, CIPD. Available at: https://www.cipd.org/uk/knowledge/factsheets/pestle-analysis-factsheet/.</a:t>
            </a:r>
          </a:p>
          <a:p>
            <a:endParaRPr lang="en-GB" dirty="0"/>
          </a:p>
          <a:p>
            <a:r>
              <a:rPr lang="en-GB" dirty="0"/>
              <a:t>‌BBC (2023) Political factors - External factors - National 5 Business management Revision - BBC Bitesize, BBC Bitesize. BBC. Available at: https://www.bbc.co.uk/bitesize/guides/zgfrpbk/revision/2.</a:t>
            </a:r>
          </a:p>
          <a:p>
            <a:endParaRPr lang="en-GB" dirty="0"/>
          </a:p>
          <a:p>
            <a:r>
              <a:rPr lang="en-GB" dirty="0"/>
              <a:t>‌Rubric Law (2023) Legal Factors Affecting Business, Rubric Law. Available at: https://rubric.law/legal-factors-affecting-business/.</a:t>
            </a:r>
          </a:p>
          <a:p>
            <a:endParaRPr lang="en-GB" dirty="0"/>
          </a:p>
          <a:p>
            <a:r>
              <a:rPr lang="en-GB" dirty="0"/>
              <a:t>‌Welcome To Zscaler Directory Authentication (2025) Businessmodelanalyst.com. Available at: https://businessmodelanalyst.com/environmental-factors-affecting-business/?srsltid=AfmBOoo6_W03kz8LbiSF7no2vwHl2wdO8HOvS7wUO5Gpw6PNTTn2UWPi (Accessed: 8 November 2025).</a:t>
            </a:r>
          </a:p>
          <a:p>
            <a:endParaRPr lang="en-GB" dirty="0"/>
          </a:p>
          <a:p>
            <a:r>
              <a:rPr lang="en-GB" dirty="0"/>
              <a:t>Social Factors Affecting Business (2023) Business Model Analyst. Available at: https://businessmodelanalyst.com/social-factors-affecting-business/?srsltid=AfmBOorj6EJJiyf5OzMTg-uwpMZWLzEWY33-IlB0taQW5o4sEqNqYgu8 (Accessed: 8 November 2025).</a:t>
            </a:r>
          </a:p>
          <a:p>
            <a:endParaRPr lang="en-GB" dirty="0"/>
          </a:p>
          <a:p>
            <a:endParaRPr lang="en-GB" dirty="0"/>
          </a:p>
        </p:txBody>
      </p:sp>
    </p:spTree>
    <p:extLst>
      <p:ext uri="{BB962C8B-B14F-4D97-AF65-F5344CB8AC3E}">
        <p14:creationId xmlns:p14="http://schemas.microsoft.com/office/powerpoint/2010/main" val="231321661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235</TotalTime>
  <Words>773</Words>
  <Application>Microsoft Office PowerPoint</Application>
  <PresentationFormat>Widescreen</PresentationFormat>
  <Paragraphs>78</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Trebuchet MS</vt:lpstr>
      <vt:lpstr>Wingdings 3</vt:lpstr>
      <vt:lpstr>Facet</vt:lpstr>
      <vt:lpstr> Module name –PR&amp;DM LCLM 4004 STUDENT ID-2437831 STUDENT NAME-GIULIA F ICHIM LECTURER-OLUSOYI Richard ASHAYE</vt:lpstr>
      <vt:lpstr>overview</vt:lpstr>
      <vt:lpstr>Introduction </vt:lpstr>
      <vt:lpstr>Company Background </vt:lpstr>
      <vt:lpstr>5W2H Method</vt:lpstr>
      <vt:lpstr>PESTLE Analysis</vt:lpstr>
      <vt:lpstr>Continued</vt:lpstr>
      <vt:lpstr>Fishbone Diagram </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name –PR&amp;DM LCLM 4004 STUDENT ID-2437831 LECTURER-Albert Lokongo</dc:title>
  <dc:creator>Giulia-Florenta Ichim</dc:creator>
  <cp:lastModifiedBy>Giulia-Florenta Ichim (2437831)</cp:lastModifiedBy>
  <cp:revision>5</cp:revision>
  <dcterms:created xsi:type="dcterms:W3CDTF">2025-11-08T14:01:27Z</dcterms:created>
  <dcterms:modified xsi:type="dcterms:W3CDTF">2025-11-09T16:00:17Z</dcterms:modified>
</cp:coreProperties>
</file>