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12"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230" autoAdjust="0"/>
    <p:restoredTop sz="73660" autoAdjust="0"/>
  </p:normalViewPr>
  <p:slideViewPr>
    <p:cSldViewPr snapToGrid="0">
      <p:cViewPr varScale="1">
        <p:scale>
          <a:sx n="67" d="100"/>
          <a:sy n="67" d="100"/>
        </p:scale>
        <p:origin x="2472"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hyperlink" Target="https://doi.org/10.33503/journey.v7i1.4047" TargetMode="External"/><Relationship Id="rId7" Type="http://schemas.openxmlformats.org/officeDocument/2006/relationships/hyperlink" Target="https://researchgate.net/publication/362695033" TargetMode="External"/><Relationship Id="rId2" Type="http://schemas.openxmlformats.org/officeDocument/2006/relationships/hyperlink" Target="https://doi,org/10.1080/13600834.2019.1573501" TargetMode="External"/><Relationship Id="rId1" Type="http://schemas.openxmlformats.org/officeDocument/2006/relationships/hyperlink" Target="https://doi.org/10.52255/smarttourism.2024.4.2.2" TargetMode="External"/><Relationship Id="rId6" Type="http://schemas.openxmlformats.org/officeDocument/2006/relationships/hyperlink" Target="https://doi.org/10.51483/IJDSBDA.3.2.2023.73-95" TargetMode="External"/><Relationship Id="rId5" Type="http://schemas.openxmlformats.org/officeDocument/2006/relationships/hyperlink" Target="https://researchgate.net/publication/351096364" TargetMode="External"/><Relationship Id="rId4" Type="http://schemas.openxmlformats.org/officeDocument/2006/relationships/hyperlink" Target="https://doi.org/10.1016/j.ijproman.2021.11.005" TargetMode="External"/></Relationships>
</file>

<file path=ppt/diagrams/_rels/drawing4.xml.rels><?xml version="1.0" encoding="UTF-8" standalone="yes"?>
<Relationships xmlns="http://schemas.openxmlformats.org/package/2006/relationships"><Relationship Id="rId3" Type="http://schemas.openxmlformats.org/officeDocument/2006/relationships/hyperlink" Target="https://doi.org/10.33503/journey.v7i1.4047" TargetMode="External"/><Relationship Id="rId7" Type="http://schemas.openxmlformats.org/officeDocument/2006/relationships/hyperlink" Target="https://researchgate.net/publication/362695033" TargetMode="External"/><Relationship Id="rId2" Type="http://schemas.openxmlformats.org/officeDocument/2006/relationships/hyperlink" Target="https://doi,org/10.1080/13600834.2019.1573501" TargetMode="External"/><Relationship Id="rId1" Type="http://schemas.openxmlformats.org/officeDocument/2006/relationships/hyperlink" Target="https://doi.org/10.52255/smarttourism.2024.4.2.2" TargetMode="External"/><Relationship Id="rId6" Type="http://schemas.openxmlformats.org/officeDocument/2006/relationships/hyperlink" Target="https://doi.org/10.51483/IJDSBDA.3.2.2023.73-95" TargetMode="External"/><Relationship Id="rId5" Type="http://schemas.openxmlformats.org/officeDocument/2006/relationships/hyperlink" Target="https://researchgate.net/publication/351096364" TargetMode="External"/><Relationship Id="rId4" Type="http://schemas.openxmlformats.org/officeDocument/2006/relationships/hyperlink" Target="https://doi.org/10.1016/j.ijproman.2021.11.005"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5F996F-E03E-4135-BB95-D40FEE4264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FFD12D1-7FB9-42FB-B463-0BC631B35181}" type="pres">
      <dgm:prSet presAssocID="{B85F996F-E03E-4135-BB95-D40FEE426457}" presName="linear" presStyleCnt="0">
        <dgm:presLayoutVars>
          <dgm:animLvl val="lvl"/>
          <dgm:resizeHandles val="exact"/>
        </dgm:presLayoutVars>
      </dgm:prSet>
      <dgm:spPr/>
    </dgm:pt>
  </dgm:ptLst>
  <dgm:cxnLst>
    <dgm:cxn modelId="{0DEB2FC0-3324-4848-BF52-D519B246501B}" type="presOf" srcId="{B85F996F-E03E-4135-BB95-D40FEE426457}" destId="{6FFD12D1-7FB9-42FB-B463-0BC631B35181}"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F8B1DD-CE66-4FA9-8090-0D88B333DAB0}" type="doc">
      <dgm:prSet loTypeId="urn:microsoft.com/office/officeart/2005/8/layout/vProcess5" loCatId="process" qsTypeId="urn:microsoft.com/office/officeart/2005/8/quickstyle/simple5" qsCatId="simple" csTypeId="urn:microsoft.com/office/officeart/2005/8/colors/colorful3" csCatId="colorful"/>
      <dgm:spPr/>
      <dgm:t>
        <a:bodyPr/>
        <a:lstStyle/>
        <a:p>
          <a:endParaRPr lang="en-US"/>
        </a:p>
      </dgm:t>
    </dgm:pt>
    <dgm:pt modelId="{0F06595D-D8B6-4F68-B0CF-D12133B2A5D8}">
      <dgm:prSet custT="1"/>
      <dgm:spPr/>
      <dgm:t>
        <a:bodyPr/>
        <a:lstStyle/>
        <a:p>
          <a:r>
            <a:rPr lang="en-US" sz="2400">
              <a:latin typeface="Times New Roman" panose="02020603050405020304" pitchFamily="18" charset="0"/>
              <a:cs typeface="Times New Roman" panose="02020603050405020304" pitchFamily="18" charset="0"/>
            </a:rPr>
            <a:t>Secondary (desk) research (Martinsuo and Huemann, 2021)</a:t>
          </a:r>
        </a:p>
      </dgm:t>
    </dgm:pt>
    <dgm:pt modelId="{B3C05BC0-9E34-4071-93F8-4B2DDABE2F9D}" type="parTrans" cxnId="{624F4B79-B30D-41B4-AB50-B310B481018C}">
      <dgm:prSet/>
      <dgm:spPr/>
      <dgm:t>
        <a:bodyPr/>
        <a:lstStyle/>
        <a:p>
          <a:endParaRPr lang="en-US"/>
        </a:p>
      </dgm:t>
    </dgm:pt>
    <dgm:pt modelId="{6FDEC18F-1B8F-484D-BD2D-7DBACBFD13D7}" type="sibTrans" cxnId="{624F4B79-B30D-41B4-AB50-B310B481018C}">
      <dgm:prSet/>
      <dgm:spPr/>
      <dgm:t>
        <a:bodyPr/>
        <a:lstStyle/>
        <a:p>
          <a:endParaRPr lang="en-US"/>
        </a:p>
      </dgm:t>
    </dgm:pt>
    <dgm:pt modelId="{5C39D440-D903-4A17-B713-70766DE94B8D}">
      <dgm:prSet custT="1"/>
      <dgm:spPr/>
      <dgm:t>
        <a:bodyPr/>
        <a:lstStyle/>
        <a:p>
          <a:r>
            <a:rPr lang="en-US" sz="2400" b="1">
              <a:latin typeface="Times New Roman" panose="02020603050405020304" pitchFamily="18" charset="0"/>
              <a:cs typeface="Times New Roman" panose="02020603050405020304" pitchFamily="18" charset="0"/>
            </a:rPr>
            <a:t>Sources: </a:t>
          </a:r>
          <a:r>
            <a:rPr lang="en-US" sz="2400">
              <a:latin typeface="Times New Roman" panose="02020603050405020304" pitchFamily="18" charset="0"/>
              <a:cs typeface="Times New Roman" panose="02020603050405020304" pitchFamily="18" charset="0"/>
            </a:rPr>
            <a:t>academic journals, industry reports, case studies</a:t>
          </a:r>
        </a:p>
      </dgm:t>
    </dgm:pt>
    <dgm:pt modelId="{E8F8D7BD-BD38-4DF4-98DE-232E6B441328}" type="parTrans" cxnId="{3D166029-1171-4626-8BA7-049DA8617A12}">
      <dgm:prSet/>
      <dgm:spPr/>
      <dgm:t>
        <a:bodyPr/>
        <a:lstStyle/>
        <a:p>
          <a:endParaRPr lang="en-US"/>
        </a:p>
      </dgm:t>
    </dgm:pt>
    <dgm:pt modelId="{599899B7-1370-47A7-82D7-62812A37F705}" type="sibTrans" cxnId="{3D166029-1171-4626-8BA7-049DA8617A12}">
      <dgm:prSet/>
      <dgm:spPr/>
      <dgm:t>
        <a:bodyPr/>
        <a:lstStyle/>
        <a:p>
          <a:endParaRPr lang="en-US"/>
        </a:p>
      </dgm:t>
    </dgm:pt>
    <dgm:pt modelId="{04D77D07-4451-4AB5-9BB2-772BAC18EEDB}">
      <dgm:prSet custT="1"/>
      <dgm:spPr/>
      <dgm:t>
        <a:bodyPr/>
        <a:lstStyle/>
        <a:p>
          <a:r>
            <a:rPr lang="en-US" sz="2400" b="1" dirty="0">
              <a:latin typeface="Times New Roman" panose="02020603050405020304" pitchFamily="18" charset="0"/>
              <a:cs typeface="Times New Roman" panose="02020603050405020304" pitchFamily="18" charset="0"/>
            </a:rPr>
            <a:t>Databases: </a:t>
          </a:r>
          <a:r>
            <a:rPr lang="en-US" sz="2400" dirty="0">
              <a:latin typeface="Times New Roman" panose="02020603050405020304" pitchFamily="18" charset="0"/>
              <a:cs typeface="Times New Roman" panose="02020603050405020304" pitchFamily="18" charset="0"/>
            </a:rPr>
            <a:t>ScienceDirect, Emerald Insight, Taylor &amp; Francis (Latifah, </a:t>
          </a:r>
          <a:r>
            <a:rPr lang="en-US" sz="2400" dirty="0" err="1">
              <a:latin typeface="Times New Roman" panose="02020603050405020304" pitchFamily="18" charset="0"/>
              <a:cs typeface="Times New Roman" panose="02020603050405020304" pitchFamily="18" charset="0"/>
            </a:rPr>
            <a:t>Muth’im</a:t>
          </a:r>
          <a:r>
            <a:rPr lang="en-US" sz="2400" dirty="0">
              <a:latin typeface="Times New Roman" panose="02020603050405020304" pitchFamily="18" charset="0"/>
              <a:cs typeface="Times New Roman" panose="02020603050405020304" pitchFamily="18" charset="0"/>
            </a:rPr>
            <a:t>, and Nasrullah, 2024)</a:t>
          </a:r>
        </a:p>
      </dgm:t>
    </dgm:pt>
    <dgm:pt modelId="{3E53093A-EB98-467E-BE31-7C70614A8614}" type="parTrans" cxnId="{2EE66341-F0E1-4ECE-BF14-D0F6C3E3DB0C}">
      <dgm:prSet/>
      <dgm:spPr/>
      <dgm:t>
        <a:bodyPr/>
        <a:lstStyle/>
        <a:p>
          <a:endParaRPr lang="en-US"/>
        </a:p>
      </dgm:t>
    </dgm:pt>
    <dgm:pt modelId="{227B621C-50DF-469B-B34C-D06088219384}" type="sibTrans" cxnId="{2EE66341-F0E1-4ECE-BF14-D0F6C3E3DB0C}">
      <dgm:prSet/>
      <dgm:spPr/>
      <dgm:t>
        <a:bodyPr/>
        <a:lstStyle/>
        <a:p>
          <a:endParaRPr lang="en-US"/>
        </a:p>
      </dgm:t>
    </dgm:pt>
    <dgm:pt modelId="{1B96EDA4-F17A-4A7B-AA5D-05EB495C72E0}">
      <dgm:prSet custT="1"/>
      <dgm:spPr/>
      <dgm:t>
        <a:bodyPr/>
        <a:lstStyle/>
        <a:p>
          <a:r>
            <a:rPr lang="en-US" sz="2400" b="1" dirty="0">
              <a:latin typeface="Times New Roman" panose="02020603050405020304" pitchFamily="18" charset="0"/>
              <a:cs typeface="Times New Roman" panose="02020603050405020304" pitchFamily="18" charset="0"/>
            </a:rPr>
            <a:t>Analytical framework:</a:t>
          </a:r>
          <a:r>
            <a:rPr lang="en-US" sz="2400" dirty="0">
              <a:latin typeface="Times New Roman" panose="02020603050405020304" pitchFamily="18" charset="0"/>
              <a:cs typeface="Times New Roman" panose="02020603050405020304" pitchFamily="18" charset="0"/>
            </a:rPr>
            <a:t> PESTEL analysis</a:t>
          </a:r>
        </a:p>
      </dgm:t>
    </dgm:pt>
    <dgm:pt modelId="{3B949939-A5BC-4860-A810-11A75BAAC128}" type="parTrans" cxnId="{AE315F1F-B11D-4BC1-9516-131AF310890A}">
      <dgm:prSet/>
      <dgm:spPr/>
      <dgm:t>
        <a:bodyPr/>
        <a:lstStyle/>
        <a:p>
          <a:endParaRPr lang="en-US"/>
        </a:p>
      </dgm:t>
    </dgm:pt>
    <dgm:pt modelId="{8A6D40A4-7196-4FB8-A9D3-02B53233B345}" type="sibTrans" cxnId="{AE315F1F-B11D-4BC1-9516-131AF310890A}">
      <dgm:prSet/>
      <dgm:spPr/>
      <dgm:t>
        <a:bodyPr/>
        <a:lstStyle/>
        <a:p>
          <a:endParaRPr lang="en-US"/>
        </a:p>
      </dgm:t>
    </dgm:pt>
    <dgm:pt modelId="{4426C9CD-69FC-4BD8-A04E-FCC343B078A8}" type="pres">
      <dgm:prSet presAssocID="{A9F8B1DD-CE66-4FA9-8090-0D88B333DAB0}" presName="outerComposite" presStyleCnt="0">
        <dgm:presLayoutVars>
          <dgm:chMax val="5"/>
          <dgm:dir/>
          <dgm:resizeHandles val="exact"/>
        </dgm:presLayoutVars>
      </dgm:prSet>
      <dgm:spPr/>
    </dgm:pt>
    <dgm:pt modelId="{7069085B-3820-428E-9B83-0829314B1544}" type="pres">
      <dgm:prSet presAssocID="{A9F8B1DD-CE66-4FA9-8090-0D88B333DAB0}" presName="dummyMaxCanvas" presStyleCnt="0">
        <dgm:presLayoutVars/>
      </dgm:prSet>
      <dgm:spPr/>
    </dgm:pt>
    <dgm:pt modelId="{77575F9C-A390-42A3-A682-9F76936471EA}" type="pres">
      <dgm:prSet presAssocID="{A9F8B1DD-CE66-4FA9-8090-0D88B333DAB0}" presName="FourNodes_1" presStyleLbl="node1" presStyleIdx="0" presStyleCnt="4">
        <dgm:presLayoutVars>
          <dgm:bulletEnabled val="1"/>
        </dgm:presLayoutVars>
      </dgm:prSet>
      <dgm:spPr/>
    </dgm:pt>
    <dgm:pt modelId="{5174F04A-4611-4CD8-9FD2-B5EB2ADB8C17}" type="pres">
      <dgm:prSet presAssocID="{A9F8B1DD-CE66-4FA9-8090-0D88B333DAB0}" presName="FourNodes_2" presStyleLbl="node1" presStyleIdx="1" presStyleCnt="4">
        <dgm:presLayoutVars>
          <dgm:bulletEnabled val="1"/>
        </dgm:presLayoutVars>
      </dgm:prSet>
      <dgm:spPr/>
    </dgm:pt>
    <dgm:pt modelId="{2FD51921-0EFC-4673-9D66-85FB6CE6A634}" type="pres">
      <dgm:prSet presAssocID="{A9F8B1DD-CE66-4FA9-8090-0D88B333DAB0}" presName="FourNodes_3" presStyleLbl="node1" presStyleIdx="2" presStyleCnt="4">
        <dgm:presLayoutVars>
          <dgm:bulletEnabled val="1"/>
        </dgm:presLayoutVars>
      </dgm:prSet>
      <dgm:spPr/>
    </dgm:pt>
    <dgm:pt modelId="{755345BB-D060-4CD7-99F2-0148DF3FA373}" type="pres">
      <dgm:prSet presAssocID="{A9F8B1DD-CE66-4FA9-8090-0D88B333DAB0}" presName="FourNodes_4" presStyleLbl="node1" presStyleIdx="3" presStyleCnt="4">
        <dgm:presLayoutVars>
          <dgm:bulletEnabled val="1"/>
        </dgm:presLayoutVars>
      </dgm:prSet>
      <dgm:spPr/>
    </dgm:pt>
    <dgm:pt modelId="{765C0EBD-6031-44F5-BDE7-5ED3262E92DD}" type="pres">
      <dgm:prSet presAssocID="{A9F8B1DD-CE66-4FA9-8090-0D88B333DAB0}" presName="FourConn_1-2" presStyleLbl="fgAccFollowNode1" presStyleIdx="0" presStyleCnt="3">
        <dgm:presLayoutVars>
          <dgm:bulletEnabled val="1"/>
        </dgm:presLayoutVars>
      </dgm:prSet>
      <dgm:spPr/>
    </dgm:pt>
    <dgm:pt modelId="{102AB28B-1472-4310-A24B-B8A79C27AA65}" type="pres">
      <dgm:prSet presAssocID="{A9F8B1DD-CE66-4FA9-8090-0D88B333DAB0}" presName="FourConn_2-3" presStyleLbl="fgAccFollowNode1" presStyleIdx="1" presStyleCnt="3">
        <dgm:presLayoutVars>
          <dgm:bulletEnabled val="1"/>
        </dgm:presLayoutVars>
      </dgm:prSet>
      <dgm:spPr/>
    </dgm:pt>
    <dgm:pt modelId="{1D4FC991-A314-4E4C-9504-642F0497058C}" type="pres">
      <dgm:prSet presAssocID="{A9F8B1DD-CE66-4FA9-8090-0D88B333DAB0}" presName="FourConn_3-4" presStyleLbl="fgAccFollowNode1" presStyleIdx="2" presStyleCnt="3">
        <dgm:presLayoutVars>
          <dgm:bulletEnabled val="1"/>
        </dgm:presLayoutVars>
      </dgm:prSet>
      <dgm:spPr/>
    </dgm:pt>
    <dgm:pt modelId="{013E4BB9-0F55-432B-8DD3-6142C14E66CC}" type="pres">
      <dgm:prSet presAssocID="{A9F8B1DD-CE66-4FA9-8090-0D88B333DAB0}" presName="FourNodes_1_text" presStyleLbl="node1" presStyleIdx="3" presStyleCnt="4">
        <dgm:presLayoutVars>
          <dgm:bulletEnabled val="1"/>
        </dgm:presLayoutVars>
      </dgm:prSet>
      <dgm:spPr/>
    </dgm:pt>
    <dgm:pt modelId="{D3557B67-A1B0-4A58-9A2C-DF9A8B216881}" type="pres">
      <dgm:prSet presAssocID="{A9F8B1DD-CE66-4FA9-8090-0D88B333DAB0}" presName="FourNodes_2_text" presStyleLbl="node1" presStyleIdx="3" presStyleCnt="4">
        <dgm:presLayoutVars>
          <dgm:bulletEnabled val="1"/>
        </dgm:presLayoutVars>
      </dgm:prSet>
      <dgm:spPr/>
    </dgm:pt>
    <dgm:pt modelId="{401BF6A5-1EA3-4345-B432-77799EDA8812}" type="pres">
      <dgm:prSet presAssocID="{A9F8B1DD-CE66-4FA9-8090-0D88B333DAB0}" presName="FourNodes_3_text" presStyleLbl="node1" presStyleIdx="3" presStyleCnt="4">
        <dgm:presLayoutVars>
          <dgm:bulletEnabled val="1"/>
        </dgm:presLayoutVars>
      </dgm:prSet>
      <dgm:spPr/>
    </dgm:pt>
    <dgm:pt modelId="{A4BD5FF0-4337-46FC-920D-C26117900282}" type="pres">
      <dgm:prSet presAssocID="{A9F8B1DD-CE66-4FA9-8090-0D88B333DAB0}" presName="FourNodes_4_text" presStyleLbl="node1" presStyleIdx="3" presStyleCnt="4">
        <dgm:presLayoutVars>
          <dgm:bulletEnabled val="1"/>
        </dgm:presLayoutVars>
      </dgm:prSet>
      <dgm:spPr/>
    </dgm:pt>
  </dgm:ptLst>
  <dgm:cxnLst>
    <dgm:cxn modelId="{934E6205-6C27-4462-BC08-ED1F053AAE7C}" type="presOf" srcId="{0F06595D-D8B6-4F68-B0CF-D12133B2A5D8}" destId="{013E4BB9-0F55-432B-8DD3-6142C14E66CC}" srcOrd="1" destOrd="0" presId="urn:microsoft.com/office/officeart/2005/8/layout/vProcess5"/>
    <dgm:cxn modelId="{2FD3871C-C6DC-4166-97B1-0EA426041D2D}" type="presOf" srcId="{1B96EDA4-F17A-4A7B-AA5D-05EB495C72E0}" destId="{755345BB-D060-4CD7-99F2-0148DF3FA373}" srcOrd="0" destOrd="0" presId="urn:microsoft.com/office/officeart/2005/8/layout/vProcess5"/>
    <dgm:cxn modelId="{AE315F1F-B11D-4BC1-9516-131AF310890A}" srcId="{A9F8B1DD-CE66-4FA9-8090-0D88B333DAB0}" destId="{1B96EDA4-F17A-4A7B-AA5D-05EB495C72E0}" srcOrd="3" destOrd="0" parTransId="{3B949939-A5BC-4860-A810-11A75BAAC128}" sibTransId="{8A6D40A4-7196-4FB8-A9D3-02B53233B345}"/>
    <dgm:cxn modelId="{3D166029-1171-4626-8BA7-049DA8617A12}" srcId="{A9F8B1DD-CE66-4FA9-8090-0D88B333DAB0}" destId="{5C39D440-D903-4A17-B713-70766DE94B8D}" srcOrd="1" destOrd="0" parTransId="{E8F8D7BD-BD38-4DF4-98DE-232E6B441328}" sibTransId="{599899B7-1370-47A7-82D7-62812A37F705}"/>
    <dgm:cxn modelId="{4D778C2D-82B5-41AF-B6F2-6C608205AAF5}" type="presOf" srcId="{6FDEC18F-1B8F-484D-BD2D-7DBACBFD13D7}" destId="{765C0EBD-6031-44F5-BDE7-5ED3262E92DD}" srcOrd="0" destOrd="0" presId="urn:microsoft.com/office/officeart/2005/8/layout/vProcess5"/>
    <dgm:cxn modelId="{2EE66341-F0E1-4ECE-BF14-D0F6C3E3DB0C}" srcId="{A9F8B1DD-CE66-4FA9-8090-0D88B333DAB0}" destId="{04D77D07-4451-4AB5-9BB2-772BAC18EEDB}" srcOrd="2" destOrd="0" parTransId="{3E53093A-EB98-467E-BE31-7C70614A8614}" sibTransId="{227B621C-50DF-469B-B34C-D06088219384}"/>
    <dgm:cxn modelId="{D9F7234B-B004-4AD6-8E60-875CE261A8DC}" type="presOf" srcId="{5C39D440-D903-4A17-B713-70766DE94B8D}" destId="{D3557B67-A1B0-4A58-9A2C-DF9A8B216881}" srcOrd="1" destOrd="0" presId="urn:microsoft.com/office/officeart/2005/8/layout/vProcess5"/>
    <dgm:cxn modelId="{7141C354-F4AF-4AB4-8248-BDD627361D1B}" type="presOf" srcId="{1B96EDA4-F17A-4A7B-AA5D-05EB495C72E0}" destId="{A4BD5FF0-4337-46FC-920D-C26117900282}" srcOrd="1" destOrd="0" presId="urn:microsoft.com/office/officeart/2005/8/layout/vProcess5"/>
    <dgm:cxn modelId="{624F4B79-B30D-41B4-AB50-B310B481018C}" srcId="{A9F8B1DD-CE66-4FA9-8090-0D88B333DAB0}" destId="{0F06595D-D8B6-4F68-B0CF-D12133B2A5D8}" srcOrd="0" destOrd="0" parTransId="{B3C05BC0-9E34-4071-93F8-4B2DDABE2F9D}" sibTransId="{6FDEC18F-1B8F-484D-BD2D-7DBACBFD13D7}"/>
    <dgm:cxn modelId="{5DD85782-4647-4B87-AE24-7B9E0FDFEA0A}" type="presOf" srcId="{227B621C-50DF-469B-B34C-D06088219384}" destId="{1D4FC991-A314-4E4C-9504-642F0497058C}" srcOrd="0" destOrd="0" presId="urn:microsoft.com/office/officeart/2005/8/layout/vProcess5"/>
    <dgm:cxn modelId="{209CFFA6-BA66-4ACC-9177-07885547B0B5}" type="presOf" srcId="{5C39D440-D903-4A17-B713-70766DE94B8D}" destId="{5174F04A-4611-4CD8-9FD2-B5EB2ADB8C17}" srcOrd="0" destOrd="0" presId="urn:microsoft.com/office/officeart/2005/8/layout/vProcess5"/>
    <dgm:cxn modelId="{E89BDBA9-71F3-4938-B2F3-A974AA5B3D65}" type="presOf" srcId="{04D77D07-4451-4AB5-9BB2-772BAC18EEDB}" destId="{2FD51921-0EFC-4673-9D66-85FB6CE6A634}" srcOrd="0" destOrd="0" presId="urn:microsoft.com/office/officeart/2005/8/layout/vProcess5"/>
    <dgm:cxn modelId="{B541E5DA-5913-4814-94F9-CDF49CB64316}" type="presOf" srcId="{0F06595D-D8B6-4F68-B0CF-D12133B2A5D8}" destId="{77575F9C-A390-42A3-A682-9F76936471EA}" srcOrd="0" destOrd="0" presId="urn:microsoft.com/office/officeart/2005/8/layout/vProcess5"/>
    <dgm:cxn modelId="{3B8A74DE-392D-4326-AB5F-8A1BCC8F1043}" type="presOf" srcId="{599899B7-1370-47A7-82D7-62812A37F705}" destId="{102AB28B-1472-4310-A24B-B8A79C27AA65}" srcOrd="0" destOrd="0" presId="urn:microsoft.com/office/officeart/2005/8/layout/vProcess5"/>
    <dgm:cxn modelId="{D48A24E6-A744-4CEF-AAF6-4C9CFDB7EB6F}" type="presOf" srcId="{A9F8B1DD-CE66-4FA9-8090-0D88B333DAB0}" destId="{4426C9CD-69FC-4BD8-A04E-FCC343B078A8}" srcOrd="0" destOrd="0" presId="urn:microsoft.com/office/officeart/2005/8/layout/vProcess5"/>
    <dgm:cxn modelId="{E3A740F6-5760-439A-8EE8-0B3903F0DABA}" type="presOf" srcId="{04D77D07-4451-4AB5-9BB2-772BAC18EEDB}" destId="{401BF6A5-1EA3-4345-B432-77799EDA8812}" srcOrd="1" destOrd="0" presId="urn:microsoft.com/office/officeart/2005/8/layout/vProcess5"/>
    <dgm:cxn modelId="{F683FDDF-E3EE-4093-A031-5EFF0C20D3DC}" type="presParOf" srcId="{4426C9CD-69FC-4BD8-A04E-FCC343B078A8}" destId="{7069085B-3820-428E-9B83-0829314B1544}" srcOrd="0" destOrd="0" presId="urn:microsoft.com/office/officeart/2005/8/layout/vProcess5"/>
    <dgm:cxn modelId="{8510FB8A-A49D-4863-9D1D-9CA8DA9D5F5F}" type="presParOf" srcId="{4426C9CD-69FC-4BD8-A04E-FCC343B078A8}" destId="{77575F9C-A390-42A3-A682-9F76936471EA}" srcOrd="1" destOrd="0" presId="urn:microsoft.com/office/officeart/2005/8/layout/vProcess5"/>
    <dgm:cxn modelId="{E15ACFB7-AFBD-4786-B662-F0571D491FCD}" type="presParOf" srcId="{4426C9CD-69FC-4BD8-A04E-FCC343B078A8}" destId="{5174F04A-4611-4CD8-9FD2-B5EB2ADB8C17}" srcOrd="2" destOrd="0" presId="urn:microsoft.com/office/officeart/2005/8/layout/vProcess5"/>
    <dgm:cxn modelId="{8131DF82-7359-41AA-8171-C907750D19F9}" type="presParOf" srcId="{4426C9CD-69FC-4BD8-A04E-FCC343B078A8}" destId="{2FD51921-0EFC-4673-9D66-85FB6CE6A634}" srcOrd="3" destOrd="0" presId="urn:microsoft.com/office/officeart/2005/8/layout/vProcess5"/>
    <dgm:cxn modelId="{7AD78EC7-E43F-4F02-996F-40399F5A0F38}" type="presParOf" srcId="{4426C9CD-69FC-4BD8-A04E-FCC343B078A8}" destId="{755345BB-D060-4CD7-99F2-0148DF3FA373}" srcOrd="4" destOrd="0" presId="urn:microsoft.com/office/officeart/2005/8/layout/vProcess5"/>
    <dgm:cxn modelId="{AC4141A6-9F41-4EA2-A596-FFAF0551A93C}" type="presParOf" srcId="{4426C9CD-69FC-4BD8-A04E-FCC343B078A8}" destId="{765C0EBD-6031-44F5-BDE7-5ED3262E92DD}" srcOrd="5" destOrd="0" presId="urn:microsoft.com/office/officeart/2005/8/layout/vProcess5"/>
    <dgm:cxn modelId="{3A316664-14F2-4DDE-B70D-5E696CA6821E}" type="presParOf" srcId="{4426C9CD-69FC-4BD8-A04E-FCC343B078A8}" destId="{102AB28B-1472-4310-A24B-B8A79C27AA65}" srcOrd="6" destOrd="0" presId="urn:microsoft.com/office/officeart/2005/8/layout/vProcess5"/>
    <dgm:cxn modelId="{4A327B55-3224-4E12-BCDE-5CB4DB4A3671}" type="presParOf" srcId="{4426C9CD-69FC-4BD8-A04E-FCC343B078A8}" destId="{1D4FC991-A314-4E4C-9504-642F0497058C}" srcOrd="7" destOrd="0" presId="urn:microsoft.com/office/officeart/2005/8/layout/vProcess5"/>
    <dgm:cxn modelId="{042F57E3-E73A-4666-97B2-D525C28E199C}" type="presParOf" srcId="{4426C9CD-69FC-4BD8-A04E-FCC343B078A8}" destId="{013E4BB9-0F55-432B-8DD3-6142C14E66CC}" srcOrd="8" destOrd="0" presId="urn:microsoft.com/office/officeart/2005/8/layout/vProcess5"/>
    <dgm:cxn modelId="{9CFFF575-7EB7-4F3A-8891-067A83445598}" type="presParOf" srcId="{4426C9CD-69FC-4BD8-A04E-FCC343B078A8}" destId="{D3557B67-A1B0-4A58-9A2C-DF9A8B216881}" srcOrd="9" destOrd="0" presId="urn:microsoft.com/office/officeart/2005/8/layout/vProcess5"/>
    <dgm:cxn modelId="{F474C443-4BC2-45E0-B1FB-62A492594D10}" type="presParOf" srcId="{4426C9CD-69FC-4BD8-A04E-FCC343B078A8}" destId="{401BF6A5-1EA3-4345-B432-77799EDA8812}" srcOrd="10" destOrd="0" presId="urn:microsoft.com/office/officeart/2005/8/layout/vProcess5"/>
    <dgm:cxn modelId="{4E0F7C64-E9ED-43F8-BB33-32FFD74D7EE1}" type="presParOf" srcId="{4426C9CD-69FC-4BD8-A04E-FCC343B078A8}" destId="{A4BD5FF0-4337-46FC-920D-C2611790028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49AEF0B-9842-4630-A5D5-0C1A8A2045EE}"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ED171B4-920A-4174-B49B-5C0F990A475D}">
      <dgm:prSet/>
      <dgm:spPr/>
      <dgm:t>
        <a:bodyPr/>
        <a:lstStyle/>
        <a:p>
          <a:r>
            <a:rPr lang="en-US" b="1" dirty="0"/>
            <a:t>Conclusion</a:t>
          </a:r>
          <a:endParaRPr lang="en-US" dirty="0"/>
        </a:p>
      </dgm:t>
    </dgm:pt>
    <dgm:pt modelId="{EAEE91CE-5880-4013-96C5-ACD51D352B92}" type="parTrans" cxnId="{445AC490-3462-425C-B742-B2A9937C5B9F}">
      <dgm:prSet/>
      <dgm:spPr/>
      <dgm:t>
        <a:bodyPr/>
        <a:lstStyle/>
        <a:p>
          <a:endParaRPr lang="en-US"/>
        </a:p>
      </dgm:t>
    </dgm:pt>
    <dgm:pt modelId="{3C69BA15-C264-48EC-93CB-8C1C5AA6CE04}" type="sibTrans" cxnId="{445AC490-3462-425C-B742-B2A9937C5B9F}">
      <dgm:prSet/>
      <dgm:spPr/>
      <dgm:t>
        <a:bodyPr/>
        <a:lstStyle/>
        <a:p>
          <a:endParaRPr lang="en-US"/>
        </a:p>
      </dgm:t>
    </dgm:pt>
    <dgm:pt modelId="{721AC203-8133-4F05-9EB0-D8834968C3D6}">
      <dgm:prSet/>
      <dgm:spPr/>
      <dgm:t>
        <a:bodyPr/>
        <a:lstStyle/>
        <a:p>
          <a:r>
            <a:rPr lang="en-US" dirty="0"/>
            <a:t>AI augments efficiency, </a:t>
          </a:r>
          <a:r>
            <a:rPr lang="en-US" dirty="0" err="1"/>
            <a:t>personalisation</a:t>
          </a:r>
          <a:r>
            <a:rPr lang="en-US" dirty="0"/>
            <a:t> &amp; sustainability</a:t>
          </a:r>
        </a:p>
      </dgm:t>
    </dgm:pt>
    <dgm:pt modelId="{2692FEA6-6BD8-497E-B70C-04C5E7B3D594}" type="parTrans" cxnId="{22642DEB-E9A6-410E-BC81-C0E4A6D5278F}">
      <dgm:prSet/>
      <dgm:spPr/>
      <dgm:t>
        <a:bodyPr/>
        <a:lstStyle/>
        <a:p>
          <a:endParaRPr lang="en-US"/>
        </a:p>
      </dgm:t>
    </dgm:pt>
    <dgm:pt modelId="{573FED69-8C7F-4606-BD8D-FC8200FF1F32}" type="sibTrans" cxnId="{22642DEB-E9A6-410E-BC81-C0E4A6D5278F}">
      <dgm:prSet/>
      <dgm:spPr/>
      <dgm:t>
        <a:bodyPr/>
        <a:lstStyle/>
        <a:p>
          <a:endParaRPr lang="en-US"/>
        </a:p>
      </dgm:t>
    </dgm:pt>
    <dgm:pt modelId="{CA95C9AC-B2D4-4961-BFB8-178E10F4579D}">
      <dgm:prSet/>
      <dgm:spPr/>
      <dgm:t>
        <a:bodyPr/>
        <a:lstStyle/>
        <a:p>
          <a:r>
            <a:rPr lang="en-US"/>
            <a:t>Can never substitute human empathy &amp; judgment</a:t>
          </a:r>
        </a:p>
      </dgm:t>
    </dgm:pt>
    <dgm:pt modelId="{AEEA6F05-7ADD-4FB0-A084-F78BB4F4084F}" type="parTrans" cxnId="{D28858E4-D2A2-476D-96A1-94518CB67AFC}">
      <dgm:prSet/>
      <dgm:spPr/>
      <dgm:t>
        <a:bodyPr/>
        <a:lstStyle/>
        <a:p>
          <a:endParaRPr lang="en-US"/>
        </a:p>
      </dgm:t>
    </dgm:pt>
    <dgm:pt modelId="{96F9B61F-002E-4893-8AB9-D5AD73AF9FF0}" type="sibTrans" cxnId="{D28858E4-D2A2-476D-96A1-94518CB67AFC}">
      <dgm:prSet/>
      <dgm:spPr/>
      <dgm:t>
        <a:bodyPr/>
        <a:lstStyle/>
        <a:p>
          <a:endParaRPr lang="en-US"/>
        </a:p>
      </dgm:t>
    </dgm:pt>
    <dgm:pt modelId="{E8F97FDB-0532-4E76-B2C5-DD4B69BB7102}">
      <dgm:prSet/>
      <dgm:spPr/>
      <dgm:t>
        <a:bodyPr/>
        <a:lstStyle/>
        <a:p>
          <a:r>
            <a:rPr lang="en-US"/>
            <a:t>Peak performance in hybrid AI-human models</a:t>
          </a:r>
        </a:p>
      </dgm:t>
    </dgm:pt>
    <dgm:pt modelId="{109110EB-371E-40DF-8298-2B4A65718D04}" type="parTrans" cxnId="{1E65B339-8AFF-496F-AE0E-AECB8FD7DD51}">
      <dgm:prSet/>
      <dgm:spPr/>
      <dgm:t>
        <a:bodyPr/>
        <a:lstStyle/>
        <a:p>
          <a:endParaRPr lang="en-US"/>
        </a:p>
      </dgm:t>
    </dgm:pt>
    <dgm:pt modelId="{A6C855B0-9B63-4E85-8790-E60C485AF155}" type="sibTrans" cxnId="{1E65B339-8AFF-496F-AE0E-AECB8FD7DD51}">
      <dgm:prSet/>
      <dgm:spPr/>
      <dgm:t>
        <a:bodyPr/>
        <a:lstStyle/>
        <a:p>
          <a:endParaRPr lang="en-US"/>
        </a:p>
      </dgm:t>
    </dgm:pt>
    <dgm:pt modelId="{B6D0637F-EEE9-45C4-B8C4-449443D9ED4F}" type="pres">
      <dgm:prSet presAssocID="{249AEF0B-9842-4630-A5D5-0C1A8A2045EE}" presName="diagram" presStyleCnt="0">
        <dgm:presLayoutVars>
          <dgm:dir/>
          <dgm:resizeHandles val="exact"/>
        </dgm:presLayoutVars>
      </dgm:prSet>
      <dgm:spPr/>
    </dgm:pt>
    <dgm:pt modelId="{689968CC-4CE9-43C6-8F0C-755A6031582A}" type="pres">
      <dgm:prSet presAssocID="{9ED171B4-920A-4174-B49B-5C0F990A475D}" presName="node" presStyleLbl="node1" presStyleIdx="0" presStyleCnt="1" custScaleX="159002" custLinFactNeighborX="43600">
        <dgm:presLayoutVars>
          <dgm:bulletEnabled val="1"/>
        </dgm:presLayoutVars>
      </dgm:prSet>
      <dgm:spPr/>
    </dgm:pt>
  </dgm:ptLst>
  <dgm:cxnLst>
    <dgm:cxn modelId="{1E65B339-8AFF-496F-AE0E-AECB8FD7DD51}" srcId="{9ED171B4-920A-4174-B49B-5C0F990A475D}" destId="{E8F97FDB-0532-4E76-B2C5-DD4B69BB7102}" srcOrd="2" destOrd="0" parTransId="{109110EB-371E-40DF-8298-2B4A65718D04}" sibTransId="{A6C855B0-9B63-4E85-8790-E60C485AF155}"/>
    <dgm:cxn modelId="{7ED80E50-3116-4A75-831E-8BDE4018C4AA}" type="presOf" srcId="{E8F97FDB-0532-4E76-B2C5-DD4B69BB7102}" destId="{689968CC-4CE9-43C6-8F0C-755A6031582A}" srcOrd="0" destOrd="3" presId="urn:microsoft.com/office/officeart/2005/8/layout/default"/>
    <dgm:cxn modelId="{445AC490-3462-425C-B742-B2A9937C5B9F}" srcId="{249AEF0B-9842-4630-A5D5-0C1A8A2045EE}" destId="{9ED171B4-920A-4174-B49B-5C0F990A475D}" srcOrd="0" destOrd="0" parTransId="{EAEE91CE-5880-4013-96C5-ACD51D352B92}" sibTransId="{3C69BA15-C264-48EC-93CB-8C1C5AA6CE04}"/>
    <dgm:cxn modelId="{1C6944BC-F975-472B-B508-2E19B24C6621}" type="presOf" srcId="{721AC203-8133-4F05-9EB0-D8834968C3D6}" destId="{689968CC-4CE9-43C6-8F0C-755A6031582A}" srcOrd="0" destOrd="1" presId="urn:microsoft.com/office/officeart/2005/8/layout/default"/>
    <dgm:cxn modelId="{AC797AC2-A58B-4FE1-BDEC-92B866F295C6}" type="presOf" srcId="{249AEF0B-9842-4630-A5D5-0C1A8A2045EE}" destId="{B6D0637F-EEE9-45C4-B8C4-449443D9ED4F}" srcOrd="0" destOrd="0" presId="urn:microsoft.com/office/officeart/2005/8/layout/default"/>
    <dgm:cxn modelId="{D8AA70C9-BA7D-49E0-90A1-3C80B7933BF3}" type="presOf" srcId="{CA95C9AC-B2D4-4961-BFB8-178E10F4579D}" destId="{689968CC-4CE9-43C6-8F0C-755A6031582A}" srcOrd="0" destOrd="2" presId="urn:microsoft.com/office/officeart/2005/8/layout/default"/>
    <dgm:cxn modelId="{FD3AD3CB-733C-4CE8-865A-D621A54E1964}" type="presOf" srcId="{9ED171B4-920A-4174-B49B-5C0F990A475D}" destId="{689968CC-4CE9-43C6-8F0C-755A6031582A}" srcOrd="0" destOrd="0" presId="urn:microsoft.com/office/officeart/2005/8/layout/default"/>
    <dgm:cxn modelId="{D28858E4-D2A2-476D-96A1-94518CB67AFC}" srcId="{9ED171B4-920A-4174-B49B-5C0F990A475D}" destId="{CA95C9AC-B2D4-4961-BFB8-178E10F4579D}" srcOrd="1" destOrd="0" parTransId="{AEEA6F05-7ADD-4FB0-A084-F78BB4F4084F}" sibTransId="{96F9B61F-002E-4893-8AB9-D5AD73AF9FF0}"/>
    <dgm:cxn modelId="{22642DEB-E9A6-410E-BC81-C0E4A6D5278F}" srcId="{9ED171B4-920A-4174-B49B-5C0F990A475D}" destId="{721AC203-8133-4F05-9EB0-D8834968C3D6}" srcOrd="0" destOrd="0" parTransId="{2692FEA6-6BD8-497E-B70C-04C5E7B3D594}" sibTransId="{573FED69-8C7F-4606-BD8D-FC8200FF1F32}"/>
    <dgm:cxn modelId="{B699F2A5-2BA8-44EF-9076-F5C5875A4E34}" type="presParOf" srcId="{B6D0637F-EEE9-45C4-B8C4-449443D9ED4F}" destId="{689968CC-4CE9-43C6-8F0C-755A6031582A}"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E43008-0C3D-4ED5-9C99-70C9DB20263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8BA54AE-12D2-45C6-A9C9-61F30ED903AD}">
      <dgm:prSet/>
      <dgm:spPr/>
      <dgm:t>
        <a:bodyPr/>
        <a:lstStyle/>
        <a:p>
          <a:r>
            <a:rPr lang="en-US" dirty="0" err="1">
              <a:latin typeface="Times New Roman" panose="02020603050405020304" pitchFamily="18" charset="0"/>
              <a:cs typeface="Times New Roman" panose="02020603050405020304" pitchFamily="18" charset="0"/>
            </a:rPr>
            <a:t>Batabyal</a:t>
          </a:r>
          <a:r>
            <a:rPr lang="en-US" dirty="0">
              <a:latin typeface="Times New Roman" panose="02020603050405020304" pitchFamily="18" charset="0"/>
              <a:cs typeface="Times New Roman" panose="02020603050405020304" pitchFamily="18" charset="0"/>
            </a:rPr>
            <a:t>, D. and Das, D.K. (eds) (2019) </a:t>
          </a:r>
          <a:r>
            <a:rPr lang="en-US" i="1" dirty="0">
              <a:latin typeface="Times New Roman" panose="02020603050405020304" pitchFamily="18" charset="0"/>
              <a:cs typeface="Times New Roman" panose="02020603050405020304" pitchFamily="18" charset="0"/>
            </a:rPr>
            <a:t>Global trends, practices, and challenges in contemporary tourism and hospitality management</a:t>
          </a:r>
          <a:r>
            <a:rPr lang="en-US" dirty="0">
              <a:latin typeface="Times New Roman" panose="02020603050405020304" pitchFamily="18" charset="0"/>
              <a:cs typeface="Times New Roman" panose="02020603050405020304" pitchFamily="18" charset="0"/>
            </a:rPr>
            <a:t>. Hershey, Pennsylvania: Business Science Reference, an imprint of IGI Global.</a:t>
          </a:r>
        </a:p>
      </dgm:t>
    </dgm:pt>
    <dgm:pt modelId="{110E581D-E1BF-4A66-AB10-810CF1744EE8}" type="parTrans" cxnId="{533EE15D-8C94-492C-B0EF-C553574FE6B3}">
      <dgm:prSet/>
      <dgm:spPr/>
      <dgm:t>
        <a:bodyPr/>
        <a:lstStyle/>
        <a:p>
          <a:endParaRPr lang="en-US"/>
        </a:p>
      </dgm:t>
    </dgm:pt>
    <dgm:pt modelId="{B9CCEAEA-33EF-499D-9E45-0383DAD3C04A}" type="sibTrans" cxnId="{533EE15D-8C94-492C-B0EF-C553574FE6B3}">
      <dgm:prSet/>
      <dgm:spPr/>
      <dgm:t>
        <a:bodyPr/>
        <a:lstStyle/>
        <a:p>
          <a:endParaRPr lang="en-US"/>
        </a:p>
      </dgm:t>
    </dgm:pt>
    <dgm:pt modelId="{6C13B723-B782-4F2E-9CF0-3E487B605B85}">
      <dgm:prSet/>
      <dgm:spPr/>
      <dgm:t>
        <a:bodyPr/>
        <a:lstStyle/>
        <a:p>
          <a:r>
            <a:rPr lang="en-US" dirty="0">
              <a:latin typeface="Times New Roman" panose="02020603050405020304" pitchFamily="18" charset="0"/>
              <a:cs typeface="Times New Roman" panose="02020603050405020304" pitchFamily="18" charset="0"/>
            </a:rPr>
            <a:t>Cherenkov, E., Benga, V., Lee, M., Nandwani, N., </a:t>
          </a:r>
          <a:r>
            <a:rPr lang="en-US" dirty="0" err="1">
              <a:latin typeface="Times New Roman" panose="02020603050405020304" pitchFamily="18" charset="0"/>
              <a:cs typeface="Times New Roman" panose="02020603050405020304" pitchFamily="18" charset="0"/>
            </a:rPr>
            <a:t>Raguin</a:t>
          </a:r>
          <a:r>
            <a:rPr lang="en-US" dirty="0">
              <a:latin typeface="Times New Roman" panose="02020603050405020304" pitchFamily="18" charset="0"/>
              <a:cs typeface="Times New Roman" panose="02020603050405020304" pitchFamily="18" charset="0"/>
            </a:rPr>
            <a:t>, K., Sueur, M.C. and Sun, G., (2024)’ From Machine Learning Algorithms to Superior Customer Experience: Business Implications of Machine Learning-Driven Data Analytics in the Hospitality Industry’,. </a:t>
          </a:r>
          <a:r>
            <a:rPr lang="en-US" i="1" dirty="0">
              <a:latin typeface="Times New Roman" panose="02020603050405020304" pitchFamily="18" charset="0"/>
              <a:cs typeface="Times New Roman" panose="02020603050405020304" pitchFamily="18" charset="0"/>
            </a:rPr>
            <a:t>Journal of Smart Tourism</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4</a:t>
          </a:r>
          <a:r>
            <a:rPr lang="en-US" dirty="0">
              <a:latin typeface="Times New Roman" panose="02020603050405020304" pitchFamily="18" charset="0"/>
              <a:cs typeface="Times New Roman" panose="02020603050405020304" pitchFamily="18" charset="0"/>
            </a:rPr>
            <a:t>(2), pp.5-14. </a:t>
          </a:r>
          <a:r>
            <a:rPr lang="en-US" dirty="0" err="1">
              <a:latin typeface="Times New Roman" panose="02020603050405020304" pitchFamily="18" charset="0"/>
              <a:cs typeface="Times New Roman" panose="02020603050405020304" pitchFamily="18" charset="0"/>
            </a:rPr>
            <a:t>Availabkle</a:t>
          </a:r>
          <a:r>
            <a:rPr lang="en-US" dirty="0">
              <a:latin typeface="Times New Roman" panose="02020603050405020304" pitchFamily="18" charset="0"/>
              <a:cs typeface="Times New Roman" panose="02020603050405020304" pitchFamily="18" charset="0"/>
            </a:rPr>
            <a:t> at: </a:t>
          </a:r>
          <a:r>
            <a:rPr lang="en-US" dirty="0">
              <a:latin typeface="Times New Roman" panose="02020603050405020304" pitchFamily="18" charset="0"/>
              <a:cs typeface="Times New Roman" panose="02020603050405020304" pitchFamily="18" charset="0"/>
              <a:hlinkClick xmlns:r="http://schemas.openxmlformats.org/officeDocument/2006/relationships" r:id="rId1"/>
            </a:rPr>
            <a:t>https://doi.org/10.52255/smarttourism.2024.4.2.2</a:t>
          </a:r>
          <a:r>
            <a:rPr lang="en-US" dirty="0">
              <a:latin typeface="Times New Roman" panose="02020603050405020304" pitchFamily="18" charset="0"/>
              <a:cs typeface="Times New Roman" panose="02020603050405020304" pitchFamily="18" charset="0"/>
            </a:rPr>
            <a:t>. </a:t>
          </a:r>
        </a:p>
      </dgm:t>
    </dgm:pt>
    <dgm:pt modelId="{866038F1-3E65-4CA5-B05A-FB877B683BE1}" type="parTrans" cxnId="{6A7ABC5E-8DE5-4A47-B3E3-9A1FD5872293}">
      <dgm:prSet/>
      <dgm:spPr/>
      <dgm:t>
        <a:bodyPr/>
        <a:lstStyle/>
        <a:p>
          <a:endParaRPr lang="en-US"/>
        </a:p>
      </dgm:t>
    </dgm:pt>
    <dgm:pt modelId="{BA8F7A23-6AA0-4DC9-8410-19A2F0302AC4}" type="sibTrans" cxnId="{6A7ABC5E-8DE5-4A47-B3E3-9A1FD5872293}">
      <dgm:prSet/>
      <dgm:spPr/>
      <dgm:t>
        <a:bodyPr/>
        <a:lstStyle/>
        <a:p>
          <a:endParaRPr lang="en-US"/>
        </a:p>
      </dgm:t>
    </dgm:pt>
    <dgm:pt modelId="{E3C59F42-A7DA-487E-8A92-46E2364469FC}">
      <dgm:prSet/>
      <dgm:spPr/>
      <dgm:t>
        <a:bodyPr/>
        <a:lstStyle/>
        <a:p>
          <a:r>
            <a:rPr lang="en-US" dirty="0">
              <a:latin typeface="Times New Roman" panose="02020603050405020304" pitchFamily="18" charset="0"/>
              <a:cs typeface="Times New Roman" panose="02020603050405020304" pitchFamily="18" charset="0"/>
            </a:rPr>
            <a:t>Cooper, C. and Hall, M. (2019) </a:t>
          </a:r>
          <a:r>
            <a:rPr lang="en-US" i="1" dirty="0">
              <a:latin typeface="Times New Roman" panose="02020603050405020304" pitchFamily="18" charset="0"/>
              <a:cs typeface="Times New Roman" panose="02020603050405020304" pitchFamily="18" charset="0"/>
            </a:rPr>
            <a:t>Contemporary Tourism: An  International Approach</a:t>
          </a:r>
          <a:r>
            <a:rPr lang="en-US" dirty="0">
              <a:latin typeface="Times New Roman" panose="02020603050405020304" pitchFamily="18" charset="0"/>
              <a:cs typeface="Times New Roman" panose="02020603050405020304" pitchFamily="18" charset="0"/>
            </a:rPr>
            <a:t>, 4th </a:t>
          </a:r>
          <a:r>
            <a:rPr lang="en-US" dirty="0" err="1">
              <a:latin typeface="Times New Roman" panose="02020603050405020304" pitchFamily="18" charset="0"/>
              <a:cs typeface="Times New Roman" panose="02020603050405020304" pitchFamily="18" charset="0"/>
            </a:rPr>
            <a:t>edn</a:t>
          </a:r>
          <a:r>
            <a:rPr lang="en-US" dirty="0">
              <a:latin typeface="Times New Roman" panose="02020603050405020304" pitchFamily="18" charset="0"/>
              <a:cs typeface="Times New Roman" panose="02020603050405020304" pitchFamily="18" charset="0"/>
            </a:rPr>
            <a:t>. Goodfellows: Oxford.</a:t>
          </a:r>
        </a:p>
      </dgm:t>
    </dgm:pt>
    <dgm:pt modelId="{F3197AF3-667C-4B91-9A62-A6D3F1D75301}" type="parTrans" cxnId="{E12620A0-795C-4E3A-BE48-D8CC998DF293}">
      <dgm:prSet/>
      <dgm:spPr/>
      <dgm:t>
        <a:bodyPr/>
        <a:lstStyle/>
        <a:p>
          <a:endParaRPr lang="en-US"/>
        </a:p>
      </dgm:t>
    </dgm:pt>
    <dgm:pt modelId="{CA44FC65-7C0F-46AB-A3C1-D5D24F380C61}" type="sibTrans" cxnId="{E12620A0-795C-4E3A-BE48-D8CC998DF293}">
      <dgm:prSet/>
      <dgm:spPr/>
      <dgm:t>
        <a:bodyPr/>
        <a:lstStyle/>
        <a:p>
          <a:endParaRPr lang="en-US"/>
        </a:p>
      </dgm:t>
    </dgm:pt>
    <dgm:pt modelId="{25A26C08-9E63-4989-B601-1C39D9AC2B3B}">
      <dgm:prSet/>
      <dgm:spPr/>
      <dgm:t>
        <a:bodyPr/>
        <a:lstStyle/>
        <a:p>
          <a:r>
            <a:rPr lang="en-US" dirty="0" err="1">
              <a:latin typeface="Times New Roman" panose="02020603050405020304" pitchFamily="18" charset="0"/>
              <a:cs typeface="Times New Roman" panose="02020603050405020304" pitchFamily="18" charset="0"/>
            </a:rPr>
            <a:t>Ford.R.C</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Sturman.M.C</a:t>
          </a:r>
          <a:r>
            <a:rPr lang="en-US" dirty="0">
              <a:latin typeface="Times New Roman" panose="02020603050405020304" pitchFamily="18" charset="0"/>
              <a:cs typeface="Times New Roman" panose="02020603050405020304" pitchFamily="18" charset="0"/>
            </a:rPr>
            <a:t> (2020) </a:t>
          </a:r>
          <a:r>
            <a:rPr lang="en-US" i="1" dirty="0">
              <a:latin typeface="Times New Roman" panose="02020603050405020304" pitchFamily="18" charset="0"/>
              <a:cs typeface="Times New Roman" panose="02020603050405020304" pitchFamily="18" charset="0"/>
            </a:rPr>
            <a:t>Managing Hospitality Organizations </a:t>
          </a:r>
          <a:r>
            <a:rPr lang="en-US" dirty="0">
              <a:latin typeface="Times New Roman" panose="02020603050405020304" pitchFamily="18" charset="0"/>
              <a:cs typeface="Times New Roman" panose="02020603050405020304" pitchFamily="18" charset="0"/>
            </a:rPr>
            <a:t>2nd </a:t>
          </a:r>
          <a:r>
            <a:rPr lang="en-US" dirty="0" err="1">
              <a:latin typeface="Times New Roman" panose="02020603050405020304" pitchFamily="18" charset="0"/>
              <a:cs typeface="Times New Roman" panose="02020603050405020304" pitchFamily="18" charset="0"/>
            </a:rPr>
            <a:t>edn</a:t>
          </a:r>
          <a:r>
            <a:rPr lang="en-US" dirty="0">
              <a:latin typeface="Times New Roman" panose="02020603050405020304" pitchFamily="18" charset="0"/>
              <a:cs typeface="Times New Roman" panose="02020603050405020304" pitchFamily="18" charset="0"/>
            </a:rPr>
            <a:t>. Sage: London</a:t>
          </a:r>
        </a:p>
      </dgm:t>
    </dgm:pt>
    <dgm:pt modelId="{0884B21D-614E-427C-A3EB-5C17CA20AC26}" type="parTrans" cxnId="{9CABF8E7-1F7F-4877-84FE-06A4C2CA109C}">
      <dgm:prSet/>
      <dgm:spPr/>
      <dgm:t>
        <a:bodyPr/>
        <a:lstStyle/>
        <a:p>
          <a:endParaRPr lang="en-US"/>
        </a:p>
      </dgm:t>
    </dgm:pt>
    <dgm:pt modelId="{8B571DAE-F1B8-456A-A273-99E9037496E4}" type="sibTrans" cxnId="{9CABF8E7-1F7F-4877-84FE-06A4C2CA109C}">
      <dgm:prSet/>
      <dgm:spPr/>
      <dgm:t>
        <a:bodyPr/>
        <a:lstStyle/>
        <a:p>
          <a:endParaRPr lang="en-US"/>
        </a:p>
      </dgm:t>
    </dgm:pt>
    <dgm:pt modelId="{30503030-8574-436E-9BD4-FBDA06DDF4D2}">
      <dgm:prSet/>
      <dgm:spPr/>
      <dgm:t>
        <a:bodyPr/>
        <a:lstStyle/>
        <a:p>
          <a:r>
            <a:rPr lang="en-US" dirty="0">
              <a:latin typeface="Times New Roman" panose="02020603050405020304" pitchFamily="18" charset="0"/>
              <a:cs typeface="Times New Roman" panose="02020603050405020304" pitchFamily="18" charset="0"/>
            </a:rPr>
            <a:t>Hoofnagle, C.J., Van Der Sloot, B. and </a:t>
          </a:r>
          <a:r>
            <a:rPr lang="en-US" dirty="0" err="1">
              <a:latin typeface="Times New Roman" panose="02020603050405020304" pitchFamily="18" charset="0"/>
              <a:cs typeface="Times New Roman" panose="02020603050405020304" pitchFamily="18" charset="0"/>
            </a:rPr>
            <a:t>Borgesius</a:t>
          </a:r>
          <a:r>
            <a:rPr lang="en-US" dirty="0">
              <a:latin typeface="Times New Roman" panose="02020603050405020304" pitchFamily="18" charset="0"/>
              <a:cs typeface="Times New Roman" panose="02020603050405020304" pitchFamily="18" charset="0"/>
            </a:rPr>
            <a:t>, F.Z., (2019) ‘The European Union general data protection regulation: what it is and what it means’, </a:t>
          </a:r>
          <a:r>
            <a:rPr lang="en-US" i="1" dirty="0">
              <a:latin typeface="Times New Roman" panose="02020603050405020304" pitchFamily="18" charset="0"/>
              <a:cs typeface="Times New Roman" panose="02020603050405020304" pitchFamily="18" charset="0"/>
            </a:rPr>
            <a:t>Information &amp; Communications Technology Law</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28</a:t>
          </a:r>
          <a:r>
            <a:rPr lang="en-US" dirty="0">
              <a:latin typeface="Times New Roman" panose="02020603050405020304" pitchFamily="18" charset="0"/>
              <a:cs typeface="Times New Roman" panose="02020603050405020304" pitchFamily="18" charset="0"/>
            </a:rPr>
            <a:t>(1), pp.65-98. Available at: </a:t>
          </a:r>
          <a:r>
            <a:rPr lang="en-US" dirty="0">
              <a:latin typeface="Times New Roman" panose="02020603050405020304" pitchFamily="18" charset="0"/>
              <a:cs typeface="Times New Roman" panose="02020603050405020304" pitchFamily="18" charset="0"/>
              <a:hlinkClick xmlns:r="http://schemas.openxmlformats.org/officeDocument/2006/relationships" r:id="rId2"/>
            </a:rPr>
            <a:t>https://doi,org/10.1080/13600834.2019.1573501</a:t>
          </a:r>
          <a:r>
            <a:rPr lang="en-US" dirty="0">
              <a:latin typeface="Times New Roman" panose="02020603050405020304" pitchFamily="18" charset="0"/>
              <a:cs typeface="Times New Roman" panose="02020603050405020304" pitchFamily="18" charset="0"/>
            </a:rPr>
            <a:t>. </a:t>
          </a:r>
        </a:p>
      </dgm:t>
    </dgm:pt>
    <dgm:pt modelId="{3791FC31-D7E7-4849-B8C3-F46D135BC097}" type="parTrans" cxnId="{DAE81107-7E12-4576-8830-99914AB16E27}">
      <dgm:prSet/>
      <dgm:spPr/>
      <dgm:t>
        <a:bodyPr/>
        <a:lstStyle/>
        <a:p>
          <a:endParaRPr lang="en-US"/>
        </a:p>
      </dgm:t>
    </dgm:pt>
    <dgm:pt modelId="{DA35E5AA-A6C8-4EA1-9ACC-538FBA81052F}" type="sibTrans" cxnId="{DAE81107-7E12-4576-8830-99914AB16E27}">
      <dgm:prSet/>
      <dgm:spPr/>
      <dgm:t>
        <a:bodyPr/>
        <a:lstStyle/>
        <a:p>
          <a:endParaRPr lang="en-US"/>
        </a:p>
      </dgm:t>
    </dgm:pt>
    <dgm:pt modelId="{87251C6E-D0B7-4E2D-BBEF-232D652A05B2}">
      <dgm:prSet/>
      <dgm:spPr/>
      <dgm:t>
        <a:bodyPr/>
        <a:lstStyle/>
        <a:p>
          <a:r>
            <a:rPr lang="en-US" dirty="0">
              <a:latin typeface="Times New Roman" panose="02020603050405020304" pitchFamily="18" charset="0"/>
              <a:cs typeface="Times New Roman" panose="02020603050405020304" pitchFamily="18" charset="0"/>
            </a:rPr>
            <a:t>Latifah, S., </a:t>
          </a:r>
          <a:r>
            <a:rPr lang="en-US" dirty="0" err="1">
              <a:latin typeface="Times New Roman" panose="02020603050405020304" pitchFamily="18" charset="0"/>
              <a:cs typeface="Times New Roman" panose="02020603050405020304" pitchFamily="18" charset="0"/>
            </a:rPr>
            <a:t>Muth’im</a:t>
          </a:r>
          <a:r>
            <a:rPr lang="en-US" dirty="0">
              <a:latin typeface="Times New Roman" panose="02020603050405020304" pitchFamily="18" charset="0"/>
              <a:cs typeface="Times New Roman" panose="02020603050405020304" pitchFamily="18" charset="0"/>
            </a:rPr>
            <a:t>, A. and Nasrullah, N., (2024) ‘The Use of </a:t>
          </a:r>
          <a:r>
            <a:rPr lang="en-US" dirty="0" err="1">
              <a:latin typeface="Times New Roman" panose="02020603050405020304" pitchFamily="18" charset="0"/>
              <a:cs typeface="Times New Roman" panose="02020603050405020304" pitchFamily="18" charset="0"/>
            </a:rPr>
            <a:t>QuillBot</a:t>
          </a:r>
          <a:r>
            <a:rPr lang="en-US" dirty="0">
              <a:latin typeface="Times New Roman" panose="02020603050405020304" pitchFamily="18" charset="0"/>
              <a:cs typeface="Times New Roman" panose="02020603050405020304" pitchFamily="18" charset="0"/>
            </a:rPr>
            <a:t> in Academic Writing: A Systematic Literature Review’,. </a:t>
          </a:r>
          <a:r>
            <a:rPr lang="en-US" i="1" dirty="0">
              <a:latin typeface="Times New Roman" panose="02020603050405020304" pitchFamily="18" charset="0"/>
              <a:cs typeface="Times New Roman" panose="02020603050405020304" pitchFamily="18" charset="0"/>
            </a:rPr>
            <a:t>Journey: Journal of English Language and Pedagogy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7</a:t>
          </a:r>
          <a:r>
            <a:rPr lang="en-US" dirty="0">
              <a:latin typeface="Times New Roman" panose="02020603050405020304" pitchFamily="18" charset="0"/>
              <a:cs typeface="Times New Roman" panose="02020603050405020304" pitchFamily="18" charset="0"/>
            </a:rPr>
            <a:t>(1), pp.110-121. Available at: </a:t>
          </a:r>
          <a:r>
            <a:rPr lang="en-US" dirty="0">
              <a:latin typeface="Times New Roman" panose="02020603050405020304" pitchFamily="18" charset="0"/>
              <a:cs typeface="Times New Roman" panose="02020603050405020304" pitchFamily="18" charset="0"/>
              <a:hlinkClick xmlns:r="http://schemas.openxmlformats.org/officeDocument/2006/relationships" r:id="rId3"/>
            </a:rPr>
            <a:t>https://doi.org/10.33503/journey.v7i1.4047</a:t>
          </a:r>
          <a:r>
            <a:rPr lang="en-US" dirty="0">
              <a:latin typeface="Times New Roman" panose="02020603050405020304" pitchFamily="18" charset="0"/>
              <a:cs typeface="Times New Roman" panose="02020603050405020304" pitchFamily="18" charset="0"/>
            </a:rPr>
            <a:t>. </a:t>
          </a:r>
        </a:p>
      </dgm:t>
    </dgm:pt>
    <dgm:pt modelId="{EDBED1B7-800F-4981-8074-84F3083D5C38}" type="parTrans" cxnId="{FD21F154-0B6D-4EF1-835A-30700A74711A}">
      <dgm:prSet/>
      <dgm:spPr/>
      <dgm:t>
        <a:bodyPr/>
        <a:lstStyle/>
        <a:p>
          <a:endParaRPr lang="en-US"/>
        </a:p>
      </dgm:t>
    </dgm:pt>
    <dgm:pt modelId="{F197A5FE-695A-4B8B-91D7-EDF82DB6F6EF}" type="sibTrans" cxnId="{FD21F154-0B6D-4EF1-835A-30700A74711A}">
      <dgm:prSet/>
      <dgm:spPr/>
      <dgm:t>
        <a:bodyPr/>
        <a:lstStyle/>
        <a:p>
          <a:endParaRPr lang="en-US"/>
        </a:p>
      </dgm:t>
    </dgm:pt>
    <dgm:pt modelId="{4C6CCF7F-DE11-4786-B73F-D8B1E767CFDB}">
      <dgm:prSet/>
      <dgm:spPr/>
      <dgm:t>
        <a:bodyPr/>
        <a:lstStyle/>
        <a:p>
          <a:r>
            <a:rPr lang="en-US" dirty="0" err="1">
              <a:latin typeface="Times New Roman" panose="02020603050405020304" pitchFamily="18" charset="0"/>
              <a:cs typeface="Times New Roman" panose="02020603050405020304" pitchFamily="18" charset="0"/>
            </a:rPr>
            <a:t>Martinsuo</a:t>
          </a:r>
          <a:r>
            <a:rPr lang="en-US" dirty="0">
              <a:latin typeface="Times New Roman" panose="02020603050405020304" pitchFamily="18" charset="0"/>
              <a:cs typeface="Times New Roman" panose="02020603050405020304" pitchFamily="18" charset="0"/>
            </a:rPr>
            <a:t>, M. and Huemann, M., (2021) ‘Reporting case studies for making an impact’, </a:t>
          </a:r>
          <a:r>
            <a:rPr lang="en-US" i="1" dirty="0">
              <a:latin typeface="Times New Roman" panose="02020603050405020304" pitchFamily="18" charset="0"/>
              <a:cs typeface="Times New Roman" panose="02020603050405020304" pitchFamily="18" charset="0"/>
            </a:rPr>
            <a:t>International Journal of Project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39</a:t>
          </a:r>
          <a:r>
            <a:rPr lang="en-US" dirty="0">
              <a:latin typeface="Times New Roman" panose="02020603050405020304" pitchFamily="18" charset="0"/>
              <a:cs typeface="Times New Roman" panose="02020603050405020304" pitchFamily="18" charset="0"/>
            </a:rPr>
            <a:t>(8), pp.827-833. Available at: </a:t>
          </a:r>
          <a:r>
            <a:rPr lang="en-US" dirty="0">
              <a:latin typeface="Times New Roman" panose="02020603050405020304" pitchFamily="18" charset="0"/>
              <a:cs typeface="Times New Roman" panose="02020603050405020304" pitchFamily="18" charset="0"/>
              <a:hlinkClick xmlns:r="http://schemas.openxmlformats.org/officeDocument/2006/relationships" r:id="rId4"/>
            </a:rPr>
            <a:t>https://doi.org/10.1016/j.ijproman.2021.11.005</a:t>
          </a:r>
          <a:r>
            <a:rPr lang="en-US" dirty="0">
              <a:latin typeface="Times New Roman" panose="02020603050405020304" pitchFamily="18" charset="0"/>
              <a:cs typeface="Times New Roman" panose="02020603050405020304" pitchFamily="18" charset="0"/>
            </a:rPr>
            <a:t>. </a:t>
          </a:r>
        </a:p>
      </dgm:t>
    </dgm:pt>
    <dgm:pt modelId="{82533531-232E-4148-857A-0A90F6FCD596}" type="parTrans" cxnId="{062E7D49-4B3C-4DDD-A85A-E3F86306B76D}">
      <dgm:prSet/>
      <dgm:spPr/>
      <dgm:t>
        <a:bodyPr/>
        <a:lstStyle/>
        <a:p>
          <a:endParaRPr lang="en-US"/>
        </a:p>
      </dgm:t>
    </dgm:pt>
    <dgm:pt modelId="{FF46FF82-FACA-479C-A310-81F0209ED3BE}" type="sibTrans" cxnId="{062E7D49-4B3C-4DDD-A85A-E3F86306B76D}">
      <dgm:prSet/>
      <dgm:spPr/>
      <dgm:t>
        <a:bodyPr/>
        <a:lstStyle/>
        <a:p>
          <a:endParaRPr lang="en-US"/>
        </a:p>
      </dgm:t>
    </dgm:pt>
    <dgm:pt modelId="{9714D949-5445-4B4A-AEC6-E2835BC349F4}">
      <dgm:prSet/>
      <dgm:spPr/>
      <dgm:t>
        <a:bodyPr/>
        <a:lstStyle/>
        <a:p>
          <a:r>
            <a:rPr lang="en-US" dirty="0" err="1">
              <a:latin typeface="Times New Roman" panose="02020603050405020304" pitchFamily="18" charset="0"/>
              <a:cs typeface="Times New Roman" panose="02020603050405020304" pitchFamily="18" charset="0"/>
            </a:rPr>
            <a:t>Moyeenudin</a:t>
          </a:r>
          <a:r>
            <a:rPr lang="en-US" dirty="0">
              <a:latin typeface="Times New Roman" panose="02020603050405020304" pitchFamily="18" charset="0"/>
              <a:cs typeface="Times New Roman" panose="02020603050405020304" pitchFamily="18" charset="0"/>
            </a:rPr>
            <a:t>, H.M., Williams, J., Srivastava, C. and Manivel, K., (2021) ‘Cloud based property management system in integration with IoT’, </a:t>
          </a:r>
          <a:r>
            <a:rPr lang="en-US" i="1" dirty="0">
              <a:latin typeface="Times New Roman" panose="02020603050405020304" pitchFamily="18" charset="0"/>
              <a:cs typeface="Times New Roman" panose="02020603050405020304" pitchFamily="18" charset="0"/>
            </a:rPr>
            <a:t>Turkish Journal of Computer and Mathematics Education</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12</a:t>
          </a:r>
          <a:r>
            <a:rPr lang="en-US" dirty="0">
              <a:latin typeface="Times New Roman" panose="02020603050405020304" pitchFamily="18" charset="0"/>
              <a:cs typeface="Times New Roman" panose="02020603050405020304" pitchFamily="18" charset="0"/>
            </a:rPr>
            <a:t>(9), pp.221-225. Available at: </a:t>
          </a:r>
          <a:r>
            <a:rPr lang="en-US" dirty="0">
              <a:latin typeface="Times New Roman" panose="02020603050405020304" pitchFamily="18" charset="0"/>
              <a:cs typeface="Times New Roman" panose="02020603050405020304" pitchFamily="18" charset="0"/>
              <a:hlinkClick xmlns:r="http://schemas.openxmlformats.org/officeDocument/2006/relationships" r:id="rId5"/>
            </a:rPr>
            <a:t>https://researchgate.net/publication/351096364</a:t>
          </a:r>
          <a:r>
            <a:rPr lang="en-US" dirty="0">
              <a:latin typeface="Times New Roman" panose="02020603050405020304" pitchFamily="18" charset="0"/>
              <a:cs typeface="Times New Roman" panose="02020603050405020304" pitchFamily="18" charset="0"/>
            </a:rPr>
            <a:t>. </a:t>
          </a:r>
        </a:p>
      </dgm:t>
    </dgm:pt>
    <dgm:pt modelId="{B13EC566-EE52-41B7-AAF1-C14CF2F519FD}" type="parTrans" cxnId="{74F136B4-8BDB-45B5-9025-FBA393107A7A}">
      <dgm:prSet/>
      <dgm:spPr/>
      <dgm:t>
        <a:bodyPr/>
        <a:lstStyle/>
        <a:p>
          <a:endParaRPr lang="en-US"/>
        </a:p>
      </dgm:t>
    </dgm:pt>
    <dgm:pt modelId="{F7B28A32-1304-48A6-B0AE-942AF6839FFD}" type="sibTrans" cxnId="{74F136B4-8BDB-45B5-9025-FBA393107A7A}">
      <dgm:prSet/>
      <dgm:spPr/>
      <dgm:t>
        <a:bodyPr/>
        <a:lstStyle/>
        <a:p>
          <a:endParaRPr lang="en-US"/>
        </a:p>
      </dgm:t>
    </dgm:pt>
    <dgm:pt modelId="{4C7D431F-7D56-48DB-B80B-6E03EC69B90D}">
      <dgm:prSet/>
      <dgm:spPr/>
      <dgm:t>
        <a:bodyPr/>
        <a:lstStyle/>
        <a:p>
          <a:r>
            <a:rPr lang="en-US" dirty="0">
              <a:latin typeface="Times New Roman" panose="02020603050405020304" pitchFamily="18" charset="0"/>
              <a:cs typeface="Times New Roman" panose="02020603050405020304" pitchFamily="18" charset="0"/>
            </a:rPr>
            <a:t>Rane, N., (2023) ‘Integrating leading-edge artificial intelligence (AI), internet of things (IOT), and big data technologies for smart and sustainable architecture, engineering and construction (AEC) industry: Challenges and future directions’, </a:t>
          </a:r>
          <a:r>
            <a:rPr lang="en-US" i="1" dirty="0">
              <a:latin typeface="Times New Roman" panose="02020603050405020304" pitchFamily="18" charset="0"/>
              <a:cs typeface="Times New Roman" panose="02020603050405020304" pitchFamily="18" charset="0"/>
            </a:rPr>
            <a:t>Internation journal of Data Science and Big Data Analytics, 3(2), pp.74-95. Available at: </a:t>
          </a:r>
          <a:r>
            <a:rPr lang="en-US" i="1" dirty="0">
              <a:latin typeface="Times New Roman" panose="02020603050405020304" pitchFamily="18" charset="0"/>
              <a:cs typeface="Times New Roman" panose="02020603050405020304" pitchFamily="18" charset="0"/>
              <a:hlinkClick xmlns:r="http://schemas.openxmlformats.org/officeDocument/2006/relationships" r:id="rId6"/>
            </a:rPr>
            <a:t>https://doi.org/10.51483/IJDSBDA.3.2.2023.73-95</a:t>
          </a:r>
          <a:r>
            <a:rPr lang="en-US" i="1"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AE07DF29-EED3-491B-AA89-AAEE05650728}" type="parTrans" cxnId="{875C7FE2-F75A-405E-982B-1D3EB1B464B0}">
      <dgm:prSet/>
      <dgm:spPr/>
      <dgm:t>
        <a:bodyPr/>
        <a:lstStyle/>
        <a:p>
          <a:endParaRPr lang="en-US"/>
        </a:p>
      </dgm:t>
    </dgm:pt>
    <dgm:pt modelId="{33AEB761-6961-4467-AE3E-50DEC6346715}" type="sibTrans" cxnId="{875C7FE2-F75A-405E-982B-1D3EB1B464B0}">
      <dgm:prSet/>
      <dgm:spPr/>
      <dgm:t>
        <a:bodyPr/>
        <a:lstStyle/>
        <a:p>
          <a:endParaRPr lang="en-US"/>
        </a:p>
      </dgm:t>
    </dgm:pt>
    <dgm:pt modelId="{07740E59-62D2-4D76-8B34-A434784BEE2B}">
      <dgm:prSet/>
      <dgm:spPr/>
      <dgm:t>
        <a:bodyPr/>
        <a:lstStyle/>
        <a:p>
          <a:r>
            <a:rPr lang="en-US" dirty="0" err="1">
              <a:latin typeface="Times New Roman" panose="02020603050405020304" pitchFamily="18" charset="0"/>
              <a:cs typeface="Times New Roman" panose="02020603050405020304" pitchFamily="18" charset="0"/>
            </a:rPr>
            <a:t>Shivekar</a:t>
          </a:r>
          <a:r>
            <a:rPr lang="en-US" dirty="0">
              <a:latin typeface="Times New Roman" panose="02020603050405020304" pitchFamily="18" charset="0"/>
              <a:cs typeface="Times New Roman" panose="02020603050405020304" pitchFamily="18" charset="0"/>
            </a:rPr>
            <a:t>, R., Vidyapeeth, B. and </a:t>
          </a:r>
          <a:r>
            <a:rPr lang="en-US" dirty="0" err="1">
              <a:latin typeface="Times New Roman" panose="02020603050405020304" pitchFamily="18" charset="0"/>
              <a:cs typeface="Times New Roman" panose="02020603050405020304" pitchFamily="18" charset="0"/>
            </a:rPr>
            <a:t>Padave</a:t>
          </a:r>
          <a:r>
            <a:rPr lang="en-US" dirty="0">
              <a:latin typeface="Times New Roman" panose="02020603050405020304" pitchFamily="18" charset="0"/>
              <a:cs typeface="Times New Roman" panose="02020603050405020304" pitchFamily="18" charset="0"/>
            </a:rPr>
            <a:t>, B.P., (2019). THE ADVANCEMENT TO THE DEVELOPMENT OF HOTEL INDUSTRY THROUGH TECHNOLOGICAL INNOVATIONS, 6(5). Available at: </a:t>
          </a:r>
          <a:r>
            <a:rPr lang="en-US" dirty="0">
              <a:latin typeface="Times New Roman" panose="02020603050405020304" pitchFamily="18" charset="0"/>
              <a:cs typeface="Times New Roman" panose="02020603050405020304" pitchFamily="18" charset="0"/>
              <a:hlinkClick xmlns:r="http://schemas.openxmlformats.org/officeDocument/2006/relationships" r:id="rId7"/>
            </a:rPr>
            <a:t>https://researchgate.net</a:t>
          </a:r>
          <a:r>
            <a:rPr lang="en-US">
              <a:latin typeface="Times New Roman" panose="02020603050405020304" pitchFamily="18" charset="0"/>
              <a:cs typeface="Times New Roman" panose="02020603050405020304" pitchFamily="18" charset="0"/>
              <a:hlinkClick xmlns:r="http://schemas.openxmlformats.org/officeDocument/2006/relationships" r:id="rId7"/>
            </a:rPr>
            <a:t>/publication/362695033</a:t>
          </a:r>
          <a:r>
            <a:rPr lang="en-US">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CF5CC069-99D7-4F14-84E3-6547F8982D30}" type="parTrans" cxnId="{5C629CCA-B1D0-46B0-8644-1C617829721F}">
      <dgm:prSet/>
      <dgm:spPr/>
      <dgm:t>
        <a:bodyPr/>
        <a:lstStyle/>
        <a:p>
          <a:endParaRPr lang="en-US"/>
        </a:p>
      </dgm:t>
    </dgm:pt>
    <dgm:pt modelId="{D08156B3-8E55-4314-8AA6-CB252120B3AB}" type="sibTrans" cxnId="{5C629CCA-B1D0-46B0-8644-1C617829721F}">
      <dgm:prSet/>
      <dgm:spPr/>
      <dgm:t>
        <a:bodyPr/>
        <a:lstStyle/>
        <a:p>
          <a:endParaRPr lang="en-US"/>
        </a:p>
      </dgm:t>
    </dgm:pt>
    <dgm:pt modelId="{1CD089E9-EEAE-4002-A1D1-56C32E28A084}" type="pres">
      <dgm:prSet presAssocID="{48E43008-0C3D-4ED5-9C99-70C9DB202630}" presName="vert0" presStyleCnt="0">
        <dgm:presLayoutVars>
          <dgm:dir/>
          <dgm:animOne val="branch"/>
          <dgm:animLvl val="lvl"/>
        </dgm:presLayoutVars>
      </dgm:prSet>
      <dgm:spPr/>
    </dgm:pt>
    <dgm:pt modelId="{F8CE28B5-6B8C-48B0-A9FA-1D445819AAFF}" type="pres">
      <dgm:prSet presAssocID="{58BA54AE-12D2-45C6-A9C9-61F30ED903AD}" presName="thickLine" presStyleLbl="alignNode1" presStyleIdx="0" presStyleCnt="10"/>
      <dgm:spPr/>
    </dgm:pt>
    <dgm:pt modelId="{64F09367-A048-4196-A095-27F95031B612}" type="pres">
      <dgm:prSet presAssocID="{58BA54AE-12D2-45C6-A9C9-61F30ED903AD}" presName="horz1" presStyleCnt="0"/>
      <dgm:spPr/>
    </dgm:pt>
    <dgm:pt modelId="{20D97F55-968C-42E7-A8D9-766909594D9F}" type="pres">
      <dgm:prSet presAssocID="{58BA54AE-12D2-45C6-A9C9-61F30ED903AD}" presName="tx1" presStyleLbl="revTx" presStyleIdx="0" presStyleCnt="10"/>
      <dgm:spPr/>
    </dgm:pt>
    <dgm:pt modelId="{A8059A15-5CF5-401C-B5CE-1D1F2828A62C}" type="pres">
      <dgm:prSet presAssocID="{58BA54AE-12D2-45C6-A9C9-61F30ED903AD}" presName="vert1" presStyleCnt="0"/>
      <dgm:spPr/>
    </dgm:pt>
    <dgm:pt modelId="{643D8882-527C-45B7-8266-CDBF73AD81A5}" type="pres">
      <dgm:prSet presAssocID="{6C13B723-B782-4F2E-9CF0-3E487B605B85}" presName="thickLine" presStyleLbl="alignNode1" presStyleIdx="1" presStyleCnt="10"/>
      <dgm:spPr/>
    </dgm:pt>
    <dgm:pt modelId="{BC75A68F-F7DE-4274-B09B-4297AA066A3C}" type="pres">
      <dgm:prSet presAssocID="{6C13B723-B782-4F2E-9CF0-3E487B605B85}" presName="horz1" presStyleCnt="0"/>
      <dgm:spPr/>
    </dgm:pt>
    <dgm:pt modelId="{4977289E-5FB8-4CB6-AD4A-A76A97472E05}" type="pres">
      <dgm:prSet presAssocID="{6C13B723-B782-4F2E-9CF0-3E487B605B85}" presName="tx1" presStyleLbl="revTx" presStyleIdx="1" presStyleCnt="10"/>
      <dgm:spPr/>
    </dgm:pt>
    <dgm:pt modelId="{432C1E2E-BBAA-4B18-B3FF-746E4376B933}" type="pres">
      <dgm:prSet presAssocID="{6C13B723-B782-4F2E-9CF0-3E487B605B85}" presName="vert1" presStyleCnt="0"/>
      <dgm:spPr/>
    </dgm:pt>
    <dgm:pt modelId="{2F5B30F7-DE9C-4D57-8CBE-072F0A72B03F}" type="pres">
      <dgm:prSet presAssocID="{E3C59F42-A7DA-487E-8A92-46E2364469FC}" presName="thickLine" presStyleLbl="alignNode1" presStyleIdx="2" presStyleCnt="10"/>
      <dgm:spPr/>
    </dgm:pt>
    <dgm:pt modelId="{BBB40CFA-B1E8-483E-9665-F108557015CA}" type="pres">
      <dgm:prSet presAssocID="{E3C59F42-A7DA-487E-8A92-46E2364469FC}" presName="horz1" presStyleCnt="0"/>
      <dgm:spPr/>
    </dgm:pt>
    <dgm:pt modelId="{8BE98784-78FC-4FE0-AB24-19FC28E4BA61}" type="pres">
      <dgm:prSet presAssocID="{E3C59F42-A7DA-487E-8A92-46E2364469FC}" presName="tx1" presStyleLbl="revTx" presStyleIdx="2" presStyleCnt="10"/>
      <dgm:spPr/>
    </dgm:pt>
    <dgm:pt modelId="{035F33D5-8FC5-435E-9637-5D08B1D49231}" type="pres">
      <dgm:prSet presAssocID="{E3C59F42-A7DA-487E-8A92-46E2364469FC}" presName="vert1" presStyleCnt="0"/>
      <dgm:spPr/>
    </dgm:pt>
    <dgm:pt modelId="{A4DEFEBA-519C-4249-BE92-6FAFCAD6B41D}" type="pres">
      <dgm:prSet presAssocID="{25A26C08-9E63-4989-B601-1C39D9AC2B3B}" presName="thickLine" presStyleLbl="alignNode1" presStyleIdx="3" presStyleCnt="10"/>
      <dgm:spPr/>
    </dgm:pt>
    <dgm:pt modelId="{B30AA15F-EBE0-4782-AE5D-B01CCEB14DFD}" type="pres">
      <dgm:prSet presAssocID="{25A26C08-9E63-4989-B601-1C39D9AC2B3B}" presName="horz1" presStyleCnt="0"/>
      <dgm:spPr/>
    </dgm:pt>
    <dgm:pt modelId="{362DB001-8A82-4CB8-8959-6E3794FE482F}" type="pres">
      <dgm:prSet presAssocID="{25A26C08-9E63-4989-B601-1C39D9AC2B3B}" presName="tx1" presStyleLbl="revTx" presStyleIdx="3" presStyleCnt="10"/>
      <dgm:spPr/>
    </dgm:pt>
    <dgm:pt modelId="{10C00DA3-1907-4515-B1CE-1BBF2E0B436B}" type="pres">
      <dgm:prSet presAssocID="{25A26C08-9E63-4989-B601-1C39D9AC2B3B}" presName="vert1" presStyleCnt="0"/>
      <dgm:spPr/>
    </dgm:pt>
    <dgm:pt modelId="{DD6EDE27-E4DF-4734-8B59-85C320E51CA1}" type="pres">
      <dgm:prSet presAssocID="{30503030-8574-436E-9BD4-FBDA06DDF4D2}" presName="thickLine" presStyleLbl="alignNode1" presStyleIdx="4" presStyleCnt="10"/>
      <dgm:spPr/>
    </dgm:pt>
    <dgm:pt modelId="{E06D3926-2EF6-4200-B92F-26E6C71A2F40}" type="pres">
      <dgm:prSet presAssocID="{30503030-8574-436E-9BD4-FBDA06DDF4D2}" presName="horz1" presStyleCnt="0"/>
      <dgm:spPr/>
    </dgm:pt>
    <dgm:pt modelId="{54B35985-F960-4963-A6B6-30B8A880229C}" type="pres">
      <dgm:prSet presAssocID="{30503030-8574-436E-9BD4-FBDA06DDF4D2}" presName="tx1" presStyleLbl="revTx" presStyleIdx="4" presStyleCnt="10"/>
      <dgm:spPr/>
    </dgm:pt>
    <dgm:pt modelId="{9F7C3D3E-BBDB-4672-BE55-89263C16CC4B}" type="pres">
      <dgm:prSet presAssocID="{30503030-8574-436E-9BD4-FBDA06DDF4D2}" presName="vert1" presStyleCnt="0"/>
      <dgm:spPr/>
    </dgm:pt>
    <dgm:pt modelId="{993B63F6-30E8-4519-B6C2-A6E86227867E}" type="pres">
      <dgm:prSet presAssocID="{87251C6E-D0B7-4E2D-BBEF-232D652A05B2}" presName="thickLine" presStyleLbl="alignNode1" presStyleIdx="5" presStyleCnt="10"/>
      <dgm:spPr/>
    </dgm:pt>
    <dgm:pt modelId="{15E572BA-41EB-4F5D-AED4-2991158DF80F}" type="pres">
      <dgm:prSet presAssocID="{87251C6E-D0B7-4E2D-BBEF-232D652A05B2}" presName="horz1" presStyleCnt="0"/>
      <dgm:spPr/>
    </dgm:pt>
    <dgm:pt modelId="{6A8E66AE-EBD7-4179-BEE6-92CE4D8370DB}" type="pres">
      <dgm:prSet presAssocID="{87251C6E-D0B7-4E2D-BBEF-232D652A05B2}" presName="tx1" presStyleLbl="revTx" presStyleIdx="5" presStyleCnt="10"/>
      <dgm:spPr/>
    </dgm:pt>
    <dgm:pt modelId="{8FCFCAF3-8129-4745-9D28-8F3043ED34A7}" type="pres">
      <dgm:prSet presAssocID="{87251C6E-D0B7-4E2D-BBEF-232D652A05B2}" presName="vert1" presStyleCnt="0"/>
      <dgm:spPr/>
    </dgm:pt>
    <dgm:pt modelId="{AEA784D6-29A6-4070-8C79-3C1D45E20562}" type="pres">
      <dgm:prSet presAssocID="{4C6CCF7F-DE11-4786-B73F-D8B1E767CFDB}" presName="thickLine" presStyleLbl="alignNode1" presStyleIdx="6" presStyleCnt="10"/>
      <dgm:spPr/>
    </dgm:pt>
    <dgm:pt modelId="{6DBDB738-1C58-475E-9B97-BC89153520D4}" type="pres">
      <dgm:prSet presAssocID="{4C6CCF7F-DE11-4786-B73F-D8B1E767CFDB}" presName="horz1" presStyleCnt="0"/>
      <dgm:spPr/>
    </dgm:pt>
    <dgm:pt modelId="{74BBEEDD-7276-4EA1-83F3-1A1348F3A09D}" type="pres">
      <dgm:prSet presAssocID="{4C6CCF7F-DE11-4786-B73F-D8B1E767CFDB}" presName="tx1" presStyleLbl="revTx" presStyleIdx="6" presStyleCnt="10"/>
      <dgm:spPr/>
    </dgm:pt>
    <dgm:pt modelId="{645C4258-D254-4A35-A160-8D1CC60C69E1}" type="pres">
      <dgm:prSet presAssocID="{4C6CCF7F-DE11-4786-B73F-D8B1E767CFDB}" presName="vert1" presStyleCnt="0"/>
      <dgm:spPr/>
    </dgm:pt>
    <dgm:pt modelId="{AF6C2A6C-C021-4406-9EFB-303A3DB891F7}" type="pres">
      <dgm:prSet presAssocID="{9714D949-5445-4B4A-AEC6-E2835BC349F4}" presName="thickLine" presStyleLbl="alignNode1" presStyleIdx="7" presStyleCnt="10"/>
      <dgm:spPr/>
    </dgm:pt>
    <dgm:pt modelId="{1DF848A5-95D1-47C9-A95E-D985DFCDA058}" type="pres">
      <dgm:prSet presAssocID="{9714D949-5445-4B4A-AEC6-E2835BC349F4}" presName="horz1" presStyleCnt="0"/>
      <dgm:spPr/>
    </dgm:pt>
    <dgm:pt modelId="{0BD3EBC6-239D-4078-B962-5D745BFD4148}" type="pres">
      <dgm:prSet presAssocID="{9714D949-5445-4B4A-AEC6-E2835BC349F4}" presName="tx1" presStyleLbl="revTx" presStyleIdx="7" presStyleCnt="10"/>
      <dgm:spPr/>
    </dgm:pt>
    <dgm:pt modelId="{1F52728A-711C-4035-A279-58AE615FA63A}" type="pres">
      <dgm:prSet presAssocID="{9714D949-5445-4B4A-AEC6-E2835BC349F4}" presName="vert1" presStyleCnt="0"/>
      <dgm:spPr/>
    </dgm:pt>
    <dgm:pt modelId="{078D09BA-14C0-42DB-9A8C-B8CD99DF6807}" type="pres">
      <dgm:prSet presAssocID="{4C7D431F-7D56-48DB-B80B-6E03EC69B90D}" presName="thickLine" presStyleLbl="alignNode1" presStyleIdx="8" presStyleCnt="10"/>
      <dgm:spPr/>
    </dgm:pt>
    <dgm:pt modelId="{C17C8488-F198-4F95-9D8F-51044251A7A8}" type="pres">
      <dgm:prSet presAssocID="{4C7D431F-7D56-48DB-B80B-6E03EC69B90D}" presName="horz1" presStyleCnt="0"/>
      <dgm:spPr/>
    </dgm:pt>
    <dgm:pt modelId="{BE4E2225-F9FE-406A-95E4-7AFD12F9C732}" type="pres">
      <dgm:prSet presAssocID="{4C7D431F-7D56-48DB-B80B-6E03EC69B90D}" presName="tx1" presStyleLbl="revTx" presStyleIdx="8" presStyleCnt="10"/>
      <dgm:spPr/>
    </dgm:pt>
    <dgm:pt modelId="{01407E2D-5D9B-4CFB-B543-6E0CF78800AE}" type="pres">
      <dgm:prSet presAssocID="{4C7D431F-7D56-48DB-B80B-6E03EC69B90D}" presName="vert1" presStyleCnt="0"/>
      <dgm:spPr/>
    </dgm:pt>
    <dgm:pt modelId="{5EE97427-2580-471C-B097-AF8281785782}" type="pres">
      <dgm:prSet presAssocID="{07740E59-62D2-4D76-8B34-A434784BEE2B}" presName="thickLine" presStyleLbl="alignNode1" presStyleIdx="9" presStyleCnt="10"/>
      <dgm:spPr/>
    </dgm:pt>
    <dgm:pt modelId="{849CD3D8-7F05-4A9E-8E88-B275157633CD}" type="pres">
      <dgm:prSet presAssocID="{07740E59-62D2-4D76-8B34-A434784BEE2B}" presName="horz1" presStyleCnt="0"/>
      <dgm:spPr/>
    </dgm:pt>
    <dgm:pt modelId="{24E957B1-58B2-493F-8078-34E318B15A55}" type="pres">
      <dgm:prSet presAssocID="{07740E59-62D2-4D76-8B34-A434784BEE2B}" presName="tx1" presStyleLbl="revTx" presStyleIdx="9" presStyleCnt="10"/>
      <dgm:spPr/>
    </dgm:pt>
    <dgm:pt modelId="{09CCAE20-B4F7-4F02-AAAA-61130AD9D9DB}" type="pres">
      <dgm:prSet presAssocID="{07740E59-62D2-4D76-8B34-A434784BEE2B}" presName="vert1" presStyleCnt="0"/>
      <dgm:spPr/>
    </dgm:pt>
  </dgm:ptLst>
  <dgm:cxnLst>
    <dgm:cxn modelId="{DAE81107-7E12-4576-8830-99914AB16E27}" srcId="{48E43008-0C3D-4ED5-9C99-70C9DB202630}" destId="{30503030-8574-436E-9BD4-FBDA06DDF4D2}" srcOrd="4" destOrd="0" parTransId="{3791FC31-D7E7-4849-B8C3-F46D135BC097}" sibTransId="{DA35E5AA-A6C8-4EA1-9ACC-538FBA81052F}"/>
    <dgm:cxn modelId="{47FB2918-00C3-45EA-8DDC-B8DE709F9759}" type="presOf" srcId="{30503030-8574-436E-9BD4-FBDA06DDF4D2}" destId="{54B35985-F960-4963-A6B6-30B8A880229C}" srcOrd="0" destOrd="0" presId="urn:microsoft.com/office/officeart/2008/layout/LinedList"/>
    <dgm:cxn modelId="{E8170E29-FBC5-44FB-9D4F-F4C1BB03FED8}" type="presOf" srcId="{25A26C08-9E63-4989-B601-1C39D9AC2B3B}" destId="{362DB001-8A82-4CB8-8959-6E3794FE482F}" srcOrd="0" destOrd="0" presId="urn:microsoft.com/office/officeart/2008/layout/LinedList"/>
    <dgm:cxn modelId="{4B30B43C-9DA4-4D54-AF96-DB521CA503A6}" type="presOf" srcId="{6C13B723-B782-4F2E-9CF0-3E487B605B85}" destId="{4977289E-5FB8-4CB6-AD4A-A76A97472E05}" srcOrd="0" destOrd="0" presId="urn:microsoft.com/office/officeart/2008/layout/LinedList"/>
    <dgm:cxn modelId="{062E7D49-4B3C-4DDD-A85A-E3F86306B76D}" srcId="{48E43008-0C3D-4ED5-9C99-70C9DB202630}" destId="{4C6CCF7F-DE11-4786-B73F-D8B1E767CFDB}" srcOrd="6" destOrd="0" parTransId="{82533531-232E-4148-857A-0A90F6FCD596}" sibTransId="{FF46FF82-FACA-479C-A310-81F0209ED3BE}"/>
    <dgm:cxn modelId="{FD21F154-0B6D-4EF1-835A-30700A74711A}" srcId="{48E43008-0C3D-4ED5-9C99-70C9DB202630}" destId="{87251C6E-D0B7-4E2D-BBEF-232D652A05B2}" srcOrd="5" destOrd="0" parTransId="{EDBED1B7-800F-4981-8074-84F3083D5C38}" sibTransId="{F197A5FE-695A-4B8B-91D7-EDF82DB6F6EF}"/>
    <dgm:cxn modelId="{D196B255-3DD7-4C42-899E-BB8822200665}" type="presOf" srcId="{48E43008-0C3D-4ED5-9C99-70C9DB202630}" destId="{1CD089E9-EEAE-4002-A1D1-56C32E28A084}" srcOrd="0" destOrd="0" presId="urn:microsoft.com/office/officeart/2008/layout/LinedList"/>
    <dgm:cxn modelId="{533EE15D-8C94-492C-B0EF-C553574FE6B3}" srcId="{48E43008-0C3D-4ED5-9C99-70C9DB202630}" destId="{58BA54AE-12D2-45C6-A9C9-61F30ED903AD}" srcOrd="0" destOrd="0" parTransId="{110E581D-E1BF-4A66-AB10-810CF1744EE8}" sibTransId="{B9CCEAEA-33EF-499D-9E45-0383DAD3C04A}"/>
    <dgm:cxn modelId="{6A7ABC5E-8DE5-4A47-B3E3-9A1FD5872293}" srcId="{48E43008-0C3D-4ED5-9C99-70C9DB202630}" destId="{6C13B723-B782-4F2E-9CF0-3E487B605B85}" srcOrd="1" destOrd="0" parTransId="{866038F1-3E65-4CA5-B05A-FB877B683BE1}" sibTransId="{BA8F7A23-6AA0-4DC9-8410-19A2F0302AC4}"/>
    <dgm:cxn modelId="{B3D7006C-C19A-40D6-8F2F-A45EB3D23739}" type="presOf" srcId="{E3C59F42-A7DA-487E-8A92-46E2364469FC}" destId="{8BE98784-78FC-4FE0-AB24-19FC28E4BA61}" srcOrd="0" destOrd="0" presId="urn:microsoft.com/office/officeart/2008/layout/LinedList"/>
    <dgm:cxn modelId="{8822486E-EA98-4245-9B81-A4BEB9D742BD}" type="presOf" srcId="{9714D949-5445-4B4A-AEC6-E2835BC349F4}" destId="{0BD3EBC6-239D-4078-B962-5D745BFD4148}" srcOrd="0" destOrd="0" presId="urn:microsoft.com/office/officeart/2008/layout/LinedList"/>
    <dgm:cxn modelId="{E3092C87-968B-492C-8EA1-630748172043}" type="presOf" srcId="{4C6CCF7F-DE11-4786-B73F-D8B1E767CFDB}" destId="{74BBEEDD-7276-4EA1-83F3-1A1348F3A09D}" srcOrd="0" destOrd="0" presId="urn:microsoft.com/office/officeart/2008/layout/LinedList"/>
    <dgm:cxn modelId="{E3AD4D90-FCD6-4ABC-98CF-F70B97FAB395}" type="presOf" srcId="{87251C6E-D0B7-4E2D-BBEF-232D652A05B2}" destId="{6A8E66AE-EBD7-4179-BEE6-92CE4D8370DB}" srcOrd="0" destOrd="0" presId="urn:microsoft.com/office/officeart/2008/layout/LinedList"/>
    <dgm:cxn modelId="{E12620A0-795C-4E3A-BE48-D8CC998DF293}" srcId="{48E43008-0C3D-4ED5-9C99-70C9DB202630}" destId="{E3C59F42-A7DA-487E-8A92-46E2364469FC}" srcOrd="2" destOrd="0" parTransId="{F3197AF3-667C-4B91-9A62-A6D3F1D75301}" sibTransId="{CA44FC65-7C0F-46AB-A3C1-D5D24F380C61}"/>
    <dgm:cxn modelId="{B44982A2-A684-42EB-9ACC-3BEC5EF4F654}" type="presOf" srcId="{4C7D431F-7D56-48DB-B80B-6E03EC69B90D}" destId="{BE4E2225-F9FE-406A-95E4-7AFD12F9C732}" srcOrd="0" destOrd="0" presId="urn:microsoft.com/office/officeart/2008/layout/LinedList"/>
    <dgm:cxn modelId="{43BD0CB2-94E1-4365-93AF-6A40F218EB27}" type="presOf" srcId="{58BA54AE-12D2-45C6-A9C9-61F30ED903AD}" destId="{20D97F55-968C-42E7-A8D9-766909594D9F}" srcOrd="0" destOrd="0" presId="urn:microsoft.com/office/officeart/2008/layout/LinedList"/>
    <dgm:cxn modelId="{74F136B4-8BDB-45B5-9025-FBA393107A7A}" srcId="{48E43008-0C3D-4ED5-9C99-70C9DB202630}" destId="{9714D949-5445-4B4A-AEC6-E2835BC349F4}" srcOrd="7" destOrd="0" parTransId="{B13EC566-EE52-41B7-AAF1-C14CF2F519FD}" sibTransId="{F7B28A32-1304-48A6-B0AE-942AF6839FFD}"/>
    <dgm:cxn modelId="{1D755EC7-A775-478E-A2B0-75E7F316A3AE}" type="presOf" srcId="{07740E59-62D2-4D76-8B34-A434784BEE2B}" destId="{24E957B1-58B2-493F-8078-34E318B15A55}" srcOrd="0" destOrd="0" presId="urn:microsoft.com/office/officeart/2008/layout/LinedList"/>
    <dgm:cxn modelId="{5C629CCA-B1D0-46B0-8644-1C617829721F}" srcId="{48E43008-0C3D-4ED5-9C99-70C9DB202630}" destId="{07740E59-62D2-4D76-8B34-A434784BEE2B}" srcOrd="9" destOrd="0" parTransId="{CF5CC069-99D7-4F14-84E3-6547F8982D30}" sibTransId="{D08156B3-8E55-4314-8AA6-CB252120B3AB}"/>
    <dgm:cxn modelId="{875C7FE2-F75A-405E-982B-1D3EB1B464B0}" srcId="{48E43008-0C3D-4ED5-9C99-70C9DB202630}" destId="{4C7D431F-7D56-48DB-B80B-6E03EC69B90D}" srcOrd="8" destOrd="0" parTransId="{AE07DF29-EED3-491B-AA89-AAEE05650728}" sibTransId="{33AEB761-6961-4467-AE3E-50DEC6346715}"/>
    <dgm:cxn modelId="{9CABF8E7-1F7F-4877-84FE-06A4C2CA109C}" srcId="{48E43008-0C3D-4ED5-9C99-70C9DB202630}" destId="{25A26C08-9E63-4989-B601-1C39D9AC2B3B}" srcOrd="3" destOrd="0" parTransId="{0884B21D-614E-427C-A3EB-5C17CA20AC26}" sibTransId="{8B571DAE-F1B8-456A-A273-99E9037496E4}"/>
    <dgm:cxn modelId="{35525BFC-E15F-4569-A479-5FFDCB2287DB}" type="presParOf" srcId="{1CD089E9-EEAE-4002-A1D1-56C32E28A084}" destId="{F8CE28B5-6B8C-48B0-A9FA-1D445819AAFF}" srcOrd="0" destOrd="0" presId="urn:microsoft.com/office/officeart/2008/layout/LinedList"/>
    <dgm:cxn modelId="{066D534B-2CD5-4959-8EE2-8DC4A090EB9A}" type="presParOf" srcId="{1CD089E9-EEAE-4002-A1D1-56C32E28A084}" destId="{64F09367-A048-4196-A095-27F95031B612}" srcOrd="1" destOrd="0" presId="urn:microsoft.com/office/officeart/2008/layout/LinedList"/>
    <dgm:cxn modelId="{371FCB4A-09F8-4DBA-B34B-EA4E8550B617}" type="presParOf" srcId="{64F09367-A048-4196-A095-27F95031B612}" destId="{20D97F55-968C-42E7-A8D9-766909594D9F}" srcOrd="0" destOrd="0" presId="urn:microsoft.com/office/officeart/2008/layout/LinedList"/>
    <dgm:cxn modelId="{AAF2FFDC-6B34-41E3-8DBB-B9475CBCE2CA}" type="presParOf" srcId="{64F09367-A048-4196-A095-27F95031B612}" destId="{A8059A15-5CF5-401C-B5CE-1D1F2828A62C}" srcOrd="1" destOrd="0" presId="urn:microsoft.com/office/officeart/2008/layout/LinedList"/>
    <dgm:cxn modelId="{5309C4B1-58E4-49A4-B568-940AC80F7D3A}" type="presParOf" srcId="{1CD089E9-EEAE-4002-A1D1-56C32E28A084}" destId="{643D8882-527C-45B7-8266-CDBF73AD81A5}" srcOrd="2" destOrd="0" presId="urn:microsoft.com/office/officeart/2008/layout/LinedList"/>
    <dgm:cxn modelId="{B8E84BB4-EFD9-43CB-85D3-09998AA73766}" type="presParOf" srcId="{1CD089E9-EEAE-4002-A1D1-56C32E28A084}" destId="{BC75A68F-F7DE-4274-B09B-4297AA066A3C}" srcOrd="3" destOrd="0" presId="urn:microsoft.com/office/officeart/2008/layout/LinedList"/>
    <dgm:cxn modelId="{DB2ED752-8B93-4296-B9B6-A82E368AB45F}" type="presParOf" srcId="{BC75A68F-F7DE-4274-B09B-4297AA066A3C}" destId="{4977289E-5FB8-4CB6-AD4A-A76A97472E05}" srcOrd="0" destOrd="0" presId="urn:microsoft.com/office/officeart/2008/layout/LinedList"/>
    <dgm:cxn modelId="{01B41BCA-5494-44D1-AC8B-C92067939FB7}" type="presParOf" srcId="{BC75A68F-F7DE-4274-B09B-4297AA066A3C}" destId="{432C1E2E-BBAA-4B18-B3FF-746E4376B933}" srcOrd="1" destOrd="0" presId="urn:microsoft.com/office/officeart/2008/layout/LinedList"/>
    <dgm:cxn modelId="{EAD969A5-C767-4FE0-9377-DCB91C3C8FA9}" type="presParOf" srcId="{1CD089E9-EEAE-4002-A1D1-56C32E28A084}" destId="{2F5B30F7-DE9C-4D57-8CBE-072F0A72B03F}" srcOrd="4" destOrd="0" presId="urn:microsoft.com/office/officeart/2008/layout/LinedList"/>
    <dgm:cxn modelId="{0465A16F-A30F-4F8D-8ABC-26139E1045CC}" type="presParOf" srcId="{1CD089E9-EEAE-4002-A1D1-56C32E28A084}" destId="{BBB40CFA-B1E8-483E-9665-F108557015CA}" srcOrd="5" destOrd="0" presId="urn:microsoft.com/office/officeart/2008/layout/LinedList"/>
    <dgm:cxn modelId="{6EA3FDE9-FC36-4B51-B4A7-075D0E323C8D}" type="presParOf" srcId="{BBB40CFA-B1E8-483E-9665-F108557015CA}" destId="{8BE98784-78FC-4FE0-AB24-19FC28E4BA61}" srcOrd="0" destOrd="0" presId="urn:microsoft.com/office/officeart/2008/layout/LinedList"/>
    <dgm:cxn modelId="{71A7C8B4-63EA-4E05-BC0E-E31BB6F4F961}" type="presParOf" srcId="{BBB40CFA-B1E8-483E-9665-F108557015CA}" destId="{035F33D5-8FC5-435E-9637-5D08B1D49231}" srcOrd="1" destOrd="0" presId="urn:microsoft.com/office/officeart/2008/layout/LinedList"/>
    <dgm:cxn modelId="{0F449BE2-B876-42D1-8AC5-A1C36D2D267D}" type="presParOf" srcId="{1CD089E9-EEAE-4002-A1D1-56C32E28A084}" destId="{A4DEFEBA-519C-4249-BE92-6FAFCAD6B41D}" srcOrd="6" destOrd="0" presId="urn:microsoft.com/office/officeart/2008/layout/LinedList"/>
    <dgm:cxn modelId="{E1F4D4E8-32B2-44FE-ADEC-FEE9014E6E91}" type="presParOf" srcId="{1CD089E9-EEAE-4002-A1D1-56C32E28A084}" destId="{B30AA15F-EBE0-4782-AE5D-B01CCEB14DFD}" srcOrd="7" destOrd="0" presId="urn:microsoft.com/office/officeart/2008/layout/LinedList"/>
    <dgm:cxn modelId="{F7D35A90-A6AA-43B8-B175-D11624945096}" type="presParOf" srcId="{B30AA15F-EBE0-4782-AE5D-B01CCEB14DFD}" destId="{362DB001-8A82-4CB8-8959-6E3794FE482F}" srcOrd="0" destOrd="0" presId="urn:microsoft.com/office/officeart/2008/layout/LinedList"/>
    <dgm:cxn modelId="{E971C758-5800-41FA-B1C0-50A37684DA3F}" type="presParOf" srcId="{B30AA15F-EBE0-4782-AE5D-B01CCEB14DFD}" destId="{10C00DA3-1907-4515-B1CE-1BBF2E0B436B}" srcOrd="1" destOrd="0" presId="urn:microsoft.com/office/officeart/2008/layout/LinedList"/>
    <dgm:cxn modelId="{45A32317-6686-47D6-A72F-73F4328C5C82}" type="presParOf" srcId="{1CD089E9-EEAE-4002-A1D1-56C32E28A084}" destId="{DD6EDE27-E4DF-4734-8B59-85C320E51CA1}" srcOrd="8" destOrd="0" presId="urn:microsoft.com/office/officeart/2008/layout/LinedList"/>
    <dgm:cxn modelId="{4CAD337D-5219-4522-B15E-7022E828C106}" type="presParOf" srcId="{1CD089E9-EEAE-4002-A1D1-56C32E28A084}" destId="{E06D3926-2EF6-4200-B92F-26E6C71A2F40}" srcOrd="9" destOrd="0" presId="urn:microsoft.com/office/officeart/2008/layout/LinedList"/>
    <dgm:cxn modelId="{DD1610D7-9135-41C9-A49A-9C9CFB0F8DE5}" type="presParOf" srcId="{E06D3926-2EF6-4200-B92F-26E6C71A2F40}" destId="{54B35985-F960-4963-A6B6-30B8A880229C}" srcOrd="0" destOrd="0" presId="urn:microsoft.com/office/officeart/2008/layout/LinedList"/>
    <dgm:cxn modelId="{2CA8191A-98D9-46BD-B810-A25673C1FD29}" type="presParOf" srcId="{E06D3926-2EF6-4200-B92F-26E6C71A2F40}" destId="{9F7C3D3E-BBDB-4672-BE55-89263C16CC4B}" srcOrd="1" destOrd="0" presId="urn:microsoft.com/office/officeart/2008/layout/LinedList"/>
    <dgm:cxn modelId="{D1A0CC12-B7DB-4BF5-8E17-6F3854228621}" type="presParOf" srcId="{1CD089E9-EEAE-4002-A1D1-56C32E28A084}" destId="{993B63F6-30E8-4519-B6C2-A6E86227867E}" srcOrd="10" destOrd="0" presId="urn:microsoft.com/office/officeart/2008/layout/LinedList"/>
    <dgm:cxn modelId="{8965FA72-3A51-4A5B-B4E6-4E04F32C105A}" type="presParOf" srcId="{1CD089E9-EEAE-4002-A1D1-56C32E28A084}" destId="{15E572BA-41EB-4F5D-AED4-2991158DF80F}" srcOrd="11" destOrd="0" presId="urn:microsoft.com/office/officeart/2008/layout/LinedList"/>
    <dgm:cxn modelId="{67C4AD63-E05D-42DC-B2DE-51D9537A5CE7}" type="presParOf" srcId="{15E572BA-41EB-4F5D-AED4-2991158DF80F}" destId="{6A8E66AE-EBD7-4179-BEE6-92CE4D8370DB}" srcOrd="0" destOrd="0" presId="urn:microsoft.com/office/officeart/2008/layout/LinedList"/>
    <dgm:cxn modelId="{E1611EB5-B96B-4C1D-890E-6659C61ACFB8}" type="presParOf" srcId="{15E572BA-41EB-4F5D-AED4-2991158DF80F}" destId="{8FCFCAF3-8129-4745-9D28-8F3043ED34A7}" srcOrd="1" destOrd="0" presId="urn:microsoft.com/office/officeart/2008/layout/LinedList"/>
    <dgm:cxn modelId="{B92D67A1-0186-4A10-BC01-FBE4D87AF01D}" type="presParOf" srcId="{1CD089E9-EEAE-4002-A1D1-56C32E28A084}" destId="{AEA784D6-29A6-4070-8C79-3C1D45E20562}" srcOrd="12" destOrd="0" presId="urn:microsoft.com/office/officeart/2008/layout/LinedList"/>
    <dgm:cxn modelId="{638A37F3-C756-431E-9E5C-3D34326A7C00}" type="presParOf" srcId="{1CD089E9-EEAE-4002-A1D1-56C32E28A084}" destId="{6DBDB738-1C58-475E-9B97-BC89153520D4}" srcOrd="13" destOrd="0" presId="urn:microsoft.com/office/officeart/2008/layout/LinedList"/>
    <dgm:cxn modelId="{274E9B71-7B95-434E-808A-ACC52A79EC20}" type="presParOf" srcId="{6DBDB738-1C58-475E-9B97-BC89153520D4}" destId="{74BBEEDD-7276-4EA1-83F3-1A1348F3A09D}" srcOrd="0" destOrd="0" presId="urn:microsoft.com/office/officeart/2008/layout/LinedList"/>
    <dgm:cxn modelId="{7F47EC38-62A3-44AE-A50B-B11A256A9E90}" type="presParOf" srcId="{6DBDB738-1C58-475E-9B97-BC89153520D4}" destId="{645C4258-D254-4A35-A160-8D1CC60C69E1}" srcOrd="1" destOrd="0" presId="urn:microsoft.com/office/officeart/2008/layout/LinedList"/>
    <dgm:cxn modelId="{879CA34C-DD72-408C-96B5-CF9C0FA8AB21}" type="presParOf" srcId="{1CD089E9-EEAE-4002-A1D1-56C32E28A084}" destId="{AF6C2A6C-C021-4406-9EFB-303A3DB891F7}" srcOrd="14" destOrd="0" presId="urn:microsoft.com/office/officeart/2008/layout/LinedList"/>
    <dgm:cxn modelId="{E98F69AB-E638-464E-81F2-033624211E55}" type="presParOf" srcId="{1CD089E9-EEAE-4002-A1D1-56C32E28A084}" destId="{1DF848A5-95D1-47C9-A95E-D985DFCDA058}" srcOrd="15" destOrd="0" presId="urn:microsoft.com/office/officeart/2008/layout/LinedList"/>
    <dgm:cxn modelId="{84D4B77E-4C44-4776-9A09-64EE1BD81056}" type="presParOf" srcId="{1DF848A5-95D1-47C9-A95E-D985DFCDA058}" destId="{0BD3EBC6-239D-4078-B962-5D745BFD4148}" srcOrd="0" destOrd="0" presId="urn:microsoft.com/office/officeart/2008/layout/LinedList"/>
    <dgm:cxn modelId="{500C9619-40D6-4EBE-84C6-BBB268F69EFC}" type="presParOf" srcId="{1DF848A5-95D1-47C9-A95E-D985DFCDA058}" destId="{1F52728A-711C-4035-A279-58AE615FA63A}" srcOrd="1" destOrd="0" presId="urn:microsoft.com/office/officeart/2008/layout/LinedList"/>
    <dgm:cxn modelId="{B07F452C-1A01-4CC2-92E0-C996F029EFAB}" type="presParOf" srcId="{1CD089E9-EEAE-4002-A1D1-56C32E28A084}" destId="{078D09BA-14C0-42DB-9A8C-B8CD99DF6807}" srcOrd="16" destOrd="0" presId="urn:microsoft.com/office/officeart/2008/layout/LinedList"/>
    <dgm:cxn modelId="{29219300-B0B2-48B8-B414-B2A40570E66E}" type="presParOf" srcId="{1CD089E9-EEAE-4002-A1D1-56C32E28A084}" destId="{C17C8488-F198-4F95-9D8F-51044251A7A8}" srcOrd="17" destOrd="0" presId="urn:microsoft.com/office/officeart/2008/layout/LinedList"/>
    <dgm:cxn modelId="{32EB8650-3217-45EA-B1B6-29EBDBADDD94}" type="presParOf" srcId="{C17C8488-F198-4F95-9D8F-51044251A7A8}" destId="{BE4E2225-F9FE-406A-95E4-7AFD12F9C732}" srcOrd="0" destOrd="0" presId="urn:microsoft.com/office/officeart/2008/layout/LinedList"/>
    <dgm:cxn modelId="{D008077D-A36B-4826-B54E-DDDEC63984AA}" type="presParOf" srcId="{C17C8488-F198-4F95-9D8F-51044251A7A8}" destId="{01407E2D-5D9B-4CFB-B543-6E0CF78800AE}" srcOrd="1" destOrd="0" presId="urn:microsoft.com/office/officeart/2008/layout/LinedList"/>
    <dgm:cxn modelId="{38FECAB0-EE42-4AF5-A3FA-7742B0D508A0}" type="presParOf" srcId="{1CD089E9-EEAE-4002-A1D1-56C32E28A084}" destId="{5EE97427-2580-471C-B097-AF8281785782}" srcOrd="18" destOrd="0" presId="urn:microsoft.com/office/officeart/2008/layout/LinedList"/>
    <dgm:cxn modelId="{7308AAD1-2923-428A-AFA5-98455CE7EEDD}" type="presParOf" srcId="{1CD089E9-EEAE-4002-A1D1-56C32E28A084}" destId="{849CD3D8-7F05-4A9E-8E88-B275157633CD}" srcOrd="19" destOrd="0" presId="urn:microsoft.com/office/officeart/2008/layout/LinedList"/>
    <dgm:cxn modelId="{43553B13-9754-4F44-9D23-E6997EEFACF9}" type="presParOf" srcId="{849CD3D8-7F05-4A9E-8E88-B275157633CD}" destId="{24E957B1-58B2-493F-8078-34E318B15A55}" srcOrd="0" destOrd="0" presId="urn:microsoft.com/office/officeart/2008/layout/LinedList"/>
    <dgm:cxn modelId="{190F6A64-5E10-4BEA-9811-0D09B4D6E8E0}" type="presParOf" srcId="{849CD3D8-7F05-4A9E-8E88-B275157633CD}" destId="{09CCAE20-B4F7-4F02-AAAA-61130AD9D9D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575F9C-A390-42A3-A682-9F76936471EA}">
      <dsp:nvSpPr>
        <dsp:cNvPr id="0" name=""/>
        <dsp:cNvSpPr/>
      </dsp:nvSpPr>
      <dsp:spPr>
        <a:xfrm>
          <a:off x="0" y="0"/>
          <a:ext cx="9104243" cy="751100"/>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latin typeface="Times New Roman" panose="02020603050405020304" pitchFamily="18" charset="0"/>
              <a:cs typeface="Times New Roman" panose="02020603050405020304" pitchFamily="18" charset="0"/>
            </a:rPr>
            <a:t>Secondary (desk) research (Martinsuo and Huemann, 2021)</a:t>
          </a:r>
        </a:p>
      </dsp:txBody>
      <dsp:txXfrm>
        <a:off x="21999" y="21999"/>
        <a:ext cx="8230279" cy="707102"/>
      </dsp:txXfrm>
    </dsp:sp>
    <dsp:sp modelId="{5174F04A-4611-4CD8-9FD2-B5EB2ADB8C17}">
      <dsp:nvSpPr>
        <dsp:cNvPr id="0" name=""/>
        <dsp:cNvSpPr/>
      </dsp:nvSpPr>
      <dsp:spPr>
        <a:xfrm>
          <a:off x="762480" y="887663"/>
          <a:ext cx="9104243" cy="751100"/>
        </a:xfrm>
        <a:prstGeom prst="roundRect">
          <a:avLst>
            <a:gd name="adj" fmla="val 10000"/>
          </a:avLst>
        </a:prstGeom>
        <a:gradFill rotWithShape="0">
          <a:gsLst>
            <a:gs pos="0">
              <a:schemeClr val="accent3">
                <a:hueOff val="-533720"/>
                <a:satOff val="15319"/>
                <a:lumOff val="-8693"/>
                <a:alphaOff val="0"/>
                <a:satMod val="103000"/>
                <a:lumMod val="102000"/>
                <a:tint val="94000"/>
              </a:schemeClr>
            </a:gs>
            <a:gs pos="50000">
              <a:schemeClr val="accent3">
                <a:hueOff val="-533720"/>
                <a:satOff val="15319"/>
                <a:lumOff val="-8693"/>
                <a:alphaOff val="0"/>
                <a:satMod val="110000"/>
                <a:lumMod val="100000"/>
                <a:shade val="100000"/>
              </a:schemeClr>
            </a:gs>
            <a:gs pos="100000">
              <a:schemeClr val="accent3">
                <a:hueOff val="-533720"/>
                <a:satOff val="15319"/>
                <a:lumOff val="-869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latin typeface="Times New Roman" panose="02020603050405020304" pitchFamily="18" charset="0"/>
              <a:cs typeface="Times New Roman" panose="02020603050405020304" pitchFamily="18" charset="0"/>
            </a:rPr>
            <a:t>Sources: </a:t>
          </a:r>
          <a:r>
            <a:rPr lang="en-US" sz="2400" kern="1200">
              <a:latin typeface="Times New Roman" panose="02020603050405020304" pitchFamily="18" charset="0"/>
              <a:cs typeface="Times New Roman" panose="02020603050405020304" pitchFamily="18" charset="0"/>
            </a:rPr>
            <a:t>academic journals, industry reports, case studies</a:t>
          </a:r>
        </a:p>
      </dsp:txBody>
      <dsp:txXfrm>
        <a:off x="784479" y="909662"/>
        <a:ext cx="7809549" cy="707102"/>
      </dsp:txXfrm>
    </dsp:sp>
    <dsp:sp modelId="{2FD51921-0EFC-4673-9D66-85FB6CE6A634}">
      <dsp:nvSpPr>
        <dsp:cNvPr id="0" name=""/>
        <dsp:cNvSpPr/>
      </dsp:nvSpPr>
      <dsp:spPr>
        <a:xfrm>
          <a:off x="1513580" y="1775327"/>
          <a:ext cx="9104243" cy="751100"/>
        </a:xfrm>
        <a:prstGeom prst="roundRect">
          <a:avLst>
            <a:gd name="adj" fmla="val 10000"/>
          </a:avLst>
        </a:prstGeom>
        <a:gradFill rotWithShape="0">
          <a:gsLst>
            <a:gs pos="0">
              <a:schemeClr val="accent3">
                <a:hueOff val="-1067440"/>
                <a:satOff val="30637"/>
                <a:lumOff val="-17385"/>
                <a:alphaOff val="0"/>
                <a:satMod val="103000"/>
                <a:lumMod val="102000"/>
                <a:tint val="94000"/>
              </a:schemeClr>
            </a:gs>
            <a:gs pos="50000">
              <a:schemeClr val="accent3">
                <a:hueOff val="-1067440"/>
                <a:satOff val="30637"/>
                <a:lumOff val="-17385"/>
                <a:alphaOff val="0"/>
                <a:satMod val="110000"/>
                <a:lumMod val="100000"/>
                <a:shade val="100000"/>
              </a:schemeClr>
            </a:gs>
            <a:gs pos="100000">
              <a:schemeClr val="accent3">
                <a:hueOff val="-1067440"/>
                <a:satOff val="30637"/>
                <a:lumOff val="-1738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Databases: </a:t>
          </a:r>
          <a:r>
            <a:rPr lang="en-US" sz="2400" kern="1200" dirty="0">
              <a:latin typeface="Times New Roman" panose="02020603050405020304" pitchFamily="18" charset="0"/>
              <a:cs typeface="Times New Roman" panose="02020603050405020304" pitchFamily="18" charset="0"/>
            </a:rPr>
            <a:t>ScienceDirect, Emerald Insight, Taylor &amp; Francis (Latifah, </a:t>
          </a:r>
          <a:r>
            <a:rPr lang="en-US" sz="2400" kern="1200" dirty="0" err="1">
              <a:latin typeface="Times New Roman" panose="02020603050405020304" pitchFamily="18" charset="0"/>
              <a:cs typeface="Times New Roman" panose="02020603050405020304" pitchFamily="18" charset="0"/>
            </a:rPr>
            <a:t>Muth’im</a:t>
          </a:r>
          <a:r>
            <a:rPr lang="en-US" sz="2400" kern="1200" dirty="0">
              <a:latin typeface="Times New Roman" panose="02020603050405020304" pitchFamily="18" charset="0"/>
              <a:cs typeface="Times New Roman" panose="02020603050405020304" pitchFamily="18" charset="0"/>
            </a:rPr>
            <a:t>, and Nasrullah, 2024)</a:t>
          </a:r>
        </a:p>
      </dsp:txBody>
      <dsp:txXfrm>
        <a:off x="1535579" y="1797326"/>
        <a:ext cx="7820930" cy="707102"/>
      </dsp:txXfrm>
    </dsp:sp>
    <dsp:sp modelId="{755345BB-D060-4CD7-99F2-0148DF3FA373}">
      <dsp:nvSpPr>
        <dsp:cNvPr id="0" name=""/>
        <dsp:cNvSpPr/>
      </dsp:nvSpPr>
      <dsp:spPr>
        <a:xfrm>
          <a:off x="2276060" y="2662990"/>
          <a:ext cx="9104243" cy="751100"/>
        </a:xfrm>
        <a:prstGeom prst="roundRect">
          <a:avLst>
            <a:gd name="adj" fmla="val 10000"/>
          </a:avLst>
        </a:prstGeom>
        <a:gradFill rotWithShape="0">
          <a:gsLst>
            <a:gs pos="0">
              <a:schemeClr val="accent3">
                <a:hueOff val="-1601159"/>
                <a:satOff val="45956"/>
                <a:lumOff val="-26078"/>
                <a:alphaOff val="0"/>
                <a:satMod val="103000"/>
                <a:lumMod val="102000"/>
                <a:tint val="94000"/>
              </a:schemeClr>
            </a:gs>
            <a:gs pos="50000">
              <a:schemeClr val="accent3">
                <a:hueOff val="-1601159"/>
                <a:satOff val="45956"/>
                <a:lumOff val="-26078"/>
                <a:alphaOff val="0"/>
                <a:satMod val="110000"/>
                <a:lumMod val="100000"/>
                <a:shade val="100000"/>
              </a:schemeClr>
            </a:gs>
            <a:gs pos="100000">
              <a:schemeClr val="accent3">
                <a:hueOff val="-1601159"/>
                <a:satOff val="45956"/>
                <a:lumOff val="-2607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Analytical framework:</a:t>
          </a:r>
          <a:r>
            <a:rPr lang="en-US" sz="2400" kern="1200" dirty="0">
              <a:latin typeface="Times New Roman" panose="02020603050405020304" pitchFamily="18" charset="0"/>
              <a:cs typeface="Times New Roman" panose="02020603050405020304" pitchFamily="18" charset="0"/>
            </a:rPr>
            <a:t> PESTEL analysis</a:t>
          </a:r>
        </a:p>
      </dsp:txBody>
      <dsp:txXfrm>
        <a:off x="2298059" y="2684989"/>
        <a:ext cx="7809549" cy="707102"/>
      </dsp:txXfrm>
    </dsp:sp>
    <dsp:sp modelId="{765C0EBD-6031-44F5-BDE7-5ED3262E92DD}">
      <dsp:nvSpPr>
        <dsp:cNvPr id="0" name=""/>
        <dsp:cNvSpPr/>
      </dsp:nvSpPr>
      <dsp:spPr>
        <a:xfrm>
          <a:off x="8616028" y="575274"/>
          <a:ext cx="488215" cy="488215"/>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725876" y="575274"/>
        <a:ext cx="268519" cy="367382"/>
      </dsp:txXfrm>
    </dsp:sp>
    <dsp:sp modelId="{102AB28B-1472-4310-A24B-B8A79C27AA65}">
      <dsp:nvSpPr>
        <dsp:cNvPr id="0" name=""/>
        <dsp:cNvSpPr/>
      </dsp:nvSpPr>
      <dsp:spPr>
        <a:xfrm>
          <a:off x="9378508" y="1462937"/>
          <a:ext cx="488215" cy="488215"/>
        </a:xfrm>
        <a:prstGeom prst="downArrow">
          <a:avLst>
            <a:gd name="adj1" fmla="val 55000"/>
            <a:gd name="adj2" fmla="val 45000"/>
          </a:avLst>
        </a:prstGeom>
        <a:solidFill>
          <a:schemeClr val="accent3">
            <a:tint val="40000"/>
            <a:alpha val="90000"/>
            <a:hueOff val="-1107225"/>
            <a:satOff val="-623"/>
            <a:lumOff val="-1933"/>
            <a:alphaOff val="0"/>
          </a:schemeClr>
        </a:solidFill>
        <a:ln w="6350" cap="flat" cmpd="sng" algn="ctr">
          <a:solidFill>
            <a:schemeClr val="accent3">
              <a:tint val="40000"/>
              <a:alpha val="90000"/>
              <a:hueOff val="-1107225"/>
              <a:satOff val="-623"/>
              <a:lumOff val="-1933"/>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488356" y="1462937"/>
        <a:ext cx="268519" cy="367382"/>
      </dsp:txXfrm>
    </dsp:sp>
    <dsp:sp modelId="{1D4FC991-A314-4E4C-9504-642F0497058C}">
      <dsp:nvSpPr>
        <dsp:cNvPr id="0" name=""/>
        <dsp:cNvSpPr/>
      </dsp:nvSpPr>
      <dsp:spPr>
        <a:xfrm>
          <a:off x="10129608" y="2350601"/>
          <a:ext cx="488215" cy="488215"/>
        </a:xfrm>
        <a:prstGeom prst="downArrow">
          <a:avLst>
            <a:gd name="adj1" fmla="val 55000"/>
            <a:gd name="adj2" fmla="val 45000"/>
          </a:avLst>
        </a:prstGeom>
        <a:solidFill>
          <a:schemeClr val="accent3">
            <a:tint val="40000"/>
            <a:alpha val="90000"/>
            <a:hueOff val="-2214451"/>
            <a:satOff val="-1246"/>
            <a:lumOff val="-3866"/>
            <a:alphaOff val="0"/>
          </a:schemeClr>
        </a:solidFill>
        <a:ln w="6350" cap="flat" cmpd="sng" algn="ctr">
          <a:solidFill>
            <a:schemeClr val="accent3">
              <a:tint val="40000"/>
              <a:alpha val="90000"/>
              <a:hueOff val="-2214451"/>
              <a:satOff val="-1246"/>
              <a:lumOff val="-3866"/>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10239456" y="2350601"/>
        <a:ext cx="268519" cy="367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9968CC-4CE9-43C6-8F0C-755A6031582A}">
      <dsp:nvSpPr>
        <dsp:cNvPr id="0" name=""/>
        <dsp:cNvSpPr/>
      </dsp:nvSpPr>
      <dsp:spPr>
        <a:xfrm>
          <a:off x="826977" y="2795"/>
          <a:ext cx="9032639" cy="34085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b="1" kern="1200" dirty="0"/>
            <a:t>Conclusion</a:t>
          </a:r>
          <a:endParaRPr lang="en-US" sz="4000" kern="1200" dirty="0"/>
        </a:p>
        <a:p>
          <a:pPr marL="285750" lvl="1" indent="-285750" algn="l" defTabSz="1377950">
            <a:lnSpc>
              <a:spcPct val="90000"/>
            </a:lnSpc>
            <a:spcBef>
              <a:spcPct val="0"/>
            </a:spcBef>
            <a:spcAft>
              <a:spcPct val="15000"/>
            </a:spcAft>
            <a:buChar char="•"/>
          </a:pPr>
          <a:r>
            <a:rPr lang="en-US" sz="3100" kern="1200" dirty="0"/>
            <a:t>AI augments efficiency, </a:t>
          </a:r>
          <a:r>
            <a:rPr lang="en-US" sz="3100" kern="1200" dirty="0" err="1"/>
            <a:t>personalisation</a:t>
          </a:r>
          <a:r>
            <a:rPr lang="en-US" sz="3100" kern="1200" dirty="0"/>
            <a:t> &amp; sustainability</a:t>
          </a:r>
        </a:p>
        <a:p>
          <a:pPr marL="285750" lvl="1" indent="-285750" algn="l" defTabSz="1377950">
            <a:lnSpc>
              <a:spcPct val="90000"/>
            </a:lnSpc>
            <a:spcBef>
              <a:spcPct val="0"/>
            </a:spcBef>
            <a:spcAft>
              <a:spcPct val="15000"/>
            </a:spcAft>
            <a:buChar char="•"/>
          </a:pPr>
          <a:r>
            <a:rPr lang="en-US" sz="3100" kern="1200"/>
            <a:t>Can never substitute human empathy &amp; judgment</a:t>
          </a:r>
        </a:p>
        <a:p>
          <a:pPr marL="285750" lvl="1" indent="-285750" algn="l" defTabSz="1377950">
            <a:lnSpc>
              <a:spcPct val="90000"/>
            </a:lnSpc>
            <a:spcBef>
              <a:spcPct val="0"/>
            </a:spcBef>
            <a:spcAft>
              <a:spcPct val="15000"/>
            </a:spcAft>
            <a:buChar char="•"/>
          </a:pPr>
          <a:r>
            <a:rPr lang="en-US" sz="3100" kern="1200"/>
            <a:t>Peak performance in hybrid AI-human models</a:t>
          </a:r>
        </a:p>
      </dsp:txBody>
      <dsp:txXfrm>
        <a:off x="826977" y="2795"/>
        <a:ext cx="9032639" cy="3408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CE28B5-6B8C-48B0-A9FA-1D445819AAFF}">
      <dsp:nvSpPr>
        <dsp:cNvPr id="0" name=""/>
        <dsp:cNvSpPr/>
      </dsp:nvSpPr>
      <dsp:spPr>
        <a:xfrm>
          <a:off x="0" y="416"/>
          <a:ext cx="113803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D97F55-968C-42E7-A8D9-766909594D9F}">
      <dsp:nvSpPr>
        <dsp:cNvPr id="0" name=""/>
        <dsp:cNvSpPr/>
      </dsp:nvSpPr>
      <dsp:spPr>
        <a:xfrm>
          <a:off x="0" y="416"/>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latin typeface="Times New Roman" panose="02020603050405020304" pitchFamily="18" charset="0"/>
              <a:cs typeface="Times New Roman" panose="02020603050405020304" pitchFamily="18" charset="0"/>
            </a:rPr>
            <a:t>Batabyal</a:t>
          </a:r>
          <a:r>
            <a:rPr lang="en-US" sz="1000" kern="1200" dirty="0">
              <a:latin typeface="Times New Roman" panose="02020603050405020304" pitchFamily="18" charset="0"/>
              <a:cs typeface="Times New Roman" panose="02020603050405020304" pitchFamily="18" charset="0"/>
            </a:rPr>
            <a:t>, D. and Das, D.K. (eds) (2019) </a:t>
          </a:r>
          <a:r>
            <a:rPr lang="en-US" sz="1000" i="1" kern="1200" dirty="0">
              <a:latin typeface="Times New Roman" panose="02020603050405020304" pitchFamily="18" charset="0"/>
              <a:cs typeface="Times New Roman" panose="02020603050405020304" pitchFamily="18" charset="0"/>
            </a:rPr>
            <a:t>Global trends, practices, and challenges in contemporary tourism and hospitality management</a:t>
          </a:r>
          <a:r>
            <a:rPr lang="en-US" sz="1000" kern="1200" dirty="0">
              <a:latin typeface="Times New Roman" panose="02020603050405020304" pitchFamily="18" charset="0"/>
              <a:cs typeface="Times New Roman" panose="02020603050405020304" pitchFamily="18" charset="0"/>
            </a:rPr>
            <a:t>. Hershey, Pennsylvania: Business Science Reference, an imprint of IGI Global.</a:t>
          </a:r>
        </a:p>
      </dsp:txBody>
      <dsp:txXfrm>
        <a:off x="0" y="416"/>
        <a:ext cx="11380304" cy="341325"/>
      </dsp:txXfrm>
    </dsp:sp>
    <dsp:sp modelId="{643D8882-527C-45B7-8266-CDBF73AD81A5}">
      <dsp:nvSpPr>
        <dsp:cNvPr id="0" name=""/>
        <dsp:cNvSpPr/>
      </dsp:nvSpPr>
      <dsp:spPr>
        <a:xfrm>
          <a:off x="0" y="341742"/>
          <a:ext cx="1138030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77289E-5FB8-4CB6-AD4A-A76A97472E05}">
      <dsp:nvSpPr>
        <dsp:cNvPr id="0" name=""/>
        <dsp:cNvSpPr/>
      </dsp:nvSpPr>
      <dsp:spPr>
        <a:xfrm>
          <a:off x="0" y="341742"/>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Cherenkov, E., Benga, V., Lee, M., Nandwani, N., </a:t>
          </a:r>
          <a:r>
            <a:rPr lang="en-US" sz="1000" kern="1200" dirty="0" err="1">
              <a:latin typeface="Times New Roman" panose="02020603050405020304" pitchFamily="18" charset="0"/>
              <a:cs typeface="Times New Roman" panose="02020603050405020304" pitchFamily="18" charset="0"/>
            </a:rPr>
            <a:t>Raguin</a:t>
          </a:r>
          <a:r>
            <a:rPr lang="en-US" sz="1000" kern="1200" dirty="0">
              <a:latin typeface="Times New Roman" panose="02020603050405020304" pitchFamily="18" charset="0"/>
              <a:cs typeface="Times New Roman" panose="02020603050405020304" pitchFamily="18" charset="0"/>
            </a:rPr>
            <a:t>, K., Sueur, M.C. and Sun, G., (2024)’ From Machine Learning Algorithms to Superior Customer Experience: Business Implications of Machine Learning-Driven Data Analytics in the Hospitality Industry’,. </a:t>
          </a:r>
          <a:r>
            <a:rPr lang="en-US" sz="1000" i="1" kern="1200" dirty="0">
              <a:latin typeface="Times New Roman" panose="02020603050405020304" pitchFamily="18" charset="0"/>
              <a:cs typeface="Times New Roman" panose="02020603050405020304" pitchFamily="18" charset="0"/>
            </a:rPr>
            <a:t>Journal of Smart Tourism</a:t>
          </a:r>
          <a:r>
            <a:rPr lang="en-US" sz="1000" kern="1200" dirty="0">
              <a:latin typeface="Times New Roman" panose="02020603050405020304" pitchFamily="18" charset="0"/>
              <a:cs typeface="Times New Roman" panose="02020603050405020304" pitchFamily="18" charset="0"/>
            </a:rPr>
            <a:t>, </a:t>
          </a:r>
          <a:r>
            <a:rPr lang="en-US" sz="1000" i="1" kern="1200" dirty="0">
              <a:latin typeface="Times New Roman" panose="02020603050405020304" pitchFamily="18" charset="0"/>
              <a:cs typeface="Times New Roman" panose="02020603050405020304" pitchFamily="18" charset="0"/>
            </a:rPr>
            <a:t>4</a:t>
          </a:r>
          <a:r>
            <a:rPr lang="en-US" sz="1000" kern="1200" dirty="0">
              <a:latin typeface="Times New Roman" panose="02020603050405020304" pitchFamily="18" charset="0"/>
              <a:cs typeface="Times New Roman" panose="02020603050405020304" pitchFamily="18" charset="0"/>
            </a:rPr>
            <a:t>(2), pp.5-14. </a:t>
          </a:r>
          <a:r>
            <a:rPr lang="en-US" sz="1000" kern="1200" dirty="0" err="1">
              <a:latin typeface="Times New Roman" panose="02020603050405020304" pitchFamily="18" charset="0"/>
              <a:cs typeface="Times New Roman" panose="02020603050405020304" pitchFamily="18" charset="0"/>
            </a:rPr>
            <a:t>Availabkle</a:t>
          </a:r>
          <a:r>
            <a:rPr lang="en-US" sz="1000" kern="1200" dirty="0">
              <a:latin typeface="Times New Roman" panose="02020603050405020304" pitchFamily="18" charset="0"/>
              <a:cs typeface="Times New Roman" panose="02020603050405020304" pitchFamily="18" charset="0"/>
            </a:rPr>
            <a:t> at: </a:t>
          </a:r>
          <a:r>
            <a:rPr lang="en-US" sz="1000" kern="1200" dirty="0">
              <a:latin typeface="Times New Roman" panose="02020603050405020304" pitchFamily="18" charset="0"/>
              <a:cs typeface="Times New Roman" panose="02020603050405020304" pitchFamily="18" charset="0"/>
              <a:hlinkClick xmlns:r="http://schemas.openxmlformats.org/officeDocument/2006/relationships" r:id="rId1"/>
            </a:rPr>
            <a:t>https://doi.org/10.52255/smarttourism.2024.4.2.2</a:t>
          </a:r>
          <a:r>
            <a:rPr lang="en-US" sz="1000" kern="1200" dirty="0">
              <a:latin typeface="Times New Roman" panose="02020603050405020304" pitchFamily="18" charset="0"/>
              <a:cs typeface="Times New Roman" panose="02020603050405020304" pitchFamily="18" charset="0"/>
            </a:rPr>
            <a:t>. </a:t>
          </a:r>
        </a:p>
      </dsp:txBody>
      <dsp:txXfrm>
        <a:off x="0" y="341742"/>
        <a:ext cx="11380304" cy="341325"/>
      </dsp:txXfrm>
    </dsp:sp>
    <dsp:sp modelId="{2F5B30F7-DE9C-4D57-8CBE-072F0A72B03F}">
      <dsp:nvSpPr>
        <dsp:cNvPr id="0" name=""/>
        <dsp:cNvSpPr/>
      </dsp:nvSpPr>
      <dsp:spPr>
        <a:xfrm>
          <a:off x="0" y="683068"/>
          <a:ext cx="1138030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98784-78FC-4FE0-AB24-19FC28E4BA61}">
      <dsp:nvSpPr>
        <dsp:cNvPr id="0" name=""/>
        <dsp:cNvSpPr/>
      </dsp:nvSpPr>
      <dsp:spPr>
        <a:xfrm>
          <a:off x="0" y="683068"/>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Cooper, C. and Hall, M. (2019) </a:t>
          </a:r>
          <a:r>
            <a:rPr lang="en-US" sz="1000" i="1" kern="1200" dirty="0">
              <a:latin typeface="Times New Roman" panose="02020603050405020304" pitchFamily="18" charset="0"/>
              <a:cs typeface="Times New Roman" panose="02020603050405020304" pitchFamily="18" charset="0"/>
            </a:rPr>
            <a:t>Contemporary Tourism: An  International Approach</a:t>
          </a:r>
          <a:r>
            <a:rPr lang="en-US" sz="1000" kern="1200" dirty="0">
              <a:latin typeface="Times New Roman" panose="02020603050405020304" pitchFamily="18" charset="0"/>
              <a:cs typeface="Times New Roman" panose="02020603050405020304" pitchFamily="18" charset="0"/>
            </a:rPr>
            <a:t>, 4th </a:t>
          </a:r>
          <a:r>
            <a:rPr lang="en-US" sz="1000" kern="1200" dirty="0" err="1">
              <a:latin typeface="Times New Roman" panose="02020603050405020304" pitchFamily="18" charset="0"/>
              <a:cs typeface="Times New Roman" panose="02020603050405020304" pitchFamily="18" charset="0"/>
            </a:rPr>
            <a:t>edn</a:t>
          </a:r>
          <a:r>
            <a:rPr lang="en-US" sz="1000" kern="1200" dirty="0">
              <a:latin typeface="Times New Roman" panose="02020603050405020304" pitchFamily="18" charset="0"/>
              <a:cs typeface="Times New Roman" panose="02020603050405020304" pitchFamily="18" charset="0"/>
            </a:rPr>
            <a:t>. Goodfellows: Oxford.</a:t>
          </a:r>
        </a:p>
      </dsp:txBody>
      <dsp:txXfrm>
        <a:off x="0" y="683068"/>
        <a:ext cx="11380304" cy="341325"/>
      </dsp:txXfrm>
    </dsp:sp>
    <dsp:sp modelId="{A4DEFEBA-519C-4249-BE92-6FAFCAD6B41D}">
      <dsp:nvSpPr>
        <dsp:cNvPr id="0" name=""/>
        <dsp:cNvSpPr/>
      </dsp:nvSpPr>
      <dsp:spPr>
        <a:xfrm>
          <a:off x="0" y="1024394"/>
          <a:ext cx="1138030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2DB001-8A82-4CB8-8959-6E3794FE482F}">
      <dsp:nvSpPr>
        <dsp:cNvPr id="0" name=""/>
        <dsp:cNvSpPr/>
      </dsp:nvSpPr>
      <dsp:spPr>
        <a:xfrm>
          <a:off x="0" y="1024394"/>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latin typeface="Times New Roman" panose="02020603050405020304" pitchFamily="18" charset="0"/>
              <a:cs typeface="Times New Roman" panose="02020603050405020304" pitchFamily="18" charset="0"/>
            </a:rPr>
            <a:t>Ford.R.C</a:t>
          </a:r>
          <a:r>
            <a:rPr lang="en-US" sz="1000" kern="1200" dirty="0">
              <a:latin typeface="Times New Roman" panose="02020603050405020304" pitchFamily="18" charset="0"/>
              <a:cs typeface="Times New Roman" panose="02020603050405020304" pitchFamily="18" charset="0"/>
            </a:rPr>
            <a:t>, </a:t>
          </a:r>
          <a:r>
            <a:rPr lang="en-US" sz="1000" kern="1200" dirty="0" err="1">
              <a:latin typeface="Times New Roman" panose="02020603050405020304" pitchFamily="18" charset="0"/>
              <a:cs typeface="Times New Roman" panose="02020603050405020304" pitchFamily="18" charset="0"/>
            </a:rPr>
            <a:t>Sturman.M.C</a:t>
          </a:r>
          <a:r>
            <a:rPr lang="en-US" sz="1000" kern="1200" dirty="0">
              <a:latin typeface="Times New Roman" panose="02020603050405020304" pitchFamily="18" charset="0"/>
              <a:cs typeface="Times New Roman" panose="02020603050405020304" pitchFamily="18" charset="0"/>
            </a:rPr>
            <a:t> (2020) </a:t>
          </a:r>
          <a:r>
            <a:rPr lang="en-US" sz="1000" i="1" kern="1200" dirty="0">
              <a:latin typeface="Times New Roman" panose="02020603050405020304" pitchFamily="18" charset="0"/>
              <a:cs typeface="Times New Roman" panose="02020603050405020304" pitchFamily="18" charset="0"/>
            </a:rPr>
            <a:t>Managing Hospitality Organizations </a:t>
          </a:r>
          <a:r>
            <a:rPr lang="en-US" sz="1000" kern="1200" dirty="0">
              <a:latin typeface="Times New Roman" panose="02020603050405020304" pitchFamily="18" charset="0"/>
              <a:cs typeface="Times New Roman" panose="02020603050405020304" pitchFamily="18" charset="0"/>
            </a:rPr>
            <a:t>2nd </a:t>
          </a:r>
          <a:r>
            <a:rPr lang="en-US" sz="1000" kern="1200" dirty="0" err="1">
              <a:latin typeface="Times New Roman" panose="02020603050405020304" pitchFamily="18" charset="0"/>
              <a:cs typeface="Times New Roman" panose="02020603050405020304" pitchFamily="18" charset="0"/>
            </a:rPr>
            <a:t>edn</a:t>
          </a:r>
          <a:r>
            <a:rPr lang="en-US" sz="1000" kern="1200" dirty="0">
              <a:latin typeface="Times New Roman" panose="02020603050405020304" pitchFamily="18" charset="0"/>
              <a:cs typeface="Times New Roman" panose="02020603050405020304" pitchFamily="18" charset="0"/>
            </a:rPr>
            <a:t>. Sage: London</a:t>
          </a:r>
        </a:p>
      </dsp:txBody>
      <dsp:txXfrm>
        <a:off x="0" y="1024394"/>
        <a:ext cx="11380304" cy="341325"/>
      </dsp:txXfrm>
    </dsp:sp>
    <dsp:sp modelId="{DD6EDE27-E4DF-4734-8B59-85C320E51CA1}">
      <dsp:nvSpPr>
        <dsp:cNvPr id="0" name=""/>
        <dsp:cNvSpPr/>
      </dsp:nvSpPr>
      <dsp:spPr>
        <a:xfrm>
          <a:off x="0" y="1365719"/>
          <a:ext cx="113803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B35985-F960-4963-A6B6-30B8A880229C}">
      <dsp:nvSpPr>
        <dsp:cNvPr id="0" name=""/>
        <dsp:cNvSpPr/>
      </dsp:nvSpPr>
      <dsp:spPr>
        <a:xfrm>
          <a:off x="0" y="1365719"/>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Hoofnagle, C.J., Van Der Sloot, B. and </a:t>
          </a:r>
          <a:r>
            <a:rPr lang="en-US" sz="1000" kern="1200" dirty="0" err="1">
              <a:latin typeface="Times New Roman" panose="02020603050405020304" pitchFamily="18" charset="0"/>
              <a:cs typeface="Times New Roman" panose="02020603050405020304" pitchFamily="18" charset="0"/>
            </a:rPr>
            <a:t>Borgesius</a:t>
          </a:r>
          <a:r>
            <a:rPr lang="en-US" sz="1000" kern="1200" dirty="0">
              <a:latin typeface="Times New Roman" panose="02020603050405020304" pitchFamily="18" charset="0"/>
              <a:cs typeface="Times New Roman" panose="02020603050405020304" pitchFamily="18" charset="0"/>
            </a:rPr>
            <a:t>, F.Z., (2019) ‘The European Union general data protection regulation: what it is and what it means’, </a:t>
          </a:r>
          <a:r>
            <a:rPr lang="en-US" sz="1000" i="1" kern="1200" dirty="0">
              <a:latin typeface="Times New Roman" panose="02020603050405020304" pitchFamily="18" charset="0"/>
              <a:cs typeface="Times New Roman" panose="02020603050405020304" pitchFamily="18" charset="0"/>
            </a:rPr>
            <a:t>Information &amp; Communications Technology Law</a:t>
          </a:r>
          <a:r>
            <a:rPr lang="en-US" sz="1000" kern="1200" dirty="0">
              <a:latin typeface="Times New Roman" panose="02020603050405020304" pitchFamily="18" charset="0"/>
              <a:cs typeface="Times New Roman" panose="02020603050405020304" pitchFamily="18" charset="0"/>
            </a:rPr>
            <a:t>, </a:t>
          </a:r>
          <a:r>
            <a:rPr lang="en-US" sz="1000" i="1" kern="1200" dirty="0">
              <a:latin typeface="Times New Roman" panose="02020603050405020304" pitchFamily="18" charset="0"/>
              <a:cs typeface="Times New Roman" panose="02020603050405020304" pitchFamily="18" charset="0"/>
            </a:rPr>
            <a:t>28</a:t>
          </a:r>
          <a:r>
            <a:rPr lang="en-US" sz="1000" kern="1200" dirty="0">
              <a:latin typeface="Times New Roman" panose="02020603050405020304" pitchFamily="18" charset="0"/>
              <a:cs typeface="Times New Roman" panose="02020603050405020304" pitchFamily="18" charset="0"/>
            </a:rPr>
            <a:t>(1), pp.65-98. Available at: </a:t>
          </a:r>
          <a:r>
            <a:rPr lang="en-US" sz="1000" kern="1200" dirty="0">
              <a:latin typeface="Times New Roman" panose="02020603050405020304" pitchFamily="18" charset="0"/>
              <a:cs typeface="Times New Roman" panose="02020603050405020304" pitchFamily="18" charset="0"/>
              <a:hlinkClick xmlns:r="http://schemas.openxmlformats.org/officeDocument/2006/relationships" r:id="rId2"/>
            </a:rPr>
            <a:t>https://doi,org/10.1080/13600834.2019.1573501</a:t>
          </a:r>
          <a:r>
            <a:rPr lang="en-US" sz="1000" kern="1200" dirty="0">
              <a:latin typeface="Times New Roman" panose="02020603050405020304" pitchFamily="18" charset="0"/>
              <a:cs typeface="Times New Roman" panose="02020603050405020304" pitchFamily="18" charset="0"/>
            </a:rPr>
            <a:t>. </a:t>
          </a:r>
        </a:p>
      </dsp:txBody>
      <dsp:txXfrm>
        <a:off x="0" y="1365719"/>
        <a:ext cx="11380304" cy="341325"/>
      </dsp:txXfrm>
    </dsp:sp>
    <dsp:sp modelId="{993B63F6-30E8-4519-B6C2-A6E86227867E}">
      <dsp:nvSpPr>
        <dsp:cNvPr id="0" name=""/>
        <dsp:cNvSpPr/>
      </dsp:nvSpPr>
      <dsp:spPr>
        <a:xfrm>
          <a:off x="0" y="1707045"/>
          <a:ext cx="1138030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8E66AE-EBD7-4179-BEE6-92CE4D8370DB}">
      <dsp:nvSpPr>
        <dsp:cNvPr id="0" name=""/>
        <dsp:cNvSpPr/>
      </dsp:nvSpPr>
      <dsp:spPr>
        <a:xfrm>
          <a:off x="0" y="1707045"/>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Latifah, S., </a:t>
          </a:r>
          <a:r>
            <a:rPr lang="en-US" sz="1000" kern="1200" dirty="0" err="1">
              <a:latin typeface="Times New Roman" panose="02020603050405020304" pitchFamily="18" charset="0"/>
              <a:cs typeface="Times New Roman" panose="02020603050405020304" pitchFamily="18" charset="0"/>
            </a:rPr>
            <a:t>Muth’im</a:t>
          </a:r>
          <a:r>
            <a:rPr lang="en-US" sz="1000" kern="1200" dirty="0">
              <a:latin typeface="Times New Roman" panose="02020603050405020304" pitchFamily="18" charset="0"/>
              <a:cs typeface="Times New Roman" panose="02020603050405020304" pitchFamily="18" charset="0"/>
            </a:rPr>
            <a:t>, A. and Nasrullah, N., (2024) ‘The Use of </a:t>
          </a:r>
          <a:r>
            <a:rPr lang="en-US" sz="1000" kern="1200" dirty="0" err="1">
              <a:latin typeface="Times New Roman" panose="02020603050405020304" pitchFamily="18" charset="0"/>
              <a:cs typeface="Times New Roman" panose="02020603050405020304" pitchFamily="18" charset="0"/>
            </a:rPr>
            <a:t>QuillBot</a:t>
          </a:r>
          <a:r>
            <a:rPr lang="en-US" sz="1000" kern="1200" dirty="0">
              <a:latin typeface="Times New Roman" panose="02020603050405020304" pitchFamily="18" charset="0"/>
              <a:cs typeface="Times New Roman" panose="02020603050405020304" pitchFamily="18" charset="0"/>
            </a:rPr>
            <a:t> in Academic Writing: A Systematic Literature Review’,. </a:t>
          </a:r>
          <a:r>
            <a:rPr lang="en-US" sz="1000" i="1" kern="1200" dirty="0">
              <a:latin typeface="Times New Roman" panose="02020603050405020304" pitchFamily="18" charset="0"/>
              <a:cs typeface="Times New Roman" panose="02020603050405020304" pitchFamily="18" charset="0"/>
            </a:rPr>
            <a:t>Journey: Journal of English Language and Pedagogy</a:t>
          </a:r>
          <a:r>
            <a:rPr lang="en-US" sz="1000" kern="1200" dirty="0">
              <a:latin typeface="Times New Roman" panose="02020603050405020304" pitchFamily="18" charset="0"/>
              <a:cs typeface="Times New Roman" panose="02020603050405020304" pitchFamily="18" charset="0"/>
            </a:rPr>
            <a:t>, </a:t>
          </a:r>
          <a:r>
            <a:rPr lang="en-US" sz="1000" i="1" kern="1200" dirty="0">
              <a:latin typeface="Times New Roman" panose="02020603050405020304" pitchFamily="18" charset="0"/>
              <a:cs typeface="Times New Roman" panose="02020603050405020304" pitchFamily="18" charset="0"/>
            </a:rPr>
            <a:t>7</a:t>
          </a:r>
          <a:r>
            <a:rPr lang="en-US" sz="1000" kern="1200" dirty="0">
              <a:latin typeface="Times New Roman" panose="02020603050405020304" pitchFamily="18" charset="0"/>
              <a:cs typeface="Times New Roman" panose="02020603050405020304" pitchFamily="18" charset="0"/>
            </a:rPr>
            <a:t>(1), pp.110-121. Available at: </a:t>
          </a:r>
          <a:r>
            <a:rPr lang="en-US" sz="1000" kern="1200" dirty="0">
              <a:latin typeface="Times New Roman" panose="02020603050405020304" pitchFamily="18" charset="0"/>
              <a:cs typeface="Times New Roman" panose="02020603050405020304" pitchFamily="18" charset="0"/>
              <a:hlinkClick xmlns:r="http://schemas.openxmlformats.org/officeDocument/2006/relationships" r:id="rId3"/>
            </a:rPr>
            <a:t>https://doi.org/10.33503/journey.v7i1.4047</a:t>
          </a:r>
          <a:r>
            <a:rPr lang="en-US" sz="1000" kern="1200" dirty="0">
              <a:latin typeface="Times New Roman" panose="02020603050405020304" pitchFamily="18" charset="0"/>
              <a:cs typeface="Times New Roman" panose="02020603050405020304" pitchFamily="18" charset="0"/>
            </a:rPr>
            <a:t>. </a:t>
          </a:r>
        </a:p>
      </dsp:txBody>
      <dsp:txXfrm>
        <a:off x="0" y="1707045"/>
        <a:ext cx="11380304" cy="341325"/>
      </dsp:txXfrm>
    </dsp:sp>
    <dsp:sp modelId="{AEA784D6-29A6-4070-8C79-3C1D45E20562}">
      <dsp:nvSpPr>
        <dsp:cNvPr id="0" name=""/>
        <dsp:cNvSpPr/>
      </dsp:nvSpPr>
      <dsp:spPr>
        <a:xfrm>
          <a:off x="0" y="2048371"/>
          <a:ext cx="11380304"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BBEEDD-7276-4EA1-83F3-1A1348F3A09D}">
      <dsp:nvSpPr>
        <dsp:cNvPr id="0" name=""/>
        <dsp:cNvSpPr/>
      </dsp:nvSpPr>
      <dsp:spPr>
        <a:xfrm>
          <a:off x="0" y="2048371"/>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latin typeface="Times New Roman" panose="02020603050405020304" pitchFamily="18" charset="0"/>
              <a:cs typeface="Times New Roman" panose="02020603050405020304" pitchFamily="18" charset="0"/>
            </a:rPr>
            <a:t>Martinsuo</a:t>
          </a:r>
          <a:r>
            <a:rPr lang="en-US" sz="1000" kern="1200" dirty="0">
              <a:latin typeface="Times New Roman" panose="02020603050405020304" pitchFamily="18" charset="0"/>
              <a:cs typeface="Times New Roman" panose="02020603050405020304" pitchFamily="18" charset="0"/>
            </a:rPr>
            <a:t>, M. and Huemann, M., (2021) ‘Reporting case studies for making an impact’, </a:t>
          </a:r>
          <a:r>
            <a:rPr lang="en-US" sz="1000" i="1" kern="1200" dirty="0">
              <a:latin typeface="Times New Roman" panose="02020603050405020304" pitchFamily="18" charset="0"/>
              <a:cs typeface="Times New Roman" panose="02020603050405020304" pitchFamily="18" charset="0"/>
            </a:rPr>
            <a:t>International Journal of Project Management</a:t>
          </a:r>
          <a:r>
            <a:rPr lang="en-US" sz="1000" kern="1200" dirty="0">
              <a:latin typeface="Times New Roman" panose="02020603050405020304" pitchFamily="18" charset="0"/>
              <a:cs typeface="Times New Roman" panose="02020603050405020304" pitchFamily="18" charset="0"/>
            </a:rPr>
            <a:t>, </a:t>
          </a:r>
          <a:r>
            <a:rPr lang="en-US" sz="1000" i="1" kern="1200" dirty="0">
              <a:latin typeface="Times New Roman" panose="02020603050405020304" pitchFamily="18" charset="0"/>
              <a:cs typeface="Times New Roman" panose="02020603050405020304" pitchFamily="18" charset="0"/>
            </a:rPr>
            <a:t>39</a:t>
          </a:r>
          <a:r>
            <a:rPr lang="en-US" sz="1000" kern="1200" dirty="0">
              <a:latin typeface="Times New Roman" panose="02020603050405020304" pitchFamily="18" charset="0"/>
              <a:cs typeface="Times New Roman" panose="02020603050405020304" pitchFamily="18" charset="0"/>
            </a:rPr>
            <a:t>(8), pp.827-833. Available at: </a:t>
          </a:r>
          <a:r>
            <a:rPr lang="en-US" sz="1000" kern="1200" dirty="0">
              <a:latin typeface="Times New Roman" panose="02020603050405020304" pitchFamily="18" charset="0"/>
              <a:cs typeface="Times New Roman" panose="02020603050405020304" pitchFamily="18" charset="0"/>
              <a:hlinkClick xmlns:r="http://schemas.openxmlformats.org/officeDocument/2006/relationships" r:id="rId4"/>
            </a:rPr>
            <a:t>https://doi.org/10.1016/j.ijproman.2021.11.005</a:t>
          </a:r>
          <a:r>
            <a:rPr lang="en-US" sz="1000" kern="1200" dirty="0">
              <a:latin typeface="Times New Roman" panose="02020603050405020304" pitchFamily="18" charset="0"/>
              <a:cs typeface="Times New Roman" panose="02020603050405020304" pitchFamily="18" charset="0"/>
            </a:rPr>
            <a:t>. </a:t>
          </a:r>
        </a:p>
      </dsp:txBody>
      <dsp:txXfrm>
        <a:off x="0" y="2048371"/>
        <a:ext cx="11380304" cy="341325"/>
      </dsp:txXfrm>
    </dsp:sp>
    <dsp:sp modelId="{AF6C2A6C-C021-4406-9EFB-303A3DB891F7}">
      <dsp:nvSpPr>
        <dsp:cNvPr id="0" name=""/>
        <dsp:cNvSpPr/>
      </dsp:nvSpPr>
      <dsp:spPr>
        <a:xfrm>
          <a:off x="0" y="2389696"/>
          <a:ext cx="1138030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3EBC6-239D-4078-B962-5D745BFD4148}">
      <dsp:nvSpPr>
        <dsp:cNvPr id="0" name=""/>
        <dsp:cNvSpPr/>
      </dsp:nvSpPr>
      <dsp:spPr>
        <a:xfrm>
          <a:off x="0" y="2389696"/>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latin typeface="Times New Roman" panose="02020603050405020304" pitchFamily="18" charset="0"/>
              <a:cs typeface="Times New Roman" panose="02020603050405020304" pitchFamily="18" charset="0"/>
            </a:rPr>
            <a:t>Moyeenudin</a:t>
          </a:r>
          <a:r>
            <a:rPr lang="en-US" sz="1000" kern="1200" dirty="0">
              <a:latin typeface="Times New Roman" panose="02020603050405020304" pitchFamily="18" charset="0"/>
              <a:cs typeface="Times New Roman" panose="02020603050405020304" pitchFamily="18" charset="0"/>
            </a:rPr>
            <a:t>, H.M., Williams, J., Srivastava, C. and Manivel, K., (2021) ‘Cloud based property management system in integration with IoT’, </a:t>
          </a:r>
          <a:r>
            <a:rPr lang="en-US" sz="1000" i="1" kern="1200" dirty="0">
              <a:latin typeface="Times New Roman" panose="02020603050405020304" pitchFamily="18" charset="0"/>
              <a:cs typeface="Times New Roman" panose="02020603050405020304" pitchFamily="18" charset="0"/>
            </a:rPr>
            <a:t>Turkish Journal of Computer and Mathematics Education</a:t>
          </a:r>
          <a:r>
            <a:rPr lang="en-US" sz="1000" kern="1200" dirty="0">
              <a:latin typeface="Times New Roman" panose="02020603050405020304" pitchFamily="18" charset="0"/>
              <a:cs typeface="Times New Roman" panose="02020603050405020304" pitchFamily="18" charset="0"/>
            </a:rPr>
            <a:t>, </a:t>
          </a:r>
          <a:r>
            <a:rPr lang="en-US" sz="1000" i="1" kern="1200" dirty="0">
              <a:latin typeface="Times New Roman" panose="02020603050405020304" pitchFamily="18" charset="0"/>
              <a:cs typeface="Times New Roman" panose="02020603050405020304" pitchFamily="18" charset="0"/>
            </a:rPr>
            <a:t>12</a:t>
          </a:r>
          <a:r>
            <a:rPr lang="en-US" sz="1000" kern="1200" dirty="0">
              <a:latin typeface="Times New Roman" panose="02020603050405020304" pitchFamily="18" charset="0"/>
              <a:cs typeface="Times New Roman" panose="02020603050405020304" pitchFamily="18" charset="0"/>
            </a:rPr>
            <a:t>(9), pp.221-225. Available at: </a:t>
          </a:r>
          <a:r>
            <a:rPr lang="en-US" sz="1000" kern="1200" dirty="0">
              <a:latin typeface="Times New Roman" panose="02020603050405020304" pitchFamily="18" charset="0"/>
              <a:cs typeface="Times New Roman" panose="02020603050405020304" pitchFamily="18" charset="0"/>
              <a:hlinkClick xmlns:r="http://schemas.openxmlformats.org/officeDocument/2006/relationships" r:id="rId5"/>
            </a:rPr>
            <a:t>https://researchgate.net/publication/351096364</a:t>
          </a:r>
          <a:r>
            <a:rPr lang="en-US" sz="1000" kern="1200" dirty="0">
              <a:latin typeface="Times New Roman" panose="02020603050405020304" pitchFamily="18" charset="0"/>
              <a:cs typeface="Times New Roman" panose="02020603050405020304" pitchFamily="18" charset="0"/>
            </a:rPr>
            <a:t>. </a:t>
          </a:r>
        </a:p>
      </dsp:txBody>
      <dsp:txXfrm>
        <a:off x="0" y="2389696"/>
        <a:ext cx="11380304" cy="341325"/>
      </dsp:txXfrm>
    </dsp:sp>
    <dsp:sp modelId="{078D09BA-14C0-42DB-9A8C-B8CD99DF6807}">
      <dsp:nvSpPr>
        <dsp:cNvPr id="0" name=""/>
        <dsp:cNvSpPr/>
      </dsp:nvSpPr>
      <dsp:spPr>
        <a:xfrm>
          <a:off x="0" y="2731022"/>
          <a:ext cx="1138030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E2225-F9FE-406A-95E4-7AFD12F9C732}">
      <dsp:nvSpPr>
        <dsp:cNvPr id="0" name=""/>
        <dsp:cNvSpPr/>
      </dsp:nvSpPr>
      <dsp:spPr>
        <a:xfrm>
          <a:off x="0" y="2731022"/>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Rane, N., (2023) ‘Integrating leading-edge artificial intelligence (AI), internet of things (IOT), and big data technologies for smart and sustainable architecture, engineering and construction (AEC) industry: Challenges and future directions’, </a:t>
          </a:r>
          <a:r>
            <a:rPr lang="en-US" sz="1000" i="1" kern="1200" dirty="0">
              <a:latin typeface="Times New Roman" panose="02020603050405020304" pitchFamily="18" charset="0"/>
              <a:cs typeface="Times New Roman" panose="02020603050405020304" pitchFamily="18" charset="0"/>
            </a:rPr>
            <a:t>Internation journal of Data Science and Big Data Analytics, 3(2), pp.74-95. Available at: </a:t>
          </a:r>
          <a:r>
            <a:rPr lang="en-US" sz="1000" i="1" kern="1200" dirty="0">
              <a:latin typeface="Times New Roman" panose="02020603050405020304" pitchFamily="18" charset="0"/>
              <a:cs typeface="Times New Roman" panose="02020603050405020304" pitchFamily="18" charset="0"/>
              <a:hlinkClick xmlns:r="http://schemas.openxmlformats.org/officeDocument/2006/relationships" r:id="rId6"/>
            </a:rPr>
            <a:t>https://doi.org/10.51483/IJDSBDA.3.2.2023.73-95</a:t>
          </a:r>
          <a:r>
            <a:rPr lang="en-US" sz="1000" i="1" kern="1200" dirty="0">
              <a:latin typeface="Times New Roman" panose="02020603050405020304" pitchFamily="18" charset="0"/>
              <a:cs typeface="Times New Roman" panose="02020603050405020304" pitchFamily="18" charset="0"/>
            </a:rPr>
            <a:t>. </a:t>
          </a:r>
          <a:endParaRPr lang="en-US" sz="1000" kern="1200" dirty="0">
            <a:latin typeface="Times New Roman" panose="02020603050405020304" pitchFamily="18" charset="0"/>
            <a:cs typeface="Times New Roman" panose="02020603050405020304" pitchFamily="18" charset="0"/>
          </a:endParaRPr>
        </a:p>
      </dsp:txBody>
      <dsp:txXfrm>
        <a:off x="0" y="2731022"/>
        <a:ext cx="11380304" cy="341325"/>
      </dsp:txXfrm>
    </dsp:sp>
    <dsp:sp modelId="{5EE97427-2580-471C-B097-AF8281785782}">
      <dsp:nvSpPr>
        <dsp:cNvPr id="0" name=""/>
        <dsp:cNvSpPr/>
      </dsp:nvSpPr>
      <dsp:spPr>
        <a:xfrm>
          <a:off x="0" y="3072348"/>
          <a:ext cx="113803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E957B1-58B2-493F-8078-34E318B15A55}">
      <dsp:nvSpPr>
        <dsp:cNvPr id="0" name=""/>
        <dsp:cNvSpPr/>
      </dsp:nvSpPr>
      <dsp:spPr>
        <a:xfrm>
          <a:off x="0" y="3072348"/>
          <a:ext cx="11380304" cy="3413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kern="1200" dirty="0" err="1">
              <a:latin typeface="Times New Roman" panose="02020603050405020304" pitchFamily="18" charset="0"/>
              <a:cs typeface="Times New Roman" panose="02020603050405020304" pitchFamily="18" charset="0"/>
            </a:rPr>
            <a:t>Shivekar</a:t>
          </a:r>
          <a:r>
            <a:rPr lang="en-US" sz="1000" kern="1200" dirty="0">
              <a:latin typeface="Times New Roman" panose="02020603050405020304" pitchFamily="18" charset="0"/>
              <a:cs typeface="Times New Roman" panose="02020603050405020304" pitchFamily="18" charset="0"/>
            </a:rPr>
            <a:t>, R., Vidyapeeth, B. and </a:t>
          </a:r>
          <a:r>
            <a:rPr lang="en-US" sz="1000" kern="1200" dirty="0" err="1">
              <a:latin typeface="Times New Roman" panose="02020603050405020304" pitchFamily="18" charset="0"/>
              <a:cs typeface="Times New Roman" panose="02020603050405020304" pitchFamily="18" charset="0"/>
            </a:rPr>
            <a:t>Padave</a:t>
          </a:r>
          <a:r>
            <a:rPr lang="en-US" sz="1000" kern="1200" dirty="0">
              <a:latin typeface="Times New Roman" panose="02020603050405020304" pitchFamily="18" charset="0"/>
              <a:cs typeface="Times New Roman" panose="02020603050405020304" pitchFamily="18" charset="0"/>
            </a:rPr>
            <a:t>, B.P., (2019). THE ADVANCEMENT TO THE DEVELOPMENT OF HOTEL INDUSTRY THROUGH TECHNOLOGICAL INNOVATIONS, 6(5). Available at: </a:t>
          </a:r>
          <a:r>
            <a:rPr lang="en-US" sz="1000" kern="1200" dirty="0">
              <a:latin typeface="Times New Roman" panose="02020603050405020304" pitchFamily="18" charset="0"/>
              <a:cs typeface="Times New Roman" panose="02020603050405020304" pitchFamily="18" charset="0"/>
              <a:hlinkClick xmlns:r="http://schemas.openxmlformats.org/officeDocument/2006/relationships" r:id="rId7"/>
            </a:rPr>
            <a:t>https://researchgate.net</a:t>
          </a:r>
          <a:r>
            <a:rPr lang="en-US" sz="1000" kern="1200">
              <a:latin typeface="Times New Roman" panose="02020603050405020304" pitchFamily="18" charset="0"/>
              <a:cs typeface="Times New Roman" panose="02020603050405020304" pitchFamily="18" charset="0"/>
              <a:hlinkClick xmlns:r="http://schemas.openxmlformats.org/officeDocument/2006/relationships" r:id="rId7"/>
            </a:rPr>
            <a:t>/publication/362695033</a:t>
          </a:r>
          <a:r>
            <a:rPr lang="en-US" sz="1000" kern="1200">
              <a:latin typeface="Times New Roman" panose="02020603050405020304" pitchFamily="18" charset="0"/>
              <a:cs typeface="Times New Roman" panose="02020603050405020304" pitchFamily="18" charset="0"/>
            </a:rPr>
            <a:t>. </a:t>
          </a:r>
          <a:endParaRPr lang="en-US" sz="1000" kern="1200" dirty="0">
            <a:latin typeface="Times New Roman" panose="02020603050405020304" pitchFamily="18" charset="0"/>
            <a:cs typeface="Times New Roman" panose="02020603050405020304" pitchFamily="18" charset="0"/>
          </a:endParaRPr>
        </a:p>
      </dsp:txBody>
      <dsp:txXfrm>
        <a:off x="0" y="3072348"/>
        <a:ext cx="11380304" cy="3413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DDDC2B-D725-41F1-B7B2-8600C5A286B4}" type="datetimeFigureOut">
              <a:rPr lang="en-IN" smtClean="0"/>
              <a:t>09/06/25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05AC76-F9B2-4256-A1D5-36157DA246AF}" type="slidenum">
              <a:rPr lang="en-IN" smtClean="0"/>
              <a:t>‹#›</a:t>
            </a:fld>
            <a:endParaRPr lang="en-IN"/>
          </a:p>
        </p:txBody>
      </p:sp>
    </p:spTree>
    <p:extLst>
      <p:ext uri="{BB962C8B-B14F-4D97-AF65-F5344CB8AC3E}">
        <p14:creationId xmlns:p14="http://schemas.microsoft.com/office/powerpoint/2010/main" val="2737551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00">
                <a:effectLst/>
                <a:latin typeface="Times New Roman" panose="02020603050405020304" pitchFamily="18" charset="0"/>
                <a:ea typeface="Calibri" panose="020F0502020204030204" pitchFamily="34" charset="0"/>
                <a:cs typeface="Mangal" panose="02040503050203030202" pitchFamily="18" charset="0"/>
              </a:rPr>
              <a:t>Artificial Intelligence for hospitality is a wide range of technologies spanning machine learning algorithms and natural language processing to robotics and Internet of Things hardware, that emulate some of the strengths of human intelligence when making decisions, recognising patterns, and solving problems. All the AI platforms are programmed to perform repetitive and time-consuming tasks, processing large amounts of data to give insights, and answering guest queries or preferences in real-time. The potential of AI for future work and guest experience cannot be overemphasised. On the positive side, AI can automate front</a:t>
            </a:r>
            <a:r>
              <a:rPr lang="en-US" sz="1200" kern="100">
                <a:effectLst/>
                <a:latin typeface="Cambria Math" panose="02040503050406030204" pitchFamily="18" charset="0"/>
                <a:ea typeface="Calibri" panose="020F0502020204030204" pitchFamily="34" charset="0"/>
                <a:cs typeface="Cambria Math" panose="02040503050406030204" pitchFamily="18" charset="0"/>
              </a:rPr>
              <a:t>‑</a:t>
            </a:r>
            <a:r>
              <a:rPr lang="en-US" sz="1200" kern="100">
                <a:effectLst/>
                <a:latin typeface="Times New Roman" panose="02020603050405020304" pitchFamily="18" charset="0"/>
                <a:ea typeface="Calibri" panose="020F0502020204030204" pitchFamily="34" charset="0"/>
                <a:cs typeface="Mangal" panose="02040503050203030202" pitchFamily="18" charset="0"/>
              </a:rPr>
              <a:t>of</a:t>
            </a:r>
            <a:r>
              <a:rPr lang="en-US" sz="1200" kern="100">
                <a:effectLst/>
                <a:latin typeface="Cambria Math" panose="02040503050406030204" pitchFamily="18" charset="0"/>
                <a:ea typeface="Calibri" panose="020F0502020204030204" pitchFamily="34" charset="0"/>
                <a:cs typeface="Cambria Math" panose="02040503050406030204" pitchFamily="18" charset="0"/>
              </a:rPr>
              <a:t>‑</a:t>
            </a:r>
            <a:r>
              <a:rPr lang="en-US" sz="1200" kern="100">
                <a:effectLst/>
                <a:latin typeface="Times New Roman" panose="02020603050405020304" pitchFamily="18" charset="0"/>
                <a:ea typeface="Calibri" panose="020F0502020204030204" pitchFamily="34" charset="0"/>
                <a:cs typeface="Mangal" panose="02040503050203030202" pitchFamily="18" charset="0"/>
              </a:rPr>
              <a:t>house tasks, minimise waiting time, and provide highly personalised advice. </a:t>
            </a:r>
            <a:r>
              <a:rPr lang="en-US">
                <a:effectLst/>
              </a:rPr>
              <a:t>This enhances overall productivity, minimises man-made mistakes, and allows employees to be utilized for more value-added tasks. However, over-reliance on AI has serious implications for the role of human staff in evolving conditions, their technical skills, and how to keep an emotional touch with guests. They offer 24/7 customer care for bookings, services, and general information to facilitate more time for staff to dedicate to more meaningful interaction. Voice‑activated terminals and IoT sensors allow guests to control lighting, temperature, and entertainment systems remotely using mobile or in‑room tablet devices. Guests can unlock their rooms using mobile key technology from their smartphones, making it easier and more secure to check in. This article is keen on shattering the fine line between AI-powered automation and the irreproducible human touch that characterises hospitality. We are keen to sketch some strategies towards harnessing AI in a manner that upgrades service without taking away from guests the warmth and personal touch that they still crave.</a:t>
            </a:r>
          </a:p>
          <a:p>
            <a:endParaRPr lang="en-IN" dirty="0"/>
          </a:p>
        </p:txBody>
      </p:sp>
      <p:sp>
        <p:nvSpPr>
          <p:cNvPr id="4" name="Slide Number Placeholder 3"/>
          <p:cNvSpPr>
            <a:spLocks noGrp="1"/>
          </p:cNvSpPr>
          <p:nvPr>
            <p:ph type="sldNum" sz="quarter" idx="5"/>
          </p:nvPr>
        </p:nvSpPr>
        <p:spPr/>
        <p:txBody>
          <a:bodyPr/>
          <a:lstStyle/>
          <a:p>
            <a:fld id="{D505AC76-F9B2-4256-A1D5-36157DA246AF}" type="slidenum">
              <a:rPr lang="en-IN" smtClean="0"/>
              <a:t>3</a:t>
            </a:fld>
            <a:endParaRPr lang="en-IN"/>
          </a:p>
        </p:txBody>
      </p:sp>
    </p:spTree>
    <p:extLst>
      <p:ext uri="{BB962C8B-B14F-4D97-AF65-F5344CB8AC3E}">
        <p14:creationId xmlns:p14="http://schemas.microsoft.com/office/powerpoint/2010/main" val="1819423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effectLst/>
              </a:rPr>
              <a:t>Hospitality literature classifies AI into two general categories. Guest-interface AI, including robotic concierges, chatbots, and recommendation engines, interact with guests directly to take reservations, answer questions, and make service recommendations based on historical behavior and expressed preferences. Operational AI supports back-end activities like predictive maintenance, demand forecasting, inventory control, and dynamic pricing. The advantages of employing AI are vast. To start with, efficiency in operations is optimized with fewer mundane tasks like automated check‑in or room booking by the housekeeping staff to be undertaken by the staff so that they have time to engage in high‑value, guest‑oriented service. Secondly, higher personalization as AI handles vast amounts of data (guest history, guest feedback, seasonal trends) to create customized room setup, dining recommendations, and special offers, thus fostering loyalty</a:t>
            </a:r>
            <a:r>
              <a:rPr lang="en-US" sz="1200">
                <a:effectLst/>
                <a:latin typeface="Times New Roman" panose="02020603050405020304" pitchFamily="18" charset="0"/>
                <a:ea typeface="Calibri" panose="020F0502020204030204" pitchFamily="34" charset="0"/>
                <a:cs typeface="Mangal" panose="02040503050203030202" pitchFamily="18" charset="0"/>
              </a:rPr>
              <a:t>. Third, savings on costs through AI-powered energy management systems that regulate heat, ventilation, and lighting based on occupancy rates to minimise waste and bills. These benefits come along with much bigger issues. Job loss hangs over entry-level positions as automation progressively assumes simple front-desk and reservation duties, requiring the reskilling of employees. There are ethical issues relating to the protection of data and surveillance that require a strict regime systems hotel must adhere to meet requirements and be open about what they are doing with their data to retain guest trust.</a:t>
            </a:r>
            <a:endParaRPr lang="en-IN"/>
          </a:p>
          <a:p>
            <a:endParaRPr lang="en-IN" dirty="0"/>
          </a:p>
        </p:txBody>
      </p:sp>
      <p:sp>
        <p:nvSpPr>
          <p:cNvPr id="4" name="Slide Number Placeholder 3"/>
          <p:cNvSpPr>
            <a:spLocks noGrp="1"/>
          </p:cNvSpPr>
          <p:nvPr>
            <p:ph type="sldNum" sz="quarter" idx="5"/>
          </p:nvPr>
        </p:nvSpPr>
        <p:spPr/>
        <p:txBody>
          <a:bodyPr/>
          <a:lstStyle/>
          <a:p>
            <a:fld id="{D505AC76-F9B2-4256-A1D5-36157DA246AF}" type="slidenum">
              <a:rPr lang="en-IN" smtClean="0"/>
              <a:t>4</a:t>
            </a:fld>
            <a:endParaRPr lang="en-IN"/>
          </a:p>
        </p:txBody>
      </p:sp>
    </p:spTree>
    <p:extLst>
      <p:ext uri="{BB962C8B-B14F-4D97-AF65-F5344CB8AC3E}">
        <p14:creationId xmlns:p14="http://schemas.microsoft.com/office/powerpoint/2010/main" val="4095173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a:effectLst/>
                <a:latin typeface="Times New Roman" panose="02020603050405020304" pitchFamily="18" charset="0"/>
                <a:ea typeface="Calibri" panose="020F0502020204030204" pitchFamily="34" charset="0"/>
                <a:cs typeface="Mangal" panose="02040503050203030202" pitchFamily="18" charset="0"/>
              </a:rPr>
              <a:t>This study employs a purely secondary, desktop research approach combining conclusions from peer</a:t>
            </a:r>
            <a:r>
              <a:rPr lang="en-US" sz="1200" kern="100">
                <a:effectLst/>
                <a:latin typeface="Cambria Math" panose="02040503050406030204" pitchFamily="18" charset="0"/>
                <a:ea typeface="Calibri" panose="020F0502020204030204" pitchFamily="34" charset="0"/>
                <a:cs typeface="Cambria Math" panose="02040503050406030204" pitchFamily="18" charset="0"/>
              </a:rPr>
              <a:t>‑</a:t>
            </a:r>
            <a:r>
              <a:rPr lang="en-US" sz="1200" kern="100">
                <a:effectLst/>
                <a:latin typeface="Times New Roman" panose="02020603050405020304" pitchFamily="18" charset="0"/>
                <a:ea typeface="Calibri" panose="020F0502020204030204" pitchFamily="34" charset="0"/>
                <a:cs typeface="Mangal" panose="02040503050203030202" pitchFamily="18" charset="0"/>
              </a:rPr>
              <a:t>reviewed academic articles, authoritative market reports, and representative case studies. Primary scholarly sources were accessed using databases such as ScienceDirect, Emerald Insight, and Taylor &amp; Francis to establish a strong scholarly base. Industry analysis came from white papers and market reports of leading consultants Deloitte, McKinsey &amp; Company, and PwC, and reports published by the World Travel &amp; Tourism Council (WTTC). Examples of Hilton, Marriott, and Accor were selected to describe real</a:t>
            </a:r>
            <a:r>
              <a:rPr lang="en-US" sz="1200" kern="100">
                <a:effectLst/>
                <a:latin typeface="Cambria Math" panose="02040503050406030204" pitchFamily="18" charset="0"/>
                <a:ea typeface="Calibri" panose="020F0502020204030204" pitchFamily="34" charset="0"/>
                <a:cs typeface="Cambria Math" panose="02040503050406030204" pitchFamily="18" charset="0"/>
              </a:rPr>
              <a:t>‑</a:t>
            </a:r>
            <a:r>
              <a:rPr lang="en-US" sz="1200" kern="100">
                <a:effectLst/>
                <a:latin typeface="Times New Roman" panose="02020603050405020304" pitchFamily="18" charset="0"/>
                <a:ea typeface="Calibri" panose="020F0502020204030204" pitchFamily="34" charset="0"/>
                <a:cs typeface="Mangal" panose="02040503050203030202" pitchFamily="18" charset="0"/>
              </a:rPr>
              <a:t>world deployments of AI at global hotel chains. Hilton's "Connie" robot, Marriott's smart rooms, and Accor's predictive revenue management systems provide concrete illustrations of AI applications across different operating settings. The analytical framework employed in this study is PESTEL analysis, which evaluates Political, Economic, Social, Technological, Environmental, and Legal factors affecting AI deployment. Political factors include data protection law and government incentives for digital innovation. Economic factors include cost–benefit analysis and labour</a:t>
            </a:r>
            <a:r>
              <a:rPr lang="en-US" sz="1200" kern="100">
                <a:effectLst/>
                <a:latin typeface="Cambria Math" panose="02040503050406030204" pitchFamily="18" charset="0"/>
                <a:ea typeface="Calibri" panose="020F0502020204030204" pitchFamily="34" charset="0"/>
                <a:cs typeface="Cambria Math" panose="02040503050406030204" pitchFamily="18" charset="0"/>
              </a:rPr>
              <a:t>‑</a:t>
            </a:r>
            <a:r>
              <a:rPr lang="en-US" sz="1200" kern="100">
                <a:effectLst/>
                <a:latin typeface="Times New Roman" panose="02020603050405020304" pitchFamily="18" charset="0"/>
                <a:ea typeface="Calibri" panose="020F0502020204030204" pitchFamily="34" charset="0"/>
                <a:cs typeface="Mangal" panose="02040503050203030202" pitchFamily="18" charset="0"/>
              </a:rPr>
              <a:t>market impacts. Social drivers are changing guest demand and employee perceptions. </a:t>
            </a:r>
            <a:endParaRPr lang="en-IN" sz="1200" kern="10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D505AC76-F9B2-4256-A1D5-36157DA246AF}" type="slidenum">
              <a:rPr lang="en-IN" smtClean="0"/>
              <a:t>5</a:t>
            </a:fld>
            <a:endParaRPr lang="en-IN"/>
          </a:p>
        </p:txBody>
      </p:sp>
    </p:spTree>
    <p:extLst>
      <p:ext uri="{BB962C8B-B14F-4D97-AF65-F5344CB8AC3E}">
        <p14:creationId xmlns:p14="http://schemas.microsoft.com/office/powerpoint/2010/main" val="130917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ffectLst/>
              </a:rPr>
              <a:t>GDPR-style data protection law in the EU mandates strict controls over guest data collection, storage, and use. Open consent processes and robust security protocols need to be embraced by hotels. Governments' support in going digital as tax breaks or grants, can drive AI adoption, but regulatory uncertainty following recently passed AI-specific laws can stifle adoption. Artificial intelligence applications come in tandem with historic cost savings in the guise of automated check procedures, predictive maintenance, and price‑responsive systems. Modifications by human workers, on the other hand, lead to displacement jobs, especially for low-wage jobs. Strategic workforce planning and reimbursement of retraining schemes must therefore be made to relocate displaced workers to higher‑value activities.</a:t>
            </a:r>
            <a:br>
              <a:rPr lang="en-US">
                <a:effectLst/>
              </a:rPr>
            </a:br>
            <a:r>
              <a:rPr lang="en-US">
                <a:effectLst/>
              </a:rPr>
              <a:t>Visitors today expect seamless digital experiences with rapid response times and personalised recommendations. Solutions like chatbots and smart room management meet these demands. Yet, the empathy deficit Because AI doesn't grasp and respond to fine emotional cues, human staff must still be utilized for dispute resolution and high-touch engagement, such as catering to special needs or handling complaints.</a:t>
            </a:r>
            <a:r>
              <a:rPr lang="en-US" sz="1200">
                <a:effectLst/>
                <a:latin typeface="Times New Roman" panose="02020603050405020304" pitchFamily="18" charset="0"/>
                <a:ea typeface="Calibri" panose="020F0502020204030204" pitchFamily="34" charset="0"/>
                <a:cs typeface="Mangal" panose="02040503050203030202" pitchFamily="18" charset="0"/>
              </a:rPr>
              <a:t> Machine learning, natural language processing, and IoT hardware technology are the building blocks for advanced AI applications, ranging from intelligent energy control to voice-controlled room control. All these technologies have associated cybersecurity threats; unprotected access to guest data or operating systems can irreparably harm reputation and erode trust. Compatibility with legacy property-management systems is a major technical challenge for most hotels as well.</a:t>
            </a:r>
            <a:endParaRPr lang="en-IN"/>
          </a:p>
          <a:p>
            <a:endParaRPr lang="en-IN" dirty="0"/>
          </a:p>
        </p:txBody>
      </p:sp>
      <p:sp>
        <p:nvSpPr>
          <p:cNvPr id="4" name="Slide Number Placeholder 3"/>
          <p:cNvSpPr>
            <a:spLocks noGrp="1"/>
          </p:cNvSpPr>
          <p:nvPr>
            <p:ph type="sldNum" sz="quarter" idx="5"/>
          </p:nvPr>
        </p:nvSpPr>
        <p:spPr/>
        <p:txBody>
          <a:bodyPr/>
          <a:lstStyle/>
          <a:p>
            <a:fld id="{D505AC76-F9B2-4256-A1D5-36157DA246AF}" type="slidenum">
              <a:rPr lang="en-IN" smtClean="0"/>
              <a:t>6</a:t>
            </a:fld>
            <a:endParaRPr lang="en-IN"/>
          </a:p>
        </p:txBody>
      </p:sp>
    </p:spTree>
    <p:extLst>
      <p:ext uri="{BB962C8B-B14F-4D97-AF65-F5344CB8AC3E}">
        <p14:creationId xmlns:p14="http://schemas.microsoft.com/office/powerpoint/2010/main" val="1189538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US" sz="1200" kern="100">
                <a:effectLst/>
                <a:latin typeface="Times New Roman" panose="02020603050405020304" pitchFamily="18" charset="0"/>
                <a:ea typeface="Calibri" panose="020F0502020204030204" pitchFamily="34" charset="0"/>
                <a:cs typeface="Mangal" panose="02040503050203030202" pitchFamily="18" charset="0"/>
              </a:rPr>
              <a:t>Since its launch in 2016, "Connie" has been an IBM Watson-partnered robot concierge. Connie welcomes guests in the lobby, responds to queries regarding facilities in the hotel and local areas, and gets better with each conversation to give better responses in the future. Successes: Connie offers round-the-clock, consistent multilingual support, freeing up employees for direct customer interaction. Limitations: Connie is unable to read emotional signals, react appropriately to sensitive situations, or refer complex problems to human team members, where true empathy and judgment are essential.</a:t>
            </a:r>
            <a:endParaRPr lang="en-IN" sz="1200" kern="100">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pPr>
            <a:r>
              <a:rPr lang="en-US" sz="1200" kern="100">
                <a:effectLst/>
                <a:latin typeface="Times New Roman" panose="02020603050405020304" pitchFamily="18" charset="0"/>
                <a:ea typeface="Calibri" panose="020F0502020204030204" pitchFamily="34" charset="0"/>
                <a:cs typeface="Mangal" panose="02040503050203030202" pitchFamily="18" charset="0"/>
              </a:rPr>
              <a:t>Marriott has introduced intelligent room technology that allows customers to customise lighting, temperature, and entertainment using voice command or a mobile app interface. Successes: Guest satisfaction is optimised with customised environment settings, and real-time energy management maximises utility bills. Drawbacks: The system depends on high-quality Wi-Fi as well as device compatibility; cybersecurity threats in IoT devices create potential risks, and unfamiliar guests using the technology will be frustrated. Accor leverages AI algorithms to review historical booking data, seasonal patterns, and external influences (e.g., local events, weather) to predict demand and set prices automatically.</a:t>
            </a:r>
            <a:endParaRPr lang="en-IN" sz="1200" kern="10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D505AC76-F9B2-4256-A1D5-36157DA246AF}" type="slidenum">
              <a:rPr lang="en-IN" smtClean="0"/>
              <a:t>7</a:t>
            </a:fld>
            <a:endParaRPr lang="en-IN"/>
          </a:p>
        </p:txBody>
      </p:sp>
    </p:spTree>
    <p:extLst>
      <p:ext uri="{BB962C8B-B14F-4D97-AF65-F5344CB8AC3E}">
        <p14:creationId xmlns:p14="http://schemas.microsoft.com/office/powerpoint/2010/main" val="97129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a:effectLst/>
                <a:latin typeface="Times New Roman" panose="02020603050405020304" pitchFamily="18" charset="0"/>
                <a:ea typeface="Calibri" panose="020F0502020204030204" pitchFamily="34" charset="0"/>
                <a:cs typeface="Mangal" panose="02040503050203030202" pitchFamily="18" charset="0"/>
              </a:rPr>
              <a:t>By and large, Artificial Intelligence is transforming the hospitality sector by making operations more efficient, facilitating customised customer experience, and facilitating sustainability objectives through effective resource use. However, AI is not capable of replicating the empathy, cultural sensitivity, and complexity of judgment that the staff offer. To make the most of this model, hotels would have to highlight reskilling and upskilling practices. Lower-tier employees who are negatively impacted by automation can be educated on digital literacy, data analysis, and management of AI systems, depending on job functions like digital concierge, AI quality manager, or guest experience coordinator. This move saves institutional knowledge and employee satisfaction. Ethical concerns must be front and centre. Organisations need to provide ethical AI systems with proper data governance levels, stringent GDPR compliance, and pre-emptive measures of detection and evasion of algorithmic bias. Transparent communication with visitors regarding the usage of their data creates trust and enhances loyalty.</a:t>
            </a:r>
            <a:endParaRPr lang="en-IN" sz="1200" kern="10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D505AC76-F9B2-4256-A1D5-36157DA246AF}" type="slidenum">
              <a:rPr lang="en-IN" smtClean="0"/>
              <a:t>8</a:t>
            </a:fld>
            <a:endParaRPr lang="en-IN"/>
          </a:p>
        </p:txBody>
      </p:sp>
    </p:spTree>
    <p:extLst>
      <p:ext uri="{BB962C8B-B14F-4D97-AF65-F5344CB8AC3E}">
        <p14:creationId xmlns:p14="http://schemas.microsoft.com/office/powerpoint/2010/main" val="1190696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05AC76-F9B2-4256-A1D5-36157DA246AF}" type="slidenum">
              <a:rPr lang="en-IN" smtClean="0"/>
              <a:t>10</a:t>
            </a:fld>
            <a:endParaRPr lang="en-IN"/>
          </a:p>
        </p:txBody>
      </p:sp>
    </p:spTree>
    <p:extLst>
      <p:ext uri="{BB962C8B-B14F-4D97-AF65-F5344CB8AC3E}">
        <p14:creationId xmlns:p14="http://schemas.microsoft.com/office/powerpoint/2010/main" val="2788204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6/9/25</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2569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6/9/25</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33457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6/9/25</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41839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6/9/25</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46989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6/9/25</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12663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6/9/25</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50045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6/9/25</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31420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6/9/25</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03262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6/9/25</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70923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6/9/25</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36925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6/9/25</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575680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6/9/25</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1501443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vocal.media/"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researchgate.ne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8041AD-0A28-47FA-8BFF-56BAAA246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509B57-C0A4-B50F-1AF6-557D401F1549}"/>
              </a:ext>
            </a:extLst>
          </p:cNvPr>
          <p:cNvSpPr>
            <a:spLocks noGrp="1"/>
          </p:cNvSpPr>
          <p:nvPr>
            <p:ph type="ctrTitle"/>
          </p:nvPr>
        </p:nvSpPr>
        <p:spPr>
          <a:xfrm>
            <a:off x="112297" y="397275"/>
            <a:ext cx="6095998" cy="3761257"/>
          </a:xfrm>
        </p:spPr>
        <p:txBody>
          <a:bodyPr anchor="ctr">
            <a:normAutofit/>
          </a:bodyPr>
          <a:lstStyle/>
          <a:p>
            <a:r>
              <a:rPr lang="en-US" b="1" dirty="0">
                <a:latin typeface="Times New Roman" panose="02020603050405020304" pitchFamily="18" charset="0"/>
                <a:cs typeface="Times New Roman" panose="02020603050405020304" pitchFamily="18" charset="0"/>
              </a:rPr>
              <a:t>BMIH6001 </a:t>
            </a:r>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Assignment One Conference Research Paper ppt</a:t>
            </a:r>
            <a:endParaRPr lang="en-IN"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02DD5097-6852-BC5F-7928-9E6F6B0F3C2C}"/>
              </a:ext>
            </a:extLst>
          </p:cNvPr>
          <p:cNvSpPr>
            <a:spLocks noGrp="1"/>
          </p:cNvSpPr>
          <p:nvPr>
            <p:ph type="subTitle" idx="1"/>
          </p:nvPr>
        </p:nvSpPr>
        <p:spPr>
          <a:xfrm>
            <a:off x="351183" y="4846029"/>
            <a:ext cx="5238584" cy="1370463"/>
          </a:xfrm>
        </p:spPr>
        <p:txBody>
          <a:bodyPr anchor="ctr">
            <a:normAutofit/>
          </a:bodyPr>
          <a:lstStyle/>
          <a:p>
            <a:r>
              <a:rPr lang="en-IN" dirty="0">
                <a:latin typeface="Times New Roman" panose="02020603050405020304" pitchFamily="18" charset="0"/>
                <a:cs typeface="Times New Roman" panose="02020603050405020304" pitchFamily="18" charset="0"/>
              </a:rPr>
              <a:t>Student Name: Ana Maria Bosuioc</a:t>
            </a:r>
          </a:p>
          <a:p>
            <a:r>
              <a:rPr lang="en-IN" dirty="0">
                <a:latin typeface="Times New Roman" panose="02020603050405020304" pitchFamily="18" charset="0"/>
                <a:cs typeface="Times New Roman" panose="02020603050405020304" pitchFamily="18" charset="0"/>
              </a:rPr>
              <a:t>Student ID: 2126864</a:t>
            </a:r>
          </a:p>
          <a:p>
            <a:endParaRPr lang="en-IN" dirty="0">
              <a:latin typeface="Times New Roman" panose="02020603050405020304" pitchFamily="18" charset="0"/>
              <a:cs typeface="Times New Roman" panose="02020603050405020304" pitchFamily="18" charset="0"/>
            </a:endParaRPr>
          </a:p>
        </p:txBody>
      </p:sp>
      <p:pic>
        <p:nvPicPr>
          <p:cNvPr id="4" name="Picture 3" descr="Aesthetic liquid watercolor and ink">
            <a:extLst>
              <a:ext uri="{FF2B5EF4-FFF2-40B4-BE49-F238E27FC236}">
                <a16:creationId xmlns:a16="http://schemas.microsoft.com/office/drawing/2014/main" id="{5A1A7A68-229B-1E61-5F02-682210D8B49C}"/>
              </a:ext>
            </a:extLst>
          </p:cNvPr>
          <p:cNvPicPr>
            <a:picLocks noChangeAspect="1"/>
          </p:cNvPicPr>
          <p:nvPr/>
        </p:nvPicPr>
        <p:blipFill>
          <a:blip r:embed="rId2"/>
          <a:srcRect l="8971" r="36362"/>
          <a:stretch>
            <a:fillRect/>
          </a:stretch>
        </p:blipFill>
        <p:spPr>
          <a:xfrm>
            <a:off x="6095998" y="-1"/>
            <a:ext cx="6096002" cy="6858001"/>
          </a:xfrm>
          <a:prstGeom prst="rect">
            <a:avLst/>
          </a:prstGeom>
        </p:spPr>
      </p:pic>
      <p:pic>
        <p:nvPicPr>
          <p:cNvPr id="5" name="Picture 4">
            <a:extLst>
              <a:ext uri="{FF2B5EF4-FFF2-40B4-BE49-F238E27FC236}">
                <a16:creationId xmlns:a16="http://schemas.microsoft.com/office/drawing/2014/main" id="{3C0C845C-C474-3B3F-C2F4-8516EF5C779C}"/>
              </a:ext>
            </a:extLst>
          </p:cNvPr>
          <p:cNvPicPr>
            <a:picLocks noChangeAspect="1"/>
          </p:cNvPicPr>
          <p:nvPr/>
        </p:nvPicPr>
        <p:blipFill>
          <a:blip r:embed="rId3"/>
          <a:stretch>
            <a:fillRect/>
          </a:stretch>
        </p:blipFill>
        <p:spPr>
          <a:xfrm>
            <a:off x="10426966" y="397275"/>
            <a:ext cx="1214122" cy="419736"/>
          </a:xfrm>
          <a:prstGeom prst="rect">
            <a:avLst/>
          </a:prstGeom>
        </p:spPr>
      </p:pic>
    </p:spTree>
    <p:extLst>
      <p:ext uri="{BB962C8B-B14F-4D97-AF65-F5344CB8AC3E}">
        <p14:creationId xmlns:p14="http://schemas.microsoft.com/office/powerpoint/2010/main" val="2088064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80A34A-731B-4B77-8D1A-4326EA612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A2F71E-E88B-4447-A855-897A91612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885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2EA120-68CB-B8F4-2CEB-9060F7E693A9}"/>
              </a:ext>
            </a:extLst>
          </p:cNvPr>
          <p:cNvSpPr>
            <a:spLocks noGrp="1"/>
          </p:cNvSpPr>
          <p:nvPr>
            <p:ph type="title"/>
          </p:nvPr>
        </p:nvSpPr>
        <p:spPr>
          <a:xfrm>
            <a:off x="484188" y="481035"/>
            <a:ext cx="5071550" cy="5811423"/>
          </a:xfrm>
        </p:spPr>
        <p:txBody>
          <a:bodyPr anchor="ctr">
            <a:normAutofit fontScale="90000"/>
          </a:bodyPr>
          <a:lstStyle/>
          <a:p>
            <a:r>
              <a:rPr lang="en-IN" b="1" dirty="0">
                <a:latin typeface="Times New Roman" panose="02020603050405020304" pitchFamily="18" charset="0"/>
                <a:cs typeface="Times New Roman" panose="02020603050405020304" pitchFamily="18" charset="0"/>
              </a:rPr>
              <a:t>The future of work: Artificial Intelligence (AI) and human collaboration in hotel and hospitality</a:t>
            </a:r>
          </a:p>
        </p:txBody>
      </p:sp>
      <p:graphicFrame>
        <p:nvGraphicFramePr>
          <p:cNvPr id="5" name="Content Placeholder 2">
            <a:extLst>
              <a:ext uri="{FF2B5EF4-FFF2-40B4-BE49-F238E27FC236}">
                <a16:creationId xmlns:a16="http://schemas.microsoft.com/office/drawing/2014/main" id="{6C50EB8A-FE74-9BDF-F2F9-628562DE1E60}"/>
              </a:ext>
            </a:extLst>
          </p:cNvPr>
          <p:cNvGraphicFramePr>
            <a:graphicFrameLocks noGrp="1"/>
          </p:cNvGraphicFramePr>
          <p:nvPr>
            <p:ph idx="1"/>
            <p:extLst>
              <p:ext uri="{D42A27DB-BD31-4B8C-83A1-F6EECF244321}">
                <p14:modId xmlns:p14="http://schemas.microsoft.com/office/powerpoint/2010/main" val="3071776271"/>
              </p:ext>
            </p:extLst>
          </p:nvPr>
        </p:nvGraphicFramePr>
        <p:xfrm>
          <a:off x="6445526" y="591378"/>
          <a:ext cx="5262286" cy="5585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368EE82-5276-11EE-2BCE-8703BB0731A7}"/>
              </a:ext>
            </a:extLst>
          </p:cNvPr>
          <p:cNvSpPr txBox="1"/>
          <p:nvPr/>
        </p:nvSpPr>
        <p:spPr>
          <a:xfrm>
            <a:off x="6629400" y="857250"/>
            <a:ext cx="4895850" cy="2677656"/>
          </a:xfrm>
          <a:prstGeom prst="rect">
            <a:avLst/>
          </a:prstGeom>
          <a:noFill/>
        </p:spPr>
        <p:txBody>
          <a:bodyPr wrap="square" rtlCol="0">
            <a:spAutoFit/>
          </a:bodyPr>
          <a:lstStyle/>
          <a:p>
            <a:r>
              <a:rPr lang="en-US" sz="2800" dirty="0">
                <a:latin typeface="Times New Roman" panose="02020603050405020304" pitchFamily="18" charset="0"/>
                <a:cs typeface="Times New Roman" panose="02020603050405020304" pitchFamily="18" charset="0"/>
              </a:rPr>
              <a:t>I confirm that I have not use AI tools in my research, structure and creation of my assignment. </a:t>
            </a:r>
          </a:p>
          <a:p>
            <a:r>
              <a:rPr lang="en-US" sz="2800" dirty="0">
                <a:latin typeface="Times New Roman" panose="02020603050405020304" pitchFamily="18" charset="0"/>
                <a:cs typeface="Times New Roman" panose="02020603050405020304" pitchFamily="18" charset="0"/>
              </a:rPr>
              <a:t>I confirm that I have not presented any AI generated materials as my own work.</a:t>
            </a:r>
          </a:p>
        </p:txBody>
      </p:sp>
    </p:spTree>
    <p:extLst>
      <p:ext uri="{BB962C8B-B14F-4D97-AF65-F5344CB8AC3E}">
        <p14:creationId xmlns:p14="http://schemas.microsoft.com/office/powerpoint/2010/main" val="3062048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D5330DB3-5CFA-4A1C-8DFC-3CAE24E60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217F9F14-9FAD-4036-9393-4470ED0DF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2900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DADEC-8C45-73BA-A8FF-FDEF99E91548}"/>
              </a:ext>
            </a:extLst>
          </p:cNvPr>
          <p:cNvSpPr>
            <a:spLocks noGrp="1"/>
          </p:cNvSpPr>
          <p:nvPr>
            <p:ph type="title"/>
          </p:nvPr>
        </p:nvSpPr>
        <p:spPr>
          <a:xfrm>
            <a:off x="484553" y="3797597"/>
            <a:ext cx="5086908" cy="2423944"/>
          </a:xfrm>
        </p:spPr>
        <p:txBody>
          <a:bodyPr anchor="ct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Introduction</a:t>
            </a:r>
            <a:endParaRPr lang="en-IN" dirty="0"/>
          </a:p>
        </p:txBody>
      </p:sp>
      <p:pic>
        <p:nvPicPr>
          <p:cNvPr id="1028" name="Picture 4" descr="5 Benefits of Artificial Intelligence in Hospitality | Education">
            <a:extLst>
              <a:ext uri="{FF2B5EF4-FFF2-40B4-BE49-F238E27FC236}">
                <a16:creationId xmlns:a16="http://schemas.microsoft.com/office/drawing/2014/main" id="{DF73CC99-D483-2A7C-91EE-45D3B9EA555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4300" y="463626"/>
            <a:ext cx="5428050" cy="2483332"/>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213B6D00-F6C3-4D23-AC88-BD80EC42F6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2" y="0"/>
            <a:ext cx="6095998" cy="6858000"/>
            <a:chOff x="6096002" y="-9073"/>
            <a:chExt cx="6095998" cy="6867073"/>
          </a:xfrm>
        </p:grpSpPr>
        <p:sp>
          <p:nvSpPr>
            <p:cNvPr id="1038" name="Rectangle 1037">
              <a:extLst>
                <a:ext uri="{FF2B5EF4-FFF2-40B4-BE49-F238E27FC236}">
                  <a16:creationId xmlns:a16="http://schemas.microsoft.com/office/drawing/2014/main" id="{28982163-BF99-406E-9431-767E9C2A1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FD8CF80C-949E-4382-B6B3-4AE9723CD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6987"/>
              <a:ext cx="6095998" cy="6864987"/>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92592593-365E-C348-CB07-243F583525E6}"/>
              </a:ext>
            </a:extLst>
          </p:cNvPr>
          <p:cNvSpPr>
            <a:spLocks noGrp="1"/>
          </p:cNvSpPr>
          <p:nvPr>
            <p:ph idx="1"/>
          </p:nvPr>
        </p:nvSpPr>
        <p:spPr>
          <a:xfrm>
            <a:off x="6491176" y="365125"/>
            <a:ext cx="4862623" cy="5811838"/>
          </a:xfrm>
        </p:spPr>
        <p:txBody>
          <a:bodyPr>
            <a:normAutofit fontScale="92500" lnSpcReduction="20000"/>
          </a:bodyPr>
          <a:lstStyle/>
          <a:p>
            <a:pPr algn="just">
              <a:spcAft>
                <a:spcPts val="800"/>
              </a:spcAft>
              <a:buNone/>
            </a:pPr>
            <a:r>
              <a:rPr lang="en-US" sz="2800" kern="100" dirty="0">
                <a:effectLst/>
                <a:latin typeface="Times New Roman" panose="02020603050405020304" pitchFamily="18" charset="0"/>
                <a:ea typeface="Calibri" panose="020F0502020204030204" pitchFamily="34" charset="0"/>
                <a:cs typeface="Mangal" panose="02040503050203030202" pitchFamily="18" charset="0"/>
              </a:rPr>
              <a:t>Artificial Intelligence for hospitality includes the technologies that mimic human mind learning, reasoning, and decision-making, to automate and </a:t>
            </a:r>
            <a:r>
              <a:rPr lang="en-US" sz="2800" kern="100" dirty="0" err="1">
                <a:effectLst/>
                <a:latin typeface="Times New Roman" panose="02020603050405020304" pitchFamily="18" charset="0"/>
                <a:ea typeface="Calibri" panose="020F0502020204030204" pitchFamily="34" charset="0"/>
                <a:cs typeface="Mangal" panose="02040503050203030202" pitchFamily="18" charset="0"/>
              </a:rPr>
              <a:t>personalise</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AI reshapes work in the future by </a:t>
            </a:r>
            <a:r>
              <a:rPr lang="en-US" sz="2800" kern="100" dirty="0" err="1">
                <a:effectLst/>
                <a:latin typeface="Times New Roman" panose="02020603050405020304" pitchFamily="18" charset="0"/>
                <a:ea typeface="Calibri" panose="020F0502020204030204" pitchFamily="34" charset="0"/>
                <a:cs typeface="Mangal" panose="02040503050203030202" pitchFamily="18" charset="0"/>
              </a:rPr>
              <a:t>minimising</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complexity and </a:t>
            </a:r>
            <a:r>
              <a:rPr lang="en-US" sz="2800" kern="100" dirty="0" err="1">
                <a:effectLst/>
                <a:latin typeface="Times New Roman" panose="02020603050405020304" pitchFamily="18" charset="0"/>
                <a:ea typeface="Calibri" panose="020F0502020204030204" pitchFamily="34" charset="0"/>
                <a:cs typeface="Mangal" panose="02040503050203030202" pitchFamily="18" charset="0"/>
              </a:rPr>
              <a:t>maximising</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guest experience. Some of the emerging trends are chatbots, intelligent rooms with voice or app command, and keyless entry. This study establishes a balance between AI automation and human touch.</a:t>
            </a:r>
            <a:endParaRPr lang="en-IN" sz="2800" kern="100" dirty="0">
              <a:effectLst/>
              <a:latin typeface="Times New Roman" panose="02020603050405020304" pitchFamily="18" charset="0"/>
              <a:ea typeface="Calibri" panose="020F0502020204030204" pitchFamily="34" charset="0"/>
              <a:cs typeface="Mangal" panose="02040503050203030202" pitchFamily="18" charset="0"/>
            </a:endParaRPr>
          </a:p>
        </p:txBody>
      </p:sp>
      <p:sp>
        <p:nvSpPr>
          <p:cNvPr id="6" name="TextBox 5">
            <a:extLst>
              <a:ext uri="{FF2B5EF4-FFF2-40B4-BE49-F238E27FC236}">
                <a16:creationId xmlns:a16="http://schemas.microsoft.com/office/drawing/2014/main" id="{31F998F6-0738-6BAE-1DA6-987C551775BF}"/>
              </a:ext>
            </a:extLst>
          </p:cNvPr>
          <p:cNvSpPr txBox="1"/>
          <p:nvPr/>
        </p:nvSpPr>
        <p:spPr>
          <a:xfrm>
            <a:off x="1821544" y="3007778"/>
            <a:ext cx="2452914" cy="307777"/>
          </a:xfrm>
          <a:prstGeom prst="rect">
            <a:avLst/>
          </a:prstGeom>
          <a:noFill/>
        </p:spPr>
        <p:txBody>
          <a:bodyPr wrap="square">
            <a:spAutoFit/>
          </a:bodyPr>
          <a:lstStyle/>
          <a:p>
            <a:pPr algn="ctr"/>
            <a:r>
              <a:rPr lang="en-IN" sz="700" b="1" i="0" dirty="0">
                <a:solidFill>
                  <a:srgbClr val="2E2E2E"/>
                </a:solidFill>
                <a:effectLst/>
                <a:latin typeface="Times New Roman" panose="02020603050405020304" pitchFamily="18" charset="0"/>
                <a:cs typeface="Times New Roman" panose="02020603050405020304" pitchFamily="18" charset="0"/>
              </a:rPr>
              <a:t>Artificial Intelligence in Hospitality</a:t>
            </a:r>
          </a:p>
          <a:p>
            <a:pPr algn="ctr"/>
            <a:r>
              <a:rPr lang="en-IN" sz="700" dirty="0">
                <a:latin typeface="Times New Roman" panose="02020603050405020304" pitchFamily="18" charset="0"/>
                <a:cs typeface="Times New Roman" panose="02020603050405020304" pitchFamily="18" charset="0"/>
              </a:rPr>
              <a:t>Source: (</a:t>
            </a:r>
            <a:r>
              <a:rPr lang="en-IN" sz="700" dirty="0">
                <a:latin typeface="Times New Roman" panose="02020603050405020304" pitchFamily="18" charset="0"/>
                <a:cs typeface="Times New Roman" panose="02020603050405020304" pitchFamily="18" charset="0"/>
                <a:hlinkClick r:id="rId4"/>
              </a:rPr>
              <a:t>https://vocal.media/</a:t>
            </a:r>
            <a:r>
              <a:rPr lang="en-IN" sz="700"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1626537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17ADF9C-7729-43E0-B44E-3392C2BD0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264CE6C-E4DD-47B0-947A-FE4B1135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5AC991-7FFA-DCAA-F9FC-F898F2DA1566}"/>
              </a:ext>
            </a:extLst>
          </p:cNvPr>
          <p:cNvSpPr>
            <a:spLocks noGrp="1"/>
          </p:cNvSpPr>
          <p:nvPr>
            <p:ph type="title"/>
          </p:nvPr>
        </p:nvSpPr>
        <p:spPr>
          <a:xfrm>
            <a:off x="484552" y="365125"/>
            <a:ext cx="5252571" cy="2766449"/>
          </a:xfrm>
        </p:spPr>
        <p:txBody>
          <a:bodyP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Literature Review</a:t>
            </a:r>
            <a:endParaRPr lang="en-IN" dirty="0"/>
          </a:p>
        </p:txBody>
      </p:sp>
      <p:pic>
        <p:nvPicPr>
          <p:cNvPr id="15" name="Picture 14" descr="A robot with a face">
            <a:extLst>
              <a:ext uri="{FF2B5EF4-FFF2-40B4-BE49-F238E27FC236}">
                <a16:creationId xmlns:a16="http://schemas.microsoft.com/office/drawing/2014/main" id="{A325C636-C7AD-F534-E62D-71C7F5066361}"/>
              </a:ext>
            </a:extLst>
          </p:cNvPr>
          <p:cNvPicPr>
            <a:picLocks noChangeAspect="1"/>
          </p:cNvPicPr>
          <p:nvPr/>
        </p:nvPicPr>
        <p:blipFill>
          <a:blip r:embed="rId3"/>
          <a:srcRect t="9821" b="9822"/>
          <a:stretch>
            <a:fillRect/>
          </a:stretch>
        </p:blipFill>
        <p:spPr>
          <a:xfrm>
            <a:off x="20" y="3429000"/>
            <a:ext cx="6095978" cy="3429000"/>
          </a:xfrm>
          <a:prstGeom prst="rect">
            <a:avLst/>
          </a:prstGeom>
        </p:spPr>
      </p:pic>
      <p:sp>
        <p:nvSpPr>
          <p:cNvPr id="3" name="Content Placeholder 2">
            <a:extLst>
              <a:ext uri="{FF2B5EF4-FFF2-40B4-BE49-F238E27FC236}">
                <a16:creationId xmlns:a16="http://schemas.microsoft.com/office/drawing/2014/main" id="{EC9C612D-A83D-731A-B6BA-59766FD77A58}"/>
              </a:ext>
            </a:extLst>
          </p:cNvPr>
          <p:cNvSpPr>
            <a:spLocks noGrp="1"/>
          </p:cNvSpPr>
          <p:nvPr>
            <p:ph idx="1"/>
          </p:nvPr>
        </p:nvSpPr>
        <p:spPr>
          <a:xfrm>
            <a:off x="6523702" y="365125"/>
            <a:ext cx="4830097" cy="5811838"/>
          </a:xfrm>
        </p:spPr>
        <p:txBody>
          <a:bodyPr>
            <a:normAutofit fontScale="92500" lnSpcReduction="10000"/>
          </a:bodyPr>
          <a:lstStyle/>
          <a:p>
            <a:pPr marL="342900" lvl="0" indent="-342900">
              <a:buFont typeface="Symbol" panose="05050102010706020507" pitchFamily="18" charset="2"/>
              <a:buChar char=""/>
            </a:pPr>
            <a:r>
              <a:rPr lang="en-US" sz="2800" b="1" kern="100" dirty="0">
                <a:effectLst/>
                <a:latin typeface="Times New Roman" panose="02020603050405020304" pitchFamily="18" charset="0"/>
                <a:ea typeface="Calibri" panose="020F0502020204030204" pitchFamily="34" charset="0"/>
                <a:cs typeface="Mangal" panose="02040503050203030202" pitchFamily="18" charset="0"/>
              </a:rPr>
              <a:t>AI applications: </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robotics, recommendation systems, chatbots (Ford and Sturman, 2020)</a:t>
            </a:r>
            <a:endParaRPr lang="en-IN" sz="28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buFont typeface="Symbol" panose="05050102010706020507" pitchFamily="18" charset="2"/>
              <a:buChar char=""/>
            </a:pPr>
            <a:r>
              <a:rPr lang="en-US" sz="2800" b="1" kern="100" dirty="0">
                <a:effectLst/>
                <a:latin typeface="Times New Roman" panose="02020603050405020304" pitchFamily="18" charset="0"/>
                <a:ea typeface="Calibri" panose="020F0502020204030204" pitchFamily="34" charset="0"/>
                <a:cs typeface="Mangal" panose="02040503050203030202" pitchFamily="18" charset="0"/>
              </a:rPr>
              <a:t>Advantages:</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cost reductions, </a:t>
            </a:r>
            <a:r>
              <a:rPr lang="en-US" sz="2800" kern="100" dirty="0" err="1">
                <a:effectLst/>
                <a:latin typeface="Times New Roman" panose="02020603050405020304" pitchFamily="18" charset="0"/>
                <a:ea typeface="Calibri" panose="020F0502020204030204" pitchFamily="34" charset="0"/>
                <a:cs typeface="Mangal" panose="02040503050203030202" pitchFamily="18" charset="0"/>
              </a:rPr>
              <a:t>personalisation</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efficiency (</a:t>
            </a:r>
            <a:r>
              <a:rPr lang="en-US" sz="2800" kern="100" dirty="0" err="1">
                <a:effectLst/>
                <a:latin typeface="Times New Roman" panose="02020603050405020304" pitchFamily="18" charset="0"/>
                <a:ea typeface="Calibri" panose="020F0502020204030204" pitchFamily="34" charset="0"/>
                <a:cs typeface="Mangal" panose="02040503050203030202" pitchFamily="18" charset="0"/>
              </a:rPr>
              <a:t>Batabyal</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and Das, 2019)</a:t>
            </a:r>
            <a:endParaRPr lang="en-IN" sz="28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buFont typeface="Symbol" panose="05050102010706020507" pitchFamily="18" charset="2"/>
              <a:buChar char=""/>
            </a:pPr>
            <a:r>
              <a:rPr lang="en-US" sz="2800" b="1" kern="100" dirty="0">
                <a:effectLst/>
                <a:latin typeface="Times New Roman" panose="02020603050405020304" pitchFamily="18" charset="0"/>
                <a:ea typeface="Calibri" panose="020F0502020204030204" pitchFamily="34" charset="0"/>
                <a:cs typeface="Mangal" panose="02040503050203030202" pitchFamily="18" charset="0"/>
              </a:rPr>
              <a:t>Challenges: </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ethics, job loss, a lack of empathy (Cooper and Hall, 2019)</a:t>
            </a:r>
            <a:endParaRPr lang="en-IN" sz="28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spcAft>
                <a:spcPts val="800"/>
              </a:spcAft>
              <a:buFont typeface="Symbol" panose="05050102010706020507" pitchFamily="18" charset="2"/>
              <a:buChar char=""/>
            </a:pPr>
            <a:r>
              <a:rPr lang="en-US" sz="2800" b="1" kern="100" dirty="0">
                <a:effectLst/>
                <a:latin typeface="Times New Roman" panose="02020603050405020304" pitchFamily="18" charset="0"/>
                <a:ea typeface="Calibri" panose="020F0502020204030204" pitchFamily="34" charset="0"/>
                <a:cs typeface="Mangal" panose="02040503050203030202" pitchFamily="18" charset="0"/>
              </a:rPr>
              <a:t>Theoretical models:</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TAM, Service Automation, HCI</a:t>
            </a:r>
            <a:endParaRPr lang="en-IN" sz="2800" kern="100" dirty="0">
              <a:effectLst/>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4233442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C89675-2437-CDCC-9DB2-954EB7BFA9C1}"/>
              </a:ext>
            </a:extLst>
          </p:cNvPr>
          <p:cNvSpPr>
            <a:spLocks noGrp="1"/>
          </p:cNvSpPr>
          <p:nvPr>
            <p:ph type="title"/>
          </p:nvPr>
        </p:nvSpPr>
        <p:spPr>
          <a:xfrm>
            <a:off x="484552" y="365125"/>
            <a:ext cx="10869248" cy="1570831"/>
          </a:xfrm>
        </p:spPr>
        <p:txBody>
          <a:bodyP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Methodology</a:t>
            </a:r>
            <a:endParaRPr lang="en-IN" dirty="0"/>
          </a:p>
        </p:txBody>
      </p:sp>
      <p:graphicFrame>
        <p:nvGraphicFramePr>
          <p:cNvPr id="5" name="Content Placeholder 2">
            <a:extLst>
              <a:ext uri="{FF2B5EF4-FFF2-40B4-BE49-F238E27FC236}">
                <a16:creationId xmlns:a16="http://schemas.microsoft.com/office/drawing/2014/main" id="{C556B4CB-E0C4-0C02-094A-5C5807E61C8F}"/>
              </a:ext>
            </a:extLst>
          </p:cNvPr>
          <p:cNvGraphicFramePr>
            <a:graphicFrameLocks noGrp="1"/>
          </p:cNvGraphicFramePr>
          <p:nvPr>
            <p:ph idx="1"/>
            <p:extLst>
              <p:ext uri="{D42A27DB-BD31-4B8C-83A1-F6EECF244321}">
                <p14:modId xmlns:p14="http://schemas.microsoft.com/office/powerpoint/2010/main" val="2358539473"/>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3867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F6AF9A-B4E6-1935-C221-4E34DB21C5E2}"/>
              </a:ext>
            </a:extLst>
          </p:cNvPr>
          <p:cNvSpPr>
            <a:spLocks noGrp="1"/>
          </p:cNvSpPr>
          <p:nvPr>
            <p:ph type="title"/>
          </p:nvPr>
        </p:nvSpPr>
        <p:spPr>
          <a:xfrm>
            <a:off x="484552" y="365125"/>
            <a:ext cx="5022630" cy="2430030"/>
          </a:xfrm>
        </p:spPr>
        <p:txBody>
          <a:bodyP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PESTEL Analysis</a:t>
            </a:r>
            <a:endParaRPr lang="en-IN" dirty="0"/>
          </a:p>
        </p:txBody>
      </p:sp>
      <p:sp>
        <p:nvSpPr>
          <p:cNvPr id="3" name="Content Placeholder 2">
            <a:extLst>
              <a:ext uri="{FF2B5EF4-FFF2-40B4-BE49-F238E27FC236}">
                <a16:creationId xmlns:a16="http://schemas.microsoft.com/office/drawing/2014/main" id="{2B74337F-3A43-0D0B-5949-F6B74B9743D4}"/>
              </a:ext>
            </a:extLst>
          </p:cNvPr>
          <p:cNvSpPr>
            <a:spLocks noGrp="1"/>
          </p:cNvSpPr>
          <p:nvPr>
            <p:ph idx="1"/>
          </p:nvPr>
        </p:nvSpPr>
        <p:spPr>
          <a:xfrm>
            <a:off x="484552" y="3054927"/>
            <a:ext cx="5022630" cy="3122036"/>
          </a:xfrm>
        </p:spPr>
        <p:txBody>
          <a:bodyPr>
            <a:normAutofit/>
          </a:bodyPr>
          <a:lstStyle/>
          <a:p>
            <a:pPr marL="342900" lvl="0" indent="-342900">
              <a:lnSpc>
                <a:spcPct val="110000"/>
              </a:lnSpc>
              <a:buFont typeface="Symbol" panose="05050102010706020507" pitchFamily="18" charset="2"/>
              <a:buChar char=""/>
            </a:pPr>
            <a:r>
              <a:rPr lang="en-US" sz="1500" b="1"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Political:</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 Political: GDPR, data governance, regulation of AI </a:t>
            </a:r>
            <a:r>
              <a:rPr lang="en-US" sz="15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(Hoofnagle, Van Der Sloot, and </a:t>
            </a:r>
            <a:r>
              <a:rPr lang="en-US" sz="1500" dirty="0" err="1">
                <a:solidFill>
                  <a:schemeClr val="bg1"/>
                </a:solidFill>
                <a:effectLst/>
                <a:latin typeface="Times New Roman" panose="02020603050405020304" pitchFamily="18" charset="0"/>
                <a:ea typeface="Calibri" panose="020F0502020204030204" pitchFamily="34" charset="0"/>
                <a:cs typeface="Mangal" panose="02040503050203030202" pitchFamily="18" charset="0"/>
              </a:rPr>
              <a:t>Borgesius</a:t>
            </a:r>
            <a:r>
              <a:rPr lang="en-US" sz="15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 2019)</a:t>
            </a:r>
            <a:endParaRPr lang="en-IN"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110000"/>
              </a:lnSpc>
              <a:buFont typeface="Symbol" panose="05050102010706020507" pitchFamily="18" charset="2"/>
              <a:buChar char=""/>
            </a:pPr>
            <a:r>
              <a:rPr lang="en-US" sz="1500" b="1"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Economic:</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 savings versus change to the workforce</a:t>
            </a:r>
            <a:endParaRPr lang="en-IN"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110000"/>
              </a:lnSpc>
              <a:buFont typeface="Symbol" panose="05050102010706020507" pitchFamily="18" charset="2"/>
              <a:buChar char=""/>
            </a:pPr>
            <a:r>
              <a:rPr lang="en-US" sz="1500" b="1"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Social:</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 guest expectations, empathy gap</a:t>
            </a:r>
            <a:endParaRPr lang="en-IN"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110000"/>
              </a:lnSpc>
              <a:buFont typeface="Symbol" panose="05050102010706020507" pitchFamily="18" charset="2"/>
              <a:buChar char=""/>
            </a:pPr>
            <a:r>
              <a:rPr lang="en-US" sz="1500" b="1"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Technology: </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advances in AI, cybersecurity, integration </a:t>
            </a:r>
            <a:r>
              <a:rPr lang="en-US" sz="15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(Rane, 2023)</a:t>
            </a:r>
            <a:endParaRPr lang="en-IN"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110000"/>
              </a:lnSpc>
              <a:buFont typeface="Symbol" panose="05050102010706020507" pitchFamily="18" charset="2"/>
              <a:buChar char=""/>
            </a:pPr>
            <a:r>
              <a:rPr lang="en-US" sz="1500" b="1"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Environmental: </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energy efficiency, sustainable operations</a:t>
            </a:r>
            <a:endParaRPr lang="en-IN"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a:p>
            <a:pPr marL="342900" indent="-342900">
              <a:lnSpc>
                <a:spcPct val="110000"/>
              </a:lnSpc>
              <a:spcAft>
                <a:spcPts val="800"/>
              </a:spcAft>
              <a:buFont typeface="Symbol" panose="05050102010706020507" pitchFamily="18" charset="2"/>
              <a:buChar char=""/>
            </a:pPr>
            <a:r>
              <a:rPr lang="en-US" sz="1500" b="1"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Legal: </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compliance, liability, intellectual property (</a:t>
            </a:r>
            <a:r>
              <a:rPr lang="en-US" sz="1500" kern="100" dirty="0" err="1">
                <a:solidFill>
                  <a:schemeClr val="bg1"/>
                </a:solidFill>
                <a:effectLst/>
                <a:latin typeface="Times New Roman" panose="02020603050405020304" pitchFamily="18" charset="0"/>
                <a:ea typeface="Calibri" panose="020F0502020204030204" pitchFamily="34" charset="0"/>
                <a:cs typeface="Mangal" panose="02040503050203030202" pitchFamily="18" charset="0"/>
              </a:rPr>
              <a:t>Moyeenudin</a:t>
            </a:r>
            <a:r>
              <a:rPr lang="en-US"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rPr>
              <a:t> et al., 2021)</a:t>
            </a:r>
            <a:endParaRPr lang="en-IN" sz="1500" kern="100" dirty="0">
              <a:solidFill>
                <a:schemeClr val="bg1"/>
              </a:solidFill>
              <a:effectLst/>
              <a:latin typeface="Times New Roman" panose="02020603050405020304" pitchFamily="18" charset="0"/>
              <a:ea typeface="Calibri" panose="020F0502020204030204" pitchFamily="34" charset="0"/>
              <a:cs typeface="Mangal" panose="02040503050203030202" pitchFamily="18" charset="0"/>
            </a:endParaRPr>
          </a:p>
        </p:txBody>
      </p:sp>
      <p:pic>
        <p:nvPicPr>
          <p:cNvPr id="2050" name="Picture 2" descr="PESTEL analysis. Source: the authors. | Download Scientific Diagram">
            <a:extLst>
              <a:ext uri="{FF2B5EF4-FFF2-40B4-BE49-F238E27FC236}">
                <a16:creationId xmlns:a16="http://schemas.microsoft.com/office/drawing/2014/main" id="{AF12530F-4E71-AA6A-CD95-05E1E79C157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80550" y="812415"/>
            <a:ext cx="5126898" cy="5126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0E5242E-C5A4-CC17-C4BE-7FD243DC875E}"/>
              </a:ext>
            </a:extLst>
          </p:cNvPr>
          <p:cNvSpPr txBox="1"/>
          <p:nvPr/>
        </p:nvSpPr>
        <p:spPr>
          <a:xfrm>
            <a:off x="8104550" y="6141812"/>
            <a:ext cx="2563450" cy="369332"/>
          </a:xfrm>
          <a:prstGeom prst="rect">
            <a:avLst/>
          </a:prstGeom>
          <a:noFill/>
        </p:spPr>
        <p:txBody>
          <a:bodyPr wrap="square">
            <a:spAutoFit/>
          </a:bodyPr>
          <a:lstStyle/>
          <a:p>
            <a:pPr algn="ctr"/>
            <a:r>
              <a:rPr lang="en-IN" sz="900" b="0" i="0" dirty="0">
                <a:solidFill>
                  <a:srgbClr val="111111"/>
                </a:solidFill>
                <a:effectLst/>
                <a:latin typeface="Times New Roman" panose="02020603050405020304" pitchFamily="18" charset="0"/>
                <a:cs typeface="Times New Roman" panose="02020603050405020304" pitchFamily="18" charset="0"/>
              </a:rPr>
              <a:t>PESTEL analysis</a:t>
            </a:r>
          </a:p>
          <a:p>
            <a:pPr algn="ctr"/>
            <a:r>
              <a:rPr lang="en-IN" sz="900" dirty="0">
                <a:latin typeface="Times New Roman" panose="02020603050405020304" pitchFamily="18" charset="0"/>
                <a:cs typeface="Times New Roman" panose="02020603050405020304" pitchFamily="18" charset="0"/>
              </a:rPr>
              <a:t>Source: (</a:t>
            </a:r>
            <a:r>
              <a:rPr lang="en-IN" sz="900" dirty="0">
                <a:latin typeface="Times New Roman" panose="02020603050405020304" pitchFamily="18" charset="0"/>
                <a:cs typeface="Times New Roman" panose="02020603050405020304" pitchFamily="18" charset="0"/>
                <a:hlinkClick r:id="rId4"/>
              </a:rPr>
              <a:t>https://www.researchgate.net/</a:t>
            </a:r>
            <a:r>
              <a:rPr lang="en-IN" sz="900" dirty="0">
                <a:latin typeface="Times New Roman" panose="02020603050405020304" pitchFamily="18" charset="0"/>
                <a:cs typeface="Times New Roman" panose="02020603050405020304" pitchFamily="18" charset="0"/>
              </a:rPr>
              <a:t> 2023)</a:t>
            </a:r>
          </a:p>
        </p:txBody>
      </p:sp>
    </p:spTree>
    <p:extLst>
      <p:ext uri="{BB962C8B-B14F-4D97-AF65-F5344CB8AC3E}">
        <p14:creationId xmlns:p14="http://schemas.microsoft.com/office/powerpoint/2010/main" val="1651950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F7D22140-517F-4F77-9243-170EF137F2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295714"/>
            <a:ext cx="3047993" cy="4562285"/>
            <a:chOff x="0" y="2295714"/>
            <a:chExt cx="3047993" cy="4562285"/>
          </a:xfrm>
        </p:grpSpPr>
        <p:sp>
          <p:nvSpPr>
            <p:cNvPr id="18" name="Rectangle 17">
              <a:extLst>
                <a:ext uri="{FF2B5EF4-FFF2-40B4-BE49-F238E27FC236}">
                  <a16:creationId xmlns:a16="http://schemas.microsoft.com/office/drawing/2014/main" id="{423529E9-1CA0-4F22-9E2E-6C4014C2E4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295714"/>
              <a:ext cx="3047993" cy="456228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E42691-FAA3-4953-BE2C-931DA3EBE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295714"/>
              <a:ext cx="3047993" cy="4562285"/>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6EA128-C453-A62F-2234-704F4344167C}"/>
              </a:ext>
            </a:extLst>
          </p:cNvPr>
          <p:cNvSpPr>
            <a:spLocks noGrp="1"/>
          </p:cNvSpPr>
          <p:nvPr>
            <p:ph type="title"/>
          </p:nvPr>
        </p:nvSpPr>
        <p:spPr>
          <a:xfrm>
            <a:off x="484552" y="365125"/>
            <a:ext cx="10869248" cy="1570831"/>
          </a:xfrm>
        </p:spPr>
        <p:txBody>
          <a:bodyP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Real</a:t>
            </a:r>
            <a:r>
              <a:rPr lang="en-US" b="1" kern="100">
                <a:effectLst/>
                <a:latin typeface="Cambria Math" panose="02040503050406030204" pitchFamily="18" charset="0"/>
                <a:ea typeface="Times New Roman" panose="02020603050405020304" pitchFamily="18" charset="0"/>
                <a:cs typeface="Cambria Math" panose="02040503050406030204" pitchFamily="18" charset="0"/>
              </a:rPr>
              <a:t>‑</a:t>
            </a:r>
            <a:r>
              <a:rPr lang="en-US" b="1" kern="100">
                <a:effectLst/>
                <a:latin typeface="Times New Roman" panose="02020603050405020304" pitchFamily="18" charset="0"/>
                <a:ea typeface="Times New Roman" panose="02020603050405020304" pitchFamily="18" charset="0"/>
                <a:cs typeface="Mangal" panose="02040503050203030202" pitchFamily="18" charset="0"/>
              </a:rPr>
              <a:t>World Examples</a:t>
            </a:r>
            <a:endParaRPr lang="en-IN" dirty="0"/>
          </a:p>
        </p:txBody>
      </p:sp>
      <p:sp>
        <p:nvSpPr>
          <p:cNvPr id="3" name="Content Placeholder 2">
            <a:extLst>
              <a:ext uri="{FF2B5EF4-FFF2-40B4-BE49-F238E27FC236}">
                <a16:creationId xmlns:a16="http://schemas.microsoft.com/office/drawing/2014/main" id="{D9D32C74-7A41-4F82-B7E2-4185535AB1AA}"/>
              </a:ext>
            </a:extLst>
          </p:cNvPr>
          <p:cNvSpPr>
            <a:spLocks noGrp="1"/>
          </p:cNvSpPr>
          <p:nvPr>
            <p:ph idx="1"/>
          </p:nvPr>
        </p:nvSpPr>
        <p:spPr>
          <a:xfrm>
            <a:off x="3271905" y="2786063"/>
            <a:ext cx="8440884" cy="3390900"/>
          </a:xfrm>
        </p:spPr>
        <p:txBody>
          <a:bodyPr anchor="ctr">
            <a:normAutofit/>
          </a:bodyPr>
          <a:lstStyle/>
          <a:p>
            <a:pPr marL="342900" lvl="0" indent="-342900">
              <a:buFont typeface="Symbol" panose="05050102010706020507" pitchFamily="18" charset="2"/>
              <a:buChar char=""/>
            </a:pPr>
            <a:r>
              <a:rPr lang="en-US" kern="100">
                <a:effectLst/>
                <a:latin typeface="Times New Roman" panose="02020603050405020304" pitchFamily="18" charset="0"/>
                <a:ea typeface="Calibri" panose="020F0502020204030204" pitchFamily="34" charset="0"/>
                <a:cs typeface="Mangal" panose="02040503050203030202" pitchFamily="18" charset="0"/>
              </a:rPr>
              <a:t>Hilton's "Connie" (AI concierge based on IBM Watson)</a:t>
            </a:r>
            <a:endParaRPr lang="en-IN"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buFont typeface="Symbol" panose="05050102010706020507" pitchFamily="18" charset="2"/>
              <a:buChar char=""/>
            </a:pPr>
            <a:r>
              <a:rPr lang="en-US" kern="100">
                <a:effectLst/>
                <a:latin typeface="Times New Roman" panose="02020603050405020304" pitchFamily="18" charset="0"/>
                <a:ea typeface="Calibri" panose="020F0502020204030204" pitchFamily="34" charset="0"/>
                <a:cs typeface="Mangal" panose="02040503050203030202" pitchFamily="18" charset="0"/>
              </a:rPr>
              <a:t>Marriott's Smart Rooms (voice and mobile control) </a:t>
            </a:r>
            <a:r>
              <a:rPr lang="en-US">
                <a:effectLst/>
                <a:latin typeface="Times New Roman" panose="02020603050405020304" pitchFamily="18" charset="0"/>
                <a:ea typeface="Calibri" panose="020F0502020204030204" pitchFamily="34" charset="0"/>
                <a:cs typeface="Mangal" panose="02040503050203030202" pitchFamily="18" charset="0"/>
              </a:rPr>
              <a:t>(</a:t>
            </a:r>
            <a:r>
              <a:rPr lang="en-US" err="1">
                <a:effectLst/>
                <a:latin typeface="Times New Roman" panose="02020603050405020304" pitchFamily="18" charset="0"/>
                <a:ea typeface="Calibri" panose="020F0502020204030204" pitchFamily="34" charset="0"/>
                <a:cs typeface="Mangal" panose="02040503050203030202" pitchFamily="18" charset="0"/>
              </a:rPr>
              <a:t>Shivekar</a:t>
            </a:r>
            <a:r>
              <a:rPr lang="en-US">
                <a:effectLst/>
                <a:latin typeface="Times New Roman" panose="02020603050405020304" pitchFamily="18" charset="0"/>
                <a:ea typeface="Calibri" panose="020F0502020204030204" pitchFamily="34" charset="0"/>
                <a:cs typeface="Mangal" panose="02040503050203030202" pitchFamily="18" charset="0"/>
              </a:rPr>
              <a:t>, Vidyapeeth, and </a:t>
            </a:r>
            <a:r>
              <a:rPr lang="en-US" err="1">
                <a:effectLst/>
                <a:latin typeface="Times New Roman" panose="02020603050405020304" pitchFamily="18" charset="0"/>
                <a:ea typeface="Calibri" panose="020F0502020204030204" pitchFamily="34" charset="0"/>
                <a:cs typeface="Mangal" panose="02040503050203030202" pitchFamily="18" charset="0"/>
              </a:rPr>
              <a:t>Padave</a:t>
            </a:r>
            <a:r>
              <a:rPr lang="en-US">
                <a:effectLst/>
                <a:latin typeface="Times New Roman" panose="02020603050405020304" pitchFamily="18" charset="0"/>
                <a:ea typeface="Calibri" panose="020F0502020204030204" pitchFamily="34" charset="0"/>
                <a:cs typeface="Mangal" panose="02040503050203030202" pitchFamily="18" charset="0"/>
              </a:rPr>
              <a:t>, 2019)</a:t>
            </a:r>
            <a:endParaRPr lang="en-IN"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buFont typeface="Symbol" panose="05050102010706020507" pitchFamily="18" charset="2"/>
              <a:buChar char=""/>
            </a:pPr>
            <a:r>
              <a:rPr lang="en-US" kern="100">
                <a:effectLst/>
                <a:latin typeface="Times New Roman" panose="02020603050405020304" pitchFamily="18" charset="0"/>
                <a:ea typeface="Calibri" panose="020F0502020204030204" pitchFamily="34" charset="0"/>
                <a:cs typeface="Mangal" panose="02040503050203030202" pitchFamily="18" charset="0"/>
              </a:rPr>
              <a:t>Accor's Predictive AI (dynamic pricing and demand forecasting) </a:t>
            </a:r>
            <a:r>
              <a:rPr lang="en-US">
                <a:effectLst/>
                <a:latin typeface="Times New Roman" panose="02020603050405020304" pitchFamily="18" charset="0"/>
                <a:ea typeface="Calibri" panose="020F0502020204030204" pitchFamily="34" charset="0"/>
                <a:cs typeface="Mangal" panose="02040503050203030202" pitchFamily="18" charset="0"/>
              </a:rPr>
              <a:t>(Cherenkov et al., 2024)</a:t>
            </a:r>
            <a:endParaRPr lang="en-IN"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spcAft>
                <a:spcPts val="800"/>
              </a:spcAft>
              <a:buFont typeface="Symbol" panose="05050102010706020507" pitchFamily="18" charset="2"/>
              <a:buChar char=""/>
            </a:pPr>
            <a:r>
              <a:rPr lang="en-US" kern="100">
                <a:effectLst/>
                <a:latin typeface="Times New Roman" panose="02020603050405020304" pitchFamily="18" charset="0"/>
                <a:ea typeface="Calibri" panose="020F0502020204030204" pitchFamily="34" charset="0"/>
                <a:cs typeface="Mangal" panose="02040503050203030202" pitchFamily="18" charset="0"/>
              </a:rPr>
              <a:t>What succeeded and what failed with each of these instances</a:t>
            </a:r>
            <a:endParaRPr lang="en-IN" kern="10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Tree>
    <p:extLst>
      <p:ext uri="{BB962C8B-B14F-4D97-AF65-F5344CB8AC3E}">
        <p14:creationId xmlns:p14="http://schemas.microsoft.com/office/powerpoint/2010/main" val="4206636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8951ED-9D7F-ABFB-0C0F-4359289F6FAC}"/>
              </a:ext>
            </a:extLst>
          </p:cNvPr>
          <p:cNvSpPr>
            <a:spLocks noGrp="1"/>
          </p:cNvSpPr>
          <p:nvPr>
            <p:ph type="title"/>
          </p:nvPr>
        </p:nvSpPr>
        <p:spPr>
          <a:xfrm>
            <a:off x="484552" y="365125"/>
            <a:ext cx="10869248" cy="1570831"/>
          </a:xfrm>
        </p:spPr>
        <p:txBody>
          <a:bodyPr>
            <a:normAutofit/>
          </a:bodyPr>
          <a:lstStyle/>
          <a:p>
            <a:r>
              <a:rPr lang="en-US" b="1" kern="100" dirty="0">
                <a:effectLst/>
                <a:latin typeface="Times New Roman" panose="02020603050405020304" pitchFamily="18" charset="0"/>
                <a:ea typeface="Times New Roman" panose="02020603050405020304" pitchFamily="18" charset="0"/>
                <a:cs typeface="Mangal" panose="02040503050203030202" pitchFamily="18" charset="0"/>
              </a:rPr>
              <a:t>Conclusions </a:t>
            </a:r>
            <a:endParaRPr lang="en-IN" dirty="0"/>
          </a:p>
        </p:txBody>
      </p:sp>
      <p:graphicFrame>
        <p:nvGraphicFramePr>
          <p:cNvPr id="19" name="Content Placeholder 2">
            <a:extLst>
              <a:ext uri="{FF2B5EF4-FFF2-40B4-BE49-F238E27FC236}">
                <a16:creationId xmlns:a16="http://schemas.microsoft.com/office/drawing/2014/main" id="{E118A5B4-AB47-DA64-6AD1-1C8F892C71C6}"/>
              </a:ext>
            </a:extLst>
          </p:cNvPr>
          <p:cNvGraphicFramePr>
            <a:graphicFrameLocks noGrp="1"/>
          </p:cNvGraphicFramePr>
          <p:nvPr>
            <p:ph idx="1"/>
            <p:extLst>
              <p:ext uri="{D42A27DB-BD31-4B8C-83A1-F6EECF244321}">
                <p14:modId xmlns:p14="http://schemas.microsoft.com/office/powerpoint/2010/main" val="2811951417"/>
              </p:ext>
            </p:extLst>
          </p:nvPr>
        </p:nvGraphicFramePr>
        <p:xfrm>
          <a:off x="427383" y="2713383"/>
          <a:ext cx="9859617"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2181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E8FE0-2C1E-EAB4-66DC-6FFFAE6F90DB}"/>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42A0CDED-335F-CAE8-2ED9-B62B81C6CADD}"/>
              </a:ext>
            </a:extLst>
          </p:cNvPr>
          <p:cNvSpPr>
            <a:spLocks noGrp="1"/>
          </p:cNvSpPr>
          <p:nvPr>
            <p:ph idx="1"/>
          </p:nvPr>
        </p:nvSpPr>
        <p:spPr/>
        <p:txBody>
          <a:bodyPr/>
          <a:lstStyle/>
          <a:p>
            <a:pPr lvl="0"/>
            <a:r>
              <a:rPr lang="en-US" b="1" dirty="0"/>
              <a:t>Recommendations:</a:t>
            </a:r>
            <a:endParaRPr lang="en-US" dirty="0"/>
          </a:p>
          <a:p>
            <a:pPr lvl="1"/>
            <a:r>
              <a:rPr lang="en-US" dirty="0"/>
              <a:t>Seek hybrid service models with AI for low-touch work and human touch for high-touch moments</a:t>
            </a:r>
          </a:p>
          <a:p>
            <a:pPr lvl="1"/>
            <a:r>
              <a:rPr lang="en-US" dirty="0"/>
              <a:t>Invest in holistic reskilling &amp; upskilling programs to reskill employees into AI-overlook and guest-experience profiles</a:t>
            </a:r>
          </a:p>
          <a:p>
            <a:pPr lvl="1"/>
            <a:r>
              <a:rPr lang="en-US" dirty="0"/>
              <a:t>Support ethical AI architectures with open data policies, GDPR compliance, and bias management</a:t>
            </a:r>
          </a:p>
          <a:p>
            <a:pPr lvl="1"/>
            <a:r>
              <a:rPr lang="en-US" dirty="0"/>
              <a:t>Create consistent guest satisfaction measurement through real-time feedback tools &amp; sentiment analysis</a:t>
            </a:r>
          </a:p>
          <a:p>
            <a:pPr lvl="1"/>
            <a:r>
              <a:rPr lang="en-US" dirty="0"/>
              <a:t>Collaborate with proven, high-tech AI vendors on strategic partnerships to co-develop secure, scalable solutions</a:t>
            </a:r>
          </a:p>
          <a:p>
            <a:endParaRPr lang="en-US" dirty="0"/>
          </a:p>
        </p:txBody>
      </p:sp>
    </p:spTree>
    <p:extLst>
      <p:ext uri="{BB962C8B-B14F-4D97-AF65-F5344CB8AC3E}">
        <p14:creationId xmlns:p14="http://schemas.microsoft.com/office/powerpoint/2010/main" val="2974376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F15C8E-093E-4823-A12A-001BAA62B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C60494-71A0-4561-A012-BA2338D0D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2957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03C846-D3E3-1105-9C39-86A6A8BBCE58}"/>
              </a:ext>
            </a:extLst>
          </p:cNvPr>
          <p:cNvSpPr>
            <a:spLocks noGrp="1"/>
          </p:cNvSpPr>
          <p:nvPr>
            <p:ph type="title"/>
          </p:nvPr>
        </p:nvSpPr>
        <p:spPr>
          <a:xfrm>
            <a:off x="484552" y="365125"/>
            <a:ext cx="10869248" cy="1570831"/>
          </a:xfrm>
        </p:spPr>
        <p:txBody>
          <a:bodyPr>
            <a:normAutofit/>
          </a:bodyPr>
          <a:lstStyle/>
          <a:p>
            <a:r>
              <a:rPr lang="en-US" b="1">
                <a:latin typeface="Times New Roman" panose="02020603050405020304" pitchFamily="18" charset="0"/>
                <a:cs typeface="Times New Roman" panose="02020603050405020304" pitchFamily="18" charset="0"/>
              </a:rPr>
              <a:t>References</a:t>
            </a:r>
            <a:endParaRPr lang="en-IN" b="1">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C515C896-850F-D2C6-140A-3E5E52A17131}"/>
              </a:ext>
            </a:extLst>
          </p:cNvPr>
          <p:cNvGraphicFramePr>
            <a:graphicFrameLocks noGrp="1"/>
          </p:cNvGraphicFramePr>
          <p:nvPr>
            <p:ph idx="1"/>
            <p:extLst>
              <p:ext uri="{D42A27DB-BD31-4B8C-83A1-F6EECF244321}">
                <p14:modId xmlns:p14="http://schemas.microsoft.com/office/powerpoint/2010/main" val="3975578225"/>
              </p:ext>
            </p:extLst>
          </p:nvPr>
        </p:nvGraphicFramePr>
        <p:xfrm>
          <a:off x="427383" y="2713383"/>
          <a:ext cx="11380304" cy="3414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0498489"/>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2460</Words>
  <Application>Microsoft Macintosh PowerPoint</Application>
  <PresentationFormat>Widescreen</PresentationFormat>
  <Paragraphs>71</Paragraphs>
  <Slides>10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Arial</vt:lpstr>
      <vt:lpstr>Avenir Next LT Pro</vt:lpstr>
      <vt:lpstr>Bahnschrift</vt:lpstr>
      <vt:lpstr>Cambria Math</vt:lpstr>
      <vt:lpstr>Symbol</vt:lpstr>
      <vt:lpstr>Times New Roman</vt:lpstr>
      <vt:lpstr>MatrixVTI</vt:lpstr>
      <vt:lpstr>BMIH6001  Assignment One Conference Research Paper ppt</vt:lpstr>
      <vt:lpstr>The future of work: Artificial Intelligence (AI) and human collaboration in hotel and hospitality</vt:lpstr>
      <vt:lpstr>Introduction</vt:lpstr>
      <vt:lpstr>Literature Review</vt:lpstr>
      <vt:lpstr>Methodology</vt:lpstr>
      <vt:lpstr>PESTEL Analysis</vt:lpstr>
      <vt:lpstr>Real‑World Examples</vt:lpstr>
      <vt:lpstr>Conclusions </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2025-05-20T09:29:59Z</dcterms:created>
  <dcterms:modified xsi:type="dcterms:W3CDTF">2025-06-09T09:51:25Z</dcterms:modified>
</cp:coreProperties>
</file>