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hu-H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07"/>
  </p:normalViewPr>
  <p:slideViewPr>
    <p:cSldViewPr snapToGrid="0" snapToObjects="1">
      <p:cViewPr varScale="1">
        <p:scale>
          <a:sx n="90" d="100"/>
          <a:sy n="90" d="100"/>
        </p:scale>
        <p:origin x="232"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620A26-F9A2-4856-9E6D-8ECB82BE6B5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C247E7-9362-4267-B561-D444C55EC6B1}">
      <dgm:prSet/>
      <dgm:spPr/>
      <dgm:t>
        <a:bodyPr/>
        <a:lstStyle/>
        <a:p>
          <a:r>
            <a:rPr lang="hu-HU"/>
            <a:t>Profitability</a:t>
          </a:r>
          <a:endParaRPr lang="en-US"/>
        </a:p>
      </dgm:t>
    </dgm:pt>
    <dgm:pt modelId="{37C95DBB-4182-4461-933C-AF864300743F}" type="parTrans" cxnId="{A7B726A3-CE09-4E24-AB72-306FAAE991E3}">
      <dgm:prSet/>
      <dgm:spPr/>
      <dgm:t>
        <a:bodyPr/>
        <a:lstStyle/>
        <a:p>
          <a:endParaRPr lang="en-US"/>
        </a:p>
      </dgm:t>
    </dgm:pt>
    <dgm:pt modelId="{C79FE62C-5588-4F36-88BD-05A7689C6410}" type="sibTrans" cxnId="{A7B726A3-CE09-4E24-AB72-306FAAE991E3}">
      <dgm:prSet/>
      <dgm:spPr/>
      <dgm:t>
        <a:bodyPr/>
        <a:lstStyle/>
        <a:p>
          <a:endParaRPr lang="en-US"/>
        </a:p>
      </dgm:t>
    </dgm:pt>
    <dgm:pt modelId="{BB7A085F-8976-4EA8-A793-AF147F6B5705}">
      <dgm:prSet/>
      <dgm:spPr/>
      <dgm:t>
        <a:bodyPr/>
        <a:lstStyle/>
        <a:p>
          <a:r>
            <a:rPr lang="hu-HU"/>
            <a:t>Liquidity</a:t>
          </a:r>
          <a:endParaRPr lang="en-US"/>
        </a:p>
      </dgm:t>
    </dgm:pt>
    <dgm:pt modelId="{D4A84C2D-268C-4C5E-816A-B2924E10031C}" type="parTrans" cxnId="{89C80416-9AD0-4CA0-94B3-DCD3147BB783}">
      <dgm:prSet/>
      <dgm:spPr/>
      <dgm:t>
        <a:bodyPr/>
        <a:lstStyle/>
        <a:p>
          <a:endParaRPr lang="en-US"/>
        </a:p>
      </dgm:t>
    </dgm:pt>
    <dgm:pt modelId="{36426BA8-871F-44F7-B59A-8B48E55CC562}" type="sibTrans" cxnId="{89C80416-9AD0-4CA0-94B3-DCD3147BB783}">
      <dgm:prSet/>
      <dgm:spPr/>
      <dgm:t>
        <a:bodyPr/>
        <a:lstStyle/>
        <a:p>
          <a:endParaRPr lang="en-US"/>
        </a:p>
      </dgm:t>
    </dgm:pt>
    <dgm:pt modelId="{AB5040CD-8829-4512-939B-6E8B8576092C}">
      <dgm:prSet/>
      <dgm:spPr/>
      <dgm:t>
        <a:bodyPr/>
        <a:lstStyle/>
        <a:p>
          <a:r>
            <a:rPr lang="hu-HU"/>
            <a:t>Gearing</a:t>
          </a:r>
          <a:endParaRPr lang="en-US"/>
        </a:p>
      </dgm:t>
    </dgm:pt>
    <dgm:pt modelId="{72D63648-0C72-452D-8006-70171EE5A6E6}" type="parTrans" cxnId="{E93A1C2D-4905-433B-8FD9-458219C2C31C}">
      <dgm:prSet/>
      <dgm:spPr/>
      <dgm:t>
        <a:bodyPr/>
        <a:lstStyle/>
        <a:p>
          <a:endParaRPr lang="en-US"/>
        </a:p>
      </dgm:t>
    </dgm:pt>
    <dgm:pt modelId="{6BEAF9E4-FB3B-4068-AFFF-8B6025DC8360}" type="sibTrans" cxnId="{E93A1C2D-4905-433B-8FD9-458219C2C31C}">
      <dgm:prSet/>
      <dgm:spPr/>
      <dgm:t>
        <a:bodyPr/>
        <a:lstStyle/>
        <a:p>
          <a:endParaRPr lang="en-US"/>
        </a:p>
      </dgm:t>
    </dgm:pt>
    <dgm:pt modelId="{0DAFB6EA-78A7-CC48-84FF-231D95F7AB12}" type="pres">
      <dgm:prSet presAssocID="{EA620A26-F9A2-4856-9E6D-8ECB82BE6B53}" presName="vert0" presStyleCnt="0">
        <dgm:presLayoutVars>
          <dgm:dir/>
          <dgm:animOne val="branch"/>
          <dgm:animLvl val="lvl"/>
        </dgm:presLayoutVars>
      </dgm:prSet>
      <dgm:spPr/>
    </dgm:pt>
    <dgm:pt modelId="{EDC46A4F-DA18-DD4E-89C5-DC49CAA956CF}" type="pres">
      <dgm:prSet presAssocID="{ECC247E7-9362-4267-B561-D444C55EC6B1}" presName="thickLine" presStyleLbl="alignNode1" presStyleIdx="0" presStyleCnt="3"/>
      <dgm:spPr/>
    </dgm:pt>
    <dgm:pt modelId="{2E72B3D2-0FD7-A240-BB6D-A53312BA66C3}" type="pres">
      <dgm:prSet presAssocID="{ECC247E7-9362-4267-B561-D444C55EC6B1}" presName="horz1" presStyleCnt="0"/>
      <dgm:spPr/>
    </dgm:pt>
    <dgm:pt modelId="{7AB231D7-48BF-394D-8609-FCE2D8D49CB7}" type="pres">
      <dgm:prSet presAssocID="{ECC247E7-9362-4267-B561-D444C55EC6B1}" presName="tx1" presStyleLbl="revTx" presStyleIdx="0" presStyleCnt="3"/>
      <dgm:spPr/>
    </dgm:pt>
    <dgm:pt modelId="{28CDFFEA-D0DD-EF42-A3F9-21ADC9D8FDB6}" type="pres">
      <dgm:prSet presAssocID="{ECC247E7-9362-4267-B561-D444C55EC6B1}" presName="vert1" presStyleCnt="0"/>
      <dgm:spPr/>
    </dgm:pt>
    <dgm:pt modelId="{4AD196C7-F552-9448-89D4-E427A624A1C2}" type="pres">
      <dgm:prSet presAssocID="{BB7A085F-8976-4EA8-A793-AF147F6B5705}" presName="thickLine" presStyleLbl="alignNode1" presStyleIdx="1" presStyleCnt="3"/>
      <dgm:spPr/>
    </dgm:pt>
    <dgm:pt modelId="{0B1E79A8-979F-6A43-B805-1188A09995A2}" type="pres">
      <dgm:prSet presAssocID="{BB7A085F-8976-4EA8-A793-AF147F6B5705}" presName="horz1" presStyleCnt="0"/>
      <dgm:spPr/>
    </dgm:pt>
    <dgm:pt modelId="{A6B08CEA-AD82-594D-B30E-99D8AB5840CA}" type="pres">
      <dgm:prSet presAssocID="{BB7A085F-8976-4EA8-A793-AF147F6B5705}" presName="tx1" presStyleLbl="revTx" presStyleIdx="1" presStyleCnt="3"/>
      <dgm:spPr/>
    </dgm:pt>
    <dgm:pt modelId="{5FA9CC3F-3B12-CA4F-9368-EEA2691BE781}" type="pres">
      <dgm:prSet presAssocID="{BB7A085F-8976-4EA8-A793-AF147F6B5705}" presName="vert1" presStyleCnt="0"/>
      <dgm:spPr/>
    </dgm:pt>
    <dgm:pt modelId="{F6D0822C-08BA-5D4F-8AFA-464860E4C88B}" type="pres">
      <dgm:prSet presAssocID="{AB5040CD-8829-4512-939B-6E8B8576092C}" presName="thickLine" presStyleLbl="alignNode1" presStyleIdx="2" presStyleCnt="3"/>
      <dgm:spPr/>
    </dgm:pt>
    <dgm:pt modelId="{97FAD678-CC5E-CF41-A975-128A3BC8D479}" type="pres">
      <dgm:prSet presAssocID="{AB5040CD-8829-4512-939B-6E8B8576092C}" presName="horz1" presStyleCnt="0"/>
      <dgm:spPr/>
    </dgm:pt>
    <dgm:pt modelId="{C50A70C1-2D5C-DD4B-9B0D-9B809C6F3E39}" type="pres">
      <dgm:prSet presAssocID="{AB5040CD-8829-4512-939B-6E8B8576092C}" presName="tx1" presStyleLbl="revTx" presStyleIdx="2" presStyleCnt="3"/>
      <dgm:spPr/>
    </dgm:pt>
    <dgm:pt modelId="{91CB083F-156E-D64D-A54C-F32792C10B5F}" type="pres">
      <dgm:prSet presAssocID="{AB5040CD-8829-4512-939B-6E8B8576092C}" presName="vert1" presStyleCnt="0"/>
      <dgm:spPr/>
    </dgm:pt>
  </dgm:ptLst>
  <dgm:cxnLst>
    <dgm:cxn modelId="{89C80416-9AD0-4CA0-94B3-DCD3147BB783}" srcId="{EA620A26-F9A2-4856-9E6D-8ECB82BE6B53}" destId="{BB7A085F-8976-4EA8-A793-AF147F6B5705}" srcOrd="1" destOrd="0" parTransId="{D4A84C2D-268C-4C5E-816A-B2924E10031C}" sibTransId="{36426BA8-871F-44F7-B59A-8B48E55CC562}"/>
    <dgm:cxn modelId="{E93A1C2D-4905-433B-8FD9-458219C2C31C}" srcId="{EA620A26-F9A2-4856-9E6D-8ECB82BE6B53}" destId="{AB5040CD-8829-4512-939B-6E8B8576092C}" srcOrd="2" destOrd="0" parTransId="{72D63648-0C72-452D-8006-70171EE5A6E6}" sibTransId="{6BEAF9E4-FB3B-4068-AFFF-8B6025DC8360}"/>
    <dgm:cxn modelId="{ED499D2F-4F3E-8442-BF60-7A7D8A436C03}" type="presOf" srcId="{AB5040CD-8829-4512-939B-6E8B8576092C}" destId="{C50A70C1-2D5C-DD4B-9B0D-9B809C6F3E39}" srcOrd="0" destOrd="0" presId="urn:microsoft.com/office/officeart/2008/layout/LinedList"/>
    <dgm:cxn modelId="{5FD2266D-5043-F34F-B964-194CF86E9DEF}" type="presOf" srcId="{BB7A085F-8976-4EA8-A793-AF147F6B5705}" destId="{A6B08CEA-AD82-594D-B30E-99D8AB5840CA}" srcOrd="0" destOrd="0" presId="urn:microsoft.com/office/officeart/2008/layout/LinedList"/>
    <dgm:cxn modelId="{E4E66B7D-1C3A-8A40-A23A-564BF7F78F92}" type="presOf" srcId="{ECC247E7-9362-4267-B561-D444C55EC6B1}" destId="{7AB231D7-48BF-394D-8609-FCE2D8D49CB7}" srcOrd="0" destOrd="0" presId="urn:microsoft.com/office/officeart/2008/layout/LinedList"/>
    <dgm:cxn modelId="{A7B726A3-CE09-4E24-AB72-306FAAE991E3}" srcId="{EA620A26-F9A2-4856-9E6D-8ECB82BE6B53}" destId="{ECC247E7-9362-4267-B561-D444C55EC6B1}" srcOrd="0" destOrd="0" parTransId="{37C95DBB-4182-4461-933C-AF864300743F}" sibTransId="{C79FE62C-5588-4F36-88BD-05A7689C6410}"/>
    <dgm:cxn modelId="{5D273EC5-4423-A846-81D3-7FB704991834}" type="presOf" srcId="{EA620A26-F9A2-4856-9E6D-8ECB82BE6B53}" destId="{0DAFB6EA-78A7-CC48-84FF-231D95F7AB12}" srcOrd="0" destOrd="0" presId="urn:microsoft.com/office/officeart/2008/layout/LinedList"/>
    <dgm:cxn modelId="{ACEF38A3-2D4B-FF45-9BF9-E0655258962C}" type="presParOf" srcId="{0DAFB6EA-78A7-CC48-84FF-231D95F7AB12}" destId="{EDC46A4F-DA18-DD4E-89C5-DC49CAA956CF}" srcOrd="0" destOrd="0" presId="urn:microsoft.com/office/officeart/2008/layout/LinedList"/>
    <dgm:cxn modelId="{53610521-37F2-1E49-89EE-A03A8AA19810}" type="presParOf" srcId="{0DAFB6EA-78A7-CC48-84FF-231D95F7AB12}" destId="{2E72B3D2-0FD7-A240-BB6D-A53312BA66C3}" srcOrd="1" destOrd="0" presId="urn:microsoft.com/office/officeart/2008/layout/LinedList"/>
    <dgm:cxn modelId="{5DABB5CB-294A-9842-A306-4F779423733F}" type="presParOf" srcId="{2E72B3D2-0FD7-A240-BB6D-A53312BA66C3}" destId="{7AB231D7-48BF-394D-8609-FCE2D8D49CB7}" srcOrd="0" destOrd="0" presId="urn:microsoft.com/office/officeart/2008/layout/LinedList"/>
    <dgm:cxn modelId="{9C90D6A4-0E3F-054E-9796-92BD226C83BC}" type="presParOf" srcId="{2E72B3D2-0FD7-A240-BB6D-A53312BA66C3}" destId="{28CDFFEA-D0DD-EF42-A3F9-21ADC9D8FDB6}" srcOrd="1" destOrd="0" presId="urn:microsoft.com/office/officeart/2008/layout/LinedList"/>
    <dgm:cxn modelId="{4638817B-9314-E243-98E4-411ACC56FC83}" type="presParOf" srcId="{0DAFB6EA-78A7-CC48-84FF-231D95F7AB12}" destId="{4AD196C7-F552-9448-89D4-E427A624A1C2}" srcOrd="2" destOrd="0" presId="urn:microsoft.com/office/officeart/2008/layout/LinedList"/>
    <dgm:cxn modelId="{E6852ABD-8F75-E24E-9B7A-4E37AA123F52}" type="presParOf" srcId="{0DAFB6EA-78A7-CC48-84FF-231D95F7AB12}" destId="{0B1E79A8-979F-6A43-B805-1188A09995A2}" srcOrd="3" destOrd="0" presId="urn:microsoft.com/office/officeart/2008/layout/LinedList"/>
    <dgm:cxn modelId="{EA1EBC81-F616-7346-9CF5-298E980EFF8E}" type="presParOf" srcId="{0B1E79A8-979F-6A43-B805-1188A09995A2}" destId="{A6B08CEA-AD82-594D-B30E-99D8AB5840CA}" srcOrd="0" destOrd="0" presId="urn:microsoft.com/office/officeart/2008/layout/LinedList"/>
    <dgm:cxn modelId="{A7210E15-91E3-A841-811B-7915DF445C01}" type="presParOf" srcId="{0B1E79A8-979F-6A43-B805-1188A09995A2}" destId="{5FA9CC3F-3B12-CA4F-9368-EEA2691BE781}" srcOrd="1" destOrd="0" presId="urn:microsoft.com/office/officeart/2008/layout/LinedList"/>
    <dgm:cxn modelId="{C2CAA52B-EB45-2D41-9E6D-7662DC7BB797}" type="presParOf" srcId="{0DAFB6EA-78A7-CC48-84FF-231D95F7AB12}" destId="{F6D0822C-08BA-5D4F-8AFA-464860E4C88B}" srcOrd="4" destOrd="0" presId="urn:microsoft.com/office/officeart/2008/layout/LinedList"/>
    <dgm:cxn modelId="{73FCAD78-BFA5-7444-B090-A48E01938443}" type="presParOf" srcId="{0DAFB6EA-78A7-CC48-84FF-231D95F7AB12}" destId="{97FAD678-CC5E-CF41-A975-128A3BC8D479}" srcOrd="5" destOrd="0" presId="urn:microsoft.com/office/officeart/2008/layout/LinedList"/>
    <dgm:cxn modelId="{39653DCB-7A2A-BF48-AF48-9BDF7872844A}" type="presParOf" srcId="{97FAD678-CC5E-CF41-A975-128A3BC8D479}" destId="{C50A70C1-2D5C-DD4B-9B0D-9B809C6F3E39}" srcOrd="0" destOrd="0" presId="urn:microsoft.com/office/officeart/2008/layout/LinedList"/>
    <dgm:cxn modelId="{A2C81739-EACA-1C4E-A56B-DD1297EE43C5}" type="presParOf" srcId="{97FAD678-CC5E-CF41-A975-128A3BC8D479}" destId="{91CB083F-156E-D64D-A54C-F32792C10B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46A4F-DA18-DD4E-89C5-DC49CAA956CF}">
      <dsp:nvSpPr>
        <dsp:cNvPr id="0" name=""/>
        <dsp:cNvSpPr/>
      </dsp:nvSpPr>
      <dsp:spPr>
        <a:xfrm>
          <a:off x="0" y="2299"/>
          <a:ext cx="7012370"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7AB231D7-48BF-394D-8609-FCE2D8D49CB7}">
      <dsp:nvSpPr>
        <dsp:cNvPr id="0" name=""/>
        <dsp:cNvSpPr/>
      </dsp:nvSpPr>
      <dsp:spPr>
        <a:xfrm>
          <a:off x="0" y="2299"/>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hu-HU" sz="6500" kern="1200"/>
            <a:t>Profitability</a:t>
          </a:r>
          <a:endParaRPr lang="en-US" sz="6500" kern="1200"/>
        </a:p>
      </dsp:txBody>
      <dsp:txXfrm>
        <a:off x="0" y="2299"/>
        <a:ext cx="7012370" cy="1568177"/>
      </dsp:txXfrm>
    </dsp:sp>
    <dsp:sp modelId="{4AD196C7-F552-9448-89D4-E427A624A1C2}">
      <dsp:nvSpPr>
        <dsp:cNvPr id="0" name=""/>
        <dsp:cNvSpPr/>
      </dsp:nvSpPr>
      <dsp:spPr>
        <a:xfrm>
          <a:off x="0" y="1570476"/>
          <a:ext cx="7012370" cy="0"/>
        </a:xfrm>
        <a:prstGeom prst="line">
          <a:avLst/>
        </a:prstGeom>
        <a:gradFill rotWithShape="0">
          <a:gsLst>
            <a:gs pos="0">
              <a:schemeClr val="accent2">
                <a:hueOff val="747806"/>
                <a:satOff val="-5205"/>
                <a:lumOff val="-2157"/>
                <a:alphaOff val="0"/>
                <a:tint val="98000"/>
                <a:lumMod val="110000"/>
              </a:schemeClr>
            </a:gs>
            <a:gs pos="84000">
              <a:schemeClr val="accent2">
                <a:hueOff val="747806"/>
                <a:satOff val="-5205"/>
                <a:lumOff val="-2157"/>
                <a:alphaOff val="0"/>
                <a:shade val="90000"/>
                <a:lumMod val="88000"/>
              </a:schemeClr>
            </a:gs>
          </a:gsLst>
          <a:lin ang="5400000" scaled="0"/>
        </a:gradFill>
        <a:ln w="12700" cap="rnd" cmpd="sng" algn="ctr">
          <a:solidFill>
            <a:schemeClr val="accent2">
              <a:hueOff val="747806"/>
              <a:satOff val="-5205"/>
              <a:lumOff val="-2157"/>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A6B08CEA-AD82-594D-B30E-99D8AB5840CA}">
      <dsp:nvSpPr>
        <dsp:cNvPr id="0" name=""/>
        <dsp:cNvSpPr/>
      </dsp:nvSpPr>
      <dsp:spPr>
        <a:xfrm>
          <a:off x="0" y="1570476"/>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hu-HU" sz="6500" kern="1200"/>
            <a:t>Liquidity</a:t>
          </a:r>
          <a:endParaRPr lang="en-US" sz="6500" kern="1200"/>
        </a:p>
      </dsp:txBody>
      <dsp:txXfrm>
        <a:off x="0" y="1570476"/>
        <a:ext cx="7012370" cy="1568177"/>
      </dsp:txXfrm>
    </dsp:sp>
    <dsp:sp modelId="{F6D0822C-08BA-5D4F-8AFA-464860E4C88B}">
      <dsp:nvSpPr>
        <dsp:cNvPr id="0" name=""/>
        <dsp:cNvSpPr/>
      </dsp:nvSpPr>
      <dsp:spPr>
        <a:xfrm>
          <a:off x="0" y="3138654"/>
          <a:ext cx="7012370" cy="0"/>
        </a:xfrm>
        <a:prstGeom prst="line">
          <a:avLst/>
        </a:prstGeom>
        <a:gradFill rotWithShape="0">
          <a:gsLst>
            <a:gs pos="0">
              <a:schemeClr val="accent2">
                <a:hueOff val="1495612"/>
                <a:satOff val="-10409"/>
                <a:lumOff val="-4315"/>
                <a:alphaOff val="0"/>
                <a:tint val="98000"/>
                <a:lumMod val="110000"/>
              </a:schemeClr>
            </a:gs>
            <a:gs pos="84000">
              <a:schemeClr val="accent2">
                <a:hueOff val="1495612"/>
                <a:satOff val="-10409"/>
                <a:lumOff val="-4315"/>
                <a:alphaOff val="0"/>
                <a:shade val="90000"/>
                <a:lumMod val="88000"/>
              </a:schemeClr>
            </a:gs>
          </a:gsLst>
          <a:lin ang="5400000" scaled="0"/>
        </a:gradFill>
        <a:ln w="12700" cap="rnd" cmpd="sng" algn="ctr">
          <a:solidFill>
            <a:schemeClr val="accent2">
              <a:hueOff val="1495612"/>
              <a:satOff val="-10409"/>
              <a:lumOff val="-4315"/>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C50A70C1-2D5C-DD4B-9B0D-9B809C6F3E39}">
      <dsp:nvSpPr>
        <dsp:cNvPr id="0" name=""/>
        <dsp:cNvSpPr/>
      </dsp:nvSpPr>
      <dsp:spPr>
        <a:xfrm>
          <a:off x="0" y="3138654"/>
          <a:ext cx="7012370" cy="1568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hu-HU" sz="6500" kern="1200"/>
            <a:t>Gearing</a:t>
          </a:r>
          <a:endParaRPr lang="en-US" sz="6500" kern="1200"/>
        </a:p>
      </dsp:txBody>
      <dsp:txXfrm>
        <a:off x="0" y="3138654"/>
        <a:ext cx="7012370" cy="15681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11/20/19</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79410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11/20/19</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979210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11/20/19</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84584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25816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7878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2209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8670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11/20/19</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38327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11/20/19</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92298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92793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11/20/19</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39782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ED291B17-9318-49DB-B28B-6E5994AE9581}" type="datetime1">
              <a:rPr lang="en-US" smtClean="0"/>
              <a:t>11/20/19</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5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5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629730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Cím 1">
            <a:extLst>
              <a:ext uri="{FF2B5EF4-FFF2-40B4-BE49-F238E27FC236}">
                <a16:creationId xmlns:a16="http://schemas.microsoft.com/office/drawing/2014/main" id="{BD6CEEAA-1C12-6444-94A9-236E2B31D1DE}"/>
              </a:ext>
            </a:extLst>
          </p:cNvPr>
          <p:cNvSpPr>
            <a:spLocks noGrp="1"/>
          </p:cNvSpPr>
          <p:nvPr>
            <p:ph type="ctrTitle"/>
          </p:nvPr>
        </p:nvSpPr>
        <p:spPr>
          <a:xfrm>
            <a:off x="638620" y="863695"/>
            <a:ext cx="3511233" cy="3779995"/>
          </a:xfrm>
        </p:spPr>
        <p:txBody>
          <a:bodyPr anchor="ctr">
            <a:normAutofit/>
          </a:bodyPr>
          <a:lstStyle/>
          <a:p>
            <a:r>
              <a:rPr lang="hu-HU" sz="2800" dirty="0">
                <a:solidFill>
                  <a:schemeClr val="tx1"/>
                </a:solidFill>
              </a:rPr>
              <a:t>International Hotel </a:t>
            </a:r>
            <a:r>
              <a:rPr lang="hu-HU" sz="2800">
                <a:solidFill>
                  <a:schemeClr val="tx1"/>
                </a:solidFill>
              </a:rPr>
              <a:t>MaNAgement</a:t>
            </a:r>
            <a:br>
              <a:rPr lang="hu-HU" sz="2800" dirty="0">
                <a:solidFill>
                  <a:schemeClr val="tx1"/>
                </a:solidFill>
              </a:rPr>
            </a:br>
            <a:r>
              <a:rPr lang="hu-HU" sz="2800" dirty="0">
                <a:solidFill>
                  <a:schemeClr val="tx1"/>
                </a:solidFill>
              </a:rPr>
              <a:t> </a:t>
            </a:r>
            <a:br>
              <a:rPr lang="hu-HU" sz="2800" dirty="0">
                <a:solidFill>
                  <a:schemeClr val="tx1"/>
                </a:solidFill>
              </a:rPr>
            </a:br>
            <a:r>
              <a:rPr lang="hu-HU" sz="2800" dirty="0">
                <a:solidFill>
                  <a:schemeClr val="tx1"/>
                </a:solidFill>
              </a:rPr>
              <a:t>              Financial Management </a:t>
            </a:r>
            <a:r>
              <a:rPr lang="hu-HU" sz="2800">
                <a:solidFill>
                  <a:schemeClr val="tx1"/>
                </a:solidFill>
              </a:rPr>
              <a:t>for</a:t>
            </a:r>
            <a:r>
              <a:rPr lang="hu-HU" sz="2800" dirty="0">
                <a:solidFill>
                  <a:schemeClr val="tx1"/>
                </a:solidFill>
              </a:rPr>
              <a:t> </a:t>
            </a:r>
            <a:r>
              <a:rPr lang="hu-HU" sz="2800">
                <a:solidFill>
                  <a:schemeClr val="tx1"/>
                </a:solidFill>
              </a:rPr>
              <a:t>the</a:t>
            </a:r>
            <a:r>
              <a:rPr lang="hu-HU" sz="2800" dirty="0">
                <a:solidFill>
                  <a:schemeClr val="tx1"/>
                </a:solidFill>
              </a:rPr>
              <a:t> Hotel </a:t>
            </a:r>
            <a:r>
              <a:rPr lang="hu-HU" sz="2800">
                <a:solidFill>
                  <a:schemeClr val="tx1"/>
                </a:solidFill>
              </a:rPr>
              <a:t>Industry</a:t>
            </a:r>
            <a:br>
              <a:rPr lang="hu-HU" sz="2800" dirty="0">
                <a:solidFill>
                  <a:schemeClr val="tx1"/>
                </a:solidFill>
              </a:rPr>
            </a:br>
            <a:endParaRPr lang="hu-HU" sz="2800" dirty="0">
              <a:solidFill>
                <a:schemeClr val="tx1"/>
              </a:solidFill>
            </a:endParaRPr>
          </a:p>
        </p:txBody>
      </p:sp>
      <p:sp>
        <p:nvSpPr>
          <p:cNvPr id="3" name="Alcím 2">
            <a:extLst>
              <a:ext uri="{FF2B5EF4-FFF2-40B4-BE49-F238E27FC236}">
                <a16:creationId xmlns:a16="http://schemas.microsoft.com/office/drawing/2014/main" id="{4E3AC071-45C0-9B4D-B6FF-412F55484458}"/>
              </a:ext>
            </a:extLst>
          </p:cNvPr>
          <p:cNvSpPr>
            <a:spLocks noGrp="1"/>
          </p:cNvSpPr>
          <p:nvPr>
            <p:ph type="subTitle" idx="1"/>
          </p:nvPr>
        </p:nvSpPr>
        <p:spPr>
          <a:xfrm>
            <a:off x="638621" y="4739780"/>
            <a:ext cx="3511233" cy="1147054"/>
          </a:xfrm>
        </p:spPr>
        <p:txBody>
          <a:bodyPr anchor="t">
            <a:normAutofit/>
          </a:bodyPr>
          <a:lstStyle/>
          <a:p>
            <a:r>
              <a:rPr lang="hu-HU" sz="2200"/>
              <a:t>Ffilon Ltd</a:t>
            </a:r>
          </a:p>
        </p:txBody>
      </p:sp>
      <p:sp>
        <p:nvSpPr>
          <p:cNvPr id="13" name="Rectangle 12">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CC7ADAD4-0BB1-40C3-94ED-23830B00C265}"/>
              </a:ext>
            </a:extLst>
          </p:cNvPr>
          <p:cNvPicPr>
            <a:picLocks noChangeAspect="1"/>
          </p:cNvPicPr>
          <p:nvPr/>
        </p:nvPicPr>
        <p:blipFill rotWithShape="1">
          <a:blip r:embed="rId2"/>
          <a:srcRect l="7913" r="18720" b="-1"/>
          <a:stretch/>
        </p:blipFill>
        <p:spPr>
          <a:xfrm>
            <a:off x="4654295" y="10"/>
            <a:ext cx="7537705" cy="6857990"/>
          </a:xfrm>
          <a:prstGeom prst="rect">
            <a:avLst/>
          </a:prstGeom>
        </p:spPr>
      </p:pic>
    </p:spTree>
    <p:extLst>
      <p:ext uri="{BB962C8B-B14F-4D97-AF65-F5344CB8AC3E}">
        <p14:creationId xmlns:p14="http://schemas.microsoft.com/office/powerpoint/2010/main" val="96043987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64ACAD37-4F95-B64B-A5F1-F627D929FEA8}"/>
              </a:ext>
            </a:extLst>
          </p:cNvPr>
          <p:cNvSpPr>
            <a:spLocks noGrp="1"/>
          </p:cNvSpPr>
          <p:nvPr>
            <p:ph type="title"/>
          </p:nvPr>
        </p:nvSpPr>
        <p:spPr>
          <a:xfrm>
            <a:off x="581192" y="1507414"/>
            <a:ext cx="5120255" cy="3903332"/>
          </a:xfrm>
        </p:spPr>
        <p:txBody>
          <a:bodyPr anchor="t">
            <a:normAutofit/>
          </a:bodyPr>
          <a:lstStyle/>
          <a:p>
            <a:r>
              <a:rPr lang="en-GB" sz="4000" b="1">
                <a:solidFill>
                  <a:schemeClr val="tx1">
                    <a:lumMod val="85000"/>
                    <a:lumOff val="15000"/>
                  </a:schemeClr>
                </a:solidFill>
              </a:rPr>
              <a:t>Introduction</a:t>
            </a:r>
            <a:br>
              <a:rPr lang="hu-HU" sz="4000" b="1">
                <a:solidFill>
                  <a:schemeClr val="tx1">
                    <a:lumMod val="85000"/>
                    <a:lumOff val="15000"/>
                  </a:schemeClr>
                </a:solidFill>
              </a:rPr>
            </a:br>
            <a:endParaRPr lang="hu-HU" sz="4000">
              <a:solidFill>
                <a:schemeClr val="tx1">
                  <a:lumMod val="85000"/>
                  <a:lumOff val="15000"/>
                </a:schemeClr>
              </a:solidFill>
            </a:endParaRP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artalom helye 2">
            <a:extLst>
              <a:ext uri="{FF2B5EF4-FFF2-40B4-BE49-F238E27FC236}">
                <a16:creationId xmlns:a16="http://schemas.microsoft.com/office/drawing/2014/main" id="{F3B9115C-2FEB-284F-86E1-EEE9F016C02A}"/>
              </a:ext>
            </a:extLst>
          </p:cNvPr>
          <p:cNvSpPr>
            <a:spLocks noGrp="1"/>
          </p:cNvSpPr>
          <p:nvPr>
            <p:ph idx="1"/>
          </p:nvPr>
        </p:nvSpPr>
        <p:spPr>
          <a:xfrm>
            <a:off x="6441743" y="1507415"/>
            <a:ext cx="5169064" cy="3903331"/>
          </a:xfrm>
          <a:ln w="57150">
            <a:noFill/>
          </a:ln>
        </p:spPr>
        <p:txBody>
          <a:bodyPr anchor="t">
            <a:normAutofit/>
          </a:bodyPr>
          <a:lstStyle/>
          <a:p>
            <a:pPr>
              <a:lnSpc>
                <a:spcPct val="100000"/>
              </a:lnSpc>
            </a:pPr>
            <a:r>
              <a:rPr lang="hu-HU" sz="1400"/>
              <a:t>To achieve long-term success a business should regularly monitor its progress against profitability performance targets. As profit generation requires investment, return on investment should be a primary financial performance measure for a business.” ( Warner and Hussain, 2017 </a:t>
            </a:r>
          </a:p>
          <a:p>
            <a:pPr marL="0" indent="0">
              <a:lnSpc>
                <a:spcPct val="100000"/>
              </a:lnSpc>
              <a:buNone/>
            </a:pPr>
            <a:endParaRPr lang="hu-HU" sz="1400"/>
          </a:p>
          <a:p>
            <a:pPr>
              <a:lnSpc>
                <a:spcPct val="100000"/>
              </a:lnSpc>
            </a:pPr>
            <a:r>
              <a:rPr lang="hu-HU" sz="1400"/>
              <a:t>Methods of disclosing a company's financial position:</a:t>
            </a:r>
          </a:p>
          <a:p>
            <a:pPr marL="0" indent="0">
              <a:lnSpc>
                <a:spcPct val="100000"/>
              </a:lnSpc>
              <a:buNone/>
            </a:pPr>
            <a:endParaRPr lang="hu-HU" sz="1400"/>
          </a:p>
          <a:p>
            <a:pPr lvl="0">
              <a:lnSpc>
                <a:spcPct val="100000"/>
              </a:lnSpc>
            </a:pPr>
            <a:r>
              <a:rPr lang="en-GB" sz="1400"/>
              <a:t>-ratios, indicators,</a:t>
            </a:r>
            <a:endParaRPr lang="hu-HU" sz="1400"/>
          </a:p>
          <a:p>
            <a:pPr lvl="0">
              <a:lnSpc>
                <a:spcPct val="100000"/>
              </a:lnSpc>
            </a:pPr>
            <a:r>
              <a:rPr lang="en-GB" sz="1400"/>
              <a:t>-liquidity scales,</a:t>
            </a:r>
            <a:endParaRPr lang="hu-HU" sz="1400"/>
          </a:p>
          <a:p>
            <a:pPr lvl="0">
              <a:lnSpc>
                <a:spcPct val="100000"/>
              </a:lnSpc>
            </a:pPr>
            <a:r>
              <a:rPr lang="en-GB" sz="1400"/>
              <a:t>-statements enabling the analysis of the cash flows of the enterprise</a:t>
            </a:r>
            <a:endParaRPr lang="hu-HU" sz="1400"/>
          </a:p>
          <a:p>
            <a:pPr marL="0" indent="0">
              <a:lnSpc>
                <a:spcPct val="100000"/>
              </a:lnSpc>
              <a:buNone/>
            </a:pPr>
            <a:r>
              <a:rPr lang="en-GB" sz="1400"/>
              <a:t> </a:t>
            </a:r>
            <a:endParaRPr lang="hu-HU" sz="1400"/>
          </a:p>
          <a:p>
            <a:pPr>
              <a:lnSpc>
                <a:spcPct val="100000"/>
              </a:lnSpc>
            </a:pPr>
            <a:endParaRPr lang="hu-HU" sz="1400"/>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0063363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189B2ACB-69F9-184A-A275-77D495777993}"/>
              </a:ext>
            </a:extLst>
          </p:cNvPr>
          <p:cNvSpPr>
            <a:spLocks noGrp="1"/>
          </p:cNvSpPr>
          <p:nvPr>
            <p:ph type="title"/>
          </p:nvPr>
        </p:nvSpPr>
        <p:spPr>
          <a:xfrm>
            <a:off x="746228" y="1037967"/>
            <a:ext cx="3054091" cy="4709131"/>
          </a:xfrm>
        </p:spPr>
        <p:txBody>
          <a:bodyPr anchor="ctr">
            <a:normAutofit/>
          </a:bodyPr>
          <a:lstStyle/>
          <a:p>
            <a:r>
              <a:rPr lang="hu-HU" b="1">
                <a:solidFill>
                  <a:schemeClr val="bg1">
                    <a:lumMod val="85000"/>
                    <a:lumOff val="15000"/>
                  </a:schemeClr>
                </a:solidFill>
              </a:rPr>
              <a:t>Ratio Analysis</a:t>
            </a:r>
            <a:br>
              <a:rPr lang="hu-HU">
                <a:solidFill>
                  <a:schemeClr val="bg1">
                    <a:lumMod val="85000"/>
                    <a:lumOff val="15000"/>
                  </a:schemeClr>
                </a:solidFill>
              </a:rPr>
            </a:br>
            <a:endParaRPr lang="hu-HU">
              <a:solidFill>
                <a:schemeClr val="bg1">
                  <a:lumMod val="85000"/>
                  <a:lumOff val="15000"/>
                </a:schemeClr>
              </a:solidFill>
            </a:endParaRP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Tartalom helye 2">
            <a:extLst>
              <a:ext uri="{FF2B5EF4-FFF2-40B4-BE49-F238E27FC236}">
                <a16:creationId xmlns:a16="http://schemas.microsoft.com/office/drawing/2014/main" id="{00415416-9E75-4DC0-86C8-36551198C72D}"/>
              </a:ext>
            </a:extLst>
          </p:cNvPr>
          <p:cNvGraphicFramePr>
            <a:graphicFrameLocks noGrp="1"/>
          </p:cNvGraphicFramePr>
          <p:nvPr>
            <p:ph idx="1"/>
            <p:extLst>
              <p:ext uri="{D42A27DB-BD31-4B8C-83A1-F6EECF244321}">
                <p14:modId xmlns:p14="http://schemas.microsoft.com/office/powerpoint/2010/main" val="354801903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639295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098EEEB6-D45C-7C4E-96BC-FAE8925D07B5}"/>
              </a:ext>
            </a:extLst>
          </p:cNvPr>
          <p:cNvSpPr>
            <a:spLocks noGrp="1"/>
          </p:cNvSpPr>
          <p:nvPr>
            <p:ph type="title"/>
          </p:nvPr>
        </p:nvSpPr>
        <p:spPr>
          <a:xfrm>
            <a:off x="581192" y="1507414"/>
            <a:ext cx="5120255" cy="3903332"/>
          </a:xfrm>
        </p:spPr>
        <p:txBody>
          <a:bodyPr anchor="t">
            <a:normAutofit/>
          </a:bodyPr>
          <a:lstStyle/>
          <a:p>
            <a:r>
              <a:rPr lang="hu-HU" sz="4000" b="1" u="sng">
                <a:solidFill>
                  <a:schemeClr val="tx1">
                    <a:lumMod val="85000"/>
                    <a:lumOff val="15000"/>
                  </a:schemeClr>
                </a:solidFill>
              </a:rPr>
              <a:t>Profitability ratios</a:t>
            </a:r>
            <a:br>
              <a:rPr lang="hu-HU" sz="4000">
                <a:solidFill>
                  <a:schemeClr val="tx1">
                    <a:lumMod val="85000"/>
                    <a:lumOff val="15000"/>
                  </a:schemeClr>
                </a:solidFill>
              </a:rPr>
            </a:br>
            <a:endParaRPr lang="hu-HU" sz="4000">
              <a:solidFill>
                <a:schemeClr val="tx1">
                  <a:lumMod val="85000"/>
                  <a:lumOff val="15000"/>
                </a:schemeClr>
              </a:solidFill>
            </a:endParaRP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artalom helye 2">
            <a:extLst>
              <a:ext uri="{FF2B5EF4-FFF2-40B4-BE49-F238E27FC236}">
                <a16:creationId xmlns:a16="http://schemas.microsoft.com/office/drawing/2014/main" id="{8C4C9330-C5ED-B046-9885-0FF70E600842}"/>
              </a:ext>
            </a:extLst>
          </p:cNvPr>
          <p:cNvSpPr>
            <a:spLocks noGrp="1"/>
          </p:cNvSpPr>
          <p:nvPr>
            <p:ph idx="1"/>
          </p:nvPr>
        </p:nvSpPr>
        <p:spPr>
          <a:xfrm>
            <a:off x="6441743" y="1507415"/>
            <a:ext cx="5169064" cy="3903331"/>
          </a:xfrm>
          <a:ln w="57150">
            <a:noFill/>
          </a:ln>
        </p:spPr>
        <p:txBody>
          <a:bodyPr anchor="t">
            <a:normAutofit/>
          </a:bodyPr>
          <a:lstStyle/>
          <a:p>
            <a:pPr marL="0" indent="0">
              <a:lnSpc>
                <a:spcPct val="100000"/>
              </a:lnSpc>
              <a:buNone/>
            </a:pPr>
            <a:r>
              <a:rPr lang="hu-HU" dirty="0"/>
              <a:t>..</a:t>
            </a:r>
            <a:r>
              <a:rPr lang="hu-HU"/>
              <a:t>measures</a:t>
            </a:r>
            <a:r>
              <a:rPr lang="hu-HU" dirty="0"/>
              <a:t> </a:t>
            </a:r>
            <a:r>
              <a:rPr lang="hu-HU"/>
              <a:t>the</a:t>
            </a:r>
            <a:r>
              <a:rPr lang="hu-HU" dirty="0"/>
              <a:t> </a:t>
            </a:r>
            <a:r>
              <a:rPr lang="hu-HU"/>
              <a:t>company’s</a:t>
            </a:r>
            <a:r>
              <a:rPr lang="hu-HU" dirty="0"/>
              <a:t> </a:t>
            </a:r>
            <a:r>
              <a:rPr lang="hu-HU"/>
              <a:t>earning</a:t>
            </a:r>
            <a:r>
              <a:rPr lang="hu-HU" dirty="0"/>
              <a:t> </a:t>
            </a:r>
            <a:r>
              <a:rPr lang="hu-HU"/>
              <a:t>power</a:t>
            </a:r>
            <a:r>
              <a:rPr lang="hu-HU" u="sng" dirty="0"/>
              <a:t>.</a:t>
            </a:r>
            <a:endParaRPr lang="hu-HU"/>
          </a:p>
          <a:p>
            <a:pPr marL="0" indent="0">
              <a:lnSpc>
                <a:spcPct val="100000"/>
              </a:lnSpc>
              <a:buNone/>
            </a:pPr>
            <a:r>
              <a:rPr lang="hu-HU" dirty="0"/>
              <a:t>It is </a:t>
            </a:r>
            <a:r>
              <a:rPr lang="hu-HU"/>
              <a:t>defined</a:t>
            </a:r>
            <a:r>
              <a:rPr lang="hu-HU" dirty="0"/>
              <a:t> </a:t>
            </a:r>
            <a:r>
              <a:rPr lang="hu-HU"/>
              <a:t>as</a:t>
            </a:r>
            <a:r>
              <a:rPr lang="hu-HU" dirty="0"/>
              <a:t> </a:t>
            </a:r>
            <a:r>
              <a:rPr lang="hu-HU"/>
              <a:t>the</a:t>
            </a:r>
            <a:r>
              <a:rPr lang="hu-HU" dirty="0"/>
              <a:t> ratio of </a:t>
            </a:r>
            <a:r>
              <a:rPr lang="hu-HU"/>
              <a:t>the</a:t>
            </a:r>
            <a:r>
              <a:rPr lang="hu-HU" dirty="0"/>
              <a:t> </a:t>
            </a:r>
            <a:r>
              <a:rPr lang="hu-HU"/>
              <a:t>average</a:t>
            </a:r>
            <a:r>
              <a:rPr lang="hu-HU" dirty="0"/>
              <a:t> </a:t>
            </a:r>
            <a:r>
              <a:rPr lang="hu-HU"/>
              <a:t>annual</a:t>
            </a:r>
            <a:r>
              <a:rPr lang="hu-HU" dirty="0"/>
              <a:t> </a:t>
            </a:r>
            <a:r>
              <a:rPr lang="hu-HU"/>
              <a:t>return</a:t>
            </a:r>
            <a:r>
              <a:rPr lang="hu-HU" dirty="0"/>
              <a:t> </a:t>
            </a:r>
            <a:r>
              <a:rPr lang="hu-HU"/>
              <a:t>on</a:t>
            </a:r>
            <a:r>
              <a:rPr lang="hu-HU" dirty="0"/>
              <a:t> </a:t>
            </a:r>
            <a:r>
              <a:rPr lang="hu-HU"/>
              <a:t>the</a:t>
            </a:r>
            <a:r>
              <a:rPr lang="hu-HU" dirty="0"/>
              <a:t> </a:t>
            </a:r>
            <a:r>
              <a:rPr lang="hu-HU"/>
              <a:t>investment</a:t>
            </a:r>
            <a:r>
              <a:rPr lang="hu-HU" dirty="0"/>
              <a:t> </a:t>
            </a:r>
            <a:r>
              <a:rPr lang="hu-HU"/>
              <a:t>to</a:t>
            </a:r>
            <a:r>
              <a:rPr lang="hu-HU" dirty="0"/>
              <a:t> </a:t>
            </a:r>
            <a:r>
              <a:rPr lang="hu-HU"/>
              <a:t>the</a:t>
            </a:r>
            <a:r>
              <a:rPr lang="hu-HU" dirty="0"/>
              <a:t> </a:t>
            </a:r>
            <a:r>
              <a:rPr lang="hu-HU"/>
              <a:t>one-time</a:t>
            </a:r>
            <a:r>
              <a:rPr lang="hu-HU" dirty="0"/>
              <a:t> </a:t>
            </a:r>
            <a:r>
              <a:rPr lang="hu-HU"/>
              <a:t>investment</a:t>
            </a:r>
            <a:r>
              <a:rPr lang="hu-HU" dirty="0"/>
              <a:t> cost </a:t>
            </a:r>
            <a:endParaRPr lang="hu-HU"/>
          </a:p>
          <a:p>
            <a:pPr marL="0" indent="0">
              <a:lnSpc>
                <a:spcPct val="100000"/>
              </a:lnSpc>
              <a:buNone/>
            </a:pPr>
            <a:r>
              <a:rPr lang="hu-HU" dirty="0"/>
              <a:t> </a:t>
            </a:r>
            <a:endParaRPr lang="hu-HU"/>
          </a:p>
          <a:p>
            <a:pPr>
              <a:lnSpc>
                <a:spcPct val="100000"/>
              </a:lnSpc>
            </a:pPr>
            <a:r>
              <a:rPr lang="hu-HU" dirty="0"/>
              <a:t> </a:t>
            </a:r>
            <a:r>
              <a:rPr lang="hu-HU" u="sng" dirty="0"/>
              <a:t>Gross Profit Margin</a:t>
            </a:r>
            <a:endParaRPr lang="hu-HU"/>
          </a:p>
          <a:p>
            <a:pPr>
              <a:lnSpc>
                <a:spcPct val="100000"/>
              </a:lnSpc>
            </a:pPr>
            <a:r>
              <a:rPr lang="hu-HU" dirty="0"/>
              <a:t> </a:t>
            </a:r>
            <a:r>
              <a:rPr lang="hu-HU" u="sng" dirty="0"/>
              <a:t>Net Profit Margin</a:t>
            </a:r>
            <a:r>
              <a:rPr lang="hu-HU" dirty="0"/>
              <a:t> </a:t>
            </a:r>
            <a:endParaRPr lang="hu-HU"/>
          </a:p>
          <a:p>
            <a:pPr>
              <a:lnSpc>
                <a:spcPct val="100000"/>
              </a:lnSpc>
            </a:pPr>
            <a:r>
              <a:rPr lang="hu-HU" u="sng" dirty="0"/>
              <a:t>ROCE – ‘</a:t>
            </a:r>
            <a:r>
              <a:rPr lang="hu-HU" u="sng"/>
              <a:t>Return</a:t>
            </a:r>
            <a:r>
              <a:rPr lang="hu-HU" u="sng" dirty="0"/>
              <a:t> </a:t>
            </a:r>
            <a:r>
              <a:rPr lang="hu-HU" u="sng"/>
              <a:t>On</a:t>
            </a:r>
            <a:r>
              <a:rPr lang="hu-HU" u="sng" dirty="0"/>
              <a:t> Capital </a:t>
            </a:r>
            <a:r>
              <a:rPr lang="hu-HU" u="sng"/>
              <a:t>Employed</a:t>
            </a:r>
            <a:r>
              <a:rPr lang="hu-HU" u="sng" dirty="0"/>
              <a:t>’</a:t>
            </a:r>
            <a:endParaRPr lang="hu-HU"/>
          </a:p>
          <a:p>
            <a:pPr>
              <a:lnSpc>
                <a:spcPct val="100000"/>
              </a:lnSpc>
            </a:pPr>
            <a:r>
              <a:rPr lang="hu-HU" u="sng"/>
              <a:t>Asset</a:t>
            </a:r>
            <a:r>
              <a:rPr lang="hu-HU" u="sng" dirty="0"/>
              <a:t> </a:t>
            </a:r>
            <a:r>
              <a:rPr lang="hu-HU" u="sng"/>
              <a:t>Turnover</a:t>
            </a:r>
            <a:endParaRPr lang="hu-HU"/>
          </a:p>
          <a:p>
            <a:pPr>
              <a:lnSpc>
                <a:spcPct val="100000"/>
              </a:lnSpc>
            </a:pPr>
            <a:r>
              <a:rPr lang="hu-HU" u="sng"/>
              <a:t>Working</a:t>
            </a:r>
            <a:r>
              <a:rPr lang="hu-HU" u="sng" dirty="0"/>
              <a:t> Capital </a:t>
            </a:r>
            <a:r>
              <a:rPr lang="hu-HU" u="sng"/>
              <a:t>Turnover</a:t>
            </a:r>
            <a:endParaRPr lang="hu-HU"/>
          </a:p>
          <a:p>
            <a:pPr marL="0" indent="0">
              <a:lnSpc>
                <a:spcPct val="100000"/>
              </a:lnSpc>
              <a:buNone/>
            </a:pPr>
            <a:endParaRPr lang="hu-HU"/>
          </a:p>
          <a:p>
            <a:pPr marL="0" indent="0">
              <a:lnSpc>
                <a:spcPct val="100000"/>
              </a:lnSpc>
              <a:buNone/>
            </a:pPr>
            <a:endParaRPr lang="hu-HU"/>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1578065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3F879DC8-0B33-BA4B-8616-EBDC2B98BE99}"/>
              </a:ext>
            </a:extLst>
          </p:cNvPr>
          <p:cNvSpPr>
            <a:spLocks noGrp="1"/>
          </p:cNvSpPr>
          <p:nvPr>
            <p:ph type="title"/>
          </p:nvPr>
        </p:nvSpPr>
        <p:spPr>
          <a:xfrm>
            <a:off x="581192" y="1507414"/>
            <a:ext cx="5120255" cy="3903332"/>
          </a:xfrm>
        </p:spPr>
        <p:txBody>
          <a:bodyPr anchor="t">
            <a:normAutofit/>
          </a:bodyPr>
          <a:lstStyle/>
          <a:p>
            <a:r>
              <a:rPr lang="hu-HU" sz="4000" b="1" u="sng">
                <a:solidFill>
                  <a:schemeClr val="tx1">
                    <a:lumMod val="85000"/>
                    <a:lumOff val="15000"/>
                  </a:schemeClr>
                </a:solidFill>
              </a:rPr>
              <a:t>Liquidity ratios</a:t>
            </a:r>
            <a:br>
              <a:rPr lang="hu-HU" sz="4000">
                <a:solidFill>
                  <a:schemeClr val="tx1">
                    <a:lumMod val="85000"/>
                    <a:lumOff val="15000"/>
                  </a:schemeClr>
                </a:solidFill>
              </a:rPr>
            </a:br>
            <a:endParaRPr lang="hu-HU" sz="4000">
              <a:solidFill>
                <a:schemeClr val="tx1">
                  <a:lumMod val="85000"/>
                  <a:lumOff val="15000"/>
                </a:schemeClr>
              </a:solidFill>
            </a:endParaRPr>
          </a:p>
        </p:txBody>
      </p:sp>
      <p:sp>
        <p:nvSpPr>
          <p:cNvPr id="15"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artalom helye 2">
            <a:extLst>
              <a:ext uri="{FF2B5EF4-FFF2-40B4-BE49-F238E27FC236}">
                <a16:creationId xmlns:a16="http://schemas.microsoft.com/office/drawing/2014/main" id="{6675C05A-629E-8240-BE97-6FF7F01CDE46}"/>
              </a:ext>
            </a:extLst>
          </p:cNvPr>
          <p:cNvSpPr>
            <a:spLocks noGrp="1"/>
          </p:cNvSpPr>
          <p:nvPr>
            <p:ph idx="1"/>
          </p:nvPr>
        </p:nvSpPr>
        <p:spPr>
          <a:xfrm>
            <a:off x="6441743" y="1507415"/>
            <a:ext cx="5169064" cy="3903331"/>
          </a:xfrm>
          <a:ln w="57150">
            <a:noFill/>
          </a:ln>
        </p:spPr>
        <p:txBody>
          <a:bodyPr anchor="t">
            <a:normAutofit/>
          </a:bodyPr>
          <a:lstStyle/>
          <a:p>
            <a:pPr marL="0" indent="0">
              <a:lnSpc>
                <a:spcPct val="100000"/>
              </a:lnSpc>
              <a:buNone/>
            </a:pPr>
            <a:r>
              <a:rPr lang="hu-HU" sz="1400"/>
              <a:t>The most commonly used indicators to measure the financial position of companies are liquidity ratios. But the debt ratio also provides information on liquidity. Ratios inform business partners well about a company's solvency. The liquidity ratio is rather a measure of medium and long-term liquidity, while cash liquidity is a measure of short-term liquidity </a:t>
            </a:r>
            <a:endParaRPr lang="hu-HU" sz="1400" u="sng"/>
          </a:p>
          <a:p>
            <a:pPr marL="0" indent="0">
              <a:lnSpc>
                <a:spcPct val="100000"/>
              </a:lnSpc>
              <a:buNone/>
            </a:pPr>
            <a:endParaRPr lang="hu-HU" sz="1400" u="sng"/>
          </a:p>
          <a:p>
            <a:pPr>
              <a:lnSpc>
                <a:spcPct val="100000"/>
              </a:lnSpc>
            </a:pPr>
            <a:r>
              <a:rPr lang="hu-HU" sz="1400" u="sng"/>
              <a:t>Quick Ratio (Acid test)</a:t>
            </a:r>
            <a:endParaRPr lang="hu-HU" sz="1400"/>
          </a:p>
          <a:p>
            <a:pPr>
              <a:lnSpc>
                <a:spcPct val="100000"/>
              </a:lnSpc>
            </a:pPr>
            <a:r>
              <a:rPr lang="hu-HU" sz="1400" u="sng"/>
              <a:t>Debtors Days</a:t>
            </a:r>
            <a:endParaRPr lang="hu-HU" sz="1400"/>
          </a:p>
          <a:p>
            <a:pPr>
              <a:lnSpc>
                <a:spcPct val="100000"/>
              </a:lnSpc>
            </a:pPr>
            <a:r>
              <a:rPr lang="hu-HU" sz="1400" u="sng"/>
              <a:t>Creditor Days</a:t>
            </a:r>
          </a:p>
          <a:p>
            <a:pPr>
              <a:lnSpc>
                <a:spcPct val="100000"/>
              </a:lnSpc>
            </a:pPr>
            <a:r>
              <a:rPr lang="hu-HU" sz="1400"/>
              <a:t>Current Ratio</a:t>
            </a:r>
          </a:p>
          <a:p>
            <a:pPr marL="0" indent="0">
              <a:lnSpc>
                <a:spcPct val="100000"/>
              </a:lnSpc>
              <a:buNone/>
            </a:pPr>
            <a:r>
              <a:rPr lang="hu-HU" sz="1400"/>
              <a:t> </a:t>
            </a:r>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6327977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FD9D0F66-A6CC-0143-B810-C45CA473E99F}"/>
              </a:ext>
            </a:extLst>
          </p:cNvPr>
          <p:cNvSpPr>
            <a:spLocks noGrp="1"/>
          </p:cNvSpPr>
          <p:nvPr>
            <p:ph type="title"/>
          </p:nvPr>
        </p:nvSpPr>
        <p:spPr>
          <a:xfrm>
            <a:off x="581192" y="1507414"/>
            <a:ext cx="5120255" cy="3903332"/>
          </a:xfrm>
        </p:spPr>
        <p:txBody>
          <a:bodyPr anchor="t">
            <a:normAutofit/>
          </a:bodyPr>
          <a:lstStyle/>
          <a:p>
            <a:r>
              <a:rPr lang="hu-HU" sz="4000" b="1" u="sng">
                <a:solidFill>
                  <a:schemeClr val="tx1">
                    <a:lumMod val="85000"/>
                    <a:lumOff val="15000"/>
                  </a:schemeClr>
                </a:solidFill>
              </a:rPr>
              <a:t>Gearing</a:t>
            </a:r>
            <a:br>
              <a:rPr lang="hu-HU" sz="4000">
                <a:solidFill>
                  <a:schemeClr val="tx1">
                    <a:lumMod val="85000"/>
                    <a:lumOff val="15000"/>
                  </a:schemeClr>
                </a:solidFill>
              </a:rPr>
            </a:br>
            <a:endParaRPr lang="hu-HU" sz="4000">
              <a:solidFill>
                <a:schemeClr val="tx1">
                  <a:lumMod val="85000"/>
                  <a:lumOff val="15000"/>
                </a:schemeClr>
              </a:solidFill>
            </a:endParaRP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artalom helye 2">
            <a:extLst>
              <a:ext uri="{FF2B5EF4-FFF2-40B4-BE49-F238E27FC236}">
                <a16:creationId xmlns:a16="http://schemas.microsoft.com/office/drawing/2014/main" id="{DD97F5C0-B840-CE49-A7C6-B74F4543CB99}"/>
              </a:ext>
            </a:extLst>
          </p:cNvPr>
          <p:cNvSpPr>
            <a:spLocks noGrp="1"/>
          </p:cNvSpPr>
          <p:nvPr>
            <p:ph idx="1"/>
          </p:nvPr>
        </p:nvSpPr>
        <p:spPr>
          <a:xfrm>
            <a:off x="6441743" y="1507415"/>
            <a:ext cx="5169064" cy="3903331"/>
          </a:xfrm>
          <a:ln w="57150">
            <a:noFill/>
          </a:ln>
        </p:spPr>
        <p:txBody>
          <a:bodyPr anchor="t">
            <a:normAutofit/>
          </a:bodyPr>
          <a:lstStyle/>
          <a:p>
            <a:pPr marL="0" indent="0">
              <a:lnSpc>
                <a:spcPct val="100000"/>
              </a:lnSpc>
              <a:buNone/>
            </a:pPr>
            <a:endParaRPr lang="hu-HU" sz="1600" u="sng"/>
          </a:p>
          <a:p>
            <a:pPr marL="0" indent="0">
              <a:lnSpc>
                <a:spcPct val="100000"/>
              </a:lnSpc>
              <a:buNone/>
            </a:pPr>
            <a:endParaRPr lang="hu-HU" sz="1600" u="sng"/>
          </a:p>
          <a:p>
            <a:pPr>
              <a:lnSpc>
                <a:spcPct val="100000"/>
              </a:lnSpc>
            </a:pPr>
            <a:endParaRPr lang="hu-HU" sz="1600" u="sng"/>
          </a:p>
          <a:p>
            <a:pPr>
              <a:lnSpc>
                <a:spcPct val="100000"/>
              </a:lnSpc>
            </a:pPr>
            <a:r>
              <a:rPr lang="hu-HU" sz="1600"/>
              <a:t>’Gearing’ is also used more generally to describe the concept of borrowing money to add to your own money to make an investment.” (Rice, 1993).</a:t>
            </a:r>
          </a:p>
          <a:p>
            <a:pPr>
              <a:lnSpc>
                <a:spcPct val="100000"/>
              </a:lnSpc>
            </a:pPr>
            <a:endParaRPr lang="hu-HU" sz="1600"/>
          </a:p>
          <a:p>
            <a:pPr>
              <a:lnSpc>
                <a:spcPct val="100000"/>
              </a:lnSpc>
            </a:pPr>
            <a:r>
              <a:rPr lang="hu-HU" sz="1600"/>
              <a:t>Debt Ratio</a:t>
            </a:r>
          </a:p>
          <a:p>
            <a:pPr>
              <a:lnSpc>
                <a:spcPct val="100000"/>
              </a:lnSpc>
            </a:pPr>
            <a:r>
              <a:rPr lang="hu-HU" sz="1600"/>
              <a:t>Interest Cover</a:t>
            </a:r>
          </a:p>
          <a:p>
            <a:pPr marL="0" indent="0">
              <a:lnSpc>
                <a:spcPct val="100000"/>
              </a:lnSpc>
              <a:buNone/>
            </a:pPr>
            <a:r>
              <a:rPr lang="hu-HU" sz="1600"/>
              <a:t> </a:t>
            </a:r>
          </a:p>
          <a:p>
            <a:pPr>
              <a:lnSpc>
                <a:spcPct val="100000"/>
              </a:lnSpc>
            </a:pPr>
            <a:endParaRPr lang="hu-HU" sz="1600"/>
          </a:p>
          <a:p>
            <a:pPr marL="0" indent="0">
              <a:lnSpc>
                <a:spcPct val="100000"/>
              </a:lnSpc>
              <a:buNone/>
            </a:pPr>
            <a:endParaRPr lang="hu-HU" sz="1600"/>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3120738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A7365B46-A611-864B-8CA6-91B86FD65C45}"/>
              </a:ext>
            </a:extLst>
          </p:cNvPr>
          <p:cNvSpPr>
            <a:spLocks noGrp="1"/>
          </p:cNvSpPr>
          <p:nvPr>
            <p:ph type="title"/>
          </p:nvPr>
        </p:nvSpPr>
        <p:spPr>
          <a:xfrm>
            <a:off x="581192" y="1507414"/>
            <a:ext cx="5120255" cy="3903332"/>
          </a:xfrm>
        </p:spPr>
        <p:txBody>
          <a:bodyPr anchor="t">
            <a:normAutofit/>
          </a:bodyPr>
          <a:lstStyle/>
          <a:p>
            <a:r>
              <a:rPr lang="hu-HU" sz="4000" b="1">
                <a:solidFill>
                  <a:schemeClr val="tx1">
                    <a:lumMod val="85000"/>
                    <a:lumOff val="15000"/>
                  </a:schemeClr>
                </a:solidFill>
              </a:rPr>
              <a:t>Importance of ratio analysis for Hotel Management</a:t>
            </a:r>
            <a:br>
              <a:rPr lang="hu-HU" sz="4000">
                <a:solidFill>
                  <a:schemeClr val="tx1">
                    <a:lumMod val="85000"/>
                    <a:lumOff val="15000"/>
                  </a:schemeClr>
                </a:solidFill>
              </a:rPr>
            </a:br>
            <a:endParaRPr lang="hu-HU" sz="4000">
              <a:solidFill>
                <a:schemeClr val="tx1">
                  <a:lumMod val="85000"/>
                  <a:lumOff val="15000"/>
                </a:schemeClr>
              </a:solidFill>
            </a:endParaRP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Tartalom helye 2">
            <a:extLst>
              <a:ext uri="{FF2B5EF4-FFF2-40B4-BE49-F238E27FC236}">
                <a16:creationId xmlns:a16="http://schemas.microsoft.com/office/drawing/2014/main" id="{87229C90-361A-5B40-8524-24EA1D754713}"/>
              </a:ext>
            </a:extLst>
          </p:cNvPr>
          <p:cNvSpPr>
            <a:spLocks noGrp="1"/>
          </p:cNvSpPr>
          <p:nvPr>
            <p:ph idx="1"/>
          </p:nvPr>
        </p:nvSpPr>
        <p:spPr>
          <a:xfrm>
            <a:off x="6441743" y="1507415"/>
            <a:ext cx="5169064" cy="3903331"/>
          </a:xfrm>
          <a:ln w="57150">
            <a:noFill/>
          </a:ln>
        </p:spPr>
        <p:txBody>
          <a:bodyPr anchor="t">
            <a:normAutofit/>
          </a:bodyPr>
          <a:lstStyle/>
          <a:p>
            <a:pPr>
              <a:lnSpc>
                <a:spcPct val="100000"/>
              </a:lnSpc>
            </a:pPr>
            <a:r>
              <a:rPr lang="hu-HU"/>
              <a:t>The main purpose of financial analysis is to provide the company management, creditors, investors and traders with sufficient information and to identify areas of potential concern. </a:t>
            </a:r>
          </a:p>
          <a:p>
            <a:pPr>
              <a:lnSpc>
                <a:spcPct val="100000"/>
              </a:lnSpc>
            </a:pPr>
            <a:r>
              <a:rPr lang="hu-HU"/>
              <a:t>„The issues that arise will help to determine past and present performance levels, and consequently allow stakeholders to plan for the future in light of past performance, and to track them in a way that allows the facility to use financial analysis for: (Casteuble, 1997; Al-Bsheibshi, 1987):</a:t>
            </a:r>
          </a:p>
          <a:p>
            <a:pPr marL="0" indent="0">
              <a:lnSpc>
                <a:spcPct val="100000"/>
              </a:lnSpc>
              <a:buNone/>
            </a:pPr>
            <a:endParaRPr lang="hu-HU"/>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5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3830364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4CE8B888-067D-3342-995A-589064D403FF}"/>
              </a:ext>
            </a:extLst>
          </p:cNvPr>
          <p:cNvSpPr>
            <a:spLocks noGrp="1"/>
          </p:cNvSpPr>
          <p:nvPr>
            <p:ph type="title"/>
          </p:nvPr>
        </p:nvSpPr>
        <p:spPr>
          <a:xfrm>
            <a:off x="746228" y="1073231"/>
            <a:ext cx="3054091" cy="4711539"/>
          </a:xfrm>
        </p:spPr>
        <p:txBody>
          <a:bodyPr anchor="ctr">
            <a:normAutofit/>
          </a:bodyPr>
          <a:lstStyle/>
          <a:p>
            <a:r>
              <a:rPr lang="hu-HU" sz="3200" b="1">
                <a:solidFill>
                  <a:schemeClr val="bg1">
                    <a:lumMod val="85000"/>
                    <a:lumOff val="15000"/>
                  </a:schemeClr>
                </a:solidFill>
              </a:rPr>
              <a:t>Benefits and Limitations of Using Ratio Analysis within the Hotel Industry</a:t>
            </a:r>
            <a:br>
              <a:rPr lang="hu-HU" sz="3200">
                <a:solidFill>
                  <a:schemeClr val="bg1">
                    <a:lumMod val="85000"/>
                    <a:lumOff val="15000"/>
                  </a:schemeClr>
                </a:solidFill>
              </a:rPr>
            </a:br>
            <a:endParaRPr lang="hu-HU" sz="3200">
              <a:solidFill>
                <a:schemeClr val="bg1">
                  <a:lumMod val="85000"/>
                  <a:lumOff val="15000"/>
                </a:schemeClr>
              </a:solidFill>
            </a:endParaRP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Tartalom helye 2">
            <a:extLst>
              <a:ext uri="{FF2B5EF4-FFF2-40B4-BE49-F238E27FC236}">
                <a16:creationId xmlns:a16="http://schemas.microsoft.com/office/drawing/2014/main" id="{184F85C3-FB20-8549-AF6C-23A250B95D65}"/>
              </a:ext>
            </a:extLst>
          </p:cNvPr>
          <p:cNvSpPr>
            <a:spLocks noGrp="1"/>
          </p:cNvSpPr>
          <p:nvPr>
            <p:ph idx="1"/>
          </p:nvPr>
        </p:nvSpPr>
        <p:spPr>
          <a:xfrm>
            <a:off x="4702629" y="1073231"/>
            <a:ext cx="6599582" cy="4711539"/>
          </a:xfrm>
        </p:spPr>
        <p:txBody>
          <a:bodyPr>
            <a:normAutofit/>
          </a:bodyPr>
          <a:lstStyle/>
          <a:p>
            <a:pPr>
              <a:lnSpc>
                <a:spcPct val="100000"/>
              </a:lnSpc>
            </a:pPr>
            <a:r>
              <a:rPr lang="hu-HU" sz="2000">
                <a:solidFill>
                  <a:srgbClr val="FFFFFF"/>
                </a:solidFill>
              </a:rPr>
              <a:t>Analyzing financial ratios simplifies the company's financial statements and enables  to express profitability information in a few critical numbers.</a:t>
            </a:r>
          </a:p>
          <a:p>
            <a:pPr>
              <a:lnSpc>
                <a:spcPct val="100000"/>
              </a:lnSpc>
            </a:pPr>
            <a:r>
              <a:rPr lang="hu-HU" sz="2000">
                <a:solidFill>
                  <a:srgbClr val="FFFFFF"/>
                </a:solidFill>
              </a:rPr>
              <a:t>It helps to compare companies of different caliber with each other </a:t>
            </a:r>
          </a:p>
          <a:p>
            <a:pPr>
              <a:lnSpc>
                <a:spcPct val="100000"/>
              </a:lnSpc>
            </a:pPr>
            <a:r>
              <a:rPr lang="hu-HU" sz="2000">
                <a:solidFill>
                  <a:srgbClr val="FFFFFF"/>
                </a:solidFill>
              </a:rPr>
              <a:t>In addition to the usefulness of financial ratio analysis, there are some disadvantages </a:t>
            </a:r>
          </a:p>
          <a:p>
            <a:pPr lvl="0">
              <a:lnSpc>
                <a:spcPct val="100000"/>
              </a:lnSpc>
            </a:pPr>
            <a:r>
              <a:rPr lang="en-GB" sz="2000">
                <a:solidFill>
                  <a:srgbClr val="FFFFFF"/>
                </a:solidFill>
              </a:rPr>
              <a:t>Analysing financial ratios is only useful when comparing companies in the same industry.</a:t>
            </a:r>
            <a:endParaRPr lang="hu-HU" sz="2000">
              <a:solidFill>
                <a:srgbClr val="FFFFFF"/>
              </a:solidFill>
            </a:endParaRPr>
          </a:p>
          <a:p>
            <a:pPr lvl="0">
              <a:lnSpc>
                <a:spcPct val="100000"/>
              </a:lnSpc>
            </a:pPr>
            <a:r>
              <a:rPr lang="en-GB" sz="2000">
                <a:solidFill>
                  <a:srgbClr val="FFFFFF"/>
                </a:solidFill>
              </a:rPr>
              <a:t>They only look at the numbers from the past.</a:t>
            </a:r>
            <a:endParaRPr lang="hu-HU" sz="2000">
              <a:solidFill>
                <a:srgbClr val="FFFFFF"/>
              </a:solidFill>
            </a:endParaRPr>
          </a:p>
          <a:p>
            <a:pPr lvl="0">
              <a:lnSpc>
                <a:spcPct val="100000"/>
              </a:lnSpc>
            </a:pPr>
            <a:r>
              <a:rPr lang="en-GB" sz="2000">
                <a:solidFill>
                  <a:srgbClr val="FFFFFF"/>
                </a:solidFill>
              </a:rPr>
              <a:t>They don’t look at the quality of the products, great customer feedback or employee culture. </a:t>
            </a:r>
            <a:endParaRPr lang="hu-HU" sz="2000">
              <a:solidFill>
                <a:srgbClr val="FFFFFF"/>
              </a:solidFill>
            </a:endParaRPr>
          </a:p>
          <a:p>
            <a:pPr marL="0" indent="0">
              <a:lnSpc>
                <a:spcPct val="100000"/>
              </a:lnSpc>
              <a:buNone/>
            </a:pPr>
            <a:endParaRPr lang="hu-HU" sz="2000">
              <a:solidFill>
                <a:srgbClr val="FFFFFF"/>
              </a:solidFill>
            </a:endParaRPr>
          </a:p>
        </p:txBody>
      </p:sp>
    </p:spTree>
    <p:extLst>
      <p:ext uri="{BB962C8B-B14F-4D97-AF65-F5344CB8AC3E}">
        <p14:creationId xmlns:p14="http://schemas.microsoft.com/office/powerpoint/2010/main" val="161568244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Cím 1">
            <a:extLst>
              <a:ext uri="{FF2B5EF4-FFF2-40B4-BE49-F238E27FC236}">
                <a16:creationId xmlns:a16="http://schemas.microsoft.com/office/drawing/2014/main" id="{87DA6A92-260E-0F4A-93E0-19D0E65360F8}"/>
              </a:ext>
            </a:extLst>
          </p:cNvPr>
          <p:cNvSpPr>
            <a:spLocks noGrp="1"/>
          </p:cNvSpPr>
          <p:nvPr>
            <p:ph type="title"/>
          </p:nvPr>
        </p:nvSpPr>
        <p:spPr>
          <a:xfrm>
            <a:off x="771148" y="1037967"/>
            <a:ext cx="3054091" cy="4709131"/>
          </a:xfrm>
        </p:spPr>
        <p:txBody>
          <a:bodyPr anchor="ctr">
            <a:normAutofit/>
          </a:bodyPr>
          <a:lstStyle/>
          <a:p>
            <a:r>
              <a:rPr lang="hu-HU" sz="3200" b="1">
                <a:solidFill>
                  <a:srgbClr val="FFFEFF"/>
                </a:solidFill>
              </a:rPr>
              <a:t>Conclusion</a:t>
            </a:r>
            <a:br>
              <a:rPr lang="hu-HU" sz="3200">
                <a:solidFill>
                  <a:srgbClr val="FFFEFF"/>
                </a:solidFill>
              </a:rPr>
            </a:br>
            <a:endParaRPr lang="hu-HU" sz="3200">
              <a:solidFill>
                <a:srgbClr val="FFFEFF"/>
              </a:solidFill>
            </a:endParaRPr>
          </a:p>
        </p:txBody>
      </p:sp>
      <p:sp>
        <p:nvSpPr>
          <p:cNvPr id="3" name="Tartalom helye 2">
            <a:extLst>
              <a:ext uri="{FF2B5EF4-FFF2-40B4-BE49-F238E27FC236}">
                <a16:creationId xmlns:a16="http://schemas.microsoft.com/office/drawing/2014/main" id="{FE48B7C5-C376-D145-9F7F-D39C7DF07D26}"/>
              </a:ext>
            </a:extLst>
          </p:cNvPr>
          <p:cNvSpPr>
            <a:spLocks noGrp="1"/>
          </p:cNvSpPr>
          <p:nvPr>
            <p:ph idx="1"/>
          </p:nvPr>
        </p:nvSpPr>
        <p:spPr>
          <a:xfrm>
            <a:off x="4534935" y="1037968"/>
            <a:ext cx="7014423" cy="4820832"/>
          </a:xfrm>
        </p:spPr>
        <p:txBody>
          <a:bodyPr>
            <a:normAutofit/>
          </a:bodyPr>
          <a:lstStyle/>
          <a:p>
            <a:r>
              <a:rPr lang="hu-HU" sz="2000"/>
              <a:t>Conclusively, on the basis of the above statements, it can be stated that, although Ffilon's profitability has dropped, the company can easily cover its expenses. However, financial ratios cannot provide direction for the future in a competitive environment, typically providing a glimpse of some of the actions of the past.Thereafter, I defined the importance of ratio analysis,its benefits  and the downsides of these ratios. </a:t>
            </a:r>
          </a:p>
          <a:p>
            <a:pPr marL="0" indent="0">
              <a:buNone/>
            </a:pPr>
            <a:endParaRPr lang="hu-HU" sz="2000"/>
          </a:p>
        </p:txBody>
      </p:sp>
    </p:spTree>
    <p:extLst>
      <p:ext uri="{BB962C8B-B14F-4D97-AF65-F5344CB8AC3E}">
        <p14:creationId xmlns:p14="http://schemas.microsoft.com/office/powerpoint/2010/main" val="641506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6C431D77-0B41-6D4D-B8A3-1E42623B7A70}"/>
              </a:ext>
            </a:extLst>
          </p:cNvPr>
          <p:cNvSpPr>
            <a:spLocks noGrp="1"/>
          </p:cNvSpPr>
          <p:nvPr>
            <p:ph type="title"/>
          </p:nvPr>
        </p:nvSpPr>
        <p:spPr>
          <a:xfrm>
            <a:off x="746228" y="1073231"/>
            <a:ext cx="3054091" cy="4711539"/>
          </a:xfrm>
        </p:spPr>
        <p:txBody>
          <a:bodyPr anchor="ctr">
            <a:normAutofit/>
          </a:bodyPr>
          <a:lstStyle/>
          <a:p>
            <a:r>
              <a:rPr lang="hu-HU" sz="3200" b="1">
                <a:solidFill>
                  <a:schemeClr val="bg1">
                    <a:lumMod val="85000"/>
                    <a:lumOff val="15000"/>
                  </a:schemeClr>
                </a:solidFill>
              </a:rPr>
              <a:t>References</a:t>
            </a:r>
            <a:br>
              <a:rPr lang="hu-HU" sz="3200">
                <a:solidFill>
                  <a:schemeClr val="bg1">
                    <a:lumMod val="85000"/>
                    <a:lumOff val="15000"/>
                  </a:schemeClr>
                </a:solidFill>
              </a:rPr>
            </a:br>
            <a:endParaRPr lang="hu-HU" sz="3200">
              <a:solidFill>
                <a:schemeClr val="bg1">
                  <a:lumMod val="85000"/>
                  <a:lumOff val="15000"/>
                </a:schemeClr>
              </a:solidFill>
            </a:endParaRPr>
          </a:p>
        </p:txBody>
      </p:sp>
      <p:sp>
        <p:nvSpPr>
          <p:cNvPr id="12" name="Rectangle 11">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9959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Tartalom helye 4">
            <a:extLst>
              <a:ext uri="{FF2B5EF4-FFF2-40B4-BE49-F238E27FC236}">
                <a16:creationId xmlns:a16="http://schemas.microsoft.com/office/drawing/2014/main" id="{CFB5EC4F-9225-6F4C-B0C0-BFC83DD95CE3}"/>
              </a:ext>
            </a:extLst>
          </p:cNvPr>
          <p:cNvSpPr>
            <a:spLocks noGrp="1"/>
          </p:cNvSpPr>
          <p:nvPr>
            <p:ph idx="1"/>
          </p:nvPr>
        </p:nvSpPr>
        <p:spPr>
          <a:xfrm>
            <a:off x="4702629" y="1073231"/>
            <a:ext cx="6599582" cy="4711539"/>
          </a:xfrm>
        </p:spPr>
        <p:txBody>
          <a:bodyPr>
            <a:normAutofit/>
          </a:bodyPr>
          <a:lstStyle/>
          <a:p>
            <a:pPr marL="0" indent="0">
              <a:lnSpc>
                <a:spcPct val="100000"/>
              </a:lnSpc>
              <a:buNone/>
            </a:pPr>
            <a:r>
              <a:rPr lang="hu-HU" sz="1000">
                <a:solidFill>
                  <a:srgbClr val="FFFFFF"/>
                </a:solidFill>
              </a:rPr>
              <a:t> </a:t>
            </a:r>
          </a:p>
          <a:p>
            <a:pPr marL="0" indent="0">
              <a:lnSpc>
                <a:spcPct val="100000"/>
              </a:lnSpc>
              <a:buNone/>
            </a:pPr>
            <a:r>
              <a:rPr lang="hu-HU" sz="1000" b="1" u="sng">
                <a:solidFill>
                  <a:srgbClr val="FFFFFF"/>
                </a:solidFill>
              </a:rPr>
              <a:t>Websites</a:t>
            </a:r>
            <a:endParaRPr lang="hu-HU" sz="1000">
              <a:solidFill>
                <a:srgbClr val="FFFFFF"/>
              </a:solidFill>
            </a:endParaRPr>
          </a:p>
          <a:p>
            <a:pPr marL="0" indent="0">
              <a:lnSpc>
                <a:spcPct val="100000"/>
              </a:lnSpc>
              <a:buNone/>
            </a:pPr>
            <a:r>
              <a:rPr lang="hu-HU" sz="1000">
                <a:solidFill>
                  <a:srgbClr val="FFFFFF"/>
                </a:solidFill>
              </a:rPr>
              <a:t> </a:t>
            </a:r>
          </a:p>
          <a:p>
            <a:pPr>
              <a:lnSpc>
                <a:spcPct val="100000"/>
              </a:lnSpc>
            </a:pPr>
            <a:r>
              <a:rPr lang="hu-HU" sz="1000">
                <a:solidFill>
                  <a:srgbClr val="FFFFFF"/>
                </a:solidFill>
              </a:rPr>
              <a:t>(2019) </a:t>
            </a:r>
            <a:r>
              <a:rPr lang="hu-HU" sz="1000" i="1">
                <a:solidFill>
                  <a:srgbClr val="FFFFFF"/>
                </a:solidFill>
              </a:rPr>
              <a:t>Corporate Finance and Accounting</a:t>
            </a:r>
            <a:r>
              <a:rPr lang="hu-HU" sz="1000">
                <a:solidFill>
                  <a:srgbClr val="FFFFFF"/>
                </a:solidFill>
              </a:rPr>
              <a:t> [online] Available at &lt;https://www.investopedia.com/terms/a/assetturnover.asp&gt; [Accessed 05/11/2019].(, 2019)</a:t>
            </a:r>
          </a:p>
          <a:p>
            <a:pPr marL="0" indent="0">
              <a:lnSpc>
                <a:spcPct val="100000"/>
              </a:lnSpc>
              <a:buNone/>
            </a:pPr>
            <a:r>
              <a:rPr lang="hu-HU" sz="1000">
                <a:solidFill>
                  <a:srgbClr val="FFFFFF"/>
                </a:solidFill>
              </a:rPr>
              <a:t> </a:t>
            </a:r>
          </a:p>
          <a:p>
            <a:pPr>
              <a:lnSpc>
                <a:spcPct val="100000"/>
              </a:lnSpc>
            </a:pPr>
            <a:r>
              <a:rPr lang="hu-HU" sz="1000">
                <a:solidFill>
                  <a:srgbClr val="FFFFFF"/>
                </a:solidFill>
              </a:rPr>
              <a:t> (2019) </a:t>
            </a:r>
            <a:r>
              <a:rPr lang="hu-HU" sz="1000" i="1">
                <a:solidFill>
                  <a:srgbClr val="FFFFFF"/>
                </a:solidFill>
              </a:rPr>
              <a:t>Accounting</a:t>
            </a:r>
            <a:r>
              <a:rPr lang="hu-HU" sz="1000">
                <a:solidFill>
                  <a:srgbClr val="FFFFFF"/>
                </a:solidFill>
              </a:rPr>
              <a:t> [online] Available at &lt;https://www.investopedia.com/accounting-4689820&gt; [Accessed 05/11/2019] (, 2019)</a:t>
            </a:r>
          </a:p>
          <a:p>
            <a:pPr marL="0" indent="0">
              <a:lnSpc>
                <a:spcPct val="100000"/>
              </a:lnSpc>
              <a:buNone/>
            </a:pPr>
            <a:r>
              <a:rPr lang="hu-HU" sz="1000">
                <a:solidFill>
                  <a:srgbClr val="FFFFFF"/>
                </a:solidFill>
              </a:rPr>
              <a:t> </a:t>
            </a:r>
          </a:p>
          <a:p>
            <a:pPr>
              <a:lnSpc>
                <a:spcPct val="100000"/>
              </a:lnSpc>
            </a:pPr>
            <a:r>
              <a:rPr lang="hu-HU" sz="1000">
                <a:solidFill>
                  <a:srgbClr val="FFFFFF"/>
                </a:solidFill>
              </a:rPr>
              <a:t> (2019) </a:t>
            </a:r>
            <a:r>
              <a:rPr lang="hu-HU" sz="1000" i="1">
                <a:solidFill>
                  <a:srgbClr val="FFFFFF"/>
                </a:solidFill>
              </a:rPr>
              <a:t>Key Financial Ratios to Analise the Hospitality Industry</a:t>
            </a:r>
            <a:r>
              <a:rPr lang="hu-HU" sz="1000">
                <a:solidFill>
                  <a:srgbClr val="FFFFFF"/>
                </a:solidFill>
              </a:rPr>
              <a:t> [online] Available at &lt;https://www.investopedia.com/articles/active-trading/082615/key-financial-ratios-analyze-hospitality-industry.asp&gt; [Accessed 04/11/2019](, 2019)</a:t>
            </a:r>
          </a:p>
          <a:p>
            <a:pPr marL="0" indent="0">
              <a:lnSpc>
                <a:spcPct val="100000"/>
              </a:lnSpc>
              <a:buNone/>
            </a:pPr>
            <a:r>
              <a:rPr lang="hu-HU" sz="1000">
                <a:solidFill>
                  <a:srgbClr val="FFFFFF"/>
                </a:solidFill>
              </a:rPr>
              <a:t> </a:t>
            </a:r>
          </a:p>
          <a:p>
            <a:pPr>
              <a:lnSpc>
                <a:spcPct val="100000"/>
              </a:lnSpc>
            </a:pPr>
            <a:r>
              <a:rPr lang="hu-HU" sz="1000">
                <a:solidFill>
                  <a:srgbClr val="FFFFFF"/>
                </a:solidFill>
              </a:rPr>
              <a:t> (2019) </a:t>
            </a:r>
            <a:r>
              <a:rPr lang="hu-HU" sz="1000" i="1">
                <a:solidFill>
                  <a:srgbClr val="FFFFFF"/>
                </a:solidFill>
              </a:rPr>
              <a:t>Financial Ratios</a:t>
            </a:r>
            <a:r>
              <a:rPr lang="hu-HU" sz="1000">
                <a:solidFill>
                  <a:srgbClr val="FFFFFF"/>
                </a:solidFill>
              </a:rPr>
              <a:t> [online] Available at &lt;https://www.investopedia.com/terms/i/interestcoverageratio.asp&gt; [Accessed 05/11/2019].(, 2019)</a:t>
            </a:r>
          </a:p>
          <a:p>
            <a:pPr marL="0" indent="0">
              <a:lnSpc>
                <a:spcPct val="100000"/>
              </a:lnSpc>
              <a:buNone/>
            </a:pPr>
            <a:r>
              <a:rPr lang="hu-HU" sz="1000">
                <a:solidFill>
                  <a:srgbClr val="FFFFFF"/>
                </a:solidFill>
              </a:rPr>
              <a:t> </a:t>
            </a:r>
          </a:p>
          <a:p>
            <a:pPr>
              <a:lnSpc>
                <a:spcPct val="100000"/>
              </a:lnSpc>
            </a:pPr>
            <a:r>
              <a:rPr lang="hu-HU" sz="1000">
                <a:solidFill>
                  <a:srgbClr val="FFFFFF"/>
                </a:solidFill>
              </a:rPr>
              <a:t> (2017) </a:t>
            </a:r>
            <a:r>
              <a:rPr lang="hu-HU" sz="1000" i="1">
                <a:solidFill>
                  <a:srgbClr val="FFFFFF"/>
                </a:solidFill>
              </a:rPr>
              <a:t>Working Capital Turnover Ratio</a:t>
            </a:r>
            <a:r>
              <a:rPr lang="hu-HU" sz="1000">
                <a:solidFill>
                  <a:srgbClr val="FFFFFF"/>
                </a:solidFill>
              </a:rPr>
              <a:t> [online] Available at &lt;https://www.accountingtools.com/articles/2017/5/16/working-capital-turnover-ratio&gt; [Accessed 05/11/2019].(, 2017)</a:t>
            </a:r>
          </a:p>
          <a:p>
            <a:pPr marL="0" indent="0">
              <a:lnSpc>
                <a:spcPct val="100000"/>
              </a:lnSpc>
              <a:buNone/>
            </a:pPr>
            <a:endParaRPr lang="hu-HU" sz="1000">
              <a:solidFill>
                <a:srgbClr val="FFFFFF"/>
              </a:solidFill>
            </a:endParaRPr>
          </a:p>
        </p:txBody>
      </p:sp>
    </p:spTree>
    <p:extLst>
      <p:ext uri="{BB962C8B-B14F-4D97-AF65-F5344CB8AC3E}">
        <p14:creationId xmlns:p14="http://schemas.microsoft.com/office/powerpoint/2010/main" val="229198944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Cím 4">
            <a:extLst>
              <a:ext uri="{FF2B5EF4-FFF2-40B4-BE49-F238E27FC236}">
                <a16:creationId xmlns:a16="http://schemas.microsoft.com/office/drawing/2014/main" id="{FC39C71D-522B-1B42-A23E-465EA36C6BAB}"/>
              </a:ext>
            </a:extLst>
          </p:cNvPr>
          <p:cNvSpPr>
            <a:spLocks noGrp="1"/>
          </p:cNvSpPr>
          <p:nvPr>
            <p:ph type="title"/>
          </p:nvPr>
        </p:nvSpPr>
        <p:spPr>
          <a:xfrm>
            <a:off x="771148" y="1037967"/>
            <a:ext cx="3054091" cy="4709131"/>
          </a:xfrm>
        </p:spPr>
        <p:txBody>
          <a:bodyPr anchor="ctr">
            <a:normAutofit/>
          </a:bodyPr>
          <a:lstStyle/>
          <a:p>
            <a:r>
              <a:rPr lang="hu-HU" sz="3000" b="1">
                <a:solidFill>
                  <a:srgbClr val="FFFEFF"/>
                </a:solidFill>
              </a:rPr>
              <a:t>References...</a:t>
            </a:r>
            <a:br>
              <a:rPr lang="hu-HU" sz="3000">
                <a:solidFill>
                  <a:srgbClr val="FFFEFF"/>
                </a:solidFill>
              </a:rPr>
            </a:br>
            <a:endParaRPr lang="hu-HU" sz="3000">
              <a:solidFill>
                <a:srgbClr val="FFFEFF"/>
              </a:solidFill>
            </a:endParaRPr>
          </a:p>
        </p:txBody>
      </p:sp>
      <p:sp>
        <p:nvSpPr>
          <p:cNvPr id="3" name="Tartalom helye 2">
            <a:extLst>
              <a:ext uri="{FF2B5EF4-FFF2-40B4-BE49-F238E27FC236}">
                <a16:creationId xmlns:a16="http://schemas.microsoft.com/office/drawing/2014/main" id="{C0FAACB0-E8F1-2247-A186-1C253BF19028}"/>
              </a:ext>
            </a:extLst>
          </p:cNvPr>
          <p:cNvSpPr>
            <a:spLocks noGrp="1"/>
          </p:cNvSpPr>
          <p:nvPr>
            <p:ph idx="1"/>
          </p:nvPr>
        </p:nvSpPr>
        <p:spPr>
          <a:xfrm>
            <a:off x="4534935" y="1037968"/>
            <a:ext cx="7014423" cy="4820832"/>
          </a:xfrm>
        </p:spPr>
        <p:txBody>
          <a:bodyPr>
            <a:normAutofit/>
          </a:bodyPr>
          <a:lstStyle/>
          <a:p>
            <a:pPr>
              <a:lnSpc>
                <a:spcPct val="100000"/>
              </a:lnSpc>
            </a:pPr>
            <a:r>
              <a:rPr lang="hu-HU" sz="1400" dirty="0"/>
              <a:t> (2019) </a:t>
            </a:r>
            <a:r>
              <a:rPr lang="hu-HU" sz="1400" i="1" dirty="0"/>
              <a:t>Financial Ratios</a:t>
            </a:r>
            <a:r>
              <a:rPr lang="hu-HU" sz="1400" dirty="0"/>
              <a:t> [online] </a:t>
            </a:r>
            <a:r>
              <a:rPr lang="hu-HU" sz="1400"/>
              <a:t>Available</a:t>
            </a:r>
            <a:r>
              <a:rPr lang="hu-HU" sz="1400" dirty="0"/>
              <a:t> </a:t>
            </a:r>
            <a:r>
              <a:rPr lang="hu-HU" sz="1400"/>
              <a:t>at</a:t>
            </a:r>
            <a:r>
              <a:rPr lang="hu-HU" sz="1400" dirty="0"/>
              <a:t> &lt;https://</a:t>
            </a:r>
            <a:r>
              <a:rPr lang="hu-HU" sz="1400"/>
              <a:t>www.investopedia.com</a:t>
            </a:r>
            <a:r>
              <a:rPr lang="hu-HU" sz="1400" dirty="0"/>
              <a:t>/</a:t>
            </a:r>
            <a:r>
              <a:rPr lang="hu-HU" sz="1400"/>
              <a:t>terms</a:t>
            </a:r>
            <a:r>
              <a:rPr lang="hu-HU" sz="1400" dirty="0"/>
              <a:t>/i/</a:t>
            </a:r>
            <a:r>
              <a:rPr lang="hu-HU" sz="1400"/>
              <a:t>interestcoverageratio.asp</a:t>
            </a:r>
            <a:r>
              <a:rPr lang="hu-HU" sz="1400" dirty="0"/>
              <a:t>&gt; [Accessed 05/11/2019].(, 2019)</a:t>
            </a:r>
          </a:p>
          <a:p>
            <a:pPr marL="0" indent="0">
              <a:lnSpc>
                <a:spcPct val="100000"/>
              </a:lnSpc>
              <a:buNone/>
            </a:pPr>
            <a:r>
              <a:rPr lang="hu-HU" sz="1400" dirty="0"/>
              <a:t> </a:t>
            </a:r>
          </a:p>
          <a:p>
            <a:pPr>
              <a:lnSpc>
                <a:spcPct val="100000"/>
              </a:lnSpc>
            </a:pPr>
            <a:r>
              <a:rPr lang="hu-HU" sz="1400" dirty="0"/>
              <a:t> (2017) </a:t>
            </a:r>
            <a:r>
              <a:rPr lang="hu-HU" sz="1400" i="1"/>
              <a:t>Working</a:t>
            </a:r>
            <a:r>
              <a:rPr lang="hu-HU" sz="1400" i="1" dirty="0"/>
              <a:t> Capital </a:t>
            </a:r>
            <a:r>
              <a:rPr lang="hu-HU" sz="1400" i="1"/>
              <a:t>Turnover</a:t>
            </a:r>
            <a:r>
              <a:rPr lang="hu-HU" sz="1400" i="1" dirty="0"/>
              <a:t> Ratio</a:t>
            </a:r>
            <a:r>
              <a:rPr lang="hu-HU" sz="1400" dirty="0"/>
              <a:t> [online] </a:t>
            </a:r>
            <a:r>
              <a:rPr lang="hu-HU" sz="1400"/>
              <a:t>Available</a:t>
            </a:r>
            <a:r>
              <a:rPr lang="hu-HU" sz="1400" dirty="0"/>
              <a:t> </a:t>
            </a:r>
            <a:r>
              <a:rPr lang="hu-HU" sz="1400"/>
              <a:t>at</a:t>
            </a:r>
            <a:r>
              <a:rPr lang="hu-HU" sz="1400" dirty="0"/>
              <a:t> &lt;https://</a:t>
            </a:r>
            <a:r>
              <a:rPr lang="hu-HU" sz="1400"/>
              <a:t>www.accountingtools.com</a:t>
            </a:r>
            <a:r>
              <a:rPr lang="hu-HU" sz="1400" dirty="0"/>
              <a:t>/</a:t>
            </a:r>
            <a:r>
              <a:rPr lang="hu-HU" sz="1400"/>
              <a:t>articles</a:t>
            </a:r>
            <a:r>
              <a:rPr lang="hu-HU" sz="1400" dirty="0"/>
              <a:t>/2017/5/16/</a:t>
            </a:r>
            <a:r>
              <a:rPr lang="hu-HU" sz="1400"/>
              <a:t>working</a:t>
            </a:r>
            <a:r>
              <a:rPr lang="hu-HU" sz="1400" dirty="0"/>
              <a:t>-</a:t>
            </a:r>
            <a:r>
              <a:rPr lang="hu-HU" sz="1400"/>
              <a:t>capital</a:t>
            </a:r>
            <a:r>
              <a:rPr lang="hu-HU" sz="1400" dirty="0"/>
              <a:t>-</a:t>
            </a:r>
            <a:r>
              <a:rPr lang="hu-HU" sz="1400"/>
              <a:t>turnover</a:t>
            </a:r>
            <a:r>
              <a:rPr lang="hu-HU" sz="1400" dirty="0"/>
              <a:t>-ratio&gt; [Accessed 05/11/2019](, 2017)</a:t>
            </a:r>
          </a:p>
          <a:p>
            <a:pPr marL="0" indent="0">
              <a:lnSpc>
                <a:spcPct val="100000"/>
              </a:lnSpc>
              <a:buNone/>
            </a:pPr>
            <a:r>
              <a:rPr lang="hu-HU" sz="1400" dirty="0"/>
              <a:t> </a:t>
            </a:r>
          </a:p>
          <a:p>
            <a:pPr>
              <a:lnSpc>
                <a:spcPct val="100000"/>
              </a:lnSpc>
            </a:pPr>
            <a:r>
              <a:rPr lang="hu-HU" sz="1400" dirty="0"/>
              <a:t> (2019) </a:t>
            </a:r>
            <a:r>
              <a:rPr lang="hu-HU" sz="1400" i="1"/>
              <a:t>Activity</a:t>
            </a:r>
            <a:r>
              <a:rPr lang="hu-HU" sz="1400" i="1" dirty="0"/>
              <a:t> Ratios</a:t>
            </a:r>
            <a:r>
              <a:rPr lang="hu-HU" sz="1400" dirty="0"/>
              <a:t> [online] </a:t>
            </a:r>
            <a:r>
              <a:rPr lang="hu-HU" sz="1400"/>
              <a:t>Available</a:t>
            </a:r>
            <a:r>
              <a:rPr lang="hu-HU" sz="1400" dirty="0"/>
              <a:t> </a:t>
            </a:r>
            <a:r>
              <a:rPr lang="hu-HU" sz="1400"/>
              <a:t>at</a:t>
            </a:r>
            <a:r>
              <a:rPr lang="hu-HU" sz="1400" dirty="0"/>
              <a:t> &lt;https://</a:t>
            </a:r>
            <a:r>
              <a:rPr lang="hu-HU" sz="1400"/>
              <a:t>www.double-entry-bookkeeping.com</a:t>
            </a:r>
            <a:r>
              <a:rPr lang="hu-HU" sz="1400" dirty="0"/>
              <a:t>/</a:t>
            </a:r>
            <a:r>
              <a:rPr lang="hu-HU" sz="1400"/>
              <a:t>activity</a:t>
            </a:r>
            <a:r>
              <a:rPr lang="hu-HU" sz="1400" dirty="0"/>
              <a:t>-ratios/</a:t>
            </a:r>
            <a:r>
              <a:rPr lang="hu-HU" sz="1400"/>
              <a:t>creditor-days</a:t>
            </a:r>
            <a:r>
              <a:rPr lang="hu-HU" sz="1400" dirty="0"/>
              <a:t>/&gt; [Accessed 05/11/2019].(, 2019) </a:t>
            </a:r>
          </a:p>
          <a:p>
            <a:pPr marL="0" indent="0">
              <a:lnSpc>
                <a:spcPct val="100000"/>
              </a:lnSpc>
              <a:buNone/>
            </a:pPr>
            <a:endParaRPr lang="hu-HU" sz="1400" dirty="0"/>
          </a:p>
          <a:p>
            <a:pPr>
              <a:lnSpc>
                <a:spcPct val="100000"/>
              </a:lnSpc>
            </a:pPr>
            <a:r>
              <a:rPr lang="hu-HU" sz="1400" dirty="0"/>
              <a:t> (2019) </a:t>
            </a:r>
            <a:r>
              <a:rPr lang="hu-HU" sz="1400" i="1"/>
              <a:t>Profitability</a:t>
            </a:r>
            <a:r>
              <a:rPr lang="hu-HU" sz="1400" i="1" dirty="0"/>
              <a:t> Ratios</a:t>
            </a:r>
            <a:r>
              <a:rPr lang="hu-HU" sz="1400" dirty="0"/>
              <a:t> [online] </a:t>
            </a:r>
            <a:r>
              <a:rPr lang="hu-HU" sz="1400"/>
              <a:t>Available</a:t>
            </a:r>
            <a:r>
              <a:rPr lang="hu-HU" sz="1400" dirty="0"/>
              <a:t> </a:t>
            </a:r>
            <a:r>
              <a:rPr lang="hu-HU" sz="1400"/>
              <a:t>at</a:t>
            </a:r>
            <a:r>
              <a:rPr lang="hu-HU" sz="1400" dirty="0"/>
              <a:t> &lt;https://</a:t>
            </a:r>
            <a:r>
              <a:rPr lang="hu-HU" sz="1400"/>
              <a:t>corporatefinanceinstitute.com</a:t>
            </a:r>
            <a:r>
              <a:rPr lang="hu-HU" sz="1400" dirty="0"/>
              <a:t>/</a:t>
            </a:r>
            <a:r>
              <a:rPr lang="hu-HU" sz="1400"/>
              <a:t>resources</a:t>
            </a:r>
            <a:r>
              <a:rPr lang="hu-HU" sz="1400" dirty="0"/>
              <a:t>/</a:t>
            </a:r>
            <a:r>
              <a:rPr lang="hu-HU" sz="1400"/>
              <a:t>knowledge</a:t>
            </a:r>
            <a:r>
              <a:rPr lang="hu-HU" sz="1400" dirty="0"/>
              <a:t>/</a:t>
            </a:r>
            <a:r>
              <a:rPr lang="hu-HU" sz="1400"/>
              <a:t>finance</a:t>
            </a:r>
            <a:r>
              <a:rPr lang="hu-HU" sz="1400" dirty="0"/>
              <a:t>/</a:t>
            </a:r>
            <a:r>
              <a:rPr lang="hu-HU" sz="1400"/>
              <a:t>profitability</a:t>
            </a:r>
            <a:r>
              <a:rPr lang="hu-HU" sz="1400" dirty="0"/>
              <a:t>-ratios/&gt; [Accessed 07/11/2019].(, 2019)</a:t>
            </a:r>
          </a:p>
          <a:p>
            <a:pPr marL="0" indent="0">
              <a:lnSpc>
                <a:spcPct val="100000"/>
              </a:lnSpc>
              <a:buNone/>
            </a:pPr>
            <a:r>
              <a:rPr lang="hu-HU" sz="1400" dirty="0"/>
              <a:t> </a:t>
            </a:r>
          </a:p>
          <a:p>
            <a:pPr>
              <a:lnSpc>
                <a:spcPct val="100000"/>
              </a:lnSpc>
            </a:pPr>
            <a:endParaRPr lang="hu-HU" sz="1400" dirty="0"/>
          </a:p>
        </p:txBody>
      </p:sp>
    </p:spTree>
    <p:extLst>
      <p:ext uri="{BB962C8B-B14F-4D97-AF65-F5344CB8AC3E}">
        <p14:creationId xmlns:p14="http://schemas.microsoft.com/office/powerpoint/2010/main" val="2673248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DC9BDC67-3D4E-6242-8E2E-BB32A92F4CBB}"/>
              </a:ext>
            </a:extLst>
          </p:cNvPr>
          <p:cNvSpPr>
            <a:spLocks noGrp="1"/>
          </p:cNvSpPr>
          <p:nvPr>
            <p:ph type="title"/>
          </p:nvPr>
        </p:nvSpPr>
        <p:spPr>
          <a:xfrm>
            <a:off x="959157" y="1113764"/>
            <a:ext cx="3269749" cy="4624327"/>
          </a:xfrm>
        </p:spPr>
        <p:txBody>
          <a:bodyPr anchor="ctr">
            <a:normAutofit/>
          </a:bodyPr>
          <a:lstStyle/>
          <a:p>
            <a:r>
              <a:rPr lang="hu-HU" sz="3200" b="1">
                <a:solidFill>
                  <a:srgbClr val="FFFFFF"/>
                </a:solidFill>
              </a:rPr>
              <a:t>References</a:t>
            </a:r>
            <a:r>
              <a:rPr lang="hu-HU" sz="3200" b="1" dirty="0">
                <a:solidFill>
                  <a:srgbClr val="FFFFFF"/>
                </a:solidFill>
              </a:rPr>
              <a:t>...</a:t>
            </a:r>
            <a:br>
              <a:rPr lang="hu-HU" sz="3200" dirty="0">
                <a:solidFill>
                  <a:srgbClr val="FFFFFF"/>
                </a:solidFill>
              </a:rPr>
            </a:br>
            <a:endParaRPr lang="hu-HU" sz="3200" dirty="0">
              <a:solidFill>
                <a:srgbClr val="FFFFFF"/>
              </a:solidFill>
              <a:latin typeface="Arial" panose="020B0604020202020204" pitchFamily="34" charset="0"/>
              <a:cs typeface="Arial" panose="020B0604020202020204" pitchFamily="34" charset="0"/>
            </a:endParaRPr>
          </a:p>
        </p:txBody>
      </p:sp>
      <p:sp>
        <p:nvSpPr>
          <p:cNvPr id="3" name="Tartalom helye 2">
            <a:extLst>
              <a:ext uri="{FF2B5EF4-FFF2-40B4-BE49-F238E27FC236}">
                <a16:creationId xmlns:a16="http://schemas.microsoft.com/office/drawing/2014/main" id="{3E1217FE-1B26-C747-92CA-96C696A54040}"/>
              </a:ext>
            </a:extLst>
          </p:cNvPr>
          <p:cNvSpPr>
            <a:spLocks noGrp="1"/>
          </p:cNvSpPr>
          <p:nvPr>
            <p:ph idx="1"/>
          </p:nvPr>
        </p:nvSpPr>
        <p:spPr>
          <a:xfrm>
            <a:off x="5155905" y="1113764"/>
            <a:ext cx="6108179" cy="4624327"/>
          </a:xfrm>
        </p:spPr>
        <p:txBody>
          <a:bodyPr anchor="ctr">
            <a:normAutofit/>
          </a:bodyPr>
          <a:lstStyle/>
          <a:p>
            <a:pPr marL="0" indent="0">
              <a:lnSpc>
                <a:spcPct val="100000"/>
              </a:lnSpc>
              <a:buNone/>
            </a:pPr>
            <a:r>
              <a:rPr lang="hu-HU" sz="800" b="1" u="sng" err="1"/>
              <a:t>Books</a:t>
            </a:r>
            <a:endParaRPr lang="hu-HU" sz="800"/>
          </a:p>
          <a:p>
            <a:pPr marL="0" indent="0">
              <a:lnSpc>
                <a:spcPct val="100000"/>
              </a:lnSpc>
              <a:buNone/>
            </a:pPr>
            <a:r>
              <a:rPr lang="hu-HU" sz="800" b="1"/>
              <a:t> </a:t>
            </a:r>
            <a:endParaRPr lang="hu-HU" sz="800"/>
          </a:p>
          <a:p>
            <a:pPr marL="0" indent="0">
              <a:lnSpc>
                <a:spcPct val="100000"/>
              </a:lnSpc>
              <a:buNone/>
            </a:pPr>
            <a:r>
              <a:rPr lang="hu-HU" sz="800"/>
              <a:t> Warner, S., and </a:t>
            </a:r>
            <a:r>
              <a:rPr lang="hu-HU" sz="800" err="1"/>
              <a:t>Hussain</a:t>
            </a:r>
            <a:r>
              <a:rPr lang="hu-HU" sz="800"/>
              <a:t>, S. (2017) </a:t>
            </a:r>
            <a:r>
              <a:rPr lang="hu-HU" sz="800" i="1"/>
              <a:t>The </a:t>
            </a:r>
            <a:r>
              <a:rPr lang="hu-HU" sz="800" i="1" err="1"/>
              <a:t>Finance</a:t>
            </a:r>
            <a:r>
              <a:rPr lang="hu-HU" sz="800" i="1"/>
              <a:t> </a:t>
            </a:r>
            <a:r>
              <a:rPr lang="hu-HU" sz="800" i="1" err="1"/>
              <a:t>Book</a:t>
            </a:r>
            <a:r>
              <a:rPr lang="hu-HU" sz="800"/>
              <a:t>. </a:t>
            </a:r>
            <a:r>
              <a:rPr lang="hu-HU" sz="800" err="1"/>
              <a:t>First</a:t>
            </a:r>
            <a:r>
              <a:rPr lang="hu-HU" sz="800"/>
              <a:t> </a:t>
            </a:r>
            <a:r>
              <a:rPr lang="hu-HU" sz="800" err="1"/>
              <a:t>edn</a:t>
            </a:r>
            <a:r>
              <a:rPr lang="hu-HU" sz="800"/>
              <a:t>. Edinburgh Gate: </a:t>
            </a:r>
            <a:r>
              <a:rPr lang="hu-HU" sz="800" err="1"/>
              <a:t>Pearson</a:t>
            </a:r>
            <a:r>
              <a:rPr lang="hu-HU" sz="800"/>
              <a:t> Education Limited.(Warner and </a:t>
            </a:r>
            <a:r>
              <a:rPr lang="hu-HU" sz="800" err="1"/>
              <a:t>Hussain</a:t>
            </a:r>
            <a:r>
              <a:rPr lang="hu-HU" sz="800"/>
              <a:t>, 2017)</a:t>
            </a:r>
          </a:p>
          <a:p>
            <a:pPr marL="0" indent="0">
              <a:lnSpc>
                <a:spcPct val="100000"/>
              </a:lnSpc>
              <a:buNone/>
            </a:pPr>
            <a:r>
              <a:rPr lang="hu-HU" sz="800"/>
              <a:t> </a:t>
            </a:r>
          </a:p>
          <a:p>
            <a:pPr>
              <a:lnSpc>
                <a:spcPct val="100000"/>
              </a:lnSpc>
            </a:pPr>
            <a:r>
              <a:rPr lang="hu-HU" sz="800" err="1"/>
              <a:t>Raiyani</a:t>
            </a:r>
            <a:r>
              <a:rPr lang="hu-HU" sz="800"/>
              <a:t>, J R., and </a:t>
            </a:r>
            <a:r>
              <a:rPr lang="hu-HU" sz="800" err="1"/>
              <a:t>Bhatasana</a:t>
            </a:r>
            <a:r>
              <a:rPr lang="hu-HU" sz="800"/>
              <a:t>, R B. (2011) </a:t>
            </a:r>
            <a:r>
              <a:rPr lang="hu-HU" sz="800" i="1"/>
              <a:t>Financial Ratios and Financial </a:t>
            </a:r>
            <a:r>
              <a:rPr lang="hu-HU" sz="800" i="1" err="1"/>
              <a:t>Statement</a:t>
            </a:r>
            <a:r>
              <a:rPr lang="hu-HU" sz="800" i="1"/>
              <a:t> </a:t>
            </a:r>
            <a:r>
              <a:rPr lang="hu-HU" sz="800" i="1" err="1"/>
              <a:t>Analysis</a:t>
            </a:r>
            <a:r>
              <a:rPr lang="hu-HU" sz="800"/>
              <a:t>. </a:t>
            </a:r>
            <a:r>
              <a:rPr lang="hu-HU" sz="800" err="1"/>
              <a:t>First</a:t>
            </a:r>
            <a:r>
              <a:rPr lang="hu-HU" sz="800"/>
              <a:t> </a:t>
            </a:r>
            <a:r>
              <a:rPr lang="hu-HU" sz="800" err="1"/>
              <a:t>edn</a:t>
            </a:r>
            <a:r>
              <a:rPr lang="hu-HU" sz="800"/>
              <a:t>. : New </a:t>
            </a:r>
            <a:r>
              <a:rPr lang="hu-HU" sz="800" err="1"/>
              <a:t>Century</a:t>
            </a:r>
            <a:r>
              <a:rPr lang="hu-HU" sz="800"/>
              <a:t> </a:t>
            </a:r>
            <a:r>
              <a:rPr lang="hu-HU" sz="800" err="1"/>
              <a:t>Publications</a:t>
            </a:r>
            <a:r>
              <a:rPr lang="hu-HU" sz="800"/>
              <a:t>.(</a:t>
            </a:r>
            <a:r>
              <a:rPr lang="hu-HU" sz="800" err="1"/>
              <a:t>Raiyani</a:t>
            </a:r>
            <a:r>
              <a:rPr lang="hu-HU" sz="800"/>
              <a:t> and </a:t>
            </a:r>
            <a:r>
              <a:rPr lang="hu-HU" sz="800" err="1"/>
              <a:t>Bhatasana</a:t>
            </a:r>
            <a:r>
              <a:rPr lang="hu-HU" sz="800"/>
              <a:t>, 2011)</a:t>
            </a:r>
          </a:p>
          <a:p>
            <a:pPr marL="0" indent="0">
              <a:lnSpc>
                <a:spcPct val="100000"/>
              </a:lnSpc>
              <a:buNone/>
            </a:pPr>
            <a:r>
              <a:rPr lang="hu-HU" sz="800"/>
              <a:t> </a:t>
            </a:r>
          </a:p>
          <a:p>
            <a:pPr>
              <a:lnSpc>
                <a:spcPct val="100000"/>
              </a:lnSpc>
            </a:pPr>
            <a:r>
              <a:rPr lang="hu-HU" sz="800"/>
              <a:t>Rice, A. (2015) </a:t>
            </a:r>
            <a:r>
              <a:rPr lang="hu-HU" sz="800" i="1" err="1"/>
              <a:t>Accounts</a:t>
            </a:r>
            <a:r>
              <a:rPr lang="hu-HU" sz="800" i="1"/>
              <a:t> </a:t>
            </a:r>
            <a:r>
              <a:rPr lang="hu-HU" sz="800" i="1" err="1"/>
              <a:t>Demystified</a:t>
            </a:r>
            <a:r>
              <a:rPr lang="hu-HU" sz="800"/>
              <a:t>. </a:t>
            </a:r>
            <a:r>
              <a:rPr lang="hu-HU" sz="800" err="1"/>
              <a:t>Seventh</a:t>
            </a:r>
            <a:r>
              <a:rPr lang="hu-HU" sz="800"/>
              <a:t> </a:t>
            </a:r>
            <a:r>
              <a:rPr lang="hu-HU" sz="800" err="1"/>
              <a:t>edn</a:t>
            </a:r>
            <a:r>
              <a:rPr lang="hu-HU" sz="800"/>
              <a:t>. Edinburgh Gate: </a:t>
            </a:r>
            <a:r>
              <a:rPr lang="hu-HU" sz="800" err="1"/>
              <a:t>Pearson</a:t>
            </a:r>
            <a:r>
              <a:rPr lang="hu-HU" sz="800"/>
              <a:t> Education Limited.(Rice, 2015)</a:t>
            </a:r>
          </a:p>
          <a:p>
            <a:pPr marL="0" indent="0">
              <a:lnSpc>
                <a:spcPct val="100000"/>
              </a:lnSpc>
              <a:buNone/>
            </a:pPr>
            <a:r>
              <a:rPr lang="hu-HU" sz="800"/>
              <a:t> </a:t>
            </a:r>
          </a:p>
          <a:p>
            <a:pPr marL="0" indent="0">
              <a:lnSpc>
                <a:spcPct val="100000"/>
              </a:lnSpc>
              <a:buNone/>
            </a:pPr>
            <a:endParaRPr lang="hu-HU" sz="800"/>
          </a:p>
          <a:p>
            <a:pPr>
              <a:lnSpc>
                <a:spcPct val="100000"/>
              </a:lnSpc>
            </a:pPr>
            <a:r>
              <a:rPr lang="hu-HU" sz="800"/>
              <a:t>Bull, R. (2008) </a:t>
            </a:r>
            <a:r>
              <a:rPr lang="hu-HU" sz="800" i="1"/>
              <a:t>Financial Ratios</a:t>
            </a:r>
            <a:r>
              <a:rPr lang="hu-HU" sz="800"/>
              <a:t>. </a:t>
            </a:r>
            <a:r>
              <a:rPr lang="hu-HU" sz="800" err="1"/>
              <a:t>First</a:t>
            </a:r>
            <a:r>
              <a:rPr lang="hu-HU" sz="800"/>
              <a:t> </a:t>
            </a:r>
            <a:r>
              <a:rPr lang="hu-HU" sz="800" err="1"/>
              <a:t>edn</a:t>
            </a:r>
            <a:r>
              <a:rPr lang="hu-HU" sz="800"/>
              <a:t>. UK: CIMA Publishing, </a:t>
            </a:r>
            <a:r>
              <a:rPr lang="hu-HU" sz="800" err="1"/>
              <a:t>Elsevier</a:t>
            </a:r>
            <a:r>
              <a:rPr lang="hu-HU" sz="800"/>
              <a:t>.(Bull, 2008)</a:t>
            </a:r>
          </a:p>
          <a:p>
            <a:pPr marL="0" indent="0">
              <a:lnSpc>
                <a:spcPct val="100000"/>
              </a:lnSpc>
              <a:buNone/>
            </a:pPr>
            <a:r>
              <a:rPr lang="hu-HU" sz="800"/>
              <a:t> </a:t>
            </a:r>
          </a:p>
          <a:p>
            <a:pPr>
              <a:lnSpc>
                <a:spcPct val="100000"/>
              </a:lnSpc>
            </a:pPr>
            <a:r>
              <a:rPr lang="hu-HU" sz="800" err="1"/>
              <a:t>Goel</a:t>
            </a:r>
            <a:r>
              <a:rPr lang="hu-HU" sz="800"/>
              <a:t>, S. (2016) </a:t>
            </a:r>
            <a:r>
              <a:rPr lang="hu-HU" sz="800" i="1"/>
              <a:t>Financial Ratios</a:t>
            </a:r>
            <a:r>
              <a:rPr lang="hu-HU" sz="800"/>
              <a:t>. </a:t>
            </a:r>
            <a:r>
              <a:rPr lang="hu-HU" sz="800" err="1"/>
              <a:t>First</a:t>
            </a:r>
            <a:r>
              <a:rPr lang="hu-HU" sz="800"/>
              <a:t> </a:t>
            </a:r>
            <a:r>
              <a:rPr lang="hu-HU" sz="800" err="1"/>
              <a:t>edn</a:t>
            </a:r>
            <a:r>
              <a:rPr lang="hu-HU" sz="800"/>
              <a:t>. United </a:t>
            </a:r>
            <a:r>
              <a:rPr lang="hu-HU" sz="800" err="1"/>
              <a:t>States</a:t>
            </a:r>
            <a:r>
              <a:rPr lang="hu-HU" sz="800"/>
              <a:t> of </a:t>
            </a:r>
            <a:r>
              <a:rPr lang="hu-HU" sz="800" err="1"/>
              <a:t>America</a:t>
            </a:r>
            <a:r>
              <a:rPr lang="hu-HU" sz="800"/>
              <a:t>: Business </a:t>
            </a:r>
            <a:r>
              <a:rPr lang="hu-HU" sz="800" err="1"/>
              <a:t>Expert</a:t>
            </a:r>
            <a:r>
              <a:rPr lang="hu-HU" sz="800"/>
              <a:t> Press, LLC.(</a:t>
            </a:r>
            <a:r>
              <a:rPr lang="hu-HU" sz="800" err="1"/>
              <a:t>Goel</a:t>
            </a:r>
            <a:r>
              <a:rPr lang="hu-HU" sz="800"/>
              <a:t>, 2016)</a:t>
            </a:r>
          </a:p>
          <a:p>
            <a:pPr marL="0" indent="0">
              <a:lnSpc>
                <a:spcPct val="100000"/>
              </a:lnSpc>
              <a:buNone/>
            </a:pPr>
            <a:r>
              <a:rPr lang="hu-HU" sz="800"/>
              <a:t> </a:t>
            </a:r>
          </a:p>
          <a:p>
            <a:pPr>
              <a:lnSpc>
                <a:spcPct val="100000"/>
              </a:lnSpc>
            </a:pPr>
            <a:r>
              <a:rPr lang="hu-HU" sz="800" err="1"/>
              <a:t>Shefrin</a:t>
            </a:r>
            <a:r>
              <a:rPr lang="hu-HU" sz="800"/>
              <a:t>, H. (2002) </a:t>
            </a:r>
            <a:r>
              <a:rPr lang="hu-HU" sz="800" i="1" err="1"/>
              <a:t>Understanding</a:t>
            </a:r>
            <a:r>
              <a:rPr lang="hu-HU" sz="800" i="1"/>
              <a:t> </a:t>
            </a:r>
            <a:r>
              <a:rPr lang="hu-HU" sz="800" i="1" err="1"/>
              <a:t>Behavioral</a:t>
            </a:r>
            <a:r>
              <a:rPr lang="hu-HU" sz="800" i="1"/>
              <a:t> </a:t>
            </a:r>
            <a:r>
              <a:rPr lang="hu-HU" sz="800" i="1" err="1"/>
              <a:t>Finance</a:t>
            </a:r>
            <a:r>
              <a:rPr lang="hu-HU" sz="800" i="1"/>
              <a:t> and </a:t>
            </a:r>
            <a:r>
              <a:rPr lang="hu-HU" sz="800" i="1" err="1"/>
              <a:t>the</a:t>
            </a:r>
            <a:r>
              <a:rPr lang="hu-HU" sz="800" i="1"/>
              <a:t> </a:t>
            </a:r>
            <a:r>
              <a:rPr lang="hu-HU" sz="800" i="1" err="1"/>
              <a:t>Psyhology</a:t>
            </a:r>
            <a:r>
              <a:rPr lang="hu-HU" sz="800" i="1"/>
              <a:t> of </a:t>
            </a:r>
            <a:r>
              <a:rPr lang="hu-HU" sz="800" i="1" err="1"/>
              <a:t>Investing</a:t>
            </a:r>
            <a:r>
              <a:rPr lang="hu-HU" sz="800"/>
              <a:t>. </a:t>
            </a:r>
            <a:r>
              <a:rPr lang="hu-HU" sz="800" err="1"/>
              <a:t>First</a:t>
            </a:r>
            <a:r>
              <a:rPr lang="hu-HU" sz="800"/>
              <a:t> </a:t>
            </a:r>
            <a:r>
              <a:rPr lang="hu-HU" sz="800" err="1"/>
              <a:t>edn</a:t>
            </a:r>
            <a:r>
              <a:rPr lang="hu-HU" sz="800"/>
              <a:t>. New York: Oxford University Press.(</a:t>
            </a:r>
            <a:r>
              <a:rPr lang="hu-HU" sz="800" err="1"/>
              <a:t>Shefrin</a:t>
            </a:r>
            <a:r>
              <a:rPr lang="hu-HU" sz="800"/>
              <a:t>, 2002)</a:t>
            </a:r>
          </a:p>
          <a:p>
            <a:pPr marL="0" indent="0">
              <a:lnSpc>
                <a:spcPct val="100000"/>
              </a:lnSpc>
              <a:buNone/>
            </a:pPr>
            <a:r>
              <a:rPr lang="hu-HU" sz="800"/>
              <a:t> </a:t>
            </a:r>
          </a:p>
          <a:p>
            <a:pPr marL="0" indent="0">
              <a:lnSpc>
                <a:spcPct val="100000"/>
              </a:lnSpc>
              <a:buNone/>
            </a:pPr>
            <a:r>
              <a:rPr lang="hu-HU" sz="800" dirty="0"/>
              <a:t> </a:t>
            </a:r>
          </a:p>
          <a:p>
            <a:pPr marL="0" indent="0">
              <a:lnSpc>
                <a:spcPct val="100000"/>
              </a:lnSpc>
              <a:buNone/>
            </a:pPr>
            <a:r>
              <a:rPr lang="hu-HU" sz="800" dirty="0"/>
              <a:t> </a:t>
            </a:r>
          </a:p>
          <a:p>
            <a:pPr>
              <a:lnSpc>
                <a:spcPct val="100000"/>
              </a:lnSpc>
            </a:pPr>
            <a:endParaRPr lang="hu-HU" sz="800" dirty="0"/>
          </a:p>
        </p:txBody>
      </p:sp>
    </p:spTree>
    <p:extLst>
      <p:ext uri="{BB962C8B-B14F-4D97-AF65-F5344CB8AC3E}">
        <p14:creationId xmlns:p14="http://schemas.microsoft.com/office/powerpoint/2010/main" val="3671179753"/>
      </p:ext>
    </p:extLst>
  </p:cSld>
  <p:clrMapOvr>
    <a:masterClrMapping/>
  </p:clrMapOvr>
</p:sld>
</file>

<file path=ppt/theme/theme1.xml><?xml version="1.0" encoding="utf-8"?>
<a:theme xmlns:a="http://schemas.openxmlformats.org/drawingml/2006/main" name="DividendVTI">
  <a:themeElements>
    <a:clrScheme name="AnalogousFromRegularSeedRightStep">
      <a:dk1>
        <a:srgbClr val="000000"/>
      </a:dk1>
      <a:lt1>
        <a:srgbClr val="FFFFFF"/>
      </a:lt1>
      <a:dk2>
        <a:srgbClr val="313C22"/>
      </a:dk2>
      <a:lt2>
        <a:srgbClr val="E2E8E8"/>
      </a:lt2>
      <a:accent1>
        <a:srgbClr val="E73129"/>
      </a:accent1>
      <a:accent2>
        <a:srgbClr val="D56E17"/>
      </a:accent2>
      <a:accent3>
        <a:srgbClr val="B6A320"/>
      </a:accent3>
      <a:accent4>
        <a:srgbClr val="82B013"/>
      </a:accent4>
      <a:accent5>
        <a:srgbClr val="4EBB21"/>
      </a:accent5>
      <a:accent6>
        <a:srgbClr val="15BD2A"/>
      </a:accent6>
      <a:hlink>
        <a:srgbClr val="319095"/>
      </a:hlink>
      <a:folHlink>
        <a:srgbClr val="828282"/>
      </a:folHlink>
    </a:clrScheme>
    <a:fontScheme name="Dividend">
      <a:maj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otalTime>0</TotalTime>
  <Words>1033</Words>
  <Application>Microsoft Macintosh PowerPoint</Application>
  <PresentationFormat>Szélesvásznú</PresentationFormat>
  <Paragraphs>93</Paragraphs>
  <Slides>12</Slides>
  <Notes>0</Notes>
  <HiddenSlides>0</HiddenSlides>
  <MMClips>0</MMClips>
  <ScaleCrop>false</ScaleCrop>
  <HeadingPairs>
    <vt:vector size="6" baseType="variant">
      <vt:variant>
        <vt:lpstr>Használt betűtípusok</vt:lpstr>
      </vt:variant>
      <vt:variant>
        <vt:i4>4</vt:i4>
      </vt:variant>
      <vt:variant>
        <vt:lpstr>Téma</vt:lpstr>
      </vt:variant>
      <vt:variant>
        <vt:i4>1</vt:i4>
      </vt:variant>
      <vt:variant>
        <vt:lpstr>Diacímek</vt:lpstr>
      </vt:variant>
      <vt:variant>
        <vt:i4>12</vt:i4>
      </vt:variant>
    </vt:vector>
  </HeadingPairs>
  <TitlesOfParts>
    <vt:vector size="17" baseType="lpstr">
      <vt:lpstr>Arial</vt:lpstr>
      <vt:lpstr>Avenir Next LT Pro</vt:lpstr>
      <vt:lpstr>Gill Sans MT</vt:lpstr>
      <vt:lpstr>Wingdings 2</vt:lpstr>
      <vt:lpstr>DividendVTI</vt:lpstr>
      <vt:lpstr>International Hotel MaNAgement                 Financial Management for the Hotel Industry </vt:lpstr>
      <vt:lpstr>Introduction </vt:lpstr>
      <vt:lpstr>Ratio Analysis </vt:lpstr>
      <vt:lpstr>Profitability ratios </vt:lpstr>
      <vt:lpstr>Liquidity ratios </vt:lpstr>
      <vt:lpstr>Gearing </vt:lpstr>
      <vt:lpstr>Importance of ratio analysis for Hotel Management </vt:lpstr>
      <vt:lpstr>Benefits and Limitations of Using Ratio Analysis within the Hotel Industry </vt:lpstr>
      <vt:lpstr>Conclusion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Financial Management for the Hotel Industry </dc:title>
  <dc:creator>Emoke Gego (1815061)</dc:creator>
  <cp:lastModifiedBy>Emoke Gego (1815061)</cp:lastModifiedBy>
  <cp:revision>1</cp:revision>
  <dcterms:created xsi:type="dcterms:W3CDTF">2019-11-20T14:58:43Z</dcterms:created>
  <dcterms:modified xsi:type="dcterms:W3CDTF">2019-11-20T14:59:21Z</dcterms:modified>
</cp:coreProperties>
</file>