
<file path=[Content_Types].xml><?xml version="1.0" encoding="utf-8"?>
<Types xmlns="http://schemas.openxmlformats.org/package/2006/content-types">
  <Override PartName="/ppt/slides/slide14.xml" ContentType="application/vnd.openxmlformats-officedocument.presentationml.slide+xml"/>
  <Override PartName="/ppt/slideMasters/slideMaster2.xml" ContentType="application/vnd.openxmlformats-officedocument.presentationml.slideMaster+xml"/>
  <Default Extension="xml" ContentType="application/xml"/>
  <Override PartName="/ppt/tableStyles.xml" ContentType="application/vnd.openxmlformats-officedocument.presentationml.tableStyles+xml"/>
  <Override PartName="/ppt/slideLayouts/slideLayout33.xml" ContentType="application/vnd.openxmlformats-officedocument.presentationml.slideLayout+xml"/>
  <Override PartName="/ppt/slideLayouts/slideLayout16.xml" ContentType="application/vnd.openxmlformats-officedocument.presentationml.slideLayout+xml"/>
  <Override PartName="/ppt/slideLayouts/slideLayout42.xml" ContentType="application/vnd.openxmlformats-officedocument.presentationml.slideLayout+xml"/>
  <Override PartName="/ppt/slides/slide21.xml" ContentType="application/vnd.openxmlformats-officedocument.presentationml.slide+xml"/>
  <Override PartName="/ppt/slideLayouts/slideLayout25.xml" ContentType="application/vnd.openxmlformats-officedocument.presentationml.slideLayout+xml"/>
  <Override PartName="/ppt/slides/slide5.xml" ContentType="application/vnd.openxmlformats-officedocument.presentationml.slide+xml"/>
  <Override PartName="/ppt/slideLayouts/slideLayout5.xml" ContentType="application/vnd.openxmlformats-officedocument.presentationml.slideLayout+xml"/>
  <Override PartName="/ppt/slides/slide13.xml" ContentType="application/vnd.openxmlformats-officedocument.presentationml.slide+xml"/>
  <Override PartName="/ppt/slideMasters/slideMaster1.xml" ContentType="application/vnd.openxmlformats-officedocument.presentationml.slideMaster+xml"/>
  <Override PartName="/ppt/slideLayouts/slideLayout39.xml" ContentType="application/vnd.openxmlformats-officedocument.presentationml.slideLayout+xml"/>
  <Override PartName="/docProps/core.xml" ContentType="application/vnd.openxmlformats-package.core-properties+xml"/>
  <Override PartName="/ppt/slideLayouts/slideLayout32.xml" ContentType="application/vnd.openxmlformats-officedocument.presentationml.slideLayout+xml"/>
  <Override PartName="/ppt/slideLayouts/slideLayout48.xml" ContentType="application/vnd.openxmlformats-officedocument.presentationml.slideLayout+xml"/>
  <Override PartName="/ppt/slideLayouts/slideLayout15.xml" ContentType="application/vnd.openxmlformats-officedocument.presentationml.slideLayout+xml"/>
  <Override PartName="/ppt/slideLayouts/slideLayout41.xml" ContentType="application/vnd.openxmlformats-officedocument.presentationml.slideLayout+xml"/>
  <Override PartName="/ppt/slides/slide20.xml" ContentType="application/vnd.openxmlformats-officedocument.presentationml.slide+xml"/>
  <Override PartName="/ppt/slideLayouts/slideLayout24.xml" ContentType="application/vnd.openxmlformats-officedocument.presentationml.slideLayout+xml"/>
  <Override PartName="/ppt/slides/slide4.xml" ContentType="application/vnd.openxmlformats-officedocument.presentationml.slide+xml"/>
  <Override PartName="/ppt/slides/slide19.xml" ContentType="application/vnd.openxmlformats-officedocument.presentationml.slide+xml"/>
  <Override PartName="/ppt/slideLayouts/slideLayout4.xml" ContentType="application/vnd.openxmlformats-officedocument.presentationml.slideLayout+xml"/>
  <Default Extension="png" ContentType="image/png"/>
  <Override PartName="/ppt/slides/slide12.xml" ContentType="application/vnd.openxmlformats-officedocument.presentationml.slide+xml"/>
  <Override PartName="/ppt/slideLayouts/slideLayout38.xml" ContentType="application/vnd.openxmlformats-officedocument.presentationml.slideLayout+xml"/>
  <Override PartName="/ppt/presProps.xml" ContentType="application/vnd.openxmlformats-officedocument.presentationml.presProps+xml"/>
  <Override PartName="/ppt/slideLayouts/slideLayout31.xml" ContentType="application/vnd.openxmlformats-officedocument.presentationml.slideLayout+xml"/>
  <Override PartName="/ppt/slideLayouts/slideLayout47.xml" ContentType="application/vnd.openxmlformats-officedocument.presentationml.slideLayout+xml"/>
  <Override PartName="/ppt/slideLayouts/slideLayout14.xml" ContentType="application/vnd.openxmlformats-officedocument.presentationml.slideLayout+xml"/>
  <Override PartName="/ppt/slideLayouts/slideLayout40.xml" ContentType="application/vnd.openxmlformats-officedocument.presentationml.slideLayout+xml"/>
  <Override PartName="/ppt/slideLayouts/slideLayout23.xml" ContentType="application/vnd.openxmlformats-officedocument.presentationml.slideLayout+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slideLayouts/slideLayout37.xml" ContentType="application/vnd.openxmlformats-officedocument.presentationml.slideLayout+xml"/>
  <Override PartName="/ppt/slideLayouts/slideLayout30.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slideLayouts/slideLayout29.xml" ContentType="application/vnd.openxmlformats-officedocument.presentationml.slideLayout+xml"/>
  <Override PartName="/ppt/slides/slide25.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Layouts/slideLayout22.xml" ContentType="application/vnd.openxmlformats-officedocument.presentationml.slideLayout+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slides/slide10.xml" ContentType="application/vnd.openxmlformats-officedocument.presentationml.slide+xml"/>
  <Override PartName="/docProps/app.xml" ContentType="application/vnd.openxmlformats-officedocument.extended-properties+xml"/>
  <Override PartName="/ppt/slideLayouts/slideLayout36.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12.xml" ContentType="application/vnd.openxmlformats-officedocument.presentationml.slideLayout+xml"/>
  <Override PartName="/ppt/slideLayouts/slideLayout28.xml" ContentType="application/vnd.openxmlformats-officedocument.presentationml.slideLayout+xml"/>
  <Override PartName="/ppt/slides/slide24.xml" ContentType="application/vnd.openxmlformats-officedocument.presentationml.slide+xml"/>
  <Override PartName="/ppt/slides/slide8.xml" ContentType="application/vnd.openxmlformats-officedocument.presentationml.slide+xml"/>
  <Override PartName="/ppt/slideLayouts/slideLayout8.xml" ContentType="application/vnd.openxmlformats-officedocument.presentationml.slideLayout+xml"/>
  <Override PartName="/ppt/slideLayouts/slideLayout21.xml" ContentType="application/vnd.openxmlformats-officedocument.presentationml.slideLayout+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Override PartName="/ppt/slideMasters/slideMaster4.xml" ContentType="application/vnd.openxmlformats-officedocument.presentationml.slideMaster+xml"/>
  <Override PartName="/ppt/viewProps.xml" ContentType="application/vnd.openxmlformats-officedocument.presentationml.viewProps+xml"/>
  <Default Extension="jpeg" ContentType="image/jpeg"/>
  <Override PartName="/ppt/slideLayouts/slideLayout3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44.xml" ContentType="application/vnd.openxmlformats-officedocument.presentationml.slideLayout+xml"/>
  <Override PartName="/ppt/slideLayouts/slideLayout11.xml" ContentType="application/vnd.openxmlformats-officedocument.presentationml.slideLayout+xml"/>
  <Override PartName="/ppt/slideLayouts/slideLayout27.xml" ContentType="application/vnd.openxmlformats-officedocument.presentationml.slideLayout+xml"/>
  <Override PartName="/ppt/slides/slide23.xml" ContentType="application/vnd.openxmlformats-officedocument.presentationml.slide+xml"/>
  <Override PartName="/ppt/slides/slide7.xml" ContentType="application/vnd.openxmlformats-officedocument.presentationml.slide+xml"/>
  <Override PartName="/ppt/slideLayouts/slideLayout7.xml" ContentType="application/vnd.openxmlformats-officedocument.presentationml.slideLayout+xml"/>
  <Override PartName="/ppt/slideLayouts/slideLayout20.xml" ContentType="application/vnd.openxmlformats-officedocument.presentationml.slideLayout+xml"/>
  <Override PartName="/ppt/slides/slide15.xml" ContentType="application/vnd.openxmlformats-officedocument.presentationml.slide+xml"/>
  <Override PartName="/ppt/slideMasters/slideMaster3.xml" ContentType="application/vnd.openxmlformats-officedocument.presentationml.slideMaster+xml"/>
  <Override PartName="/ppt/slideLayouts/slideLayout34.xml" ContentType="application/vnd.openxmlformats-officedocument.presentationml.slideLayout+xml"/>
  <Override PartName="/ppt/slideLayouts/slideLayout17.xml" ContentType="application/vnd.openxmlformats-officedocument.presentationml.slideLayout+xml"/>
  <Override PartName="/ppt/slideLayouts/slideLayout43.xml" ContentType="application/vnd.openxmlformats-officedocument.presentationml.slideLayout+xml"/>
  <Override PartName="/ppt/theme/theme1.xml" ContentType="application/vnd.openxmlformats-officedocument.theme+xml"/>
  <Override PartName="/ppt/slides/slide22.xml" ContentType="application/vnd.openxmlformats-officedocument.presentationml.slide+xml"/>
  <Override PartName="/ppt/presentation.xml" ContentType="application/vnd.openxmlformats-officedocument.presentationml.presentation.main+xml"/>
  <Override PartName="/ppt/slideLayouts/slideLayout26.xml" ContentType="application/vnd.openxmlformats-officedocument.presentationml.slideLayout+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Default Extension="bin" ContentType="application/vnd.openxmlformats-officedocument.presentationml.printerSettings"/>
  <Default Extension="rels" ContentType="application/vnd.openxmlformats-package.relationshi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ldMasterIdLst>
    <p:sldMasterId id="2147483648" r:id="rId1"/>
    <p:sldMasterId id="2147483661" r:id="rId2"/>
    <p:sldMasterId id="2147483674" r:id="rId3"/>
    <p:sldMasterId id="2147483687"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Lst>
  <p:sldSz cx="10080625" cy="7559675"/>
  <p:notesSz cx="7559675" cy="106918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snapToObjects="1">
      <p:cViewPr varScale="1">
        <p:scale>
          <a:sx n="91" d="100"/>
          <a:sy n="91" d="100"/>
        </p:scale>
        <p:origin x="-1120" y="-104"/>
      </p:cViewPr>
      <p:guideLst>
        <p:guide orient="horz" pos="2381"/>
        <p:guide pos="3175"/>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3" name="PlaceHolder 2"/>
          <p:cNvSpPr>
            <a:spLocks noGrp="1"/>
          </p:cNvSpPr>
          <p:nvPr>
            <p:ph type="subTitle"/>
          </p:nvPr>
        </p:nvSpPr>
        <p:spPr>
          <a:xfrm>
            <a:off x="504000" y="1768680"/>
            <a:ext cx="9072000" cy="4384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5"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7"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301320"/>
            <a:ext cx="9070200" cy="584352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6"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20"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24"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27"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32"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41" name="PlaceHolder 2"/>
          <p:cNvSpPr>
            <a:spLocks noGrp="1"/>
          </p:cNvSpPr>
          <p:nvPr>
            <p:ph type="subTitle"/>
          </p:nvPr>
        </p:nvSpPr>
        <p:spPr>
          <a:xfrm>
            <a:off x="504000" y="1768680"/>
            <a:ext cx="9072000" cy="4384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43"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45"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301320"/>
            <a:ext cx="9070200" cy="584352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50"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54"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58"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62"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65"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70"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80" name="PlaceHolder 2"/>
          <p:cNvSpPr>
            <a:spLocks noGrp="1"/>
          </p:cNvSpPr>
          <p:nvPr>
            <p:ph type="subTitle"/>
          </p:nvPr>
        </p:nvSpPr>
        <p:spPr>
          <a:xfrm>
            <a:off x="504000" y="1768680"/>
            <a:ext cx="9072000" cy="4384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82"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84"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85"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504000" y="301320"/>
            <a:ext cx="9070200" cy="584352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8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90"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9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93"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94"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95"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97"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98"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99"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01"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102"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0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105"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10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107"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09"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110"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111"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112"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113"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114"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18" name="PlaceHolder 2"/>
          <p:cNvSpPr>
            <a:spLocks noGrp="1"/>
          </p:cNvSpPr>
          <p:nvPr>
            <p:ph type="subTitle"/>
          </p:nvPr>
        </p:nvSpPr>
        <p:spPr>
          <a:xfrm>
            <a:off x="504000" y="1768680"/>
            <a:ext cx="9072000" cy="4384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20" name="PlaceHolder 2"/>
          <p:cNvSpPr>
            <a:spLocks noGrp="1"/>
          </p:cNvSpPr>
          <p:nvPr>
            <p:ph type="body"/>
          </p:nvPr>
        </p:nvSpPr>
        <p:spPr>
          <a:xfrm>
            <a:off x="504000" y="1768680"/>
            <a:ext cx="907200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22"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123"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504000" y="301320"/>
            <a:ext cx="9070200" cy="584352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27"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128" name="PlaceHolder 3"/>
          <p:cNvSpPr>
            <a:spLocks noGrp="1"/>
          </p:cNvSpPr>
          <p:nvPr>
            <p:ph type="body"/>
          </p:nvPr>
        </p:nvSpPr>
        <p:spPr>
          <a:xfrm>
            <a:off x="5152680" y="1768680"/>
            <a:ext cx="4426920" cy="4384080"/>
          </a:xfrm>
          <a:prstGeom prst="rect">
            <a:avLst/>
          </a:prstGeom>
        </p:spPr>
        <p:txBody>
          <a:bodyPr lIns="0" tIns="0" rIns="0" bIns="0">
            <a:normAutofit/>
          </a:bodyPr>
          <a:lstStyle/>
          <a:p>
            <a:endParaRPr lang="en-GB" sz="3200" b="0" strike="noStrike" spc="-1">
              <a:latin typeface="Arial"/>
            </a:endParaRPr>
          </a:p>
        </p:txBody>
      </p:sp>
      <p:sp>
        <p:nvSpPr>
          <p:cNvPr id="129"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31" name="PlaceHolder 2"/>
          <p:cNvSpPr>
            <a:spLocks noGrp="1"/>
          </p:cNvSpPr>
          <p:nvPr>
            <p:ph type="body"/>
          </p:nvPr>
        </p:nvSpPr>
        <p:spPr>
          <a:xfrm>
            <a:off x="504000" y="1768680"/>
            <a:ext cx="4426920" cy="4384080"/>
          </a:xfrm>
          <a:prstGeom prst="rect">
            <a:avLst/>
          </a:prstGeom>
        </p:spPr>
        <p:txBody>
          <a:bodyPr lIns="0" tIns="0" rIns="0" bIns="0">
            <a:normAutofit/>
          </a:bodyPr>
          <a:lstStyle/>
          <a:p>
            <a:endParaRPr lang="en-GB" sz="3200" b="0" strike="noStrike" spc="-1">
              <a:latin typeface="Arial"/>
            </a:endParaRPr>
          </a:p>
        </p:txBody>
      </p:sp>
      <p:sp>
        <p:nvSpPr>
          <p:cNvPr id="132"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133"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35"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136"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137" name="PlaceHolder 4"/>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39" name="PlaceHolder 2"/>
          <p:cNvSpPr>
            <a:spLocks noGrp="1"/>
          </p:cNvSpPr>
          <p:nvPr>
            <p:ph type="body"/>
          </p:nvPr>
        </p:nvSpPr>
        <p:spPr>
          <a:xfrm>
            <a:off x="504000" y="1768680"/>
            <a:ext cx="9072000" cy="2090880"/>
          </a:xfrm>
          <a:prstGeom prst="rect">
            <a:avLst/>
          </a:prstGeom>
        </p:spPr>
        <p:txBody>
          <a:bodyPr lIns="0" tIns="0" rIns="0" bIns="0">
            <a:normAutofit/>
          </a:bodyPr>
          <a:lstStyle/>
          <a:p>
            <a:endParaRPr lang="en-GB" sz="3200" b="0" strike="noStrike" spc="-1">
              <a:latin typeface="Arial"/>
            </a:endParaRPr>
          </a:p>
        </p:txBody>
      </p:sp>
      <p:sp>
        <p:nvSpPr>
          <p:cNvPr id="140" name="PlaceHolder 3"/>
          <p:cNvSpPr>
            <a:spLocks noGrp="1"/>
          </p:cNvSpPr>
          <p:nvPr>
            <p:ph type="body"/>
          </p:nvPr>
        </p:nvSpPr>
        <p:spPr>
          <a:xfrm>
            <a:off x="504000" y="4058640"/>
            <a:ext cx="907200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4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GB" sz="3200" b="0" strike="noStrike" spc="-1">
              <a:latin typeface="Arial"/>
            </a:endParaRPr>
          </a:p>
        </p:txBody>
      </p:sp>
      <p:sp>
        <p:nvSpPr>
          <p:cNvPr id="14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GB" sz="3200" b="0" strike="noStrike" spc="-1">
              <a:latin typeface="Arial"/>
            </a:endParaRPr>
          </a:p>
        </p:txBody>
      </p:sp>
      <p:sp>
        <p:nvSpPr>
          <p:cNvPr id="144"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GB" sz="3200" b="0" strike="noStrike" spc="-1">
              <a:latin typeface="Arial"/>
            </a:endParaRPr>
          </a:p>
        </p:txBody>
      </p:sp>
      <p:sp>
        <p:nvSpPr>
          <p:cNvPr id="145"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504000" y="301320"/>
            <a:ext cx="9070200" cy="1260360"/>
          </a:xfrm>
          <a:prstGeom prst="rect">
            <a:avLst/>
          </a:prstGeom>
        </p:spPr>
        <p:txBody>
          <a:bodyPr lIns="0" tIns="0" rIns="0" bIns="0" anchor="ctr"/>
          <a:lstStyle/>
          <a:p>
            <a:pPr algn="ctr"/>
            <a:endParaRPr lang="en-GB" sz="4400" b="0" strike="noStrike" spc="-1">
              <a:latin typeface="Arial"/>
            </a:endParaRPr>
          </a:p>
        </p:txBody>
      </p:sp>
      <p:sp>
        <p:nvSpPr>
          <p:cNvPr id="147" name="PlaceHolder 2"/>
          <p:cNvSpPr>
            <a:spLocks noGrp="1"/>
          </p:cNvSpPr>
          <p:nvPr>
            <p:ph type="body"/>
          </p:nvPr>
        </p:nvSpPr>
        <p:spPr>
          <a:xfrm>
            <a:off x="504000" y="1768680"/>
            <a:ext cx="2921040" cy="2090880"/>
          </a:xfrm>
          <a:prstGeom prst="rect">
            <a:avLst/>
          </a:prstGeom>
        </p:spPr>
        <p:txBody>
          <a:bodyPr lIns="0" tIns="0" rIns="0" bIns="0">
            <a:normAutofit/>
          </a:bodyPr>
          <a:lstStyle/>
          <a:p>
            <a:endParaRPr lang="en-GB" sz="3200" b="0" strike="noStrike" spc="-1">
              <a:latin typeface="Arial"/>
            </a:endParaRPr>
          </a:p>
        </p:txBody>
      </p:sp>
      <p:sp>
        <p:nvSpPr>
          <p:cNvPr id="148" name="PlaceHolder 3"/>
          <p:cNvSpPr>
            <a:spLocks noGrp="1"/>
          </p:cNvSpPr>
          <p:nvPr>
            <p:ph type="body"/>
          </p:nvPr>
        </p:nvSpPr>
        <p:spPr>
          <a:xfrm>
            <a:off x="3571560" y="1768680"/>
            <a:ext cx="2921040" cy="2090880"/>
          </a:xfrm>
          <a:prstGeom prst="rect">
            <a:avLst/>
          </a:prstGeom>
        </p:spPr>
        <p:txBody>
          <a:bodyPr lIns="0" tIns="0" rIns="0" bIns="0">
            <a:normAutofit/>
          </a:bodyPr>
          <a:lstStyle/>
          <a:p>
            <a:endParaRPr lang="en-GB" sz="3200" b="0" strike="noStrike" spc="-1">
              <a:latin typeface="Arial"/>
            </a:endParaRPr>
          </a:p>
        </p:txBody>
      </p:sp>
      <p:sp>
        <p:nvSpPr>
          <p:cNvPr id="149" name="PlaceHolder 4"/>
          <p:cNvSpPr>
            <a:spLocks noGrp="1"/>
          </p:cNvSpPr>
          <p:nvPr>
            <p:ph type="body"/>
          </p:nvPr>
        </p:nvSpPr>
        <p:spPr>
          <a:xfrm>
            <a:off x="6639120" y="1768680"/>
            <a:ext cx="2921040" cy="2090880"/>
          </a:xfrm>
          <a:prstGeom prst="rect">
            <a:avLst/>
          </a:prstGeom>
        </p:spPr>
        <p:txBody>
          <a:bodyPr lIns="0" tIns="0" rIns="0" bIns="0">
            <a:normAutofit/>
          </a:bodyPr>
          <a:lstStyle/>
          <a:p>
            <a:endParaRPr lang="en-GB" sz="3200" b="0" strike="noStrike" spc="-1">
              <a:latin typeface="Arial"/>
            </a:endParaRPr>
          </a:p>
        </p:txBody>
      </p:sp>
      <p:sp>
        <p:nvSpPr>
          <p:cNvPr id="150" name="PlaceHolder 5"/>
          <p:cNvSpPr>
            <a:spLocks noGrp="1"/>
          </p:cNvSpPr>
          <p:nvPr>
            <p:ph type="body"/>
          </p:nvPr>
        </p:nvSpPr>
        <p:spPr>
          <a:xfrm>
            <a:off x="504000" y="4058640"/>
            <a:ext cx="2921040" cy="2090880"/>
          </a:xfrm>
          <a:prstGeom prst="rect">
            <a:avLst/>
          </a:prstGeom>
        </p:spPr>
        <p:txBody>
          <a:bodyPr lIns="0" tIns="0" rIns="0" bIns="0">
            <a:normAutofit/>
          </a:bodyPr>
          <a:lstStyle/>
          <a:p>
            <a:endParaRPr lang="en-GB" sz="3200" b="0" strike="noStrike" spc="-1">
              <a:latin typeface="Arial"/>
            </a:endParaRPr>
          </a:p>
        </p:txBody>
      </p:sp>
      <p:sp>
        <p:nvSpPr>
          <p:cNvPr id="151" name="PlaceHolder 6"/>
          <p:cNvSpPr>
            <a:spLocks noGrp="1"/>
          </p:cNvSpPr>
          <p:nvPr>
            <p:ph type="body"/>
          </p:nvPr>
        </p:nvSpPr>
        <p:spPr>
          <a:xfrm>
            <a:off x="3571560" y="4058640"/>
            <a:ext cx="2921040" cy="2090880"/>
          </a:xfrm>
          <a:prstGeom prst="rect">
            <a:avLst/>
          </a:prstGeom>
        </p:spPr>
        <p:txBody>
          <a:bodyPr lIns="0" tIns="0" rIns="0" bIns="0">
            <a:normAutofit/>
          </a:bodyPr>
          <a:lstStyle/>
          <a:p>
            <a:endParaRPr lang="en-GB" sz="3200" b="0" strike="noStrike" spc="-1">
              <a:latin typeface="Arial"/>
            </a:endParaRPr>
          </a:p>
        </p:txBody>
      </p:sp>
      <p:sp>
        <p:nvSpPr>
          <p:cNvPr id="152" name="PlaceHolder 7"/>
          <p:cNvSpPr>
            <a:spLocks noGrp="1"/>
          </p:cNvSpPr>
          <p:nvPr>
            <p:ph type="body"/>
          </p:nvPr>
        </p:nvSpPr>
        <p:spPr>
          <a:xfrm>
            <a:off x="6639120" y="4058640"/>
            <a:ext cx="2921040" cy="20908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slideLayout" Target="../slideLayouts/slideLayout24.xml"/><Relationship Id="rId13" Type="http://schemas.openxmlformats.org/officeDocument/2006/relationships/theme" Target="../theme/theme2.xml"/><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5.xml"/><Relationship Id="rId12" Type="http://schemas.openxmlformats.org/officeDocument/2006/relationships/slideLayout" Target="../slideLayouts/slideLayout36.xml"/><Relationship Id="rId13" Type="http://schemas.openxmlformats.org/officeDocument/2006/relationships/theme" Target="../theme/theme3.xml"/><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 Id="rId9" Type="http://schemas.openxmlformats.org/officeDocument/2006/relationships/slideLayout" Target="../slideLayouts/slideLayout33.xml"/><Relationship Id="rId10"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7.xml"/><Relationship Id="rId12" Type="http://schemas.openxmlformats.org/officeDocument/2006/relationships/slideLayout" Target="../slideLayouts/slideLayout48.xml"/><Relationship Id="rId13" Type="http://schemas.openxmlformats.org/officeDocument/2006/relationships/theme" Target="../theme/theme4.xml"/><Relationship Id="rId1" Type="http://schemas.openxmlformats.org/officeDocument/2006/relationships/slideLayout" Target="../slideLayouts/slideLayout37.xml"/><Relationship Id="rId2" Type="http://schemas.openxmlformats.org/officeDocument/2006/relationships/slideLayout" Target="../slideLayouts/slideLayout38.xml"/><Relationship Id="rId3" Type="http://schemas.openxmlformats.org/officeDocument/2006/relationships/slideLayout" Target="../slideLayouts/slideLayout39.xml"/><Relationship Id="rId4" Type="http://schemas.openxmlformats.org/officeDocument/2006/relationships/slideLayout" Target="../slideLayouts/slideLayout40.xml"/><Relationship Id="rId5" Type="http://schemas.openxmlformats.org/officeDocument/2006/relationships/slideLayout" Target="../slideLayouts/slideLayout41.xml"/><Relationship Id="rId6" Type="http://schemas.openxmlformats.org/officeDocument/2006/relationships/slideLayout" Target="../slideLayouts/slideLayout42.xml"/><Relationship Id="rId7" Type="http://schemas.openxmlformats.org/officeDocument/2006/relationships/slideLayout" Target="../slideLayouts/slideLayout43.xml"/><Relationship Id="rId8" Type="http://schemas.openxmlformats.org/officeDocument/2006/relationships/slideLayout" Target="../slideLayouts/slideLayout44.xml"/><Relationship Id="rId9" Type="http://schemas.openxmlformats.org/officeDocument/2006/relationships/slideLayout" Target="../slideLayouts/slideLayout45.xml"/><Relationship Id="rId10"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2000" cy="1261800"/>
          </a:xfrm>
          <a:prstGeom prst="rect">
            <a:avLst/>
          </a:prstGeom>
        </p:spPr>
        <p:txBody>
          <a:bodyPr lIns="0" tIns="0" rIns="0" bIns="0" anchor="ctr"/>
          <a:lstStyle/>
          <a:p>
            <a:pPr algn="ctr"/>
            <a:r>
              <a:rPr lang="en-GB" sz="4400" b="0" strike="noStrike" spc="-1">
                <a:latin typeface="Arial"/>
              </a:rPr>
              <a:t>Click to edit the title text format</a:t>
            </a:r>
          </a:p>
        </p:txBody>
      </p:sp>
      <p:sp>
        <p:nvSpPr>
          <p:cNvPr id="3" name="PlaceHolder 2"/>
          <p:cNvSpPr>
            <a:spLocks noGrp="1"/>
          </p:cNvSpPr>
          <p:nvPr>
            <p:ph type="body"/>
          </p:nvPr>
        </p:nvSpPr>
        <p:spPr>
          <a:xfrm>
            <a:off x="504000" y="1768680"/>
            <a:ext cx="9072000" cy="43840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p:bodyStyle/>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301320"/>
            <a:ext cx="9072000" cy="1261800"/>
          </a:xfrm>
          <a:prstGeom prst="rect">
            <a:avLst/>
          </a:prstGeom>
        </p:spPr>
        <p:txBody>
          <a:bodyPr lIns="0" tIns="0" rIns="0" bIns="0" anchor="ct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504000" y="1768680"/>
            <a:ext cx="9072000" cy="43840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p:bodyStyle/>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6" name="PlaceHolder 1"/>
          <p:cNvSpPr>
            <a:spLocks noGrp="1"/>
          </p:cNvSpPr>
          <p:nvPr>
            <p:ph type="title"/>
          </p:nvPr>
        </p:nvSpPr>
        <p:spPr>
          <a:xfrm>
            <a:off x="504000" y="301320"/>
            <a:ext cx="9070200" cy="1260360"/>
          </a:xfrm>
          <a:prstGeom prst="rect">
            <a:avLst/>
          </a:prstGeom>
        </p:spPr>
        <p:txBody>
          <a:bodyPr lIns="0" tIns="0" rIns="0" bIns="0" anchor="ctr"/>
          <a:lstStyle/>
          <a:p>
            <a:r>
              <a:rPr lang="en-GB" sz="1800" b="0" strike="noStrike" spc="-1">
                <a:latin typeface="Arial"/>
              </a:rPr>
              <a:t>Click to edit the title text format</a:t>
            </a:r>
          </a:p>
        </p:txBody>
      </p:sp>
      <p:sp>
        <p:nvSpPr>
          <p:cNvPr id="77" name="PlaceHolder 2"/>
          <p:cNvSpPr>
            <a:spLocks noGrp="1"/>
          </p:cNvSpPr>
          <p:nvPr>
            <p:ph type="body"/>
          </p:nvPr>
        </p:nvSpPr>
        <p:spPr>
          <a:xfrm>
            <a:off x="504000" y="1768680"/>
            <a:ext cx="4426560" cy="438372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18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1800" b="0" strike="noStrike" spc="-1">
                <a:latin typeface="Arial"/>
              </a:rPr>
              <a:t>Second Outline Level</a:t>
            </a:r>
          </a:p>
          <a:p>
            <a:pPr marL="1296000" lvl="2" indent="-288000">
              <a:spcBef>
                <a:spcPts val="850"/>
              </a:spcBef>
              <a:buClr>
                <a:srgbClr val="000000"/>
              </a:buClr>
              <a:buSzPct val="45000"/>
              <a:buFont typeface="Wingdings" charset="2"/>
              <a:buChar char=""/>
            </a:pPr>
            <a:r>
              <a:rPr lang="en-GB" sz="1800" b="0" strike="noStrike" spc="-1">
                <a:latin typeface="Arial"/>
              </a:rPr>
              <a:t>Third Outline Level</a:t>
            </a:r>
          </a:p>
          <a:p>
            <a:pPr marL="1728000" lvl="3" indent="-216000">
              <a:spcBef>
                <a:spcPts val="567"/>
              </a:spcBef>
              <a:buClr>
                <a:srgbClr val="000000"/>
              </a:buClr>
              <a:buSzPct val="75000"/>
              <a:buFont typeface="Symbol" charset="2"/>
              <a:buChar char=""/>
            </a:pPr>
            <a:r>
              <a:rPr lang="en-GB" sz="1800" b="0" strike="noStrike" spc="-1">
                <a:latin typeface="Arial"/>
              </a:rPr>
              <a:t>Fourth Outline Level</a:t>
            </a:r>
          </a:p>
          <a:p>
            <a:pPr marL="2160000" lvl="4" indent="-216000">
              <a:spcBef>
                <a:spcPts val="283"/>
              </a:spcBef>
              <a:buClr>
                <a:srgbClr val="000000"/>
              </a:buClr>
              <a:buSzPct val="45000"/>
              <a:buFont typeface="Wingdings" charset="2"/>
              <a:buChar char=""/>
            </a:pPr>
            <a:r>
              <a:rPr lang="en-GB" sz="1800" b="0" strike="noStrike" spc="-1">
                <a:latin typeface="Arial"/>
              </a:rPr>
              <a:t>Fifth Outline Level</a:t>
            </a:r>
          </a:p>
          <a:p>
            <a:pPr marL="2592000" lvl="5" indent="-216000">
              <a:spcBef>
                <a:spcPts val="283"/>
              </a:spcBef>
              <a:buClr>
                <a:srgbClr val="000000"/>
              </a:buClr>
              <a:buSzPct val="45000"/>
              <a:buFont typeface="Wingdings" charset="2"/>
              <a:buChar char=""/>
            </a:pPr>
            <a:r>
              <a:rPr lang="en-GB" sz="1800" b="0" strike="noStrike" spc="-1">
                <a:latin typeface="Arial"/>
              </a:rPr>
              <a:t>Sixth Outline Level</a:t>
            </a:r>
          </a:p>
          <a:p>
            <a:pPr marL="3024000" lvl="6" indent="-216000">
              <a:spcBef>
                <a:spcPts val="283"/>
              </a:spcBef>
              <a:buClr>
                <a:srgbClr val="000000"/>
              </a:buClr>
              <a:buSzPct val="45000"/>
              <a:buFont typeface="Wingdings" charset="2"/>
              <a:buChar char=""/>
            </a:pPr>
            <a:r>
              <a:rPr lang="en-GB" sz="1800" b="0" strike="noStrike" spc="-1">
                <a:latin typeface="Arial"/>
              </a:rPr>
              <a:t>Seventh Outline Level</a:t>
            </a:r>
          </a:p>
        </p:txBody>
      </p:sp>
      <p:sp>
        <p:nvSpPr>
          <p:cNvPr id="78" name="PlaceHolder 3"/>
          <p:cNvSpPr>
            <a:spLocks noGrp="1"/>
          </p:cNvSpPr>
          <p:nvPr>
            <p:ph type="body"/>
          </p:nvPr>
        </p:nvSpPr>
        <p:spPr>
          <a:xfrm>
            <a:off x="5152680" y="1768680"/>
            <a:ext cx="4426560" cy="438372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18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1800" b="0" strike="noStrike" spc="-1">
                <a:latin typeface="Arial"/>
              </a:rPr>
              <a:t>Second Outline Level</a:t>
            </a:r>
          </a:p>
          <a:p>
            <a:pPr marL="1296000" lvl="2" indent="-288000">
              <a:spcBef>
                <a:spcPts val="850"/>
              </a:spcBef>
              <a:buClr>
                <a:srgbClr val="000000"/>
              </a:buClr>
              <a:buSzPct val="45000"/>
              <a:buFont typeface="Wingdings" charset="2"/>
              <a:buChar char=""/>
            </a:pPr>
            <a:r>
              <a:rPr lang="en-GB" sz="1800" b="0" strike="noStrike" spc="-1">
                <a:latin typeface="Arial"/>
              </a:rPr>
              <a:t>Third Outline Level</a:t>
            </a:r>
          </a:p>
          <a:p>
            <a:pPr marL="1728000" lvl="3" indent="-216000">
              <a:spcBef>
                <a:spcPts val="567"/>
              </a:spcBef>
              <a:buClr>
                <a:srgbClr val="000000"/>
              </a:buClr>
              <a:buSzPct val="75000"/>
              <a:buFont typeface="Symbol" charset="2"/>
              <a:buChar char=""/>
            </a:pPr>
            <a:r>
              <a:rPr lang="en-GB" sz="1800" b="0" strike="noStrike" spc="-1">
                <a:latin typeface="Arial"/>
              </a:rPr>
              <a:t>Fourth Outline Level</a:t>
            </a:r>
          </a:p>
          <a:p>
            <a:pPr marL="2160000" lvl="4" indent="-216000">
              <a:spcBef>
                <a:spcPts val="283"/>
              </a:spcBef>
              <a:buClr>
                <a:srgbClr val="000000"/>
              </a:buClr>
              <a:buSzPct val="45000"/>
              <a:buFont typeface="Wingdings" charset="2"/>
              <a:buChar char=""/>
            </a:pPr>
            <a:r>
              <a:rPr lang="en-GB" sz="1800" b="0" strike="noStrike" spc="-1">
                <a:latin typeface="Arial"/>
              </a:rPr>
              <a:t>Fifth Outline Level</a:t>
            </a:r>
          </a:p>
          <a:p>
            <a:pPr marL="2592000" lvl="5" indent="-216000">
              <a:spcBef>
                <a:spcPts val="283"/>
              </a:spcBef>
              <a:buClr>
                <a:srgbClr val="000000"/>
              </a:buClr>
              <a:buSzPct val="45000"/>
              <a:buFont typeface="Wingdings" charset="2"/>
              <a:buChar char=""/>
            </a:pPr>
            <a:r>
              <a:rPr lang="en-GB" sz="1800" b="0" strike="noStrike" spc="-1">
                <a:latin typeface="Arial"/>
              </a:rPr>
              <a:t>Sixth Outline Level</a:t>
            </a:r>
          </a:p>
          <a:p>
            <a:pPr marL="3024000" lvl="6" indent="-216000">
              <a:spcBef>
                <a:spcPts val="283"/>
              </a:spcBef>
              <a:buClr>
                <a:srgbClr val="000000"/>
              </a:buClr>
              <a:buSzPct val="45000"/>
              <a:buFont typeface="Wingdings" charset="2"/>
              <a:buChar char=""/>
            </a:pPr>
            <a:r>
              <a:rPr lang="en-GB" sz="18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p:bodyStyle/>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5" name="PlaceHolder 1"/>
          <p:cNvSpPr>
            <a:spLocks noGrp="1"/>
          </p:cNvSpPr>
          <p:nvPr>
            <p:ph type="title"/>
          </p:nvPr>
        </p:nvSpPr>
        <p:spPr>
          <a:xfrm>
            <a:off x="504000" y="301320"/>
            <a:ext cx="9070200" cy="1260360"/>
          </a:xfrm>
          <a:prstGeom prst="rect">
            <a:avLst/>
          </a:prstGeom>
        </p:spPr>
        <p:txBody>
          <a:bodyPr lIns="0" tIns="0" rIns="0" bIns="0" anchor="ctr"/>
          <a:lstStyle/>
          <a:p>
            <a:r>
              <a:rPr lang="en-GB" sz="1800" b="0" strike="noStrike" spc="-1">
                <a:latin typeface="Arial"/>
              </a:rPr>
              <a:t>Click to edit the title text format</a:t>
            </a:r>
          </a:p>
        </p:txBody>
      </p:sp>
      <p:sp>
        <p:nvSpPr>
          <p:cNvPr id="116" name="PlaceHolder 2"/>
          <p:cNvSpPr>
            <a:spLocks noGrp="1"/>
          </p:cNvSpPr>
          <p:nvPr>
            <p:ph type="body"/>
          </p:nvPr>
        </p:nvSpPr>
        <p:spPr>
          <a:xfrm>
            <a:off x="504000" y="1768680"/>
            <a:ext cx="9072000" cy="43840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13.xml"/><Relationship Id="rId2"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jpeg"/><Relationship Id="rId1" Type="http://schemas.openxmlformats.org/officeDocument/2006/relationships/slideLayout" Target="../slideLayouts/slideLayout13.xml"/><Relationship Id="rId2"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png"/><Relationship Id="rId1" Type="http://schemas.openxmlformats.org/officeDocument/2006/relationships/slideLayout" Target="../slideLayouts/slideLayout13.xml"/><Relationship Id="rId2"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jpeg"/><Relationship Id="rId3" Type="http://schemas.openxmlformats.org/officeDocument/2006/relationships/image" Target="../media/image12.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png"/><Relationship Id="rId3"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image" Target="../media/image15.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image" Target="../media/image1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image" Target="../media/image18.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0.png"/><Relationship Id="rId3"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2.jpeg"/><Relationship Id="rId3" Type="http://schemas.openxmlformats.org/officeDocument/2006/relationships/image" Target="../media/image2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4" Type="http://schemas.openxmlformats.org/officeDocument/2006/relationships/image" Target="../media/image27.jpeg"/><Relationship Id="rId1" Type="http://schemas.openxmlformats.org/officeDocument/2006/relationships/slideLayout" Target="../slideLayouts/slideLayout13.xml"/><Relationship Id="rId2" Type="http://schemas.openxmlformats.org/officeDocument/2006/relationships/image" Target="../media/image2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image" Target="../media/image28.jpeg"/><Relationship Id="rId3" Type="http://schemas.openxmlformats.org/officeDocument/2006/relationships/image" Target="../media/image29.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3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 name="CustomShape 1"/>
          <p:cNvSpPr/>
          <p:nvPr/>
        </p:nvSpPr>
        <p:spPr>
          <a:xfrm>
            <a:off x="504000" y="301320"/>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4800" b="0" strike="noStrike" spc="-1">
                <a:solidFill>
                  <a:srgbClr val="000000"/>
                </a:solidFill>
                <a:latin typeface="Luminari"/>
                <a:ea typeface="DejaVu Sans"/>
              </a:rPr>
              <a:t>Learning through Pictures</a:t>
            </a:r>
            <a:endParaRPr lang="en-GB" sz="4800" b="0" strike="noStrike" spc="-1">
              <a:latin typeface="Arial"/>
            </a:endParaRPr>
          </a:p>
        </p:txBody>
      </p:sp>
      <p:sp>
        <p:nvSpPr>
          <p:cNvPr id="154" name="CustomShape 2"/>
          <p:cNvSpPr/>
          <p:nvPr/>
        </p:nvSpPr>
        <p:spPr>
          <a:xfrm>
            <a:off x="504000" y="1768680"/>
            <a:ext cx="9070200" cy="438300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3200" b="0" strike="noStrike" spc="-1">
                <a:solidFill>
                  <a:srgbClr val="000000"/>
                </a:solidFill>
                <a:latin typeface="Gill Sans"/>
                <a:ea typeface="DejaVu Sans"/>
              </a:rPr>
              <a:t>Text and image in mediæval manuscripts</a:t>
            </a:r>
            <a:endParaRPr lang="en-GB" sz="32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155" name="CustomShape 1"/>
          <p:cNvSpPr/>
          <p:nvPr/>
        </p:nvSpPr>
        <p:spPr>
          <a:xfrm>
            <a:off x="1260000" y="1080000"/>
            <a:ext cx="7775640" cy="5615640"/>
          </a:xfrm>
          <a:custGeom>
            <a:avLst/>
            <a:gdLst/>
            <a:ahLst/>
            <a:cxnLst/>
            <a:rect l="l" t="t" r="r" b="b"/>
            <a:pathLst>
              <a:path w="21600" h="21600">
                <a:moveTo>
                  <a:pt x="1930" y="7160"/>
                </a:moveTo>
                <a:cubicBezTo>
                  <a:pt x="1530" y="4490"/>
                  <a:pt x="3400" y="1970"/>
                  <a:pt x="5270" y="1970"/>
                </a:cubicBezTo>
                <a:cubicBezTo>
                  <a:pt x="5860" y="1950"/>
                  <a:pt x="6470" y="2210"/>
                  <a:pt x="6970" y="2600"/>
                </a:cubicBezTo>
                <a:cubicBezTo>
                  <a:pt x="7450" y="1390"/>
                  <a:pt x="8340" y="650"/>
                  <a:pt x="9340" y="650"/>
                </a:cubicBezTo>
                <a:cubicBezTo>
                  <a:pt x="10004" y="690"/>
                  <a:pt x="10710" y="1050"/>
                  <a:pt x="11210" y="1700"/>
                </a:cubicBezTo>
                <a:cubicBezTo>
                  <a:pt x="11570" y="630"/>
                  <a:pt x="12330" y="0"/>
                  <a:pt x="13150" y="0"/>
                </a:cubicBezTo>
                <a:cubicBezTo>
                  <a:pt x="13840" y="0"/>
                  <a:pt x="14470" y="460"/>
                  <a:pt x="14870" y="1160"/>
                </a:cubicBezTo>
                <a:cubicBezTo>
                  <a:pt x="15330" y="440"/>
                  <a:pt x="16020" y="0"/>
                  <a:pt x="16740" y="0"/>
                </a:cubicBezTo>
                <a:cubicBezTo>
                  <a:pt x="17910" y="0"/>
                  <a:pt x="18900" y="1130"/>
                  <a:pt x="19110" y="2710"/>
                </a:cubicBezTo>
                <a:cubicBezTo>
                  <a:pt x="20240" y="3150"/>
                  <a:pt x="21060" y="4580"/>
                  <a:pt x="21060" y="6220"/>
                </a:cubicBezTo>
                <a:cubicBezTo>
                  <a:pt x="21060" y="6720"/>
                  <a:pt x="21000" y="7200"/>
                  <a:pt x="20830" y="7660"/>
                </a:cubicBezTo>
                <a:cubicBezTo>
                  <a:pt x="21310" y="8460"/>
                  <a:pt x="21600" y="9450"/>
                  <a:pt x="21600" y="10460"/>
                </a:cubicBezTo>
                <a:cubicBezTo>
                  <a:pt x="21600" y="12750"/>
                  <a:pt x="20310" y="14680"/>
                  <a:pt x="18650" y="15010"/>
                </a:cubicBezTo>
                <a:cubicBezTo>
                  <a:pt x="18650" y="17200"/>
                  <a:pt x="17370" y="18920"/>
                  <a:pt x="15770" y="18920"/>
                </a:cubicBezTo>
                <a:cubicBezTo>
                  <a:pt x="15220" y="18920"/>
                  <a:pt x="14700" y="18710"/>
                  <a:pt x="14240" y="18310"/>
                </a:cubicBezTo>
                <a:cubicBezTo>
                  <a:pt x="13820" y="20240"/>
                  <a:pt x="12490" y="21600"/>
                  <a:pt x="11000" y="21600"/>
                </a:cubicBezTo>
                <a:cubicBezTo>
                  <a:pt x="9890" y="21600"/>
                  <a:pt x="8840" y="20790"/>
                  <a:pt x="8210" y="19510"/>
                </a:cubicBezTo>
                <a:cubicBezTo>
                  <a:pt x="7620" y="20000"/>
                  <a:pt x="7930" y="20290"/>
                  <a:pt x="6240" y="20290"/>
                </a:cubicBezTo>
                <a:cubicBezTo>
                  <a:pt x="4850" y="20290"/>
                  <a:pt x="3570" y="19280"/>
                  <a:pt x="2900" y="17640"/>
                </a:cubicBezTo>
                <a:cubicBezTo>
                  <a:pt x="1300" y="17600"/>
                  <a:pt x="480" y="16300"/>
                  <a:pt x="480" y="14660"/>
                </a:cubicBezTo>
                <a:cubicBezTo>
                  <a:pt x="480" y="13900"/>
                  <a:pt x="690" y="13210"/>
                  <a:pt x="1070" y="12640"/>
                </a:cubicBezTo>
                <a:cubicBezTo>
                  <a:pt x="380" y="12160"/>
                  <a:pt x="0" y="11210"/>
                  <a:pt x="0" y="10120"/>
                </a:cubicBezTo>
                <a:cubicBezTo>
                  <a:pt x="0" y="8590"/>
                  <a:pt x="840" y="7330"/>
                  <a:pt x="1930" y="7160"/>
                </a:cubicBezTo>
                <a:close/>
                <a:moveTo>
                  <a:pt x="1930" y="7160"/>
                </a:moveTo>
                <a:cubicBezTo>
                  <a:pt x="1950" y="7410"/>
                  <a:pt x="2040" y="7690"/>
                  <a:pt x="2090" y="7920"/>
                </a:cubicBezTo>
                <a:moveTo>
                  <a:pt x="6970" y="2600"/>
                </a:moveTo>
                <a:cubicBezTo>
                  <a:pt x="7200" y="2790"/>
                  <a:pt x="7480" y="3050"/>
                  <a:pt x="7670" y="3310"/>
                </a:cubicBezTo>
                <a:moveTo>
                  <a:pt x="11210" y="1700"/>
                </a:moveTo>
                <a:cubicBezTo>
                  <a:pt x="11130" y="1910"/>
                  <a:pt x="11080" y="2160"/>
                  <a:pt x="11030" y="2400"/>
                </a:cubicBezTo>
                <a:moveTo>
                  <a:pt x="14870" y="1160"/>
                </a:moveTo>
                <a:cubicBezTo>
                  <a:pt x="14720" y="1400"/>
                  <a:pt x="14640" y="1720"/>
                  <a:pt x="14540" y="2010"/>
                </a:cubicBezTo>
                <a:moveTo>
                  <a:pt x="19110" y="2710"/>
                </a:moveTo>
                <a:cubicBezTo>
                  <a:pt x="19130" y="2890"/>
                  <a:pt x="19230" y="3290"/>
                  <a:pt x="19190" y="3380"/>
                </a:cubicBezTo>
                <a:moveTo>
                  <a:pt x="20830" y="7660"/>
                </a:moveTo>
                <a:cubicBezTo>
                  <a:pt x="20660" y="8170"/>
                  <a:pt x="20430" y="8620"/>
                  <a:pt x="20110" y="8990"/>
                </a:cubicBezTo>
                <a:moveTo>
                  <a:pt x="18660" y="15010"/>
                </a:moveTo>
                <a:cubicBezTo>
                  <a:pt x="18740" y="14200"/>
                  <a:pt x="18280" y="12200"/>
                  <a:pt x="17000" y="11450"/>
                </a:cubicBezTo>
                <a:moveTo>
                  <a:pt x="14240" y="18310"/>
                </a:moveTo>
                <a:cubicBezTo>
                  <a:pt x="14320" y="17980"/>
                  <a:pt x="14350" y="17680"/>
                  <a:pt x="14370" y="17360"/>
                </a:cubicBezTo>
                <a:moveTo>
                  <a:pt x="8220" y="19510"/>
                </a:moveTo>
                <a:cubicBezTo>
                  <a:pt x="8060" y="19250"/>
                  <a:pt x="7960" y="18950"/>
                  <a:pt x="7860" y="18640"/>
                </a:cubicBezTo>
                <a:moveTo>
                  <a:pt x="2900" y="17640"/>
                </a:moveTo>
                <a:cubicBezTo>
                  <a:pt x="3090" y="17600"/>
                  <a:pt x="3280" y="17540"/>
                  <a:pt x="3460" y="17450"/>
                </a:cubicBezTo>
                <a:moveTo>
                  <a:pt x="1070" y="12640"/>
                </a:moveTo>
                <a:cubicBezTo>
                  <a:pt x="1400" y="12900"/>
                  <a:pt x="1780" y="13130"/>
                  <a:pt x="2330" y="13040"/>
                </a:cubicBezTo>
              </a:path>
            </a:pathLst>
          </a:custGeom>
          <a:solidFill>
            <a:srgbClr val="FFFFFF"/>
          </a:solidFill>
          <a:ln>
            <a:solidFill>
              <a:srgbClr val="000000"/>
            </a:solidFill>
          </a:ln>
        </p:spPr>
        <p:style>
          <a:lnRef idx="0">
            <a:scrgbClr r="0" g="0" b="0"/>
          </a:lnRef>
          <a:fillRef idx="0">
            <a:scrgbClr r="0" g="0" b="0"/>
          </a:fillRef>
          <a:effectRef idx="0">
            <a:scrgbClr r="0" g="0" b="0"/>
          </a:effectRef>
          <a:fontRef idx="minor"/>
        </p:style>
        <p:txBody>
          <a:bodyPr lIns="252000" tIns="45000" rIns="252000" bIns="45000" anchor="ctr"/>
          <a:lstStyle/>
          <a:p>
            <a:pPr algn="ctr">
              <a:lnSpc>
                <a:spcPct val="100000"/>
              </a:lnSpc>
            </a:pPr>
            <a:r>
              <a:rPr lang="en-GB" sz="2400" b="0" strike="noStrike" spc="-1">
                <a:solidFill>
                  <a:srgbClr val="000000"/>
                </a:solidFill>
                <a:latin typeface="Gill Sans"/>
                <a:ea typeface="DejaVu Sans"/>
              </a:rPr>
              <a:t>“Thou shalt not make unto thee</a:t>
            </a:r>
            <a:endParaRPr lang="en-GB" sz="2400" b="0" strike="noStrike" spc="-1">
              <a:latin typeface="Arial"/>
            </a:endParaRPr>
          </a:p>
          <a:p>
            <a:pPr algn="ctr">
              <a:lnSpc>
                <a:spcPct val="100000"/>
              </a:lnSpc>
            </a:pPr>
            <a:r>
              <a:rPr lang="en-GB" sz="2400" b="0" strike="noStrike" spc="-1">
                <a:solidFill>
                  <a:srgbClr val="000000"/>
                </a:solidFill>
                <a:latin typeface="Gill Sans"/>
                <a:ea typeface="DejaVu Sans"/>
              </a:rPr>
              <a:t>any graven image, or any likeness</a:t>
            </a:r>
            <a:endParaRPr lang="en-GB" sz="2400" b="0" strike="noStrike" spc="-1">
              <a:latin typeface="Arial"/>
            </a:endParaRPr>
          </a:p>
          <a:p>
            <a:pPr algn="ctr">
              <a:lnSpc>
                <a:spcPct val="100000"/>
              </a:lnSpc>
            </a:pPr>
            <a:r>
              <a:rPr lang="en-GB" sz="2400" b="0" strike="noStrike" spc="-1">
                <a:solidFill>
                  <a:srgbClr val="000000"/>
                </a:solidFill>
                <a:latin typeface="Gill Sans"/>
                <a:ea typeface="DejaVu Sans"/>
              </a:rPr>
              <a:t>of any thing that is in heaven above,</a:t>
            </a:r>
            <a:endParaRPr lang="en-GB" sz="2400" b="0" strike="noStrike" spc="-1">
              <a:latin typeface="Arial"/>
            </a:endParaRPr>
          </a:p>
          <a:p>
            <a:pPr algn="ctr">
              <a:lnSpc>
                <a:spcPct val="100000"/>
              </a:lnSpc>
            </a:pPr>
            <a:r>
              <a:rPr lang="en-GB" sz="2400" b="0" strike="noStrike" spc="-1">
                <a:solidFill>
                  <a:srgbClr val="000000"/>
                </a:solidFill>
                <a:latin typeface="Gill Sans"/>
                <a:ea typeface="DejaVu Sans"/>
              </a:rPr>
              <a:t>or that is in the earth beneath,</a:t>
            </a:r>
            <a:endParaRPr lang="en-GB" sz="2400" b="0" strike="noStrike" spc="-1">
              <a:latin typeface="Arial"/>
            </a:endParaRPr>
          </a:p>
          <a:p>
            <a:pPr algn="ctr">
              <a:lnSpc>
                <a:spcPct val="100000"/>
              </a:lnSpc>
            </a:pPr>
            <a:r>
              <a:rPr lang="en-GB" sz="2400" b="0" strike="noStrike" spc="-1">
                <a:solidFill>
                  <a:srgbClr val="000000"/>
                </a:solidFill>
                <a:latin typeface="Gill Sans"/>
                <a:ea typeface="DejaVu Sans"/>
              </a:rPr>
              <a:t>or that is in the water under the earth.” </a:t>
            </a:r>
            <a:endParaRPr lang="en-GB" sz="2400" b="0" strike="noStrike" spc="-1">
              <a:latin typeface="Arial"/>
            </a:endParaRPr>
          </a:p>
          <a:p>
            <a:pPr algn="ctr">
              <a:lnSpc>
                <a:spcPct val="100000"/>
              </a:lnSpc>
            </a:pPr>
            <a:endParaRPr lang="en-GB" sz="2400" b="0" strike="noStrike" spc="-1">
              <a:latin typeface="Arial"/>
            </a:endParaRPr>
          </a:p>
          <a:p>
            <a:pPr algn="ctr">
              <a:lnSpc>
                <a:spcPct val="100000"/>
              </a:lnSpc>
            </a:pPr>
            <a:r>
              <a:rPr lang="en-GB" sz="2400" b="0" strike="noStrike" spc="-1">
                <a:solidFill>
                  <a:srgbClr val="000000"/>
                </a:solidFill>
                <a:latin typeface="Gill Sans"/>
                <a:ea typeface="DejaVu Sans"/>
              </a:rPr>
              <a:t>Love, God. (Exodus 20:4)</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6" name="CustomShape 1"/>
          <p:cNvSpPr/>
          <p:nvPr/>
        </p:nvSpPr>
        <p:spPr>
          <a:xfrm>
            <a:off x="504000" y="-30163"/>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dirty="0">
                <a:solidFill>
                  <a:srgbClr val="000000"/>
                </a:solidFill>
                <a:latin typeface="Luminari"/>
                <a:ea typeface="DejaVu Sans"/>
              </a:rPr>
              <a:t>Glossary</a:t>
            </a:r>
            <a:endParaRPr lang="en-GB" sz="5860" b="0" strike="noStrike" spc="-1" dirty="0">
              <a:latin typeface="Arial"/>
            </a:endParaRPr>
          </a:p>
        </p:txBody>
      </p:sp>
      <p:sp>
        <p:nvSpPr>
          <p:cNvPr id="157" name="CustomShape 2"/>
          <p:cNvSpPr/>
          <p:nvPr/>
        </p:nvSpPr>
        <p:spPr>
          <a:xfrm>
            <a:off x="504000" y="1437197"/>
            <a:ext cx="4425480" cy="4383000"/>
          </a:xfrm>
          <a:prstGeom prst="rect">
            <a:avLst/>
          </a:prstGeom>
          <a:noFill/>
          <a:ln>
            <a:noFill/>
          </a:ln>
        </p:spPr>
        <p:style>
          <a:lnRef idx="0">
            <a:scrgbClr r="0" g="0" b="0"/>
          </a:lnRef>
          <a:fillRef idx="0">
            <a:scrgbClr r="0" g="0" b="0"/>
          </a:fillRef>
          <a:effectRef idx="0">
            <a:scrgbClr r="0" g="0" b="0"/>
          </a:effectRef>
          <a:fontRef idx="minor"/>
        </p:style>
        <p:txBody>
          <a:bodyPr lIns="0" tIns="0" rIns="0" bIns="0">
            <a:normAutofit fontScale="85000" lnSpcReduction="10000"/>
          </a:bodyPr>
          <a:lstStyle/>
          <a:p>
            <a:pPr marL="432000" indent="-322560">
              <a:lnSpc>
                <a:spcPct val="100000"/>
              </a:lnSpc>
              <a:spcBef>
                <a:spcPts val="1885"/>
              </a:spcBef>
              <a:buClr>
                <a:srgbClr val="000000"/>
              </a:buClr>
              <a:buSzPct val="45000"/>
              <a:buFont typeface="Wingdings" charset="2"/>
              <a:buChar char=""/>
            </a:pPr>
            <a:r>
              <a:rPr lang="en-GB" sz="4260" b="0" strike="noStrike" spc="-1">
                <a:solidFill>
                  <a:srgbClr val="000000"/>
                </a:solidFill>
                <a:latin typeface="Gill Sans"/>
                <a:ea typeface="DejaVu Sans"/>
              </a:rPr>
              <a:t>Icon = </a:t>
            </a:r>
            <a:r>
              <a:rPr lang="en-GB" sz="4260" b="0" i="1" strike="noStrike" spc="-1">
                <a:solidFill>
                  <a:srgbClr val="000000"/>
                </a:solidFill>
                <a:latin typeface="Gill Sans"/>
                <a:ea typeface="DejaVu Sans"/>
              </a:rPr>
              <a:t>eikon</a:t>
            </a:r>
            <a:r>
              <a:rPr lang="en-GB" sz="4260" b="0" strike="noStrike" spc="-1">
                <a:solidFill>
                  <a:srgbClr val="000000"/>
                </a:solidFill>
                <a:latin typeface="Gill Sans"/>
                <a:ea typeface="DejaVu Sans"/>
              </a:rPr>
              <a:t> = image</a:t>
            </a:r>
            <a:endParaRPr lang="en-GB" sz="4260" b="0" strike="noStrike" spc="-1">
              <a:latin typeface="Arial"/>
            </a:endParaRPr>
          </a:p>
          <a:p>
            <a:pPr marL="432000" indent="-322560">
              <a:lnSpc>
                <a:spcPct val="100000"/>
              </a:lnSpc>
              <a:spcBef>
                <a:spcPts val="1885"/>
              </a:spcBef>
              <a:buClr>
                <a:srgbClr val="000000"/>
              </a:buClr>
              <a:buSzPct val="45000"/>
              <a:buFont typeface="Wingdings" charset="2"/>
              <a:buChar char=""/>
            </a:pPr>
            <a:r>
              <a:rPr lang="en-GB" sz="4260" b="0" strike="noStrike" spc="-1">
                <a:solidFill>
                  <a:srgbClr val="000000"/>
                </a:solidFill>
                <a:latin typeface="Gill Sans"/>
                <a:ea typeface="DejaVu Sans"/>
              </a:rPr>
              <a:t>Iconophile = lover of images</a:t>
            </a:r>
            <a:endParaRPr lang="en-GB" sz="4260" b="0" strike="noStrike" spc="-1">
              <a:latin typeface="Arial"/>
            </a:endParaRPr>
          </a:p>
          <a:p>
            <a:pPr marL="432000" indent="-322560">
              <a:lnSpc>
                <a:spcPct val="100000"/>
              </a:lnSpc>
              <a:spcBef>
                <a:spcPts val="1885"/>
              </a:spcBef>
              <a:buClr>
                <a:srgbClr val="000000"/>
              </a:buClr>
              <a:buSzPct val="45000"/>
              <a:buFont typeface="Wingdings" charset="2"/>
              <a:buChar char=""/>
            </a:pPr>
            <a:r>
              <a:rPr lang="en-GB" sz="4260" b="0" strike="noStrike" spc="-1">
                <a:solidFill>
                  <a:srgbClr val="000000"/>
                </a:solidFill>
                <a:latin typeface="Gill Sans"/>
                <a:ea typeface="DejaVu Sans"/>
              </a:rPr>
              <a:t>Iconophobe = hater of images</a:t>
            </a:r>
            <a:endParaRPr lang="en-GB" sz="4260" b="0" strike="noStrike" spc="-1">
              <a:latin typeface="Arial"/>
            </a:endParaRPr>
          </a:p>
          <a:p>
            <a:pPr marL="432000" indent="-322560">
              <a:lnSpc>
                <a:spcPct val="100000"/>
              </a:lnSpc>
              <a:spcBef>
                <a:spcPts val="1885"/>
              </a:spcBef>
              <a:buClr>
                <a:srgbClr val="000000"/>
              </a:buClr>
              <a:buSzPct val="45000"/>
              <a:buFont typeface="Wingdings" charset="2"/>
              <a:buChar char=""/>
            </a:pPr>
            <a:r>
              <a:rPr lang="en-GB" sz="4260" b="0" strike="noStrike" spc="-1">
                <a:solidFill>
                  <a:srgbClr val="000000"/>
                </a:solidFill>
                <a:latin typeface="Gill Sans"/>
                <a:ea typeface="DejaVu Sans"/>
              </a:rPr>
              <a:t>Iconoclast = breaker of images </a:t>
            </a:r>
            <a:endParaRPr lang="en-GB" sz="4260" b="0" strike="noStrike" spc="-1">
              <a:latin typeface="Arial"/>
            </a:endParaRPr>
          </a:p>
        </p:txBody>
      </p:sp>
      <p:sp>
        <p:nvSpPr>
          <p:cNvPr id="158" name="CustomShape 3"/>
          <p:cNvSpPr/>
          <p:nvPr/>
        </p:nvSpPr>
        <p:spPr>
          <a:xfrm>
            <a:off x="5152680" y="1437197"/>
            <a:ext cx="4425480" cy="4383000"/>
          </a:xfrm>
          <a:prstGeom prst="rect">
            <a:avLst/>
          </a:prstGeom>
          <a:noFill/>
          <a:ln>
            <a:noFill/>
          </a:ln>
        </p:spPr>
        <p:style>
          <a:lnRef idx="0">
            <a:scrgbClr r="0" g="0" b="0"/>
          </a:lnRef>
          <a:fillRef idx="0">
            <a:scrgbClr r="0" g="0" b="0"/>
          </a:fillRef>
          <a:effectRef idx="0">
            <a:scrgbClr r="0" g="0" b="0"/>
          </a:effectRef>
          <a:fontRef idx="minor"/>
        </p:style>
        <p:txBody>
          <a:bodyPr lIns="0" tIns="0" rIns="0" bIns="0">
            <a:normAutofit/>
          </a:bodyPr>
          <a:lstStyle/>
          <a:p>
            <a:pPr marL="432000" indent="-322560">
              <a:lnSpc>
                <a:spcPct val="100000"/>
              </a:lnSpc>
              <a:spcBef>
                <a:spcPts val="1885"/>
              </a:spcBef>
              <a:buClr>
                <a:srgbClr val="000000"/>
              </a:buClr>
              <a:buSzPct val="45000"/>
              <a:buFont typeface="Wingdings" charset="2"/>
              <a:buChar char=""/>
            </a:pPr>
            <a:r>
              <a:rPr lang="en-GB" sz="4260" b="0" strike="noStrike" spc="-1">
                <a:solidFill>
                  <a:srgbClr val="000000"/>
                </a:solidFill>
                <a:latin typeface="Gill Sans"/>
                <a:ea typeface="DejaVu Sans"/>
              </a:rPr>
              <a:t>Symbol = </a:t>
            </a:r>
            <a:r>
              <a:rPr lang="en-GB" sz="4260" b="0" i="1" strike="noStrike" spc="-1">
                <a:solidFill>
                  <a:srgbClr val="000000"/>
                </a:solidFill>
                <a:latin typeface="Gill Sans"/>
                <a:ea typeface="DejaVu Sans"/>
              </a:rPr>
              <a:t>symbolon</a:t>
            </a:r>
            <a:r>
              <a:rPr lang="en-GB" sz="4260" b="0" strike="noStrike" spc="-1">
                <a:solidFill>
                  <a:srgbClr val="000000"/>
                </a:solidFill>
                <a:latin typeface="Gill Sans"/>
                <a:ea typeface="DejaVu Sans"/>
              </a:rPr>
              <a:t> = token</a:t>
            </a:r>
            <a:endParaRPr lang="en-GB" sz="4260" b="0" strike="noStrike" spc="-1">
              <a:latin typeface="Arial"/>
            </a:endParaRPr>
          </a:p>
          <a:p>
            <a:pPr marL="432000" indent="-322560">
              <a:lnSpc>
                <a:spcPct val="100000"/>
              </a:lnSpc>
              <a:spcBef>
                <a:spcPts val="1885"/>
              </a:spcBef>
              <a:buClr>
                <a:srgbClr val="000000"/>
              </a:buClr>
              <a:buSzPct val="45000"/>
              <a:buFont typeface="Wingdings" charset="2"/>
              <a:buChar char=""/>
            </a:pPr>
            <a:r>
              <a:rPr lang="en-GB" sz="4260" b="0" strike="noStrike" spc="-1">
                <a:solidFill>
                  <a:srgbClr val="000000"/>
                </a:solidFill>
                <a:latin typeface="Gill Sans"/>
                <a:ea typeface="DejaVu Sans"/>
              </a:rPr>
              <a:t>Aniconic = no images</a:t>
            </a:r>
            <a:endParaRPr lang="en-GB" sz="426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9" name="CustomShape 1"/>
          <p:cNvSpPr/>
          <p:nvPr/>
        </p:nvSpPr>
        <p:spPr>
          <a:xfrm>
            <a:off x="216000" y="73517"/>
            <a:ext cx="4318560" cy="7372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endParaRPr lang="en-GB" sz="1800" b="0" strike="noStrike" spc="-1" dirty="0">
              <a:latin typeface="Arial"/>
            </a:endParaRPr>
          </a:p>
          <a:p>
            <a:pPr>
              <a:lnSpc>
                <a:spcPct val="100000"/>
              </a:lnSpc>
            </a:pPr>
            <a:r>
              <a:rPr lang="en-GB" sz="3600" b="0" strike="noStrike" spc="-1" dirty="0" err="1">
                <a:solidFill>
                  <a:srgbClr val="000000"/>
                </a:solidFill>
                <a:latin typeface="Luminari"/>
                <a:ea typeface="DejaVu Sans"/>
              </a:rPr>
              <a:t>Iconophobes</a:t>
            </a:r>
            <a:endParaRPr lang="en-GB" sz="3600" b="0" strike="noStrike" spc="-1" dirty="0">
              <a:latin typeface="Arial"/>
            </a:endParaRPr>
          </a:p>
          <a:p>
            <a:pPr>
              <a:lnSpc>
                <a:spcPct val="100000"/>
              </a:lnSpc>
            </a:pPr>
            <a:endParaRPr lang="en-GB" sz="3600" b="0" strike="noStrike" spc="-1" dirty="0">
              <a:latin typeface="Arial"/>
            </a:endParaRPr>
          </a:p>
          <a:p>
            <a:pPr>
              <a:lnSpc>
                <a:spcPct val="100000"/>
              </a:lnSpc>
            </a:pPr>
            <a:r>
              <a:rPr lang="en-GB" sz="2400" b="0" strike="noStrike" spc="-1" dirty="0">
                <a:solidFill>
                  <a:srgbClr val="000000"/>
                </a:solidFill>
                <a:latin typeface="Gill Sans"/>
                <a:ea typeface="DejaVu Sans"/>
              </a:rPr>
              <a:t>Tertullian (3</a:t>
            </a:r>
            <a:r>
              <a:rPr lang="en-GB" sz="2400" b="0" strike="noStrike" spc="-1" baseline="101000" dirty="0">
                <a:solidFill>
                  <a:srgbClr val="000000"/>
                </a:solidFill>
                <a:latin typeface="Gill Sans"/>
                <a:ea typeface="DejaVu Sans"/>
              </a:rPr>
              <a:t>rd</a:t>
            </a:r>
            <a:r>
              <a:rPr lang="en-GB" sz="2400" b="0" strike="noStrike" spc="-1" dirty="0">
                <a:solidFill>
                  <a:srgbClr val="000000"/>
                </a:solidFill>
                <a:latin typeface="Gill Sans"/>
                <a:ea typeface="DejaVu Sans"/>
              </a:rPr>
              <a:t> century): “God is not pleased by what he himself did not produce…Now even if the material out of which something is made is from God, it does not therefore follow that every way of enjoying these things is also of God.”</a:t>
            </a:r>
            <a:endParaRPr lang="en-GB" sz="2400" b="0" strike="noStrike" spc="-1" dirty="0">
              <a:latin typeface="Arial"/>
            </a:endParaRPr>
          </a:p>
          <a:p>
            <a:pPr>
              <a:lnSpc>
                <a:spcPct val="100000"/>
              </a:lnSpc>
            </a:pPr>
            <a:endParaRPr lang="en-GB" sz="2400" b="0" strike="noStrike" spc="-1" dirty="0">
              <a:latin typeface="Arial"/>
            </a:endParaRPr>
          </a:p>
          <a:p>
            <a:pPr>
              <a:lnSpc>
                <a:spcPct val="100000"/>
              </a:lnSpc>
            </a:pPr>
            <a:r>
              <a:rPr lang="en-GB" sz="2400" b="0" strike="noStrike" spc="-1" dirty="0">
                <a:solidFill>
                  <a:srgbClr val="000000"/>
                </a:solidFill>
                <a:latin typeface="Gill Sans"/>
                <a:ea typeface="DejaVu Sans"/>
              </a:rPr>
              <a:t>Bishop Eusebius of </a:t>
            </a:r>
            <a:r>
              <a:rPr lang="en-GB" sz="2400" b="0" strike="noStrike" spc="-1" dirty="0" err="1">
                <a:solidFill>
                  <a:srgbClr val="000000"/>
                </a:solidFill>
                <a:latin typeface="Gill Sans"/>
                <a:ea typeface="DejaVu Sans"/>
              </a:rPr>
              <a:t>Cæsarea</a:t>
            </a:r>
            <a:r>
              <a:rPr lang="en-GB" sz="2400" b="0" strike="noStrike" spc="-1" dirty="0">
                <a:solidFill>
                  <a:srgbClr val="000000"/>
                </a:solidFill>
                <a:latin typeface="Gill Sans"/>
                <a:ea typeface="DejaVu Sans"/>
              </a:rPr>
              <a:t> to the Empress Constantia (4</a:t>
            </a:r>
            <a:r>
              <a:rPr lang="en-GB" sz="2400" b="0" strike="noStrike" spc="-1" baseline="30000" dirty="0">
                <a:solidFill>
                  <a:srgbClr val="000000"/>
                </a:solidFill>
                <a:latin typeface="Gill Sans"/>
                <a:ea typeface="DejaVu Sans"/>
              </a:rPr>
              <a:t>th</a:t>
            </a:r>
            <a:r>
              <a:rPr lang="en-GB" sz="2400" b="0" strike="noStrike" spc="-1" dirty="0">
                <a:solidFill>
                  <a:srgbClr val="000000"/>
                </a:solidFill>
                <a:latin typeface="Gill Sans"/>
                <a:ea typeface="DejaVu Sans"/>
              </a:rPr>
              <a:t> century): “What image of Christ are you seeking?...I myself cannot think that you are asking for an image of the divine form.”</a:t>
            </a:r>
            <a:endParaRPr lang="en-GB" sz="2400" b="0" strike="noStrike" spc="-1" dirty="0">
              <a:latin typeface="Arial"/>
            </a:endParaRPr>
          </a:p>
          <a:p>
            <a:pPr>
              <a:lnSpc>
                <a:spcPct val="100000"/>
              </a:lnSpc>
            </a:pPr>
            <a:endParaRPr lang="en-GB" sz="2400" b="0" strike="noStrike" spc="-1" dirty="0">
              <a:latin typeface="Arial"/>
            </a:endParaRPr>
          </a:p>
          <a:p>
            <a:pPr>
              <a:lnSpc>
                <a:spcPct val="100000"/>
              </a:lnSpc>
            </a:pPr>
            <a:endParaRPr lang="en-GB" sz="2400" b="0" strike="noStrike" spc="-1" dirty="0">
              <a:latin typeface="Arial"/>
            </a:endParaRPr>
          </a:p>
        </p:txBody>
      </p:sp>
      <p:sp>
        <p:nvSpPr>
          <p:cNvPr id="160" name="CustomShape 2"/>
          <p:cNvSpPr/>
          <p:nvPr/>
        </p:nvSpPr>
        <p:spPr>
          <a:xfrm>
            <a:off x="4680000" y="-30163"/>
            <a:ext cx="5254560" cy="7627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3600" b="0" strike="noStrike" spc="-1">
                <a:solidFill>
                  <a:srgbClr val="000000"/>
                </a:solidFill>
                <a:latin typeface="Luminari"/>
                <a:ea typeface="DejaVu Sans"/>
              </a:rPr>
              <a:t>Iconophiles</a:t>
            </a:r>
            <a:endParaRPr lang="en-GB" sz="3600" b="0" strike="noStrike" spc="-1">
              <a:latin typeface="Arial"/>
            </a:endParaRPr>
          </a:p>
          <a:p>
            <a:pPr>
              <a:lnSpc>
                <a:spcPct val="100000"/>
              </a:lnSpc>
            </a:pPr>
            <a:r>
              <a:rPr lang="en-GB" sz="2400" b="0" strike="noStrike" spc="-1">
                <a:solidFill>
                  <a:srgbClr val="000000"/>
                </a:solidFill>
                <a:latin typeface="Gill Sans"/>
                <a:ea typeface="DejaVu Sans"/>
              </a:rPr>
              <a:t>Pope Gregory the Great (6</a:t>
            </a:r>
            <a:r>
              <a:rPr lang="en-GB" sz="2400" b="0" strike="noStrike" spc="-1" baseline="30000">
                <a:solidFill>
                  <a:srgbClr val="000000"/>
                </a:solidFill>
                <a:latin typeface="Gill Sans"/>
                <a:ea typeface="DejaVu Sans"/>
              </a:rPr>
              <a:t>th</a:t>
            </a:r>
            <a:r>
              <a:rPr lang="en-GB" sz="2400" b="0" strike="noStrike" spc="-1">
                <a:solidFill>
                  <a:srgbClr val="000000"/>
                </a:solidFill>
                <a:latin typeface="Gill Sans"/>
                <a:ea typeface="DejaVu Sans"/>
              </a:rPr>
              <a:t> century): “To adore images is one thing; to teach with their help what should be adored is another. What Scripture is to the educated, images are to the ignorant, who see through them what they must accept; they read in them what they cannot read in books. This is especially true of the pagans.”</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GB" sz="2400" b="0" strike="noStrike" spc="-1">
                <a:solidFill>
                  <a:srgbClr val="000000"/>
                </a:solidFill>
                <a:latin typeface="Gill Sans"/>
                <a:ea typeface="DejaVu Sans"/>
              </a:rPr>
              <a:t>St John of Damascus (8</a:t>
            </a:r>
            <a:r>
              <a:rPr lang="en-GB" sz="2400" b="0" strike="noStrike" spc="-1" baseline="30000">
                <a:solidFill>
                  <a:srgbClr val="000000"/>
                </a:solidFill>
                <a:latin typeface="Gill Sans"/>
                <a:ea typeface="DejaVu Sans"/>
              </a:rPr>
              <a:t>th</a:t>
            </a:r>
            <a:r>
              <a:rPr lang="en-GB" sz="2400" b="0" strike="noStrike" spc="-1">
                <a:solidFill>
                  <a:srgbClr val="000000"/>
                </a:solidFill>
                <a:latin typeface="Gill Sans"/>
                <a:ea typeface="DejaVu Sans"/>
              </a:rPr>
              <a:t> century): “Of old, God the incorporeal and uncircumscribed was never depicted. Now, however, when God is seen clothed in flesh, and conversing with men, I make an image of the God whom I see. I do not worship matter, I worship the God of matter, who became matter for my sake…”</a:t>
            </a:r>
            <a:endParaRPr lang="en-GB" sz="2400" b="0" strike="noStrike" spc="-1">
              <a:latin typeface="Arial"/>
            </a:endParaRPr>
          </a:p>
          <a:p>
            <a:pPr>
              <a:lnSpc>
                <a:spcPct val="100000"/>
              </a:lnSpc>
            </a:pPr>
            <a:endParaRPr lang="en-GB" sz="2400" b="0" strike="noStrike" spc="-1">
              <a:latin typeface="Arial"/>
            </a:endParaRPr>
          </a:p>
        </p:txBody>
      </p:sp>
      <p:sp>
        <p:nvSpPr>
          <p:cNvPr id="161" name="Line 3"/>
          <p:cNvSpPr/>
          <p:nvPr/>
        </p:nvSpPr>
        <p:spPr>
          <a:xfrm>
            <a:off x="4536000" y="518117"/>
            <a:ext cx="360" cy="6336000"/>
          </a:xfrm>
          <a:prstGeom prst="line">
            <a:avLst/>
          </a:prstGeom>
          <a:ln w="38160">
            <a:solidFill>
              <a:srgbClr val="000000"/>
            </a:solidFill>
            <a:round/>
          </a:ln>
        </p:spPr>
        <p:style>
          <a:lnRef idx="0">
            <a:scrgbClr r="0" g="0" b="0"/>
          </a:lnRef>
          <a:fillRef idx="0">
            <a:scrgbClr r="0" g="0" b="0"/>
          </a:fillRef>
          <a:effectRef idx="0">
            <a:scrgbClr r="0" g="0" b="0"/>
          </a:effectRef>
          <a:fontRef idx="minor"/>
        </p:style>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2" name="CustomShape 1"/>
          <p:cNvSpPr/>
          <p:nvPr/>
        </p:nvSpPr>
        <p:spPr>
          <a:xfrm>
            <a:off x="792000" y="576000"/>
            <a:ext cx="3238560" cy="1942560"/>
          </a:xfrm>
          <a:prstGeom prst="ellipse">
            <a:avLst/>
          </a:prstGeom>
          <a:solidFill>
            <a:srgbClr val="FFD700"/>
          </a:solid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ctr"/>
          <a:lstStyle/>
          <a:p>
            <a:pPr algn="ctr">
              <a:lnSpc>
                <a:spcPct val="100000"/>
              </a:lnSpc>
            </a:pPr>
            <a:r>
              <a:rPr lang="en-GB" sz="2400" b="0" strike="noStrike" spc="-1">
                <a:solidFill>
                  <a:srgbClr val="000000"/>
                </a:solidFill>
                <a:latin typeface="Gill Sans"/>
                <a:ea typeface="DejaVu Sans"/>
              </a:rPr>
              <a:t>A picture is worth a thousand words</a:t>
            </a:r>
            <a:endParaRPr lang="en-GB" sz="2400" b="0" strike="noStrike" spc="-1">
              <a:latin typeface="Arial"/>
            </a:endParaRPr>
          </a:p>
        </p:txBody>
      </p:sp>
      <p:sp>
        <p:nvSpPr>
          <p:cNvPr id="163" name="CustomShape 2"/>
          <p:cNvSpPr/>
          <p:nvPr/>
        </p:nvSpPr>
        <p:spPr>
          <a:xfrm>
            <a:off x="4680000" y="576000"/>
            <a:ext cx="2014560" cy="1294560"/>
          </a:xfrm>
          <a:prstGeom prst="ellipse">
            <a:avLst/>
          </a:prstGeom>
          <a:solidFill>
            <a:srgbClr val="729FCF"/>
          </a:solidFill>
          <a:ln>
            <a:solidFill>
              <a:srgbClr val="3465A4"/>
            </a:solidFill>
          </a:ln>
        </p:spPr>
        <p:style>
          <a:lnRef idx="0">
            <a:scrgbClr r="0" g="0" b="0"/>
          </a:lnRef>
          <a:fillRef idx="0">
            <a:scrgbClr r="0" g="0" b="0"/>
          </a:fillRef>
          <a:effectRef idx="0">
            <a:scrgbClr r="0" g="0" b="0"/>
          </a:effectRef>
          <a:fontRef idx="minor"/>
        </p:style>
        <p:txBody>
          <a:bodyPr lIns="90000" tIns="45000" rIns="90000" bIns="45000" anchor="ctr"/>
          <a:lstStyle/>
          <a:p>
            <a:pPr algn="ctr">
              <a:lnSpc>
                <a:spcPct val="100000"/>
              </a:lnSpc>
            </a:pPr>
            <a:r>
              <a:rPr lang="en-GB" sz="2400" b="0" strike="noStrike" spc="-1">
                <a:solidFill>
                  <a:srgbClr val="FFFFFF"/>
                </a:solidFill>
                <a:latin typeface="Gill Sans"/>
                <a:ea typeface="DejaVu Sans"/>
              </a:rPr>
              <a:t>illiteracy</a:t>
            </a:r>
            <a:endParaRPr lang="en-GB" sz="2400" b="0" strike="noStrike" spc="-1">
              <a:latin typeface="Arial"/>
            </a:endParaRPr>
          </a:p>
        </p:txBody>
      </p:sp>
      <p:sp>
        <p:nvSpPr>
          <p:cNvPr id="164" name="CustomShape 3"/>
          <p:cNvSpPr/>
          <p:nvPr/>
        </p:nvSpPr>
        <p:spPr>
          <a:xfrm>
            <a:off x="648000" y="4247999"/>
            <a:ext cx="2158560" cy="1589237"/>
          </a:xfrm>
          <a:prstGeom prst="ellipse">
            <a:avLst/>
          </a:prstGeom>
          <a:solidFill>
            <a:srgbClr val="CE181E"/>
          </a:solid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ctr"/>
          <a:lstStyle/>
          <a:p>
            <a:pPr algn="ctr">
              <a:lnSpc>
                <a:spcPct val="100000"/>
              </a:lnSpc>
            </a:pPr>
            <a:r>
              <a:rPr lang="en-GB" sz="2400" b="0" strike="noStrike" spc="-1" dirty="0">
                <a:solidFill>
                  <a:srgbClr val="FFFFFF"/>
                </a:solidFill>
                <a:latin typeface="Gill Sans"/>
                <a:ea typeface="DejaVu Sans"/>
              </a:rPr>
              <a:t>Ancient Roman practices</a:t>
            </a:r>
            <a:endParaRPr lang="en-GB" sz="2400" b="0" strike="noStrike" spc="-1" dirty="0">
              <a:latin typeface="Arial"/>
            </a:endParaRPr>
          </a:p>
        </p:txBody>
      </p:sp>
      <p:sp>
        <p:nvSpPr>
          <p:cNvPr id="165" name="CustomShape 4"/>
          <p:cNvSpPr/>
          <p:nvPr/>
        </p:nvSpPr>
        <p:spPr>
          <a:xfrm>
            <a:off x="7056000" y="3312000"/>
            <a:ext cx="2446560" cy="1294560"/>
          </a:xfrm>
          <a:prstGeom prst="ellipse">
            <a:avLst/>
          </a:prstGeom>
          <a:solidFill>
            <a:srgbClr val="F5FFFA"/>
          </a:solid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ctr"/>
          <a:lstStyle/>
          <a:p>
            <a:pPr algn="ctr">
              <a:lnSpc>
                <a:spcPct val="100000"/>
              </a:lnSpc>
            </a:pPr>
            <a:r>
              <a:rPr lang="en-GB" sz="2400" b="0" strike="noStrike" spc="-1">
                <a:solidFill>
                  <a:srgbClr val="000000"/>
                </a:solidFill>
                <a:latin typeface="Gill Sans"/>
                <a:ea typeface="DejaVu Sans"/>
              </a:rPr>
              <a:t>periods of iconoclasm</a:t>
            </a:r>
            <a:endParaRPr lang="en-GB" sz="2400" b="0" strike="noStrike" spc="-1">
              <a:latin typeface="Arial"/>
            </a:endParaRPr>
          </a:p>
        </p:txBody>
      </p:sp>
      <p:sp>
        <p:nvSpPr>
          <p:cNvPr id="166" name="CustomShape 5"/>
          <p:cNvSpPr/>
          <p:nvPr/>
        </p:nvSpPr>
        <p:spPr>
          <a:xfrm>
            <a:off x="3600000" y="5184000"/>
            <a:ext cx="3670560" cy="1366560"/>
          </a:xfrm>
          <a:prstGeom prst="ellipse">
            <a:avLst/>
          </a:prstGeom>
          <a:solidFill>
            <a:srgbClr val="008000"/>
          </a:solid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ctr"/>
          <a:lstStyle/>
          <a:p>
            <a:pPr algn="ctr">
              <a:lnSpc>
                <a:spcPct val="100000"/>
              </a:lnSpc>
            </a:pPr>
            <a:r>
              <a:rPr lang="en-GB" sz="2400" b="0" strike="noStrike" spc="-1">
                <a:solidFill>
                  <a:srgbClr val="FFFFFF"/>
                </a:solidFill>
                <a:latin typeface="Gill Sans"/>
                <a:ea typeface="DejaVu Sans"/>
              </a:rPr>
              <a:t>normalisation over time</a:t>
            </a:r>
            <a:endParaRPr lang="en-GB" sz="2400" b="0" strike="noStrike" spc="-1">
              <a:latin typeface="Arial"/>
            </a:endParaRPr>
          </a:p>
        </p:txBody>
      </p:sp>
      <p:sp>
        <p:nvSpPr>
          <p:cNvPr id="167" name="CustomShape 6"/>
          <p:cNvSpPr/>
          <p:nvPr/>
        </p:nvSpPr>
        <p:spPr>
          <a:xfrm>
            <a:off x="972000" y="3240000"/>
            <a:ext cx="3488040" cy="497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800" b="0" strike="noStrike" spc="-1">
                <a:solidFill>
                  <a:srgbClr val="000000"/>
                </a:solidFill>
                <a:latin typeface="Gill Sans"/>
                <a:ea typeface="DejaVu Sans"/>
              </a:rPr>
              <a:t>Christianity – aniconic </a:t>
            </a:r>
            <a:endParaRPr lang="en-GB" sz="2800" b="0" strike="noStrike" spc="-1">
              <a:latin typeface="Arial"/>
            </a:endParaRPr>
          </a:p>
        </p:txBody>
      </p:sp>
      <p:sp>
        <p:nvSpPr>
          <p:cNvPr id="168" name="CustomShape 7"/>
          <p:cNvSpPr/>
          <p:nvPr/>
        </p:nvSpPr>
        <p:spPr>
          <a:xfrm>
            <a:off x="5760360" y="3240000"/>
            <a:ext cx="1119600" cy="497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800" b="0" strike="noStrike" spc="-1">
                <a:solidFill>
                  <a:srgbClr val="000000"/>
                </a:solidFill>
                <a:latin typeface="Gill Sans"/>
                <a:ea typeface="DejaVu Sans"/>
              </a:rPr>
              <a:t>iconic </a:t>
            </a:r>
            <a:endParaRPr lang="en-GB" sz="2800" b="0" strike="noStrike" spc="-1">
              <a:latin typeface="Arial"/>
            </a:endParaRPr>
          </a:p>
        </p:txBody>
      </p:sp>
      <p:sp>
        <p:nvSpPr>
          <p:cNvPr id="169" name="CustomShape 8"/>
          <p:cNvSpPr/>
          <p:nvPr/>
        </p:nvSpPr>
        <p:spPr>
          <a:xfrm>
            <a:off x="4464000" y="3384000"/>
            <a:ext cx="1150560" cy="286560"/>
          </a:xfrm>
          <a:custGeom>
            <a:avLst/>
            <a:gdLst/>
            <a:ahLst/>
            <a:cxnLst/>
            <a:rect l="l" t="t" r="r" b="b"/>
            <a:pathLst>
              <a:path w="3202" h="802">
                <a:moveTo>
                  <a:pt x="0" y="200"/>
                </a:moveTo>
                <a:lnTo>
                  <a:pt x="2400" y="200"/>
                </a:lnTo>
                <a:lnTo>
                  <a:pt x="2400" y="0"/>
                </a:lnTo>
                <a:lnTo>
                  <a:pt x="3201" y="400"/>
                </a:lnTo>
                <a:lnTo>
                  <a:pt x="2400" y="801"/>
                </a:lnTo>
                <a:lnTo>
                  <a:pt x="2400" y="600"/>
                </a:lnTo>
                <a:lnTo>
                  <a:pt x="0" y="600"/>
                </a:lnTo>
                <a:lnTo>
                  <a:pt x="400" y="400"/>
                </a:lnTo>
                <a:lnTo>
                  <a:pt x="0" y="200"/>
                </a:lnTo>
              </a:path>
            </a:pathLst>
          </a:custGeom>
          <a:solidFill>
            <a:srgbClr val="00008B"/>
          </a:solidFill>
          <a:ln>
            <a:solidFill>
              <a:srgbClr val="00008B"/>
            </a:solidFill>
          </a:ln>
        </p:spPr>
        <p:style>
          <a:lnRef idx="0">
            <a:scrgbClr r="0" g="0" b="0"/>
          </a:lnRef>
          <a:fillRef idx="0">
            <a:scrgbClr r="0" g="0" b="0"/>
          </a:fillRef>
          <a:effectRef idx="0">
            <a:scrgbClr r="0" g="0" b="0"/>
          </a:effectRef>
          <a:fontRef idx="minor"/>
        </p:style>
      </p:sp>
      <p:sp>
        <p:nvSpPr>
          <p:cNvPr id="170" name="CustomShape 9"/>
          <p:cNvSpPr/>
          <p:nvPr/>
        </p:nvSpPr>
        <p:spPr>
          <a:xfrm>
            <a:off x="7128000" y="1080000"/>
            <a:ext cx="2014560" cy="1294560"/>
          </a:xfrm>
          <a:prstGeom prst="ellipse">
            <a:avLst/>
          </a:prstGeom>
          <a:solidFill>
            <a:srgbClr val="000080"/>
          </a:solidFill>
          <a:ln>
            <a:solidFill>
              <a:srgbClr val="3465A4"/>
            </a:solidFill>
          </a:ln>
        </p:spPr>
        <p:style>
          <a:lnRef idx="0">
            <a:scrgbClr r="0" g="0" b="0"/>
          </a:lnRef>
          <a:fillRef idx="0">
            <a:scrgbClr r="0" g="0" b="0"/>
          </a:fillRef>
          <a:effectRef idx="0">
            <a:scrgbClr r="0" g="0" b="0"/>
          </a:effectRef>
          <a:fontRef idx="minor"/>
        </p:style>
        <p:txBody>
          <a:bodyPr lIns="90000" tIns="45000" rIns="90000" bIns="45000" anchor="ctr"/>
          <a:lstStyle/>
          <a:p>
            <a:pPr algn="ctr">
              <a:lnSpc>
                <a:spcPct val="100000"/>
              </a:lnSpc>
            </a:pPr>
            <a:r>
              <a:rPr lang="en-GB" sz="2400" b="0" strike="noStrike" spc="-1">
                <a:solidFill>
                  <a:srgbClr val="FFFFFF"/>
                </a:solidFill>
                <a:latin typeface="Gill Sans"/>
                <a:ea typeface="DejaVu Sans"/>
              </a:rPr>
              <a:t>mission</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71" name="Picture 170"/>
          <p:cNvPicPr/>
          <p:nvPr/>
        </p:nvPicPr>
        <p:blipFill>
          <a:blip r:embed="rId2"/>
          <a:stretch/>
        </p:blipFill>
        <p:spPr>
          <a:xfrm>
            <a:off x="265680" y="648000"/>
            <a:ext cx="4110120" cy="5830920"/>
          </a:xfrm>
          <a:prstGeom prst="rect">
            <a:avLst/>
          </a:prstGeom>
          <a:ln>
            <a:noFill/>
          </a:ln>
        </p:spPr>
      </p:pic>
      <p:pic>
        <p:nvPicPr>
          <p:cNvPr id="172" name="Picture 171"/>
          <p:cNvPicPr/>
          <p:nvPr/>
        </p:nvPicPr>
        <p:blipFill>
          <a:blip r:embed="rId3"/>
          <a:stretch/>
        </p:blipFill>
        <p:spPr>
          <a:xfrm>
            <a:off x="5095080" y="720000"/>
            <a:ext cx="4412520" cy="5758920"/>
          </a:xfrm>
          <a:prstGeom prst="rect">
            <a:avLst/>
          </a:prstGeom>
          <a:ln>
            <a:noFill/>
          </a:ln>
        </p:spPr>
      </p:pic>
      <p:pic>
        <p:nvPicPr>
          <p:cNvPr id="173" name="Picture 172"/>
          <p:cNvPicPr/>
          <p:nvPr/>
        </p:nvPicPr>
        <p:blipFill>
          <a:blip r:embed="rId4"/>
          <a:stretch/>
        </p:blipFill>
        <p:spPr>
          <a:xfrm>
            <a:off x="4097160" y="1440000"/>
            <a:ext cx="1457280" cy="4533840"/>
          </a:xfrm>
          <a:prstGeom prst="rect">
            <a:avLst/>
          </a:prstGeom>
          <a:ln>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74" name="Picture 3"/>
          <p:cNvPicPr/>
          <p:nvPr/>
        </p:nvPicPr>
        <p:blipFill>
          <a:blip r:embed="rId2"/>
          <a:stretch/>
        </p:blipFill>
        <p:spPr>
          <a:xfrm>
            <a:off x="6984000" y="3294360"/>
            <a:ext cx="2715120" cy="3904200"/>
          </a:xfrm>
          <a:prstGeom prst="rect">
            <a:avLst/>
          </a:prstGeom>
          <a:ln>
            <a:noFill/>
          </a:ln>
        </p:spPr>
      </p:pic>
      <p:pic>
        <p:nvPicPr>
          <p:cNvPr id="175" name="Picture 174"/>
          <p:cNvPicPr/>
          <p:nvPr/>
        </p:nvPicPr>
        <p:blipFill>
          <a:blip r:embed="rId3"/>
          <a:stretch/>
        </p:blipFill>
        <p:spPr>
          <a:xfrm>
            <a:off x="216000" y="36000"/>
            <a:ext cx="4750560" cy="7449840"/>
          </a:xfrm>
          <a:prstGeom prst="rect">
            <a:avLst/>
          </a:prstGeom>
          <a:ln>
            <a:noFill/>
          </a:ln>
        </p:spPr>
      </p:pic>
      <p:sp>
        <p:nvSpPr>
          <p:cNvPr id="176" name="CustomShape 1"/>
          <p:cNvSpPr/>
          <p:nvPr/>
        </p:nvSpPr>
        <p:spPr>
          <a:xfrm>
            <a:off x="5184000" y="3462120"/>
            <a:ext cx="1582560" cy="3272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clockwise from left: Queen Mary Psalter (East Anglia, early 14</a:t>
            </a:r>
            <a:r>
              <a:rPr lang="en-GB" sz="1800" b="0" strike="noStrike" spc="-1" baseline="101000">
                <a:solidFill>
                  <a:srgbClr val="FFFFFF"/>
                </a:solidFill>
                <a:latin typeface="Gill Sans"/>
                <a:ea typeface="DejaVu Sans"/>
              </a:rPr>
              <a:t>th</a:t>
            </a:r>
            <a:r>
              <a:rPr lang="en-GB" sz="1800" b="0" strike="noStrike" spc="-1">
                <a:solidFill>
                  <a:srgbClr val="FFFFFF"/>
                </a:solidFill>
                <a:latin typeface="Gill Sans"/>
                <a:ea typeface="DejaVu Sans"/>
              </a:rPr>
              <a:t> century); Wells Cathedral (13</a:t>
            </a:r>
            <a:r>
              <a:rPr lang="en-GB" sz="1800" b="0" strike="noStrike" spc="-1" baseline="101000">
                <a:solidFill>
                  <a:srgbClr val="FFFFFF"/>
                </a:solidFill>
                <a:latin typeface="Gill Sans"/>
                <a:ea typeface="DejaVu Sans"/>
              </a:rPr>
              <a:t>th</a:t>
            </a:r>
            <a:r>
              <a:rPr lang="en-GB" sz="1800" b="0" strike="noStrike" spc="-1">
                <a:solidFill>
                  <a:srgbClr val="FFFFFF"/>
                </a:solidFill>
                <a:latin typeface="Gill Sans"/>
                <a:ea typeface="DejaVu Sans"/>
              </a:rPr>
              <a:t> century); Psalter-hours, Amiens, 13</a:t>
            </a:r>
            <a:r>
              <a:rPr lang="en-GB" sz="1800" b="0" strike="noStrike" spc="-1" baseline="101000">
                <a:solidFill>
                  <a:srgbClr val="FFFFFF"/>
                </a:solidFill>
                <a:latin typeface="Gill Sans"/>
                <a:ea typeface="DejaVu Sans"/>
              </a:rPr>
              <a:t>th</a:t>
            </a:r>
            <a:r>
              <a:rPr lang="en-GB" sz="1800" b="0" strike="noStrike" spc="-1">
                <a:solidFill>
                  <a:srgbClr val="FFFFFF"/>
                </a:solidFill>
                <a:latin typeface="Gill Sans"/>
                <a:ea typeface="DejaVu Sans"/>
              </a:rPr>
              <a:t> century.</a:t>
            </a:r>
            <a:endParaRPr lang="en-GB" sz="1800" b="0" strike="noStrike" spc="-1">
              <a:latin typeface="Arial"/>
            </a:endParaRPr>
          </a:p>
        </p:txBody>
      </p:sp>
      <p:pic>
        <p:nvPicPr>
          <p:cNvPr id="177" name="Picture 176"/>
          <p:cNvPicPr/>
          <p:nvPr/>
        </p:nvPicPr>
        <p:blipFill>
          <a:blip r:embed="rId4"/>
          <a:stretch/>
        </p:blipFill>
        <p:spPr>
          <a:xfrm>
            <a:off x="5377320" y="473400"/>
            <a:ext cx="4197600" cy="236016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78" name="Picture 8"/>
          <p:cNvPicPr/>
          <p:nvPr/>
        </p:nvPicPr>
        <p:blipFill>
          <a:blip r:embed="rId2"/>
          <a:stretch/>
        </p:blipFill>
        <p:spPr>
          <a:xfrm>
            <a:off x="3203640" y="2880000"/>
            <a:ext cx="3490920" cy="3471480"/>
          </a:xfrm>
          <a:prstGeom prst="rect">
            <a:avLst/>
          </a:prstGeom>
          <a:ln>
            <a:noFill/>
          </a:ln>
        </p:spPr>
      </p:pic>
      <p:pic>
        <p:nvPicPr>
          <p:cNvPr id="179" name="Picture 9"/>
          <p:cNvPicPr/>
          <p:nvPr/>
        </p:nvPicPr>
        <p:blipFill>
          <a:blip r:embed="rId3"/>
          <a:stretch/>
        </p:blipFill>
        <p:spPr>
          <a:xfrm>
            <a:off x="6876000" y="2880000"/>
            <a:ext cx="2950560" cy="3490560"/>
          </a:xfrm>
          <a:prstGeom prst="rect">
            <a:avLst/>
          </a:prstGeom>
          <a:ln>
            <a:noFill/>
          </a:ln>
        </p:spPr>
      </p:pic>
      <p:sp>
        <p:nvSpPr>
          <p:cNvPr id="180" name="CustomShape 1"/>
          <p:cNvSpPr/>
          <p:nvPr/>
        </p:nvSpPr>
        <p:spPr>
          <a:xfrm>
            <a:off x="432000" y="1640520"/>
            <a:ext cx="2850840" cy="9626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FFFFFF"/>
                </a:solidFill>
                <a:latin typeface="Gill Sans"/>
                <a:ea typeface="DejaVu Sans"/>
              </a:rPr>
              <a:t>The parchment is washed, stretched, and scraped with a </a:t>
            </a:r>
            <a:r>
              <a:rPr lang="en-GB" sz="2000" b="0" i="1" strike="noStrike" spc="-1">
                <a:solidFill>
                  <a:srgbClr val="FFFFFF"/>
                </a:solidFill>
                <a:latin typeface="Gill Sans"/>
                <a:ea typeface="DejaVu Sans"/>
              </a:rPr>
              <a:t>lunellum</a:t>
            </a:r>
            <a:endParaRPr lang="en-GB" sz="2000" b="0" strike="noStrike" spc="-1">
              <a:latin typeface="Arial"/>
            </a:endParaRPr>
          </a:p>
        </p:txBody>
      </p:sp>
      <p:sp>
        <p:nvSpPr>
          <p:cNvPr id="181" name="CustomShape 2"/>
          <p:cNvSpPr/>
          <p:nvPr/>
        </p:nvSpPr>
        <p:spPr>
          <a:xfrm>
            <a:off x="3780000" y="2376000"/>
            <a:ext cx="2492640" cy="400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FFFFFF"/>
                </a:solidFill>
                <a:latin typeface="Gill Sans"/>
                <a:ea typeface="DejaVu Sans"/>
              </a:rPr>
              <a:t>Purchasing parchment</a:t>
            </a:r>
            <a:endParaRPr lang="en-GB" sz="2000" b="0" strike="noStrike" spc="-1">
              <a:latin typeface="Arial"/>
            </a:endParaRPr>
          </a:p>
        </p:txBody>
      </p:sp>
      <p:sp>
        <p:nvSpPr>
          <p:cNvPr id="182" name="CustomShape 3"/>
          <p:cNvSpPr/>
          <p:nvPr/>
        </p:nvSpPr>
        <p:spPr>
          <a:xfrm>
            <a:off x="6710760" y="2340000"/>
            <a:ext cx="3007800" cy="393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000" b="0" strike="noStrike" spc="-1">
                <a:solidFill>
                  <a:srgbClr val="FFFFFF"/>
                </a:solidFill>
                <a:latin typeface="Gill Sans"/>
                <a:ea typeface="DejaVu Sans"/>
              </a:rPr>
              <a:t>Cutting parchment</a:t>
            </a:r>
            <a:endParaRPr lang="en-GB" sz="2000" b="0" strike="noStrike" spc="-1">
              <a:latin typeface="Arial"/>
            </a:endParaRPr>
          </a:p>
        </p:txBody>
      </p:sp>
      <p:sp>
        <p:nvSpPr>
          <p:cNvPr id="183" name="CustomShape 4"/>
          <p:cNvSpPr/>
          <p:nvPr/>
        </p:nvSpPr>
        <p:spPr>
          <a:xfrm>
            <a:off x="1440000" y="720000"/>
            <a:ext cx="7610400" cy="556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3200" b="0" strike="noStrike" spc="-1">
                <a:solidFill>
                  <a:srgbClr val="FFFFFF"/>
                </a:solidFill>
                <a:latin typeface="Gill Sans"/>
                <a:ea typeface="DejaVu Sans"/>
              </a:rPr>
              <a:t>Making a Manuscript: from skin to parchment</a:t>
            </a:r>
            <a:endParaRPr lang="en-GB" sz="3200" b="0" strike="noStrike" spc="-1">
              <a:latin typeface="Arial"/>
            </a:endParaRPr>
          </a:p>
        </p:txBody>
      </p:sp>
      <p:sp>
        <p:nvSpPr>
          <p:cNvPr id="184" name="CustomShape 5"/>
          <p:cNvSpPr/>
          <p:nvPr/>
        </p:nvSpPr>
        <p:spPr>
          <a:xfrm>
            <a:off x="900000" y="6581520"/>
            <a:ext cx="8782560" cy="833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Parchment = calf, sheep, or goat skin.  Vellum = specifically calf skin</a:t>
            </a:r>
            <a:endParaRPr lang="en-GB" sz="2400" b="0" strike="noStrike" spc="-1">
              <a:latin typeface="Arial"/>
            </a:endParaRPr>
          </a:p>
        </p:txBody>
      </p:sp>
      <p:pic>
        <p:nvPicPr>
          <p:cNvPr id="185" name="Picture 184"/>
          <p:cNvPicPr/>
          <p:nvPr/>
        </p:nvPicPr>
        <p:blipFill>
          <a:blip r:embed="rId4"/>
          <a:stretch/>
        </p:blipFill>
        <p:spPr>
          <a:xfrm>
            <a:off x="364680" y="2776680"/>
            <a:ext cx="2658240" cy="377424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186" name="CustomShape 1"/>
          <p:cNvSpPr/>
          <p:nvPr/>
        </p:nvSpPr>
        <p:spPr>
          <a:xfrm>
            <a:off x="1748160" y="504360"/>
            <a:ext cx="6764400" cy="556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3200" b="0" strike="noStrike" spc="-1">
                <a:solidFill>
                  <a:srgbClr val="FFFFFF"/>
                </a:solidFill>
                <a:latin typeface="Gill Sans"/>
                <a:ea typeface="DejaVu Sans"/>
              </a:rPr>
              <a:t>Making a Manuscript: reusing parchment</a:t>
            </a:r>
            <a:endParaRPr lang="en-GB" sz="3200" b="0" strike="noStrike" spc="-1">
              <a:latin typeface="Arial"/>
            </a:endParaRPr>
          </a:p>
        </p:txBody>
      </p:sp>
      <p:sp>
        <p:nvSpPr>
          <p:cNvPr id="187" name="CustomShape 2"/>
          <p:cNvSpPr/>
          <p:nvPr/>
        </p:nvSpPr>
        <p:spPr>
          <a:xfrm>
            <a:off x="1512000" y="6408000"/>
            <a:ext cx="7414560" cy="1140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400" b="0" strike="noStrike" spc="-1">
                <a:solidFill>
                  <a:srgbClr val="FFFFFF"/>
                </a:solidFill>
                <a:latin typeface="Gill Sans"/>
                <a:ea typeface="DejaVu Sans"/>
              </a:rPr>
              <a:t>Parchment was expensive; it could be scraped down and reused as a palimpsest, or (like this) reused for end leaves</a:t>
            </a:r>
            <a:endParaRPr lang="en-GB" sz="2400" b="0" strike="noStrike" spc="-1">
              <a:latin typeface="Arial"/>
            </a:endParaRPr>
          </a:p>
        </p:txBody>
      </p:sp>
      <p:pic>
        <p:nvPicPr>
          <p:cNvPr id="188" name="Picture 187"/>
          <p:cNvPicPr/>
          <p:nvPr/>
        </p:nvPicPr>
        <p:blipFill>
          <a:blip r:embed="rId2"/>
          <a:stretch/>
        </p:blipFill>
        <p:spPr>
          <a:xfrm>
            <a:off x="1739160" y="1224000"/>
            <a:ext cx="6719400" cy="503892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189" name="Picture 5"/>
          <p:cNvPicPr/>
          <p:nvPr/>
        </p:nvPicPr>
        <p:blipFill>
          <a:blip r:embed="rId2"/>
          <a:stretch/>
        </p:blipFill>
        <p:spPr>
          <a:xfrm>
            <a:off x="515160" y="1270800"/>
            <a:ext cx="4133160" cy="5837400"/>
          </a:xfrm>
          <a:prstGeom prst="rect">
            <a:avLst/>
          </a:prstGeom>
          <a:ln>
            <a:noFill/>
          </a:ln>
        </p:spPr>
      </p:pic>
      <p:pic>
        <p:nvPicPr>
          <p:cNvPr id="190" name="Picture 6"/>
          <p:cNvPicPr/>
          <p:nvPr/>
        </p:nvPicPr>
        <p:blipFill>
          <a:blip r:embed="rId3"/>
          <a:stretch/>
        </p:blipFill>
        <p:spPr>
          <a:xfrm>
            <a:off x="5307120" y="1270800"/>
            <a:ext cx="4444920" cy="5837400"/>
          </a:xfrm>
          <a:prstGeom prst="rect">
            <a:avLst/>
          </a:prstGeom>
          <a:ln>
            <a:noFill/>
          </a:ln>
        </p:spPr>
      </p:pic>
      <p:sp>
        <p:nvSpPr>
          <p:cNvPr id="191" name="CustomShape 1"/>
          <p:cNvSpPr/>
          <p:nvPr/>
        </p:nvSpPr>
        <p:spPr>
          <a:xfrm>
            <a:off x="5976000" y="648000"/>
            <a:ext cx="3346560" cy="400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FFFFFF"/>
                </a:solidFill>
                <a:latin typeface="Gill Sans"/>
                <a:ea typeface="DejaVu Sans"/>
              </a:rPr>
              <a:t>ruled lines and pricking marks</a:t>
            </a:r>
            <a:endParaRPr lang="en-GB" sz="2000" b="0" strike="noStrike" spc="-1">
              <a:latin typeface="Arial"/>
            </a:endParaRPr>
          </a:p>
        </p:txBody>
      </p:sp>
      <p:sp>
        <p:nvSpPr>
          <p:cNvPr id="192" name="Line 2"/>
          <p:cNvSpPr/>
          <p:nvPr/>
        </p:nvSpPr>
        <p:spPr>
          <a:xfrm>
            <a:off x="6696000" y="1049760"/>
            <a:ext cx="648000" cy="894240"/>
          </a:xfrm>
          <a:prstGeom prst="line">
            <a:avLst/>
          </a:prstGeom>
          <a:ln>
            <a:solidFill>
              <a:srgbClr val="FF0000"/>
            </a:solidFill>
            <a:tailEnd type="triangle" w="med" len="med"/>
          </a:ln>
        </p:spPr>
        <p:style>
          <a:lnRef idx="0">
            <a:scrgbClr r="0" g="0" b="0"/>
          </a:lnRef>
          <a:fillRef idx="0">
            <a:scrgbClr r="0" g="0" b="0"/>
          </a:fillRef>
          <a:effectRef idx="0">
            <a:scrgbClr r="0" g="0" b="0"/>
          </a:effectRef>
          <a:fontRef idx="minor"/>
        </p:style>
      </p:sp>
      <p:sp>
        <p:nvSpPr>
          <p:cNvPr id="193" name="Line 3"/>
          <p:cNvSpPr/>
          <p:nvPr/>
        </p:nvSpPr>
        <p:spPr>
          <a:xfrm>
            <a:off x="8856000" y="1121760"/>
            <a:ext cx="648000" cy="894240"/>
          </a:xfrm>
          <a:prstGeom prst="line">
            <a:avLst/>
          </a:prstGeom>
          <a:ln>
            <a:solidFill>
              <a:srgbClr val="FF0000"/>
            </a:solidFill>
            <a:tailEnd type="triangle" w="med" len="med"/>
          </a:ln>
        </p:spPr>
        <p:style>
          <a:lnRef idx="0">
            <a:scrgbClr r="0" g="0" b="0"/>
          </a:lnRef>
          <a:fillRef idx="0">
            <a:scrgbClr r="0" g="0" b="0"/>
          </a:fillRef>
          <a:effectRef idx="0">
            <a:scrgbClr r="0" g="0" b="0"/>
          </a:effectRef>
          <a:fontRef idx="minor"/>
        </p:style>
      </p:sp>
      <p:sp>
        <p:nvSpPr>
          <p:cNvPr id="194" name="CustomShape 4"/>
          <p:cNvSpPr/>
          <p:nvPr/>
        </p:nvSpPr>
        <p:spPr>
          <a:xfrm>
            <a:off x="144000" y="480600"/>
            <a:ext cx="4822560" cy="515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800" b="0" strike="noStrike" spc="-1">
                <a:solidFill>
                  <a:srgbClr val="FFFFFF"/>
                </a:solidFill>
                <a:latin typeface="Gill Sans"/>
                <a:ea typeface="DejaVu Sans"/>
              </a:rPr>
              <a:t>Making a Manuscript: Ruling</a:t>
            </a:r>
            <a:endParaRPr lang="en-GB" sz="2800" b="0" strike="noStrike" spc="-1">
              <a:latin typeface="Arial"/>
            </a:endParaRPr>
          </a:p>
        </p:txBody>
      </p:sp>
      <p:sp>
        <p:nvSpPr>
          <p:cNvPr id="195" name="CustomShape 5"/>
          <p:cNvSpPr/>
          <p:nvPr/>
        </p:nvSpPr>
        <p:spPr>
          <a:xfrm>
            <a:off x="7164000" y="6006240"/>
            <a:ext cx="1546560" cy="400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000000"/>
                </a:solidFill>
                <a:latin typeface="Gill Sans"/>
                <a:ea typeface="DejaVu Sans"/>
              </a:rPr>
              <a:t>sewed-up rip</a:t>
            </a:r>
            <a:endParaRPr lang="en-GB" sz="2000" b="0" strike="noStrike" spc="-1">
              <a:latin typeface="Arial"/>
            </a:endParaRPr>
          </a:p>
        </p:txBody>
      </p:sp>
      <p:sp>
        <p:nvSpPr>
          <p:cNvPr id="196" name="Line 6"/>
          <p:cNvSpPr/>
          <p:nvPr/>
        </p:nvSpPr>
        <p:spPr>
          <a:xfrm flipH="1" flipV="1">
            <a:off x="6552000" y="6189840"/>
            <a:ext cx="587880" cy="34560"/>
          </a:xfrm>
          <a:prstGeom prst="line">
            <a:avLst/>
          </a:prstGeom>
          <a:ln>
            <a:solidFill>
              <a:srgbClr val="FF0000"/>
            </a:solidFill>
            <a:tailEnd type="triangle" w="med" len="med"/>
          </a:ln>
        </p:spPr>
        <p:style>
          <a:lnRef idx="0">
            <a:scrgbClr r="0" g="0" b="0"/>
          </a:lnRef>
          <a:fillRef idx="0">
            <a:scrgbClr r="0" g="0" b="0"/>
          </a:fillRef>
          <a:effectRef idx="0">
            <a:scrgbClr r="0" g="0" b="0"/>
          </a:effectRef>
          <a:fontRef idx="minor"/>
        </p:style>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197" name="CustomShape 1"/>
          <p:cNvSpPr/>
          <p:nvPr/>
        </p:nvSpPr>
        <p:spPr>
          <a:xfrm>
            <a:off x="612000" y="1299600"/>
            <a:ext cx="4606560" cy="10029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000" b="0" strike="noStrike" spc="-1">
                <a:solidFill>
                  <a:srgbClr val="FFFFFF"/>
                </a:solidFill>
                <a:latin typeface="Calibri"/>
                <a:ea typeface="DejaVu Sans"/>
              </a:rPr>
              <a:t>The 15</a:t>
            </a:r>
            <a:r>
              <a:rPr lang="en-GB" sz="2000" b="0" strike="noStrike" spc="-1" baseline="101000">
                <a:solidFill>
                  <a:srgbClr val="FFFFFF"/>
                </a:solidFill>
                <a:latin typeface="Calibri"/>
                <a:ea typeface="DejaVu Sans"/>
              </a:rPr>
              <a:t>th</a:t>
            </a:r>
            <a:r>
              <a:rPr lang="en-GB" sz="2000" b="0" strike="noStrike" spc="-1">
                <a:solidFill>
                  <a:srgbClr val="FFFFFF"/>
                </a:solidFill>
                <a:latin typeface="Calibri"/>
                <a:ea typeface="DejaVu Sans"/>
              </a:rPr>
              <a:t> century scribe Jean Miélot writing. He holds a penknife in his left hand to keep the page steady.</a:t>
            </a:r>
            <a:endParaRPr lang="en-GB" sz="2000" b="0" strike="noStrike" spc="-1">
              <a:latin typeface="Arial"/>
            </a:endParaRPr>
          </a:p>
        </p:txBody>
      </p:sp>
      <p:sp>
        <p:nvSpPr>
          <p:cNvPr id="198" name="CustomShape 2"/>
          <p:cNvSpPr/>
          <p:nvPr/>
        </p:nvSpPr>
        <p:spPr>
          <a:xfrm>
            <a:off x="5508000" y="1351800"/>
            <a:ext cx="4102560" cy="10029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000" b="0" strike="noStrike" spc="-1">
                <a:solidFill>
                  <a:srgbClr val="FFFFFF"/>
                </a:solidFill>
                <a:latin typeface="Calibri"/>
                <a:ea typeface="DejaVu Sans"/>
              </a:rPr>
              <a:t>The red text is rubrication, which shows when one section ends and another begins.</a:t>
            </a:r>
            <a:endParaRPr lang="en-GB" sz="2000" b="0" strike="noStrike" spc="-1">
              <a:latin typeface="Arial"/>
            </a:endParaRPr>
          </a:p>
        </p:txBody>
      </p:sp>
      <p:sp>
        <p:nvSpPr>
          <p:cNvPr id="199" name="CustomShape 3"/>
          <p:cNvSpPr/>
          <p:nvPr/>
        </p:nvSpPr>
        <p:spPr>
          <a:xfrm>
            <a:off x="576000" y="504000"/>
            <a:ext cx="9000000" cy="5569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3200" b="0" strike="noStrike" spc="-1">
                <a:solidFill>
                  <a:srgbClr val="FFFFFF"/>
                </a:solidFill>
                <a:latin typeface="Gill Sans"/>
                <a:ea typeface="DejaVu Sans"/>
              </a:rPr>
              <a:t>Making a Manuscript: from skin to parchment</a:t>
            </a:r>
            <a:endParaRPr lang="en-GB" sz="3200" b="0" strike="noStrike" spc="-1">
              <a:latin typeface="Arial"/>
            </a:endParaRPr>
          </a:p>
        </p:txBody>
      </p:sp>
      <p:sp>
        <p:nvSpPr>
          <p:cNvPr id="200" name="CustomShape 4"/>
          <p:cNvSpPr/>
          <p:nvPr/>
        </p:nvSpPr>
        <p:spPr>
          <a:xfrm>
            <a:off x="900000" y="6267600"/>
            <a:ext cx="7774560" cy="698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000" b="0" strike="noStrike" spc="-1">
                <a:solidFill>
                  <a:srgbClr val="FFFFFF"/>
                </a:solidFill>
                <a:latin typeface="Calibri"/>
                <a:ea typeface="DejaVu Sans"/>
              </a:rPr>
              <a:t>In liturgical texts, rubric can be directions for actions (which is where we get our meaning of it from.)</a:t>
            </a:r>
            <a:endParaRPr lang="en-GB" sz="2000" b="0" strike="noStrike" spc="-1">
              <a:latin typeface="Arial"/>
            </a:endParaRPr>
          </a:p>
        </p:txBody>
      </p:sp>
      <p:pic>
        <p:nvPicPr>
          <p:cNvPr id="201" name="Picture 200"/>
          <p:cNvPicPr/>
          <p:nvPr/>
        </p:nvPicPr>
        <p:blipFill>
          <a:blip r:embed="rId2"/>
          <a:stretch/>
        </p:blipFill>
        <p:spPr>
          <a:xfrm>
            <a:off x="504000" y="2520000"/>
            <a:ext cx="4678920" cy="3500280"/>
          </a:xfrm>
          <a:prstGeom prst="rect">
            <a:avLst/>
          </a:prstGeom>
          <a:ln>
            <a:noFill/>
          </a:ln>
        </p:spPr>
      </p:pic>
      <p:pic>
        <p:nvPicPr>
          <p:cNvPr id="202" name="Picture 201"/>
          <p:cNvPicPr/>
          <p:nvPr/>
        </p:nvPicPr>
        <p:blipFill>
          <a:blip r:embed="rId3"/>
          <a:stretch/>
        </p:blipFill>
        <p:spPr>
          <a:xfrm>
            <a:off x="5436000" y="2520000"/>
            <a:ext cx="4330440" cy="345492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03" name="CustomShape 1"/>
          <p:cNvSpPr/>
          <p:nvPr/>
        </p:nvSpPr>
        <p:spPr>
          <a:xfrm>
            <a:off x="504000" y="301320"/>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a:solidFill>
                  <a:srgbClr val="FFFFFF"/>
                </a:solidFill>
                <a:latin typeface="Luminari"/>
                <a:ea typeface="DejaVu Sans"/>
              </a:rPr>
              <a:t>Illumination</a:t>
            </a:r>
            <a:endParaRPr lang="en-GB" sz="5860" b="0" strike="noStrike" spc="-1">
              <a:latin typeface="Arial"/>
            </a:endParaRPr>
          </a:p>
        </p:txBody>
      </p:sp>
      <p:pic>
        <p:nvPicPr>
          <p:cNvPr id="204" name="Picture 4"/>
          <p:cNvPicPr/>
          <p:nvPr/>
        </p:nvPicPr>
        <p:blipFill>
          <a:blip r:embed="rId2"/>
          <a:srcRect l="3313" t="4508" r="2838" b="10989"/>
          <a:stretch/>
        </p:blipFill>
        <p:spPr>
          <a:xfrm>
            <a:off x="360000" y="1868040"/>
            <a:ext cx="5038560" cy="4875840"/>
          </a:xfrm>
          <a:prstGeom prst="rect">
            <a:avLst/>
          </a:prstGeom>
          <a:ln>
            <a:noFill/>
          </a:ln>
        </p:spPr>
      </p:pic>
      <p:sp>
        <p:nvSpPr>
          <p:cNvPr id="205" name="CustomShape 2"/>
          <p:cNvSpPr/>
          <p:nvPr/>
        </p:nvSpPr>
        <p:spPr>
          <a:xfrm>
            <a:off x="5760000" y="2239200"/>
            <a:ext cx="3742560" cy="3380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endParaRPr lang="en-GB" sz="1800" b="0" strike="noStrike" spc="-1">
              <a:latin typeface="Arial"/>
            </a:endParaRPr>
          </a:p>
          <a:p>
            <a:pPr marL="285840" indent="-284040">
              <a:lnSpc>
                <a:spcPct val="100000"/>
              </a:lnSpc>
              <a:buClr>
                <a:srgbClr val="FFFFFF"/>
              </a:buClr>
              <a:buFont typeface="Arial"/>
              <a:buChar char="•"/>
            </a:pPr>
            <a:r>
              <a:rPr lang="en-GB" sz="2400" b="0" strike="noStrike" spc="-1">
                <a:solidFill>
                  <a:srgbClr val="FFFFFF"/>
                </a:solidFill>
                <a:latin typeface="Gill Sans"/>
                <a:ea typeface="DejaVu Sans"/>
              </a:rPr>
              <a:t>After text was complete, the images were drawn</a:t>
            </a:r>
            <a:endParaRPr lang="en-GB" sz="2400" b="0" strike="noStrike" spc="-1">
              <a:latin typeface="Arial"/>
            </a:endParaRPr>
          </a:p>
          <a:p>
            <a:pPr>
              <a:lnSpc>
                <a:spcPct val="100000"/>
              </a:lnSpc>
            </a:pPr>
            <a:endParaRPr lang="en-GB" sz="2400" b="0" strike="noStrike" spc="-1">
              <a:latin typeface="Arial"/>
            </a:endParaRPr>
          </a:p>
          <a:p>
            <a:pPr marL="285840" indent="-284040">
              <a:lnSpc>
                <a:spcPct val="100000"/>
              </a:lnSpc>
              <a:buClr>
                <a:srgbClr val="FFFFFF"/>
              </a:buClr>
              <a:buFont typeface="Arial"/>
              <a:buChar char="•"/>
            </a:pPr>
            <a:r>
              <a:rPr lang="en-GB" sz="2400" b="0" strike="noStrike" spc="-1">
                <a:solidFill>
                  <a:srgbClr val="FFFFFF"/>
                </a:solidFill>
                <a:latin typeface="Gill Sans"/>
                <a:ea typeface="DejaVu Sans"/>
              </a:rPr>
              <a:t>Gold leaf was applied first</a:t>
            </a:r>
            <a:endParaRPr lang="en-GB" sz="2400" b="0" strike="noStrike" spc="-1">
              <a:latin typeface="Arial"/>
            </a:endParaRPr>
          </a:p>
          <a:p>
            <a:pPr>
              <a:lnSpc>
                <a:spcPct val="100000"/>
              </a:lnSpc>
            </a:pPr>
            <a:endParaRPr lang="en-GB" sz="2400" b="0" strike="noStrike" spc="-1">
              <a:latin typeface="Arial"/>
            </a:endParaRPr>
          </a:p>
          <a:p>
            <a:pPr marL="285840" indent="-284040">
              <a:lnSpc>
                <a:spcPct val="100000"/>
              </a:lnSpc>
              <a:buClr>
                <a:srgbClr val="FFFFFF"/>
              </a:buClr>
              <a:buFont typeface="Arial"/>
              <a:buChar char="•"/>
            </a:pPr>
            <a:r>
              <a:rPr lang="en-GB" sz="2400" b="0" strike="noStrike" spc="-1">
                <a:solidFill>
                  <a:srgbClr val="FFFFFF"/>
                </a:solidFill>
                <a:latin typeface="Gill Sans"/>
                <a:ea typeface="DejaVu Sans"/>
              </a:rPr>
              <a:t>The image was then painted (this one wasn’t finished)</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06" name="CustomShape 1"/>
          <p:cNvSpPr/>
          <p:nvPr/>
        </p:nvSpPr>
        <p:spPr>
          <a:xfrm>
            <a:off x="504000" y="301320"/>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a:solidFill>
                  <a:srgbClr val="FFFFFF"/>
                </a:solidFill>
                <a:latin typeface="Luminari"/>
                <a:ea typeface="DejaVu Sans"/>
              </a:rPr>
              <a:t>Binding</a:t>
            </a:r>
            <a:endParaRPr lang="en-GB" sz="5860" b="0" strike="noStrike" spc="-1">
              <a:latin typeface="Arial"/>
            </a:endParaRPr>
          </a:p>
        </p:txBody>
      </p:sp>
      <p:pic>
        <p:nvPicPr>
          <p:cNvPr id="207" name="Picture 3"/>
          <p:cNvPicPr/>
          <p:nvPr/>
        </p:nvPicPr>
        <p:blipFill>
          <a:blip r:embed="rId2"/>
          <a:srcRect l="36701" t="21378" r="30450" b="43843"/>
          <a:stretch/>
        </p:blipFill>
        <p:spPr>
          <a:xfrm>
            <a:off x="144000" y="2304000"/>
            <a:ext cx="5527080" cy="3865320"/>
          </a:xfrm>
          <a:prstGeom prst="rect">
            <a:avLst/>
          </a:prstGeom>
          <a:ln>
            <a:noFill/>
          </a:ln>
        </p:spPr>
      </p:pic>
      <p:sp>
        <p:nvSpPr>
          <p:cNvPr id="208" name="CustomShape 2"/>
          <p:cNvSpPr/>
          <p:nvPr/>
        </p:nvSpPr>
        <p:spPr>
          <a:xfrm>
            <a:off x="6048000" y="2232000"/>
            <a:ext cx="3526560" cy="30142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Bifolium: a single sheet of parchment folded in half to create two folios</a:t>
            </a:r>
            <a:endParaRPr lang="en-GB" sz="2400" b="0" strike="noStrike" spc="-1">
              <a:latin typeface="Arial"/>
            </a:endParaRPr>
          </a:p>
          <a:p>
            <a:pPr>
              <a:lnSpc>
                <a:spcPct val="100000"/>
              </a:lnSpc>
            </a:pPr>
            <a:endParaRPr lang="en-GB" sz="2400" b="0" strike="noStrike" spc="-1">
              <a:latin typeface="Arial"/>
            </a:endParaRPr>
          </a:p>
          <a:p>
            <a:pPr>
              <a:lnSpc>
                <a:spcPct val="100000"/>
              </a:lnSpc>
            </a:pPr>
            <a:r>
              <a:rPr lang="en-GB" sz="2400" b="0" strike="noStrike" spc="-1">
                <a:solidFill>
                  <a:srgbClr val="FFFFFF"/>
                </a:solidFill>
                <a:latin typeface="Gill Sans"/>
                <a:ea typeface="DejaVu Sans"/>
              </a:rPr>
              <a:t>Quire: a gathering of multiple bifolia. Multiple quires are bound together to form a manuscript.</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209" name="Picture 6"/>
          <p:cNvPicPr/>
          <p:nvPr/>
        </p:nvPicPr>
        <p:blipFill>
          <a:blip r:embed="rId2"/>
          <a:stretch/>
        </p:blipFill>
        <p:spPr>
          <a:xfrm>
            <a:off x="144360" y="1891080"/>
            <a:ext cx="6018120" cy="5027400"/>
          </a:xfrm>
          <a:prstGeom prst="rect">
            <a:avLst/>
          </a:prstGeom>
          <a:ln>
            <a:noFill/>
          </a:ln>
        </p:spPr>
      </p:pic>
      <p:sp>
        <p:nvSpPr>
          <p:cNvPr id="210" name="CustomShape 1"/>
          <p:cNvSpPr/>
          <p:nvPr/>
        </p:nvSpPr>
        <p:spPr>
          <a:xfrm>
            <a:off x="6208200" y="1798637"/>
            <a:ext cx="3582360" cy="4748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endParaRPr lang="en-GB" sz="1800" b="0" strike="noStrike" spc="-1">
              <a:latin typeface="Arial"/>
            </a:endParaRPr>
          </a:p>
          <a:p>
            <a:pPr>
              <a:lnSpc>
                <a:spcPct val="100000"/>
              </a:lnSpc>
            </a:pPr>
            <a:endParaRPr lang="en-GB" sz="1800" b="0" strike="noStrike" spc="-1">
              <a:latin typeface="Arial"/>
            </a:endParaRPr>
          </a:p>
          <a:p>
            <a:pPr>
              <a:lnSpc>
                <a:spcPct val="100000"/>
              </a:lnSpc>
            </a:pPr>
            <a:r>
              <a:rPr lang="en-GB" sz="2000" b="0" strike="noStrike" spc="-1">
                <a:solidFill>
                  <a:srgbClr val="FFFFFF"/>
                </a:solidFill>
                <a:latin typeface="Gill Sans"/>
                <a:ea typeface="DejaVu Sans"/>
              </a:rPr>
              <a:t>Carolingian miniscule (c.800-c.1050) </a:t>
            </a: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r>
              <a:rPr lang="en-GB" sz="2000" b="0" strike="noStrike" spc="-1">
                <a:solidFill>
                  <a:srgbClr val="FFFFFF"/>
                </a:solidFill>
                <a:latin typeface="Gill Sans"/>
                <a:ea typeface="DejaVu Sans"/>
              </a:rPr>
              <a:t>Pregothic script (c.1050-c.1250)</a:t>
            </a: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endParaRPr lang="en-GB" sz="2000" b="0" strike="noStrike" spc="-1">
              <a:latin typeface="Arial"/>
            </a:endParaRPr>
          </a:p>
          <a:p>
            <a:pPr>
              <a:lnSpc>
                <a:spcPct val="100000"/>
              </a:lnSpc>
            </a:pPr>
            <a:r>
              <a:rPr lang="en-GB" sz="2000" b="0" strike="noStrike" spc="-1">
                <a:solidFill>
                  <a:srgbClr val="FFFFFF"/>
                </a:solidFill>
                <a:latin typeface="Gill Sans"/>
                <a:ea typeface="DejaVu Sans"/>
              </a:rPr>
              <a:t>Gothic script (c.1250-c.1500)</a:t>
            </a:r>
            <a:endParaRPr lang="en-GB" sz="2000" b="0" strike="noStrike" spc="-1">
              <a:latin typeface="Arial"/>
            </a:endParaRPr>
          </a:p>
        </p:txBody>
      </p:sp>
      <p:sp>
        <p:nvSpPr>
          <p:cNvPr id="211" name="CustomShape 2"/>
          <p:cNvSpPr/>
          <p:nvPr/>
        </p:nvSpPr>
        <p:spPr>
          <a:xfrm>
            <a:off x="504000" y="301320"/>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a:solidFill>
                  <a:srgbClr val="FFFFFF"/>
                </a:solidFill>
                <a:latin typeface="Luminari"/>
                <a:ea typeface="DejaVu Sans"/>
              </a:rPr>
              <a:t>Scripts</a:t>
            </a:r>
            <a:endParaRPr lang="en-GB" sz="586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12" name="CustomShape 1"/>
          <p:cNvSpPr/>
          <p:nvPr/>
        </p:nvSpPr>
        <p:spPr>
          <a:xfrm>
            <a:off x="504000" y="301320"/>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a:solidFill>
                  <a:srgbClr val="FFFFFF"/>
                </a:solidFill>
                <a:latin typeface="Luminari"/>
                <a:ea typeface="DejaVu Sans"/>
              </a:rPr>
              <a:t>Scripts</a:t>
            </a:r>
            <a:endParaRPr lang="en-GB" sz="5860" b="0" strike="noStrike" spc="-1">
              <a:latin typeface="Arial"/>
            </a:endParaRPr>
          </a:p>
        </p:txBody>
      </p:sp>
      <p:pic>
        <p:nvPicPr>
          <p:cNvPr id="213" name="Picture 3"/>
          <p:cNvPicPr/>
          <p:nvPr/>
        </p:nvPicPr>
        <p:blipFill>
          <a:blip r:embed="rId2"/>
          <a:srcRect l="896" t="1713" r="1294" b="952"/>
          <a:stretch/>
        </p:blipFill>
        <p:spPr>
          <a:xfrm>
            <a:off x="1944000" y="1640520"/>
            <a:ext cx="6381000" cy="4982040"/>
          </a:xfrm>
          <a:prstGeom prst="rect">
            <a:avLst/>
          </a:prstGeom>
          <a:ln>
            <a:noFill/>
          </a:ln>
        </p:spPr>
      </p:pic>
      <p:sp>
        <p:nvSpPr>
          <p:cNvPr id="214" name="CustomShape 2"/>
          <p:cNvSpPr/>
          <p:nvPr/>
        </p:nvSpPr>
        <p:spPr>
          <a:xfrm>
            <a:off x="1944000" y="6726240"/>
            <a:ext cx="6334560" cy="790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400" b="0" strike="noStrike" spc="-1">
                <a:solidFill>
                  <a:srgbClr val="FFFFFF"/>
                </a:solidFill>
                <a:latin typeface="Gill Sans"/>
                <a:ea typeface="DejaVu Sans"/>
              </a:rPr>
              <a:t>A scribe’s sheet of sample scripts, c.1450</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15" name="CustomShape 1"/>
          <p:cNvSpPr/>
          <p:nvPr/>
        </p:nvSpPr>
        <p:spPr>
          <a:xfrm>
            <a:off x="5544000" y="1404000"/>
            <a:ext cx="1654560" cy="393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r">
              <a:lnSpc>
                <a:spcPct val="100000"/>
              </a:lnSpc>
            </a:pPr>
            <a:r>
              <a:rPr lang="en-GB" sz="2000" b="0" strike="noStrike" spc="-1">
                <a:solidFill>
                  <a:srgbClr val="FFFFFF"/>
                </a:solidFill>
                <a:latin typeface="Gill Sans"/>
                <a:ea typeface="DejaVu Sans"/>
              </a:rPr>
              <a:t>Folio 39 recto</a:t>
            </a:r>
            <a:endParaRPr lang="en-GB" sz="2000" b="0" strike="noStrike" spc="-1">
              <a:latin typeface="Arial"/>
            </a:endParaRPr>
          </a:p>
        </p:txBody>
      </p:sp>
      <p:sp>
        <p:nvSpPr>
          <p:cNvPr id="216" name="CustomShape 2"/>
          <p:cNvSpPr/>
          <p:nvPr/>
        </p:nvSpPr>
        <p:spPr>
          <a:xfrm>
            <a:off x="2984040" y="1352520"/>
            <a:ext cx="1982520" cy="393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FFFFFF"/>
                </a:solidFill>
                <a:latin typeface="Gill Sans"/>
                <a:ea typeface="DejaVu Sans"/>
              </a:rPr>
              <a:t>Folio 38 verso</a:t>
            </a:r>
            <a:endParaRPr lang="en-GB" sz="2000" b="0" strike="noStrike" spc="-1">
              <a:latin typeface="Arial"/>
            </a:endParaRPr>
          </a:p>
        </p:txBody>
      </p:sp>
      <p:sp>
        <p:nvSpPr>
          <p:cNvPr id="217" name="CustomShape 3"/>
          <p:cNvSpPr/>
          <p:nvPr/>
        </p:nvSpPr>
        <p:spPr>
          <a:xfrm>
            <a:off x="216000" y="2065320"/>
            <a:ext cx="1615320" cy="25282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FFFFFF"/>
                </a:solidFill>
                <a:latin typeface="Gill Sans"/>
                <a:ea typeface="DejaVu Sans"/>
              </a:rPr>
              <a:t>Verso: the back (or reverse) of a single folio, on the left-hand side of an open manuscript</a:t>
            </a:r>
            <a:endParaRPr lang="en-GB" sz="2000" b="0" strike="noStrike" spc="-1">
              <a:latin typeface="Arial"/>
            </a:endParaRPr>
          </a:p>
        </p:txBody>
      </p:sp>
      <p:sp>
        <p:nvSpPr>
          <p:cNvPr id="218" name="CustomShape 4"/>
          <p:cNvSpPr/>
          <p:nvPr/>
        </p:nvSpPr>
        <p:spPr>
          <a:xfrm>
            <a:off x="648000" y="360"/>
            <a:ext cx="8854560" cy="636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3600" b="0" strike="noStrike" spc="-1">
                <a:solidFill>
                  <a:srgbClr val="FFFFFF"/>
                </a:solidFill>
                <a:latin typeface="Gill Sans"/>
                <a:ea typeface="DejaVu Sans"/>
              </a:rPr>
              <a:t>Reading a manuscript</a:t>
            </a:r>
            <a:endParaRPr lang="en-GB" sz="3600" b="0" strike="noStrike" spc="-1">
              <a:latin typeface="Arial"/>
            </a:endParaRPr>
          </a:p>
        </p:txBody>
      </p:sp>
      <p:pic>
        <p:nvPicPr>
          <p:cNvPr id="219" name="Picture 218"/>
          <p:cNvPicPr/>
          <p:nvPr/>
        </p:nvPicPr>
        <p:blipFill>
          <a:blip r:embed="rId2"/>
          <a:stretch/>
        </p:blipFill>
        <p:spPr>
          <a:xfrm>
            <a:off x="1722600" y="1900440"/>
            <a:ext cx="6699960" cy="4458600"/>
          </a:xfrm>
          <a:prstGeom prst="rect">
            <a:avLst/>
          </a:prstGeom>
          <a:ln>
            <a:noFill/>
          </a:ln>
        </p:spPr>
      </p:pic>
      <p:sp>
        <p:nvSpPr>
          <p:cNvPr id="220" name="CustomShape 5"/>
          <p:cNvSpPr/>
          <p:nvPr/>
        </p:nvSpPr>
        <p:spPr>
          <a:xfrm>
            <a:off x="8496000" y="2196000"/>
            <a:ext cx="1420920" cy="25275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000" b="0" strike="noStrike" spc="-1">
                <a:solidFill>
                  <a:srgbClr val="FFFFFF"/>
                </a:solidFill>
                <a:latin typeface="Gill Sans"/>
                <a:ea typeface="DejaVu Sans"/>
              </a:rPr>
              <a:t>Recto: the front of a single folio, on the right-hand side of an open manuscript</a:t>
            </a:r>
            <a:endParaRPr lang="en-GB" sz="20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21" name="CustomShape 1"/>
          <p:cNvSpPr/>
          <p:nvPr/>
        </p:nvSpPr>
        <p:spPr>
          <a:xfrm>
            <a:off x="360000" y="0"/>
            <a:ext cx="12190320" cy="13240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rmAutofit/>
          </a:bodyPr>
          <a:lstStyle/>
          <a:p>
            <a:pPr>
              <a:lnSpc>
                <a:spcPct val="85000"/>
              </a:lnSpc>
            </a:pPr>
            <a:r>
              <a:rPr lang="en-GB" sz="2800" b="0" strike="noStrike" spc="-38">
                <a:solidFill>
                  <a:srgbClr val="FFFFFF"/>
                </a:solidFill>
                <a:latin typeface="Gill Sans"/>
                <a:ea typeface="DejaVu Sans"/>
              </a:rPr>
              <a:t>Abbreviations: used by scribes to save space when writing</a:t>
            </a:r>
            <a:endParaRPr lang="en-GB" sz="2800" b="0" strike="noStrike" spc="-1">
              <a:latin typeface="Arial"/>
            </a:endParaRPr>
          </a:p>
        </p:txBody>
      </p:sp>
      <p:pic>
        <p:nvPicPr>
          <p:cNvPr id="222" name="Picture 3"/>
          <p:cNvPicPr/>
          <p:nvPr/>
        </p:nvPicPr>
        <p:blipFill>
          <a:blip r:embed="rId2"/>
          <a:srcRect l="14625" t="36307" r="65273" b="41240"/>
          <a:stretch/>
        </p:blipFill>
        <p:spPr>
          <a:xfrm>
            <a:off x="360000" y="1704960"/>
            <a:ext cx="4728960" cy="1484280"/>
          </a:xfrm>
          <a:prstGeom prst="rect">
            <a:avLst/>
          </a:prstGeom>
          <a:ln>
            <a:noFill/>
          </a:ln>
        </p:spPr>
      </p:pic>
      <p:pic>
        <p:nvPicPr>
          <p:cNvPr id="223" name="Picture 4"/>
          <p:cNvPicPr/>
          <p:nvPr/>
        </p:nvPicPr>
        <p:blipFill>
          <a:blip r:embed="rId3"/>
          <a:srcRect l="12630" t="38464" r="66437" b="39310"/>
          <a:stretch/>
        </p:blipFill>
        <p:spPr>
          <a:xfrm>
            <a:off x="360000" y="4101840"/>
            <a:ext cx="4728960" cy="1404000"/>
          </a:xfrm>
          <a:prstGeom prst="rect">
            <a:avLst/>
          </a:prstGeom>
          <a:ln>
            <a:noFill/>
          </a:ln>
        </p:spPr>
      </p:pic>
      <p:sp>
        <p:nvSpPr>
          <p:cNvPr id="224" name="CustomShape 2"/>
          <p:cNvSpPr/>
          <p:nvPr/>
        </p:nvSpPr>
        <p:spPr>
          <a:xfrm>
            <a:off x="360000" y="1359000"/>
            <a:ext cx="4728960" cy="362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Calibri"/>
                <a:ea typeface="DejaVu Sans"/>
              </a:rPr>
              <a:t>Suspension</a:t>
            </a:r>
            <a:endParaRPr lang="en-GB" sz="1800" b="0" strike="noStrike" spc="-1">
              <a:latin typeface="Arial"/>
            </a:endParaRPr>
          </a:p>
        </p:txBody>
      </p:sp>
      <p:sp>
        <p:nvSpPr>
          <p:cNvPr id="225" name="CustomShape 3"/>
          <p:cNvSpPr/>
          <p:nvPr/>
        </p:nvSpPr>
        <p:spPr>
          <a:xfrm>
            <a:off x="360000" y="3732480"/>
            <a:ext cx="4728960" cy="362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Calibri"/>
                <a:ea typeface="DejaVu Sans"/>
              </a:rPr>
              <a:t>Contraction</a:t>
            </a:r>
            <a:endParaRPr lang="en-GB" sz="1800" b="0" strike="noStrike" spc="-1">
              <a:latin typeface="Arial"/>
            </a:endParaRPr>
          </a:p>
        </p:txBody>
      </p:sp>
      <p:sp>
        <p:nvSpPr>
          <p:cNvPr id="226" name="CustomShape 4"/>
          <p:cNvSpPr/>
          <p:nvPr/>
        </p:nvSpPr>
        <p:spPr>
          <a:xfrm>
            <a:off x="4066560" y="2274840"/>
            <a:ext cx="4728960" cy="362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Calibri"/>
                <a:ea typeface="DejaVu Sans"/>
              </a:rPr>
              <a:t>temptacio[n]: temptation</a:t>
            </a:r>
            <a:endParaRPr lang="en-GB" sz="1800" b="0" strike="noStrike" spc="-1">
              <a:latin typeface="Arial"/>
            </a:endParaRPr>
          </a:p>
        </p:txBody>
      </p:sp>
      <p:sp>
        <p:nvSpPr>
          <p:cNvPr id="227" name="CustomShape 5"/>
          <p:cNvSpPr/>
          <p:nvPr/>
        </p:nvSpPr>
        <p:spPr>
          <a:xfrm>
            <a:off x="5082840" y="4619880"/>
            <a:ext cx="4728960" cy="3632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1800" b="0" strike="noStrike" spc="-1">
                <a:solidFill>
                  <a:srgbClr val="FFFFFF"/>
                </a:solidFill>
                <a:latin typeface="Calibri"/>
                <a:ea typeface="DejaVu Sans"/>
              </a:rPr>
              <a:t>co[m]mencem[en]t: commencement, beginning</a:t>
            </a:r>
            <a:endParaRPr lang="en-GB" sz="1800" b="0" strike="noStrike" spc="-1">
              <a:latin typeface="Arial"/>
            </a:endParaRPr>
          </a:p>
        </p:txBody>
      </p:sp>
      <p:sp>
        <p:nvSpPr>
          <p:cNvPr id="228" name="CustomShape 6"/>
          <p:cNvSpPr/>
          <p:nvPr/>
        </p:nvSpPr>
        <p:spPr>
          <a:xfrm>
            <a:off x="4478040" y="2158200"/>
            <a:ext cx="286920" cy="484920"/>
          </a:xfrm>
          <a:prstGeom prst="rect">
            <a:avLst/>
          </a:prstGeom>
          <a:noFill/>
          <a:ln w="31680">
            <a:solidFill>
              <a:srgbClr val="FF0000"/>
            </a:solidFill>
            <a:round/>
          </a:ln>
        </p:spPr>
        <p:style>
          <a:lnRef idx="2">
            <a:schemeClr val="accent1">
              <a:shade val="50000"/>
            </a:schemeClr>
          </a:lnRef>
          <a:fillRef idx="1">
            <a:schemeClr val="accent1"/>
          </a:fillRef>
          <a:effectRef idx="0">
            <a:schemeClr val="accent1"/>
          </a:effectRef>
          <a:fontRef idx="minor"/>
        </p:style>
      </p:sp>
      <p:sp>
        <p:nvSpPr>
          <p:cNvPr id="229" name="CustomShape 7"/>
          <p:cNvSpPr/>
          <p:nvPr/>
        </p:nvSpPr>
        <p:spPr>
          <a:xfrm>
            <a:off x="2436840" y="4502880"/>
            <a:ext cx="286920" cy="484920"/>
          </a:xfrm>
          <a:prstGeom prst="rect">
            <a:avLst/>
          </a:prstGeom>
          <a:noFill/>
          <a:ln w="31680">
            <a:solidFill>
              <a:srgbClr val="FF0000"/>
            </a:solidFill>
            <a:round/>
          </a:ln>
        </p:spPr>
        <p:style>
          <a:lnRef idx="2">
            <a:schemeClr val="accent1">
              <a:shade val="50000"/>
            </a:schemeClr>
          </a:lnRef>
          <a:fillRef idx="1">
            <a:schemeClr val="accent1"/>
          </a:fillRef>
          <a:effectRef idx="0">
            <a:schemeClr val="accent1"/>
          </a:effectRef>
          <a:fontRef idx="minor"/>
        </p:style>
      </p:sp>
      <p:sp>
        <p:nvSpPr>
          <p:cNvPr id="230" name="CustomShape 8"/>
          <p:cNvSpPr/>
          <p:nvPr/>
        </p:nvSpPr>
        <p:spPr>
          <a:xfrm>
            <a:off x="3989520" y="4516200"/>
            <a:ext cx="487080" cy="484920"/>
          </a:xfrm>
          <a:prstGeom prst="rect">
            <a:avLst/>
          </a:prstGeom>
          <a:noFill/>
          <a:ln w="31680">
            <a:solidFill>
              <a:srgbClr val="FF0000"/>
            </a:solidFill>
            <a:round/>
          </a:ln>
        </p:spPr>
        <p:style>
          <a:lnRef idx="2">
            <a:schemeClr val="accent1">
              <a:shade val="50000"/>
            </a:schemeClr>
          </a:lnRef>
          <a:fillRef idx="1">
            <a:schemeClr val="accent1"/>
          </a:fillRef>
          <a:effectRef idx="0">
            <a:schemeClr val="accent1"/>
          </a:effectRef>
          <a:fontRef idx="minor"/>
        </p:style>
      </p:sp>
      <p:sp>
        <p:nvSpPr>
          <p:cNvPr id="231" name="CustomShape 9"/>
          <p:cNvSpPr/>
          <p:nvPr/>
        </p:nvSpPr>
        <p:spPr>
          <a:xfrm>
            <a:off x="576000" y="360"/>
            <a:ext cx="8854560" cy="636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3600" b="0" strike="noStrike" spc="-1">
                <a:solidFill>
                  <a:srgbClr val="FFFFFF"/>
                </a:solidFill>
                <a:latin typeface="Gill Sans"/>
                <a:ea typeface="DejaVu Sans"/>
              </a:rPr>
              <a:t>Reading a manuscript</a:t>
            </a:r>
            <a:endParaRPr lang="en-GB" sz="36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32" name="CustomShape 1"/>
          <p:cNvSpPr/>
          <p:nvPr/>
        </p:nvSpPr>
        <p:spPr>
          <a:xfrm>
            <a:off x="648000" y="216360"/>
            <a:ext cx="8854560" cy="636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3600" b="0" strike="noStrike" spc="-1">
                <a:solidFill>
                  <a:srgbClr val="FFFFFF"/>
                </a:solidFill>
                <a:latin typeface="Gill Sans"/>
                <a:ea typeface="DejaVu Sans"/>
              </a:rPr>
              <a:t>Reading a manuscript</a:t>
            </a:r>
            <a:endParaRPr lang="en-GB" sz="3600" b="0" strike="noStrike" spc="-1">
              <a:latin typeface="Arial"/>
            </a:endParaRPr>
          </a:p>
        </p:txBody>
      </p:sp>
      <p:pic>
        <p:nvPicPr>
          <p:cNvPr id="233" name="Picture 2"/>
          <p:cNvPicPr/>
          <p:nvPr/>
        </p:nvPicPr>
        <p:blipFill>
          <a:blip r:embed="rId2"/>
          <a:stretch/>
        </p:blipFill>
        <p:spPr>
          <a:xfrm>
            <a:off x="548280" y="1368000"/>
            <a:ext cx="4202280" cy="2503800"/>
          </a:xfrm>
          <a:prstGeom prst="rect">
            <a:avLst/>
          </a:prstGeom>
          <a:ln>
            <a:noFill/>
          </a:ln>
        </p:spPr>
      </p:pic>
      <p:pic>
        <p:nvPicPr>
          <p:cNvPr id="234" name="Picture 233"/>
          <p:cNvPicPr/>
          <p:nvPr/>
        </p:nvPicPr>
        <p:blipFill>
          <a:blip r:embed="rId3"/>
          <a:stretch/>
        </p:blipFill>
        <p:spPr>
          <a:xfrm>
            <a:off x="4896000" y="4494600"/>
            <a:ext cx="4518000" cy="2235960"/>
          </a:xfrm>
          <a:prstGeom prst="rect">
            <a:avLst/>
          </a:prstGeom>
          <a:ln>
            <a:noFill/>
          </a:ln>
        </p:spPr>
      </p:pic>
      <p:sp>
        <p:nvSpPr>
          <p:cNvPr id="235" name="CustomShape 2"/>
          <p:cNvSpPr/>
          <p:nvPr/>
        </p:nvSpPr>
        <p:spPr>
          <a:xfrm>
            <a:off x="936000" y="3979080"/>
            <a:ext cx="3310560" cy="14914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Scribe’s colophon:</a:t>
            </a:r>
            <a:endParaRPr lang="en-GB" sz="2400" b="0" strike="noStrike" spc="-1">
              <a:latin typeface="Arial"/>
            </a:endParaRPr>
          </a:p>
          <a:p>
            <a:pPr>
              <a:lnSpc>
                <a:spcPct val="100000"/>
              </a:lnSpc>
            </a:pPr>
            <a:r>
              <a:rPr lang="en-GB" sz="2400" b="0" strike="noStrike" spc="-1">
                <a:solidFill>
                  <a:srgbClr val="FFFFFF"/>
                </a:solidFill>
                <a:latin typeface="Gill Sans"/>
                <a:ea typeface="DejaVu Sans"/>
              </a:rPr>
              <a:t>‘here ends the register of Blessed Pope Gregory…’</a:t>
            </a:r>
            <a:endParaRPr lang="en-GB" sz="2400" b="0" strike="noStrike" spc="-1">
              <a:latin typeface="Arial"/>
            </a:endParaRPr>
          </a:p>
        </p:txBody>
      </p:sp>
      <p:sp>
        <p:nvSpPr>
          <p:cNvPr id="236" name="CustomShape 3"/>
          <p:cNvSpPr/>
          <p:nvPr/>
        </p:nvSpPr>
        <p:spPr>
          <a:xfrm>
            <a:off x="4968000" y="1080000"/>
            <a:ext cx="4390560" cy="39459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Ex Libris (mark of ownership): ‘This book was given by Master D[avi]d of London to the Church of the Blessed Mary of M[er]ton. Whoever takes or in any other way loses or gives as a pledge or lends it outside the monastery or or rubs this out or changes it, let them be anathema.’</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237" name="Picture 236"/>
          <p:cNvPicPr/>
          <p:nvPr/>
        </p:nvPicPr>
        <p:blipFill>
          <a:blip r:embed="rId2"/>
          <a:stretch/>
        </p:blipFill>
        <p:spPr>
          <a:xfrm>
            <a:off x="2844000" y="756000"/>
            <a:ext cx="4637880" cy="6450120"/>
          </a:xfrm>
          <a:prstGeom prst="rect">
            <a:avLst/>
          </a:prstGeom>
          <a:ln>
            <a:noFill/>
          </a:ln>
        </p:spPr>
      </p:pic>
      <p:sp>
        <p:nvSpPr>
          <p:cNvPr id="238" name="CustomShape 1"/>
          <p:cNvSpPr/>
          <p:nvPr/>
        </p:nvSpPr>
        <p:spPr>
          <a:xfrm>
            <a:off x="648000" y="36360"/>
            <a:ext cx="8854560" cy="636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3600" b="0" strike="noStrike" spc="-1">
                <a:solidFill>
                  <a:srgbClr val="FFFFFF"/>
                </a:solidFill>
                <a:latin typeface="Gill Sans"/>
                <a:ea typeface="DejaVu Sans"/>
              </a:rPr>
              <a:t>Reading a manuscript</a:t>
            </a:r>
            <a:endParaRPr lang="en-GB" sz="3600" b="0" strike="noStrike" spc="-1">
              <a:latin typeface="Arial"/>
            </a:endParaRPr>
          </a:p>
        </p:txBody>
      </p:sp>
      <p:sp>
        <p:nvSpPr>
          <p:cNvPr id="239" name="CustomShape 2"/>
          <p:cNvSpPr/>
          <p:nvPr/>
        </p:nvSpPr>
        <p:spPr>
          <a:xfrm>
            <a:off x="360000" y="2683080"/>
            <a:ext cx="2230560" cy="32914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Gloss – explanatory notes, sometimes written later, like here</a:t>
            </a:r>
            <a:endParaRPr lang="en-GB" sz="24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40" name="CustomShape 1"/>
          <p:cNvSpPr/>
          <p:nvPr/>
        </p:nvSpPr>
        <p:spPr>
          <a:xfrm>
            <a:off x="648000" y="36360"/>
            <a:ext cx="8854560" cy="636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3600" b="0" strike="noStrike" spc="-1">
                <a:solidFill>
                  <a:srgbClr val="FFFFFF"/>
                </a:solidFill>
                <a:latin typeface="Gill Sans"/>
                <a:ea typeface="DejaVu Sans"/>
              </a:rPr>
              <a:t>Reading a manuscript – saints and symbols</a:t>
            </a:r>
            <a:endParaRPr lang="en-GB" sz="3600" b="0" strike="noStrike" spc="-1">
              <a:latin typeface="Arial"/>
            </a:endParaRPr>
          </a:p>
        </p:txBody>
      </p:sp>
      <p:sp>
        <p:nvSpPr>
          <p:cNvPr id="241" name="CustomShape 2"/>
          <p:cNvSpPr/>
          <p:nvPr/>
        </p:nvSpPr>
        <p:spPr>
          <a:xfrm>
            <a:off x="3060000" y="6480000"/>
            <a:ext cx="4715640" cy="4687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600" b="0" strike="noStrike" spc="-1">
                <a:solidFill>
                  <a:srgbClr val="FFFFFF"/>
                </a:solidFill>
                <a:latin typeface="Gill Sans"/>
                <a:ea typeface="DejaVu Sans"/>
              </a:rPr>
              <a:t>Peter with the key to heaven</a:t>
            </a:r>
            <a:endParaRPr lang="en-GB" sz="2600" b="0" strike="noStrike" spc="-1">
              <a:latin typeface="Arial"/>
            </a:endParaRPr>
          </a:p>
        </p:txBody>
      </p:sp>
      <p:pic>
        <p:nvPicPr>
          <p:cNvPr id="242" name="Picture 241"/>
          <p:cNvPicPr/>
          <p:nvPr/>
        </p:nvPicPr>
        <p:blipFill>
          <a:blip r:embed="rId2"/>
          <a:stretch/>
        </p:blipFill>
        <p:spPr>
          <a:xfrm>
            <a:off x="2520000" y="1440000"/>
            <a:ext cx="5614920" cy="4606920"/>
          </a:xfrm>
          <a:prstGeom prst="rect">
            <a:avLst/>
          </a:prstGeom>
          <a:ln>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243" name="Picture 242"/>
          <p:cNvPicPr/>
          <p:nvPr/>
        </p:nvPicPr>
        <p:blipFill>
          <a:blip r:embed="rId2"/>
          <a:stretch/>
        </p:blipFill>
        <p:spPr>
          <a:xfrm>
            <a:off x="216000" y="36000"/>
            <a:ext cx="4750560" cy="7449840"/>
          </a:xfrm>
          <a:prstGeom prst="rect">
            <a:avLst/>
          </a:prstGeom>
          <a:ln>
            <a:noFill/>
          </a:ln>
        </p:spPr>
      </p:pic>
      <p:sp>
        <p:nvSpPr>
          <p:cNvPr id="244" name="CustomShape 1"/>
          <p:cNvSpPr/>
          <p:nvPr/>
        </p:nvSpPr>
        <p:spPr>
          <a:xfrm>
            <a:off x="5256000" y="2484000"/>
            <a:ext cx="4462560" cy="15825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800" b="0" strike="noStrike" spc="-1">
                <a:solidFill>
                  <a:srgbClr val="FFFFFF"/>
                </a:solidFill>
                <a:latin typeface="Gill Sans"/>
                <a:ea typeface="DejaVu Sans"/>
              </a:rPr>
              <a:t>A pope, king, bishop and two others kneeling before an altar, praying to Christ.</a:t>
            </a:r>
            <a:endParaRPr lang="en-GB" sz="2800" b="0" strike="noStrike" spc="-1">
              <a:latin typeface="Arial"/>
            </a:endParaRPr>
          </a:p>
        </p:txBody>
      </p:sp>
      <p:sp>
        <p:nvSpPr>
          <p:cNvPr id="245" name="CustomShape 2"/>
          <p:cNvSpPr/>
          <p:nvPr/>
        </p:nvSpPr>
        <p:spPr>
          <a:xfrm>
            <a:off x="5256000" y="4950000"/>
            <a:ext cx="4462560" cy="1986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600" b="0" strike="noStrike" spc="-38">
                <a:solidFill>
                  <a:srgbClr val="FFFFFF"/>
                </a:solidFill>
                <a:latin typeface="Gill Sans"/>
                <a:ea typeface="SimSun"/>
              </a:rPr>
              <a:t>Bas-de-page (bottom of the page) scenes – this one shows Christina of Tyre, thrown into the sea by her father the Roman governor and rescued by angels.</a:t>
            </a:r>
            <a:endParaRPr lang="en-GB" sz="2600" b="0" strike="noStrike" spc="-1">
              <a:latin typeface="Arial"/>
            </a:endParaRPr>
          </a:p>
        </p:txBody>
      </p:sp>
      <p:sp>
        <p:nvSpPr>
          <p:cNvPr id="246" name="CustomShape 3"/>
          <p:cNvSpPr/>
          <p:nvPr/>
        </p:nvSpPr>
        <p:spPr>
          <a:xfrm>
            <a:off x="5565960" y="468000"/>
            <a:ext cx="2841120" cy="13154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3600" b="0" strike="noStrike" spc="-1">
                <a:solidFill>
                  <a:srgbClr val="FFFFFF"/>
                </a:solidFill>
                <a:latin typeface="Luminari"/>
              </a:rPr>
              <a:t>Queen Mary</a:t>
            </a:r>
            <a:endParaRPr lang="en-GB" sz="3600" b="0" strike="noStrike" spc="-1">
              <a:latin typeface="Arial"/>
            </a:endParaRPr>
          </a:p>
          <a:p>
            <a:pPr>
              <a:lnSpc>
                <a:spcPct val="100000"/>
              </a:lnSpc>
            </a:pPr>
            <a:r>
              <a:rPr lang="en-GB" sz="3600" b="0" strike="noStrike" spc="-1">
                <a:solidFill>
                  <a:srgbClr val="FFFFFF"/>
                </a:solidFill>
                <a:latin typeface="Luminari"/>
              </a:rPr>
              <a:t>Psalter</a:t>
            </a:r>
            <a:endParaRPr lang="en-GB" sz="36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247" name="Picture 246"/>
          <p:cNvPicPr/>
          <p:nvPr/>
        </p:nvPicPr>
        <p:blipFill>
          <a:blip r:embed="rId2"/>
          <a:stretch/>
        </p:blipFill>
        <p:spPr>
          <a:xfrm>
            <a:off x="2638800" y="1440"/>
            <a:ext cx="4534200" cy="7558200"/>
          </a:xfrm>
          <a:prstGeom prst="rect">
            <a:avLst/>
          </a:prstGeom>
          <a:ln>
            <a:noFill/>
          </a:ln>
        </p:spPr>
      </p:pic>
      <p:sp>
        <p:nvSpPr>
          <p:cNvPr id="248" name="CustomShape 1"/>
          <p:cNvSpPr/>
          <p:nvPr/>
        </p:nvSpPr>
        <p:spPr>
          <a:xfrm>
            <a:off x="1368000" y="510120"/>
            <a:ext cx="1056960" cy="4395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Border</a:t>
            </a:r>
            <a:endParaRPr lang="en-GB" sz="2400" b="0" strike="noStrike" spc="-1">
              <a:latin typeface="Arial"/>
            </a:endParaRPr>
          </a:p>
        </p:txBody>
      </p:sp>
      <p:sp>
        <p:nvSpPr>
          <p:cNvPr id="249" name="CustomShape 2"/>
          <p:cNvSpPr/>
          <p:nvPr/>
        </p:nvSpPr>
        <p:spPr>
          <a:xfrm>
            <a:off x="108000" y="1135080"/>
            <a:ext cx="1726560" cy="1140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Historiated initial (Doeg kills Nob…)</a:t>
            </a:r>
            <a:endParaRPr lang="en-GB" sz="2400" b="0" strike="noStrike" spc="-1">
              <a:latin typeface="Arial"/>
            </a:endParaRPr>
          </a:p>
        </p:txBody>
      </p:sp>
      <p:sp>
        <p:nvSpPr>
          <p:cNvPr id="250" name="CustomShape 3"/>
          <p:cNvSpPr/>
          <p:nvPr/>
        </p:nvSpPr>
        <p:spPr>
          <a:xfrm>
            <a:off x="7128000" y="360000"/>
            <a:ext cx="2483640" cy="11739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GB" sz="2800" b="0" strike="noStrike" spc="-1">
                <a:solidFill>
                  <a:srgbClr val="FFFFFF"/>
                </a:solidFill>
                <a:latin typeface="Luminari"/>
                <a:ea typeface="DejaVu Sans"/>
              </a:rPr>
              <a:t>Macclesfield Psalter</a:t>
            </a:r>
            <a:endParaRPr lang="en-GB" sz="2800" b="0" strike="noStrike" spc="-1">
              <a:latin typeface="Arial"/>
            </a:endParaRPr>
          </a:p>
        </p:txBody>
      </p:sp>
      <p:sp>
        <p:nvSpPr>
          <p:cNvPr id="251" name="CustomShape 4"/>
          <p:cNvSpPr/>
          <p:nvPr/>
        </p:nvSpPr>
        <p:spPr>
          <a:xfrm>
            <a:off x="7500240" y="1579680"/>
            <a:ext cx="2146320" cy="1150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(14</a:t>
            </a:r>
            <a:r>
              <a:rPr lang="en-GB" sz="1800" b="0" strike="noStrike" spc="-1" baseline="101000">
                <a:solidFill>
                  <a:srgbClr val="FFFFFF"/>
                </a:solidFill>
                <a:latin typeface="Gill Sans"/>
                <a:ea typeface="DejaVu Sans"/>
              </a:rPr>
              <a:t>th</a:t>
            </a:r>
            <a:r>
              <a:rPr lang="en-GB" sz="1800" b="0" strike="noStrike" spc="-1">
                <a:solidFill>
                  <a:srgbClr val="FFFFFF"/>
                </a:solidFill>
                <a:latin typeface="Gill Sans"/>
                <a:ea typeface="DejaVu Sans"/>
              </a:rPr>
              <a:t> century; digitised – look it up; also look up the Gorleston Psalter)</a:t>
            </a:r>
            <a:endParaRPr lang="en-GB" sz="1800" b="0" strike="noStrike" spc="-1">
              <a:latin typeface="Arial"/>
            </a:endParaRPr>
          </a:p>
        </p:txBody>
      </p:sp>
      <p:sp>
        <p:nvSpPr>
          <p:cNvPr id="252" name="CustomShape 5"/>
          <p:cNvSpPr/>
          <p:nvPr/>
        </p:nvSpPr>
        <p:spPr>
          <a:xfrm>
            <a:off x="7344000" y="5517360"/>
            <a:ext cx="2374560" cy="1753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200" b="0" strike="noStrike" spc="-1">
                <a:solidFill>
                  <a:srgbClr val="FFFFFF"/>
                </a:solidFill>
                <a:latin typeface="Gill Sans"/>
                <a:ea typeface="DejaVu Sans"/>
              </a:rPr>
              <a:t>Bas-de-page drollery, including one of the many killer snails of the Middle Ages</a:t>
            </a:r>
            <a:endParaRPr lang="en-GB" sz="2200" b="0" strike="noStrike" spc="-1">
              <a:latin typeface="Arial"/>
            </a:endParaRPr>
          </a:p>
        </p:txBody>
      </p:sp>
      <p:sp>
        <p:nvSpPr>
          <p:cNvPr id="253" name="Line 6"/>
          <p:cNvSpPr/>
          <p:nvPr/>
        </p:nvSpPr>
        <p:spPr>
          <a:xfrm>
            <a:off x="1836000" y="1584000"/>
            <a:ext cx="1296000" cy="216000"/>
          </a:xfrm>
          <a:prstGeom prst="line">
            <a:avLst/>
          </a:prstGeom>
          <a:ln>
            <a:solidFill>
              <a:srgbClr val="FF0000"/>
            </a:solidFill>
            <a:tailEnd type="triangle" w="med" len="med"/>
          </a:ln>
        </p:spPr>
        <p:style>
          <a:lnRef idx="0">
            <a:scrgbClr r="0" g="0" b="0"/>
          </a:lnRef>
          <a:fillRef idx="0">
            <a:scrgbClr r="0" g="0" b="0"/>
          </a:fillRef>
          <a:effectRef idx="0">
            <a:scrgbClr r="0" g="0" b="0"/>
          </a:effectRef>
          <a:fontRef idx="minor"/>
        </p:style>
      </p:sp>
      <p:sp>
        <p:nvSpPr>
          <p:cNvPr id="254" name="Line 7"/>
          <p:cNvSpPr/>
          <p:nvPr/>
        </p:nvSpPr>
        <p:spPr>
          <a:xfrm>
            <a:off x="2052000" y="864000"/>
            <a:ext cx="501120" cy="216000"/>
          </a:xfrm>
          <a:prstGeom prst="line">
            <a:avLst/>
          </a:prstGeom>
          <a:ln>
            <a:solidFill>
              <a:srgbClr val="FF0000"/>
            </a:solidFill>
            <a:tailEnd type="triangle" w="med" len="med"/>
          </a:ln>
        </p:spPr>
        <p:style>
          <a:lnRef idx="0">
            <a:scrgbClr r="0" g="0" b="0"/>
          </a:lnRef>
          <a:fillRef idx="0">
            <a:scrgbClr r="0" g="0" b="0"/>
          </a:fillRef>
          <a:effectRef idx="0">
            <a:scrgbClr r="0" g="0" b="0"/>
          </a:effectRef>
          <a:fontRef idx="minor"/>
        </p:style>
      </p:sp>
      <p:sp>
        <p:nvSpPr>
          <p:cNvPr id="255" name="CustomShape 8"/>
          <p:cNvSpPr/>
          <p:nvPr/>
        </p:nvSpPr>
        <p:spPr>
          <a:xfrm>
            <a:off x="828000" y="3528000"/>
            <a:ext cx="1654560" cy="7902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400" b="0" strike="noStrike" spc="-1">
                <a:solidFill>
                  <a:srgbClr val="FFFFFF"/>
                </a:solidFill>
                <a:latin typeface="Gill Sans"/>
                <a:ea typeface="DejaVu Sans"/>
              </a:rPr>
              <a:t>Decorated initial</a:t>
            </a:r>
            <a:endParaRPr lang="en-GB" sz="2400" b="0" strike="noStrike" spc="-1">
              <a:latin typeface="Arial"/>
            </a:endParaRPr>
          </a:p>
        </p:txBody>
      </p:sp>
      <p:sp>
        <p:nvSpPr>
          <p:cNvPr id="256" name="Line 9"/>
          <p:cNvSpPr/>
          <p:nvPr/>
        </p:nvSpPr>
        <p:spPr>
          <a:xfrm>
            <a:off x="1980000" y="3960000"/>
            <a:ext cx="1080000" cy="85320"/>
          </a:xfrm>
          <a:prstGeom prst="line">
            <a:avLst/>
          </a:prstGeom>
          <a:ln>
            <a:solidFill>
              <a:srgbClr val="FF0000"/>
            </a:solidFill>
            <a:tailEnd type="triangle" w="med" len="med"/>
          </a:ln>
        </p:spPr>
        <p:style>
          <a:lnRef idx="0">
            <a:scrgbClr r="0" g="0" b="0"/>
          </a:lnRef>
          <a:fillRef idx="0">
            <a:scrgbClr r="0" g="0" b="0"/>
          </a:fillRef>
          <a:effectRef idx="0">
            <a:scrgbClr r="0" g="0" b="0"/>
          </a:effectRef>
          <a:fontRef idx="minor"/>
        </p:style>
      </p:sp>
      <p:pic>
        <p:nvPicPr>
          <p:cNvPr id="257" name="Picture 256"/>
          <p:cNvPicPr/>
          <p:nvPr/>
        </p:nvPicPr>
        <p:blipFill>
          <a:blip r:embed="rId3"/>
          <a:stretch/>
        </p:blipFill>
        <p:spPr>
          <a:xfrm>
            <a:off x="342000" y="5527800"/>
            <a:ext cx="1601640" cy="1095840"/>
          </a:xfrm>
          <a:prstGeom prst="rect">
            <a:avLst/>
          </a:prstGeom>
          <a:ln>
            <a:noFill/>
          </a:ln>
        </p:spPr>
      </p:pic>
      <p:pic>
        <p:nvPicPr>
          <p:cNvPr id="258" name="Picture 257"/>
          <p:cNvPicPr/>
          <p:nvPr/>
        </p:nvPicPr>
        <p:blipFill>
          <a:blip r:embed="rId4"/>
          <a:stretch/>
        </p:blipFill>
        <p:spPr>
          <a:xfrm>
            <a:off x="7548840" y="4136400"/>
            <a:ext cx="2098800" cy="1047240"/>
          </a:xfrm>
          <a:prstGeom prst="rect">
            <a:avLst/>
          </a:prstGeom>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59" name="CustomShape 1"/>
          <p:cNvSpPr/>
          <p:nvPr/>
        </p:nvSpPr>
        <p:spPr>
          <a:xfrm>
            <a:off x="504000" y="301320"/>
            <a:ext cx="9070200" cy="126036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5860" b="0" strike="noStrike" spc="-1">
                <a:solidFill>
                  <a:srgbClr val="FFFFFF"/>
                </a:solidFill>
                <a:latin typeface="Luminari"/>
                <a:ea typeface="DejaVu Sans"/>
              </a:rPr>
              <a:t>Painters and Patrons</a:t>
            </a:r>
            <a:endParaRPr lang="en-GB" sz="5860" b="0" strike="noStrike" spc="-1">
              <a:latin typeface="Arial"/>
            </a:endParaRPr>
          </a:p>
        </p:txBody>
      </p:sp>
      <p:pic>
        <p:nvPicPr>
          <p:cNvPr id="260" name="Picture 259"/>
          <p:cNvPicPr/>
          <p:nvPr/>
        </p:nvPicPr>
        <p:blipFill>
          <a:blip r:embed="rId2"/>
          <a:stretch/>
        </p:blipFill>
        <p:spPr>
          <a:xfrm>
            <a:off x="432000" y="1634040"/>
            <a:ext cx="4626000" cy="2972520"/>
          </a:xfrm>
          <a:prstGeom prst="rect">
            <a:avLst/>
          </a:prstGeom>
          <a:ln>
            <a:noFill/>
          </a:ln>
        </p:spPr>
      </p:pic>
      <p:pic>
        <p:nvPicPr>
          <p:cNvPr id="261" name="Picture 260"/>
          <p:cNvPicPr/>
          <p:nvPr/>
        </p:nvPicPr>
        <p:blipFill>
          <a:blip r:embed="rId3"/>
          <a:stretch/>
        </p:blipFill>
        <p:spPr>
          <a:xfrm>
            <a:off x="5514120" y="3402000"/>
            <a:ext cx="3700440" cy="3508560"/>
          </a:xfrm>
          <a:prstGeom prst="rect">
            <a:avLst/>
          </a:prstGeom>
          <a:ln>
            <a:noFill/>
          </a:ln>
        </p:spPr>
      </p:pic>
      <p:sp>
        <p:nvSpPr>
          <p:cNvPr id="262" name="CustomShape 2"/>
          <p:cNvSpPr/>
          <p:nvPr/>
        </p:nvSpPr>
        <p:spPr>
          <a:xfrm>
            <a:off x="648000" y="4858200"/>
            <a:ext cx="4462560" cy="1986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600" b="0" strike="noStrike" spc="-1">
                <a:solidFill>
                  <a:srgbClr val="FFFFFF"/>
                </a:solidFill>
                <a:latin typeface="Gill Sans"/>
                <a:ea typeface="DejaVu Sans"/>
              </a:rPr>
              <a:t>The de Brailes Hours (c.1240).  Above, the artist William de Brailes (</a:t>
            </a:r>
            <a:r>
              <a:rPr lang="en-GB" sz="2600" b="0" i="1" strike="noStrike" spc="-1">
                <a:solidFill>
                  <a:srgbClr val="FFFFFF"/>
                </a:solidFill>
                <a:latin typeface="Gill Sans"/>
                <a:ea typeface="DejaVu Sans"/>
              </a:rPr>
              <a:t>W. de brailes qui me depeint</a:t>
            </a:r>
            <a:r>
              <a:rPr lang="en-GB" sz="2600" b="0" strike="noStrike" spc="-1">
                <a:solidFill>
                  <a:srgbClr val="FFFFFF"/>
                </a:solidFill>
                <a:latin typeface="Gill Sans"/>
                <a:ea typeface="DejaVu Sans"/>
              </a:rPr>
              <a:t> [William De Brailes who painted me])</a:t>
            </a:r>
            <a:endParaRPr lang="en-GB" sz="2600" b="0" strike="noStrike" spc="-1">
              <a:latin typeface="Arial"/>
            </a:endParaRPr>
          </a:p>
        </p:txBody>
      </p:sp>
      <p:sp>
        <p:nvSpPr>
          <p:cNvPr id="263" name="CustomShape 3"/>
          <p:cNvSpPr/>
          <p:nvPr/>
        </p:nvSpPr>
        <p:spPr>
          <a:xfrm>
            <a:off x="5472000" y="2678760"/>
            <a:ext cx="3958560" cy="631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2600" b="0" strike="noStrike" spc="-1">
                <a:solidFill>
                  <a:srgbClr val="FFFFFF"/>
                </a:solidFill>
                <a:latin typeface="Gill Sans"/>
                <a:ea typeface="DejaVu Sans"/>
              </a:rPr>
              <a:t>Below, possibly the patron</a:t>
            </a:r>
            <a:endParaRPr lang="en-GB" sz="26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pic>
        <p:nvPicPr>
          <p:cNvPr id="264" name="Picture 263"/>
          <p:cNvPicPr/>
          <p:nvPr/>
        </p:nvPicPr>
        <p:blipFill>
          <a:blip r:embed="rId2"/>
          <a:stretch/>
        </p:blipFill>
        <p:spPr>
          <a:xfrm>
            <a:off x="1314360" y="1143720"/>
            <a:ext cx="7396200" cy="4917960"/>
          </a:xfrm>
          <a:prstGeom prst="rect">
            <a:avLst/>
          </a:prstGeom>
          <a:ln>
            <a:noFill/>
          </a:ln>
        </p:spPr>
      </p:pic>
      <p:sp>
        <p:nvSpPr>
          <p:cNvPr id="265" name="CustomShape 1"/>
          <p:cNvSpPr/>
          <p:nvPr/>
        </p:nvSpPr>
        <p:spPr>
          <a:xfrm>
            <a:off x="720000" y="504000"/>
            <a:ext cx="8834040" cy="3524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Evidence of use – monk’s blood or a sneaky glass of wine? c.1290, Roderick Bowen, Lampeter</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rgbClr val="000000"/>
        </a:solidFill>
        <a:effectLst/>
      </p:bgPr>
    </p:bg>
    <p:spTree>
      <p:nvGrpSpPr>
        <p:cNvPr id="1" name=""/>
        <p:cNvGrpSpPr/>
        <p:nvPr/>
      </p:nvGrpSpPr>
      <p:grpSpPr>
        <a:xfrm>
          <a:off x="0" y="0"/>
          <a:ext cx="0" cy="0"/>
          <a:chOff x="0" y="0"/>
          <a:chExt cx="0" cy="0"/>
        </a:xfrm>
      </p:grpSpPr>
      <p:sp>
        <p:nvSpPr>
          <p:cNvPr id="266" name="CustomShape 1"/>
          <p:cNvSpPr/>
          <p:nvPr/>
        </p:nvSpPr>
        <p:spPr>
          <a:xfrm>
            <a:off x="524160" y="1005840"/>
            <a:ext cx="4658400" cy="61207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marL="216000" indent="-214560">
              <a:lnSpc>
                <a:spcPct val="100000"/>
              </a:lnSpc>
              <a:buClr>
                <a:srgbClr val="FFFFFF"/>
              </a:buClr>
              <a:buSzPct val="45000"/>
              <a:buFont typeface="Wingdings" charset="2"/>
              <a:buChar char=""/>
            </a:pPr>
            <a:r>
              <a:rPr lang="en-GB" sz="2400" b="1" strike="noStrike" spc="-1">
                <a:solidFill>
                  <a:srgbClr val="FFFFFF"/>
                </a:solidFill>
                <a:latin typeface="Calibri"/>
                <a:ea typeface="DejaVu Sans"/>
              </a:rPr>
              <a:t>Psalter</a:t>
            </a:r>
            <a:r>
              <a:rPr lang="en-GB" sz="2400" b="0" strike="noStrike" spc="-1">
                <a:solidFill>
                  <a:srgbClr val="FFFFFF"/>
                </a:solidFill>
                <a:latin typeface="Calibri"/>
                <a:ea typeface="DejaVu Sans"/>
              </a:rPr>
              <a:t> – the Psalms</a:t>
            </a:r>
            <a:endParaRPr lang="en-GB" sz="2400" b="0" strike="noStrike" spc="-1">
              <a:latin typeface="Arial"/>
            </a:endParaRPr>
          </a:p>
          <a:p>
            <a:pPr marL="216000" indent="-214560">
              <a:lnSpc>
                <a:spcPct val="100000"/>
              </a:lnSpc>
              <a:buClr>
                <a:srgbClr val="FFFFFF"/>
              </a:buClr>
              <a:buSzPct val="45000"/>
              <a:buFont typeface="Wingdings" charset="2"/>
              <a:buChar char=""/>
            </a:pPr>
            <a:r>
              <a:rPr lang="en-GB" sz="2400" b="1" strike="noStrike" spc="-1">
                <a:solidFill>
                  <a:srgbClr val="FFFFFF"/>
                </a:solidFill>
                <a:latin typeface="Calibri"/>
                <a:ea typeface="DejaVu Sans"/>
              </a:rPr>
              <a:t>Breviary</a:t>
            </a:r>
            <a:r>
              <a:rPr lang="en-GB" sz="2400" b="0" strike="noStrike" spc="-1">
                <a:solidFill>
                  <a:srgbClr val="FFFFFF"/>
                </a:solidFill>
                <a:latin typeface="Calibri"/>
                <a:ea typeface="DejaVu Sans"/>
              </a:rPr>
              <a:t>: various liturgical texts used to perform the Divine Office</a:t>
            </a:r>
            <a:endParaRPr lang="en-GB" sz="2400" b="0" strike="noStrike" spc="-1">
              <a:latin typeface="Arial"/>
            </a:endParaRPr>
          </a:p>
          <a:p>
            <a:pPr marL="216000" indent="-214560">
              <a:lnSpc>
                <a:spcPct val="100000"/>
              </a:lnSpc>
              <a:buClr>
                <a:srgbClr val="FFFFFF"/>
              </a:buClr>
              <a:buSzPct val="45000"/>
              <a:buFont typeface="Wingdings" charset="2"/>
              <a:buChar char=""/>
            </a:pPr>
            <a:r>
              <a:rPr lang="en-GB" sz="2400" b="1" strike="noStrike" spc="-1">
                <a:solidFill>
                  <a:srgbClr val="FFFFFF"/>
                </a:solidFill>
                <a:latin typeface="Calibri"/>
                <a:ea typeface="DejaVu Sans"/>
              </a:rPr>
              <a:t>Bibles</a:t>
            </a:r>
            <a:r>
              <a:rPr lang="en-GB" sz="2400" b="0" strike="noStrike" spc="-1">
                <a:solidFill>
                  <a:srgbClr val="FFFFFF"/>
                </a:solidFill>
                <a:latin typeface="Calibri"/>
                <a:ea typeface="DejaVu Sans"/>
              </a:rPr>
              <a:t> with glosses and glosses on the glosses</a:t>
            </a:r>
            <a:endParaRPr lang="en-GB" sz="2400" b="0" strike="noStrike" spc="-1">
              <a:latin typeface="Arial"/>
            </a:endParaRPr>
          </a:p>
          <a:p>
            <a:pPr marL="216000" indent="-214560">
              <a:lnSpc>
                <a:spcPct val="100000"/>
              </a:lnSpc>
              <a:buClr>
                <a:srgbClr val="FFFFFF"/>
              </a:buClr>
              <a:buSzPct val="45000"/>
              <a:buFont typeface="Wingdings" charset="2"/>
              <a:buChar char=""/>
            </a:pPr>
            <a:r>
              <a:rPr lang="en-GB" sz="2400" b="1" strike="noStrike" spc="-1">
                <a:solidFill>
                  <a:srgbClr val="FFFFFF"/>
                </a:solidFill>
                <a:latin typeface="Calibri"/>
                <a:ea typeface="DejaVu Sans"/>
              </a:rPr>
              <a:t>Book of hours</a:t>
            </a:r>
            <a:r>
              <a:rPr lang="en-GB" sz="2400" b="0" strike="noStrike" spc="-1">
                <a:solidFill>
                  <a:srgbClr val="FFFFFF"/>
                </a:solidFill>
                <a:latin typeface="Calibri"/>
                <a:ea typeface="DejaVu Sans"/>
              </a:rPr>
              <a:t> – could comprise a calendar of the liturgical year, excerpts from the four Gospels, hours of the Virgin, Psalms, prayers to particular saints, Office of the Dead</a:t>
            </a:r>
            <a:endParaRPr lang="en-GB" sz="2400" b="0" strike="noStrike" spc="-1">
              <a:latin typeface="Arial"/>
            </a:endParaRPr>
          </a:p>
          <a:p>
            <a:pPr marL="216000" indent="-214560">
              <a:lnSpc>
                <a:spcPct val="100000"/>
              </a:lnSpc>
              <a:buClr>
                <a:srgbClr val="FFFFFF"/>
              </a:buClr>
              <a:buSzPct val="45000"/>
              <a:buFont typeface="Wingdings" charset="2"/>
              <a:buChar char=""/>
            </a:pPr>
            <a:r>
              <a:rPr lang="en-GB" sz="2400" b="1" strike="noStrike" spc="-1">
                <a:solidFill>
                  <a:srgbClr val="FFFFFF"/>
                </a:solidFill>
                <a:latin typeface="Calibri"/>
                <a:ea typeface="DejaVu Sans"/>
              </a:rPr>
              <a:t>Antiphoner</a:t>
            </a:r>
            <a:r>
              <a:rPr lang="en-GB" sz="2400" b="0" strike="noStrike" spc="-1">
                <a:solidFill>
                  <a:srgbClr val="FFFFFF"/>
                </a:solidFill>
                <a:latin typeface="Calibri"/>
                <a:ea typeface="DejaVu Sans"/>
              </a:rPr>
              <a:t> – a service book</a:t>
            </a:r>
            <a:endParaRPr lang="en-GB" sz="2400" b="0" strike="noStrike" spc="-1">
              <a:latin typeface="Arial"/>
            </a:endParaRPr>
          </a:p>
        </p:txBody>
      </p:sp>
      <p:sp>
        <p:nvSpPr>
          <p:cNvPr id="267" name="CustomShape 2"/>
          <p:cNvSpPr/>
          <p:nvPr/>
        </p:nvSpPr>
        <p:spPr>
          <a:xfrm>
            <a:off x="504000" y="49320"/>
            <a:ext cx="9070200" cy="102924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a:lnSpc>
                <a:spcPct val="100000"/>
              </a:lnSpc>
            </a:pPr>
            <a:r>
              <a:rPr lang="en-GB" sz="3600" b="0" strike="noStrike" spc="-1">
                <a:solidFill>
                  <a:srgbClr val="FFFFFF"/>
                </a:solidFill>
                <a:latin typeface="Luminari"/>
                <a:ea typeface="DejaVu Sans"/>
              </a:rPr>
              <a:t>Some Types of Religious Manuscripts</a:t>
            </a:r>
            <a:endParaRPr lang="en-GB" sz="3600" b="0" strike="noStrike" spc="-1">
              <a:latin typeface="Arial"/>
            </a:endParaRPr>
          </a:p>
        </p:txBody>
      </p:sp>
      <p:pic>
        <p:nvPicPr>
          <p:cNvPr id="268" name="Picture 267"/>
          <p:cNvPicPr/>
          <p:nvPr/>
        </p:nvPicPr>
        <p:blipFill>
          <a:blip r:embed="rId2"/>
          <a:stretch/>
        </p:blipFill>
        <p:spPr>
          <a:xfrm>
            <a:off x="5350680" y="1320480"/>
            <a:ext cx="3935880" cy="5734080"/>
          </a:xfrm>
          <a:prstGeom prst="rect">
            <a:avLst/>
          </a:prstGeom>
          <a:ln>
            <a:noFill/>
          </a:ln>
        </p:spPr>
      </p:pic>
      <p:sp>
        <p:nvSpPr>
          <p:cNvPr id="269" name="CustomShape 3"/>
          <p:cNvSpPr/>
          <p:nvPr/>
        </p:nvSpPr>
        <p:spPr>
          <a:xfrm>
            <a:off x="3348000" y="6624000"/>
            <a:ext cx="1973160" cy="3524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FFFFFF"/>
                </a:solidFill>
                <a:latin typeface="Gill Sans"/>
                <a:ea typeface="DejaVu Sans"/>
              </a:rPr>
              <a:t>The Luttrell Psalter</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304</TotalTime>
  <Words>1076</Words>
  <Application>LibreOffice/6.0.7.3$MacOSX_X86_64 LibreOffice_project/dc89aa7a9eabfd848af146d5086077aeed2ae4a5</Application>
  <PresentationFormat>Custom</PresentationFormat>
  <Paragraphs>118</Paragraphs>
  <Slides>25</Slides>
  <Notes>0</Notes>
  <HiddenSlides>0</HiddenSlides>
  <MMClips>0</MMClips>
  <ScaleCrop>false</ScaleCrop>
  <HeadingPairs>
    <vt:vector size="4" baseType="variant">
      <vt:variant>
        <vt:lpstr>Design Template</vt:lpstr>
      </vt:variant>
      <vt:variant>
        <vt:i4>4</vt:i4>
      </vt:variant>
      <vt:variant>
        <vt:lpstr>Slide Titles</vt:lpstr>
      </vt:variant>
      <vt:variant>
        <vt:i4>25</vt:i4>
      </vt:variant>
    </vt:vector>
  </HeadingPairs>
  <TitlesOfParts>
    <vt:vector size="29" baseType="lpstr">
      <vt:lpstr>Office Theme</vt:lpstr>
      <vt:lpstr>Office Theme</vt:lpstr>
      <vt:lpstr>Office Theme</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KRH </dc:creator>
  <dc:description/>
  <cp:lastModifiedBy>Katie Hawks</cp:lastModifiedBy>
  <cp:revision>23</cp:revision>
  <dcterms:created xsi:type="dcterms:W3CDTF">2023-10-25T19:15:56Z</dcterms:created>
  <dcterms:modified xsi:type="dcterms:W3CDTF">2023-10-25T19:17:16Z</dcterms:modified>
  <dc:language>en-GB</dc:language>
</cp:coreProperties>
</file>