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4048" r:id="rId1"/>
    <p:sldMasterId id="2147484066" r:id="rId2"/>
  </p:sldMasterIdLst>
  <p:notesMasterIdLst>
    <p:notesMasterId r:id="rId18"/>
  </p:notesMasterIdLst>
  <p:sldIdLst>
    <p:sldId id="269" r:id="rId3"/>
    <p:sldId id="270" r:id="rId4"/>
    <p:sldId id="261" r:id="rId5"/>
    <p:sldId id="268" r:id="rId6"/>
    <p:sldId id="258" r:id="rId7"/>
    <p:sldId id="259" r:id="rId8"/>
    <p:sldId id="271" r:id="rId9"/>
    <p:sldId id="260" r:id="rId10"/>
    <p:sldId id="257" r:id="rId11"/>
    <p:sldId id="266" r:id="rId12"/>
    <p:sldId id="262" r:id="rId13"/>
    <p:sldId id="263" r:id="rId14"/>
    <p:sldId id="267" r:id="rId15"/>
    <p:sldId id="264" r:id="rId16"/>
    <p:sldId id="272"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955" autoAdjust="0"/>
    <p:restoredTop sz="76278" autoAdjust="0"/>
  </p:normalViewPr>
  <p:slideViewPr>
    <p:cSldViewPr snapToGrid="0">
      <p:cViewPr varScale="1">
        <p:scale>
          <a:sx n="80" d="100"/>
          <a:sy n="80" d="100"/>
        </p:scale>
        <p:origin x="1608"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0CEED4-60F0-40B3-819C-4AB29CAFAAAB}" type="datetimeFigureOut">
              <a:rPr lang="en-US" smtClean="0"/>
              <a:t>7/23/22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3ECA4-BE9E-42B8-A6F2-25F8D5EC0FA0}" type="slidenum">
              <a:rPr lang="en-US" smtClean="0"/>
              <a:t>‹#›</a:t>
            </a:fld>
            <a:endParaRPr lang="en-US"/>
          </a:p>
        </p:txBody>
      </p:sp>
    </p:spTree>
    <p:extLst>
      <p:ext uri="{BB962C8B-B14F-4D97-AF65-F5344CB8AC3E}">
        <p14:creationId xmlns:p14="http://schemas.microsoft.com/office/powerpoint/2010/main" val="33058798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813ECA4-BE9E-42B8-A6F2-25F8D5EC0FA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52584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13ECA4-BE9E-42B8-A6F2-25F8D5EC0FA0}" type="slidenum">
              <a:rPr lang="en-US" smtClean="0"/>
              <a:t>2</a:t>
            </a:fld>
            <a:endParaRPr lang="en-US"/>
          </a:p>
        </p:txBody>
      </p:sp>
    </p:spTree>
    <p:extLst>
      <p:ext uri="{BB962C8B-B14F-4D97-AF65-F5344CB8AC3E}">
        <p14:creationId xmlns:p14="http://schemas.microsoft.com/office/powerpoint/2010/main" val="16145179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13ECA4-BE9E-42B8-A6F2-25F8D5EC0FA0}" type="slidenum">
              <a:rPr lang="en-US" smtClean="0"/>
              <a:t>3</a:t>
            </a:fld>
            <a:endParaRPr lang="en-US"/>
          </a:p>
        </p:txBody>
      </p:sp>
    </p:spTree>
    <p:extLst>
      <p:ext uri="{BB962C8B-B14F-4D97-AF65-F5344CB8AC3E}">
        <p14:creationId xmlns:p14="http://schemas.microsoft.com/office/powerpoint/2010/main" val="32067001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13ECA4-BE9E-42B8-A6F2-25F8D5EC0FA0}" type="slidenum">
              <a:rPr lang="en-US" smtClean="0"/>
              <a:t>4</a:t>
            </a:fld>
            <a:endParaRPr lang="en-US"/>
          </a:p>
        </p:txBody>
      </p:sp>
    </p:spTree>
    <p:extLst>
      <p:ext uri="{BB962C8B-B14F-4D97-AF65-F5344CB8AC3E}">
        <p14:creationId xmlns:p14="http://schemas.microsoft.com/office/powerpoint/2010/main" val="2213218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Effective communication is essential for</a:t>
            </a:r>
            <a:r>
              <a:rPr lang="en-US" baseline="0" dirty="0"/>
              <a:t> an organization in multiple aspects. Its help in enhancing efficiency and productivity of the organization.  Being a social service organization, the health foundation has to approach various type of people sometimes those in distress, therefore, a good communication style not only helps the people working in the firm but also help those seeking help form the organization. Apart from this, it helps in creating good work culture and a platform for better sharing of ideas which also leads to job satisfaction among the employees.</a:t>
            </a:r>
            <a:endParaRPr lang="en-US" dirty="0"/>
          </a:p>
        </p:txBody>
      </p:sp>
      <p:sp>
        <p:nvSpPr>
          <p:cNvPr id="4" name="Slide Number Placeholder 3"/>
          <p:cNvSpPr>
            <a:spLocks noGrp="1"/>
          </p:cNvSpPr>
          <p:nvPr>
            <p:ph type="sldNum" sz="quarter" idx="10"/>
          </p:nvPr>
        </p:nvSpPr>
        <p:spPr/>
        <p:txBody>
          <a:bodyPr/>
          <a:lstStyle/>
          <a:p>
            <a:fld id="{5813ECA4-BE9E-42B8-A6F2-25F8D5EC0FA0}" type="slidenum">
              <a:rPr lang="en-US" smtClean="0"/>
              <a:t>5</a:t>
            </a:fld>
            <a:endParaRPr lang="en-US"/>
          </a:p>
        </p:txBody>
      </p:sp>
    </p:spTree>
    <p:extLst>
      <p:ext uri="{BB962C8B-B14F-4D97-AF65-F5344CB8AC3E}">
        <p14:creationId xmlns:p14="http://schemas.microsoft.com/office/powerpoint/2010/main" val="23214349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a:p>
            <a:r>
              <a:rPr lang="en-US" baseline="0" dirty="0" err="1"/>
              <a:t>Berlo’s</a:t>
            </a:r>
            <a:r>
              <a:rPr lang="en-US" baseline="0" dirty="0"/>
              <a:t> model: This theory uses emotional aspect of the message conveyed by the speaker. For better transfer of </a:t>
            </a:r>
            <a:r>
              <a:rPr lang="en-US" baseline="0" dirty="0" err="1"/>
              <a:t>iddeas</a:t>
            </a:r>
            <a:r>
              <a:rPr lang="en-US" baseline="0" dirty="0"/>
              <a:t>, better communication skills, attitude, knowledge and culture is essential.</a:t>
            </a:r>
          </a:p>
          <a:p>
            <a:r>
              <a:rPr lang="en-US" dirty="0"/>
              <a:t> </a:t>
            </a:r>
          </a:p>
        </p:txBody>
      </p:sp>
      <p:sp>
        <p:nvSpPr>
          <p:cNvPr id="4" name="Slide Number Placeholder 3"/>
          <p:cNvSpPr>
            <a:spLocks noGrp="1"/>
          </p:cNvSpPr>
          <p:nvPr>
            <p:ph type="sldNum" sz="quarter" idx="10"/>
          </p:nvPr>
        </p:nvSpPr>
        <p:spPr/>
        <p:txBody>
          <a:bodyPr/>
          <a:lstStyle/>
          <a:p>
            <a:fld id="{5813ECA4-BE9E-42B8-A6F2-25F8D5EC0FA0}" type="slidenum">
              <a:rPr lang="en-US" smtClean="0"/>
              <a:t>6</a:t>
            </a:fld>
            <a:endParaRPr lang="en-US"/>
          </a:p>
        </p:txBody>
      </p:sp>
    </p:spTree>
    <p:extLst>
      <p:ext uri="{BB962C8B-B14F-4D97-AF65-F5344CB8AC3E}">
        <p14:creationId xmlns:p14="http://schemas.microsoft.com/office/powerpoint/2010/main" val="22744555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can be psychological barriers like apprehensions in</a:t>
            </a:r>
            <a:r>
              <a:rPr lang="en-US" baseline="0" dirty="0"/>
              <a:t> talking to co-workers or there can be structural barriers such as a complex structure can lead to mismanagement and miscommunication problems. Others are the language and cultural barriers where people hesitate to approach each other due to different language and cultures.</a:t>
            </a:r>
            <a:endParaRPr lang="en-US" dirty="0"/>
          </a:p>
        </p:txBody>
      </p:sp>
      <p:sp>
        <p:nvSpPr>
          <p:cNvPr id="4" name="Slide Number Placeholder 3"/>
          <p:cNvSpPr>
            <a:spLocks noGrp="1"/>
          </p:cNvSpPr>
          <p:nvPr>
            <p:ph type="sldNum" sz="quarter" idx="10"/>
          </p:nvPr>
        </p:nvSpPr>
        <p:spPr/>
        <p:txBody>
          <a:bodyPr/>
          <a:lstStyle/>
          <a:p>
            <a:fld id="{5813ECA4-BE9E-42B8-A6F2-25F8D5EC0FA0}" type="slidenum">
              <a:rPr lang="en-US" smtClean="0"/>
              <a:t>8</a:t>
            </a:fld>
            <a:endParaRPr lang="en-US"/>
          </a:p>
        </p:txBody>
      </p:sp>
    </p:spTree>
    <p:extLst>
      <p:ext uri="{BB962C8B-B14F-4D97-AF65-F5344CB8AC3E}">
        <p14:creationId xmlns:p14="http://schemas.microsoft.com/office/powerpoint/2010/main" val="32728959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Various communication channels that are employed</a:t>
            </a:r>
            <a:r>
              <a:rPr lang="en-US" baseline="0" dirty="0"/>
              <a:t> in the organization are  e-mails which is widely </a:t>
            </a:r>
            <a:r>
              <a:rPr lang="en-US" baseline="0" dirty="0" err="1"/>
              <a:t>used,circulation</a:t>
            </a:r>
            <a:r>
              <a:rPr lang="en-US" baseline="0" dirty="0"/>
              <a:t> of information documents, newsletters</a:t>
            </a:r>
          </a:p>
          <a:p>
            <a:r>
              <a:rPr lang="en-US" baseline="0" dirty="0"/>
              <a:t>Conducting timely meetings to get a know-how of what is status of organization’s activities.</a:t>
            </a:r>
          </a:p>
          <a:p>
            <a:r>
              <a:rPr lang="en-US" baseline="0" dirty="0"/>
              <a:t>The other modes can be use of social media or texting platforms and video conferencing. </a:t>
            </a:r>
            <a:endParaRPr lang="en-US" dirty="0"/>
          </a:p>
        </p:txBody>
      </p:sp>
      <p:sp>
        <p:nvSpPr>
          <p:cNvPr id="4" name="Slide Number Placeholder 3"/>
          <p:cNvSpPr>
            <a:spLocks noGrp="1"/>
          </p:cNvSpPr>
          <p:nvPr>
            <p:ph type="sldNum" sz="quarter" idx="10"/>
          </p:nvPr>
        </p:nvSpPr>
        <p:spPr/>
        <p:txBody>
          <a:bodyPr/>
          <a:lstStyle/>
          <a:p>
            <a:fld id="{5813ECA4-BE9E-42B8-A6F2-25F8D5EC0FA0}" type="slidenum">
              <a:rPr lang="en-US" smtClean="0"/>
              <a:t>9</a:t>
            </a:fld>
            <a:endParaRPr lang="en-US"/>
          </a:p>
        </p:txBody>
      </p:sp>
    </p:spTree>
    <p:extLst>
      <p:ext uri="{BB962C8B-B14F-4D97-AF65-F5344CB8AC3E}">
        <p14:creationId xmlns:p14="http://schemas.microsoft.com/office/powerpoint/2010/main" val="41686024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13ECA4-BE9E-42B8-A6F2-25F8D5EC0FA0}" type="slidenum">
              <a:rPr lang="en-US" smtClean="0"/>
              <a:t>10</a:t>
            </a:fld>
            <a:endParaRPr lang="en-US"/>
          </a:p>
        </p:txBody>
      </p:sp>
    </p:spTree>
    <p:extLst>
      <p:ext uri="{BB962C8B-B14F-4D97-AF65-F5344CB8AC3E}">
        <p14:creationId xmlns:p14="http://schemas.microsoft.com/office/powerpoint/2010/main" val="10523439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13ECA4-BE9E-42B8-A6F2-25F8D5EC0FA0}" type="slidenum">
              <a:rPr lang="en-US" smtClean="0"/>
              <a:t>11</a:t>
            </a:fld>
            <a:endParaRPr lang="en-US"/>
          </a:p>
        </p:txBody>
      </p:sp>
    </p:spTree>
    <p:extLst>
      <p:ext uri="{BB962C8B-B14F-4D97-AF65-F5344CB8AC3E}">
        <p14:creationId xmlns:p14="http://schemas.microsoft.com/office/powerpoint/2010/main" val="19977561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13ECA4-BE9E-42B8-A6F2-25F8D5EC0FA0}" type="slidenum">
              <a:rPr lang="en-US" smtClean="0"/>
              <a:t>12</a:t>
            </a:fld>
            <a:endParaRPr lang="en-US"/>
          </a:p>
        </p:txBody>
      </p:sp>
    </p:spTree>
    <p:extLst>
      <p:ext uri="{BB962C8B-B14F-4D97-AF65-F5344CB8AC3E}">
        <p14:creationId xmlns:p14="http://schemas.microsoft.com/office/powerpoint/2010/main" val="40257871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13ECA4-BE9E-42B8-A6F2-25F8D5EC0FA0}" type="slidenum">
              <a:rPr lang="en-US" smtClean="0"/>
              <a:t>13</a:t>
            </a:fld>
            <a:endParaRPr lang="en-US"/>
          </a:p>
        </p:txBody>
      </p:sp>
    </p:spTree>
    <p:extLst>
      <p:ext uri="{BB962C8B-B14F-4D97-AF65-F5344CB8AC3E}">
        <p14:creationId xmlns:p14="http://schemas.microsoft.com/office/powerpoint/2010/main" val="27187708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813ECA4-BE9E-42B8-A6F2-25F8D5EC0FA0}" type="slidenum">
              <a:rPr lang="en-US" smtClean="0"/>
              <a:t>14</a:t>
            </a:fld>
            <a:endParaRPr lang="en-US"/>
          </a:p>
        </p:txBody>
      </p:sp>
    </p:spTree>
    <p:extLst>
      <p:ext uri="{BB962C8B-B14F-4D97-AF65-F5344CB8AC3E}">
        <p14:creationId xmlns:p14="http://schemas.microsoft.com/office/powerpoint/2010/main" val="11718307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2842222-582C-4EC9-A385-4C1BE89C17CD}" type="datetimeFigureOut">
              <a:rPr lang="en-US" smtClean="0"/>
              <a:t>7/23/22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30610507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B2842222-582C-4EC9-A385-4C1BE89C17CD}" type="datetimeFigureOut">
              <a:rPr lang="en-US" smtClean="0"/>
              <a:t>7/23/22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33989329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2842222-582C-4EC9-A385-4C1BE89C17CD}" type="datetimeFigureOut">
              <a:rPr lang="en-US" smtClean="0"/>
              <a:t>7/23/22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35326955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2842222-582C-4EC9-A385-4C1BE89C17CD}" type="datetimeFigureOut">
              <a:rPr lang="en-US" smtClean="0"/>
              <a:t>7/23/22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3851996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2842222-582C-4EC9-A385-4C1BE89C17CD}" type="datetimeFigureOut">
              <a:rPr lang="en-US" smtClean="0"/>
              <a:t>7/23/22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772430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B2842222-582C-4EC9-A385-4C1BE89C17CD}" type="datetimeFigureOut">
              <a:rPr lang="en-US" smtClean="0"/>
              <a:t>7/23/22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10177921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2842222-582C-4EC9-A385-4C1BE89C17CD}" type="datetimeFigureOut">
              <a:rPr lang="en-US" smtClean="0"/>
              <a:t>7/23/22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17307628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B2842222-582C-4EC9-A385-4C1BE89C17CD}" type="datetimeFigureOut">
              <a:rPr lang="en-US" smtClean="0"/>
              <a:t>7/23/22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8744316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2842222-582C-4EC9-A385-4C1BE89C17CD}" type="datetimeFigureOut">
              <a:rPr lang="en-US" smtClean="0"/>
              <a:t>7/23/22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3154460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2842222-582C-4EC9-A385-4C1BE89C17CD}" type="datetimeFigureOut">
              <a:rPr lang="en-US" smtClean="0"/>
              <a:t>7/23/22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23978953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B2842222-582C-4EC9-A385-4C1BE89C17CD}" type="datetimeFigureOut">
              <a:rPr lang="en-US" smtClean="0"/>
              <a:t>7/23/22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13218573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B2842222-582C-4EC9-A385-4C1BE89C17CD}" type="datetimeFigureOut">
              <a:rPr lang="en-US" smtClean="0"/>
              <a:t>7/23/22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88D2BB-3022-4700-9E4A-098EE87BF5C6}"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5340252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2842222-582C-4EC9-A385-4C1BE89C17CD}" type="datetimeFigureOut">
              <a:rPr lang="en-US" smtClean="0"/>
              <a:t>7/23/22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9777577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2842222-582C-4EC9-A385-4C1BE89C17CD}" type="datetimeFigureOut">
              <a:rPr lang="en-US" smtClean="0"/>
              <a:t>7/23/22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2602241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2842222-582C-4EC9-A385-4C1BE89C17CD}" type="datetimeFigureOut">
              <a:rPr lang="en-US" smtClean="0"/>
              <a:t>7/23/22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5101040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2842222-582C-4EC9-A385-4C1BE89C17CD}" type="datetimeFigureOut">
              <a:rPr lang="en-US" smtClean="0"/>
              <a:t>7/23/22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23576271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2842222-582C-4EC9-A385-4C1BE89C17CD}" type="datetimeFigureOut">
              <a:rPr lang="en-US" smtClean="0"/>
              <a:t>7/23/22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32512728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1EE81DE-AAE3-4B08-9CDD-AA23F6981BA8}" type="datetime1">
              <a:rPr lang="en-US" smtClean="0"/>
              <a:t>7/23/22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15610906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392E0151-ADAD-4A2D-AD77-965155126982}" type="datetime1">
              <a:rPr lang="en-US" smtClean="0"/>
              <a:t>7/23/22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26019998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B730858-5DE8-4AB6-B86C-9186246BB19C}" type="datetime1">
              <a:rPr lang="en-US" smtClean="0"/>
              <a:t>7/23/22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5235730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9B33DD3-B3ED-4B02-9F59-C7A45A84B653}" type="datetime1">
              <a:rPr lang="en-US" smtClean="0"/>
              <a:t>7/23/22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10366501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4C1B0C-61D6-44F8-A60C-A91F6698F7D1}" type="datetime1">
              <a:rPr lang="en-US" smtClean="0"/>
              <a:t>7/23/22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314011842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6921642B-8659-4E40-895B-C30D31108792}" type="datetime1">
              <a:rPr lang="en-US" smtClean="0"/>
              <a:t>7/23/22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35384262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E8E03C50-3FF5-4796-9589-032C931CD529}" type="datetime1">
              <a:rPr lang="en-US" smtClean="0"/>
              <a:t>7/23/22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2825275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EDAAB7C9-4544-4261-8E2D-606DE6D90B07}" type="datetime1">
              <a:rPr lang="en-US" smtClean="0"/>
              <a:t>7/23/22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1674756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C6A52C4-ED3A-4761-8916-6C4A17041507}" type="datetime1">
              <a:rPr lang="en-US" smtClean="0"/>
              <a:t>7/23/22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13774131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BB5DBF8-8BAC-4D2F-B897-E317CDEB866E}" type="datetime1">
              <a:rPr lang="en-US" smtClean="0"/>
              <a:t>7/23/22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132796312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6EFB2C3-8655-4651-8D43-67F3529A8B00}" type="datetime1">
              <a:rPr lang="en-US" smtClean="0"/>
              <a:t>7/23/22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10346523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1E244A6E-0386-4E14-9BD2-7B48C84D6433}" type="datetime1">
              <a:rPr lang="en-US" smtClean="0"/>
              <a:t>7/23/22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88D2BB-3022-4700-9E4A-098EE87BF5C6}"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46376578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3860EB2-092D-4F37-899C-E3C076F577DE}" type="datetime1">
              <a:rPr lang="en-US" smtClean="0"/>
              <a:t>7/23/22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228659008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0474AE0-6DAF-4334-AED9-9EB4995E440B}" type="datetime1">
              <a:rPr lang="en-US" smtClean="0"/>
              <a:t>7/23/22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149764252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C60F2E3-3136-4DC8-9EF2-86901E28425C}" type="datetime1">
              <a:rPr lang="en-US" smtClean="0"/>
              <a:t>7/23/22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18085591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A18554D-D1B2-4BE8-8AD6-E65F1FAAFC1C}" type="datetime1">
              <a:rPr lang="en-US" smtClean="0"/>
              <a:t>7/23/22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154767455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78453B-8399-474D-BCA2-1BA329207448}" type="datetime1">
              <a:rPr lang="en-US" smtClean="0"/>
              <a:t>7/23/22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88D2BB-3022-4700-9E4A-098EE87BF5C6}" type="slidenum">
              <a:rPr lang="en-US" smtClean="0"/>
              <a:t>‹#›</a:t>
            </a:fld>
            <a:endParaRPr lang="en-US"/>
          </a:p>
        </p:txBody>
      </p:sp>
    </p:spTree>
    <p:extLst>
      <p:ext uri="{BB962C8B-B14F-4D97-AF65-F5344CB8AC3E}">
        <p14:creationId xmlns:p14="http://schemas.microsoft.com/office/powerpoint/2010/main" val="24830353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21" Type="http://schemas.openxmlformats.org/officeDocument/2006/relationships/image" Target="../media/image4.png"/><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20"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image" Target="../media/image2.png"/><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cstate="print">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cstate="print">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cstate="print">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cstate="print">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B2842222-582C-4EC9-A385-4C1BE89C17CD}" type="datetimeFigureOut">
              <a:rPr lang="en-US" smtClean="0"/>
              <a:t>7/23/22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688D2BB-3022-4700-9E4A-098EE87BF5C6}" type="slidenum">
              <a:rPr lang="en-US" smtClean="0"/>
              <a:t>‹#›</a:t>
            </a:fld>
            <a:endParaRPr lang="en-US"/>
          </a:p>
        </p:txBody>
      </p:sp>
    </p:spTree>
    <p:extLst>
      <p:ext uri="{BB962C8B-B14F-4D97-AF65-F5344CB8AC3E}">
        <p14:creationId xmlns:p14="http://schemas.microsoft.com/office/powerpoint/2010/main" val="77475887"/>
      </p:ext>
    </p:extLst>
  </p:cSld>
  <p:clrMap bg1="dk1" tx1="lt1" bg2="dk2" tx2="lt2" accent1="accent1" accent2="accent2" accent3="accent3" accent4="accent4" accent5="accent5" accent6="accent6" hlink="hlink" folHlink="folHlink"/>
  <p:sldLayoutIdLst>
    <p:sldLayoutId id="2147484049" r:id="rId1"/>
    <p:sldLayoutId id="2147484050" r:id="rId2"/>
    <p:sldLayoutId id="2147484051" r:id="rId3"/>
    <p:sldLayoutId id="2147484052" r:id="rId4"/>
    <p:sldLayoutId id="2147484053" r:id="rId5"/>
    <p:sldLayoutId id="2147484054" r:id="rId6"/>
    <p:sldLayoutId id="2147484055" r:id="rId7"/>
    <p:sldLayoutId id="2147484056" r:id="rId8"/>
    <p:sldLayoutId id="2147484057" r:id="rId9"/>
    <p:sldLayoutId id="2147484058" r:id="rId10"/>
    <p:sldLayoutId id="2147484059" r:id="rId11"/>
    <p:sldLayoutId id="2147484060" r:id="rId12"/>
    <p:sldLayoutId id="2147484061" r:id="rId13"/>
    <p:sldLayoutId id="2147484062" r:id="rId14"/>
    <p:sldLayoutId id="2147484063" r:id="rId15"/>
    <p:sldLayoutId id="2147484064" r:id="rId16"/>
    <p:sldLayoutId id="2147484065"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cstate="print">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cstate="print">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cstate="print">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cstate="print">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764DD7CF-F557-40F6-BB68-676CF6C310C8}" type="datetime1">
              <a:rPr lang="en-US" smtClean="0"/>
              <a:t>7/23/22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688D2BB-3022-4700-9E4A-098EE87BF5C6}" type="slidenum">
              <a:rPr lang="en-US" smtClean="0"/>
              <a:t>‹#›</a:t>
            </a:fld>
            <a:endParaRPr lang="en-US"/>
          </a:p>
        </p:txBody>
      </p:sp>
    </p:spTree>
    <p:extLst>
      <p:ext uri="{BB962C8B-B14F-4D97-AF65-F5344CB8AC3E}">
        <p14:creationId xmlns:p14="http://schemas.microsoft.com/office/powerpoint/2010/main" val="2731132425"/>
      </p:ext>
    </p:extLst>
  </p:cSld>
  <p:clrMap bg1="dk1" tx1="lt1" bg2="dk2" tx2="lt2" accent1="accent1" accent2="accent2" accent3="accent3" accent4="accent4" accent5="accent5" accent6="accent6" hlink="hlink" folHlink="folHlink"/>
  <p:sldLayoutIdLst>
    <p:sldLayoutId id="2147484067" r:id="rId1"/>
    <p:sldLayoutId id="2147484068" r:id="rId2"/>
    <p:sldLayoutId id="2147484069" r:id="rId3"/>
    <p:sldLayoutId id="2147484070" r:id="rId4"/>
    <p:sldLayoutId id="2147484071" r:id="rId5"/>
    <p:sldLayoutId id="2147484072" r:id="rId6"/>
    <p:sldLayoutId id="2147484073" r:id="rId7"/>
    <p:sldLayoutId id="2147484074" r:id="rId8"/>
    <p:sldLayoutId id="2147484075" r:id="rId9"/>
    <p:sldLayoutId id="2147484076" r:id="rId10"/>
    <p:sldLayoutId id="2147484077" r:id="rId11"/>
    <p:sldLayoutId id="2147484078" r:id="rId12"/>
    <p:sldLayoutId id="2147484079" r:id="rId13"/>
    <p:sldLayoutId id="2147484080" r:id="rId14"/>
    <p:sldLayoutId id="2147484081" r:id="rId15"/>
    <p:sldLayoutId id="2147484082" r:id="rId16"/>
    <p:sldLayoutId id="2147484083" r:id="rId17"/>
  </p:sldLayoutIdLst>
  <p:hf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8.jpg"/><Relationship Id="rId4" Type="http://schemas.openxmlformats.org/officeDocument/2006/relationships/image" Target="../media/image7.jpg"/></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228601"/>
            <a:ext cx="8825658" cy="3353844"/>
          </a:xfrm>
        </p:spPr>
        <p:txBody>
          <a:bodyPr/>
          <a:lstStyle/>
          <a:p>
            <a:r>
              <a:rPr lang="en-US" sz="4400" dirty="0"/>
              <a:t>EFFECTIVE TEAM WORKING AND COMMUNICATION</a:t>
            </a:r>
            <a:br>
              <a:rPr lang="en-US" sz="4400" dirty="0"/>
            </a:br>
            <a:endParaRPr lang="en-US" sz="4400" dirty="0"/>
          </a:p>
        </p:txBody>
      </p:sp>
      <p:sp>
        <p:nvSpPr>
          <p:cNvPr id="3" name="Subtitle 2"/>
          <p:cNvSpPr>
            <a:spLocks noGrp="1"/>
          </p:cNvSpPr>
          <p:nvPr>
            <p:ph type="subTitle" idx="1"/>
          </p:nvPr>
        </p:nvSpPr>
        <p:spPr>
          <a:xfrm>
            <a:off x="1154955" y="4108537"/>
            <a:ext cx="8825658" cy="2653209"/>
          </a:xfrm>
        </p:spPr>
        <p:txBody>
          <a:bodyPr>
            <a:normAutofit/>
          </a:bodyPr>
          <a:lstStyle/>
          <a:p>
            <a:r>
              <a:rPr lang="en-US" sz="2800" dirty="0"/>
              <a:t>Name: </a:t>
            </a:r>
            <a:r>
              <a:rPr lang="en-US" sz="2800" dirty="0">
                <a:solidFill>
                  <a:srgbClr val="92D050"/>
                </a:solidFill>
              </a:rPr>
              <a:t>margarita </a:t>
            </a:r>
            <a:r>
              <a:rPr lang="en-US" sz="2800" dirty="0" err="1">
                <a:solidFill>
                  <a:srgbClr val="92D050"/>
                </a:solidFill>
              </a:rPr>
              <a:t>chaparova</a:t>
            </a:r>
            <a:endParaRPr lang="en-US" sz="2800" dirty="0">
              <a:solidFill>
                <a:srgbClr val="92D050"/>
              </a:solidFill>
            </a:endParaRPr>
          </a:p>
          <a:p>
            <a:r>
              <a:rPr lang="en-US" sz="2800" dirty="0"/>
              <a:t>Student ID: </a:t>
            </a:r>
            <a:r>
              <a:rPr lang="en-US" sz="2800" dirty="0">
                <a:solidFill>
                  <a:srgbClr val="92D050"/>
                </a:solidFill>
              </a:rPr>
              <a:t>2123016</a:t>
            </a:r>
          </a:p>
          <a:p>
            <a:r>
              <a:rPr lang="en-US" sz="2800" dirty="0"/>
              <a:t>Module code: </a:t>
            </a:r>
            <a:r>
              <a:rPr lang="en-US" sz="2800" dirty="0">
                <a:solidFill>
                  <a:srgbClr val="92D050"/>
                </a:solidFill>
              </a:rPr>
              <a:t>bmsw4002</a:t>
            </a:r>
          </a:p>
          <a:p>
            <a:r>
              <a:rPr lang="en-US" sz="2800" dirty="0"/>
              <a:t>Lecturer’s name: </a:t>
            </a:r>
            <a:r>
              <a:rPr lang="en-US" sz="2800" dirty="0" err="1">
                <a:solidFill>
                  <a:srgbClr val="92D050"/>
                </a:solidFill>
              </a:rPr>
              <a:t>dr</a:t>
            </a:r>
            <a:r>
              <a:rPr lang="en-US" sz="2800" dirty="0"/>
              <a:t> </a:t>
            </a:r>
            <a:r>
              <a:rPr lang="en-GB" sz="2800" dirty="0">
                <a:solidFill>
                  <a:srgbClr val="92D050"/>
                </a:solidFill>
              </a:rPr>
              <a:t>Obinna Nkwocha</a:t>
            </a:r>
            <a:endParaRPr lang="en-US" sz="2800" dirty="0">
              <a:solidFill>
                <a:srgbClr val="92D050"/>
              </a:solidFill>
            </a:endParaRPr>
          </a:p>
          <a:p>
            <a:endParaRPr lang="en-US" dirty="0"/>
          </a:p>
        </p:txBody>
      </p:sp>
      <p:sp>
        <p:nvSpPr>
          <p:cNvPr id="4" name="Slide Number Placeholder 3"/>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D688D2BB-3022-4700-9E4A-098EE87BF5C6}" type="slidenum">
              <a:rPr kumimoji="0" lang="en-US" sz="2800" b="0" i="0" u="none" strike="noStrike" kern="1200" cap="none" spc="0" normalizeH="0" baseline="0" noProof="0" smtClean="0">
                <a:ln>
                  <a:noFill/>
                </a:ln>
                <a:solidFill>
                  <a:prstClr val="white">
                    <a:tint val="75000"/>
                  </a:prstClr>
                </a:solidFill>
                <a:effectLst/>
                <a:uLnTx/>
                <a:uFillTx/>
                <a:latin typeface="Century Gothic" panose="020B050202020202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a:t>
            </a:fld>
            <a:endParaRPr kumimoji="0" lang="en-US" sz="2800" b="0" i="0" u="none" strike="noStrike" kern="1200" cap="none" spc="0" normalizeH="0" baseline="0" noProof="0">
              <a:ln>
                <a:noFill/>
              </a:ln>
              <a:solidFill>
                <a:prstClr val="white">
                  <a:tint val="75000"/>
                </a:prst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2780403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365125"/>
            <a:ext cx="10515600" cy="869950"/>
          </a:xfrm>
        </p:spPr>
        <p:txBody>
          <a:bodyPr>
            <a:normAutofit/>
          </a:bodyPr>
          <a:lstStyle/>
          <a:p>
            <a:r>
              <a:rPr lang="en-US" sz="3600" b="1" dirty="0">
                <a:solidFill>
                  <a:srgbClr val="FFFF00"/>
                </a:solidFill>
                <a:latin typeface="Times New Roman" panose="02020603050405020304" pitchFamily="18" charset="0"/>
                <a:cs typeface="Times New Roman" panose="02020603050405020304" pitchFamily="18" charset="0"/>
              </a:rPr>
              <a:t>Contents</a:t>
            </a:r>
          </a:p>
        </p:txBody>
      </p:sp>
      <p:sp>
        <p:nvSpPr>
          <p:cNvPr id="3" name="Content Placeholder 2"/>
          <p:cNvSpPr>
            <a:spLocks noGrp="1"/>
          </p:cNvSpPr>
          <p:nvPr>
            <p:ph idx="4294967295"/>
          </p:nvPr>
        </p:nvSpPr>
        <p:spPr>
          <a:xfrm>
            <a:off x="675139" y="1734340"/>
            <a:ext cx="10515600" cy="3604544"/>
          </a:xfrm>
        </p:spPr>
        <p:txBody>
          <a:bodyPr>
            <a:noAutofit/>
          </a:bodyPr>
          <a:lstStyle/>
          <a:p>
            <a:pPr>
              <a:lnSpc>
                <a:spcPct val="100000"/>
              </a:lnSpc>
            </a:pPr>
            <a:r>
              <a:rPr lang="en-US" dirty="0">
                <a:latin typeface="Times New Roman" panose="02020603050405020304" pitchFamily="18" charset="0"/>
                <a:cs typeface="Times New Roman" panose="02020603050405020304" pitchFamily="18" charset="0"/>
              </a:rPr>
              <a:t>Introduction………………………………………………………………………………3</a:t>
            </a:r>
          </a:p>
          <a:p>
            <a:pPr>
              <a:lnSpc>
                <a:spcPct val="100000"/>
              </a:lnSpc>
            </a:pPr>
            <a:r>
              <a:rPr lang="en-HK" dirty="0">
                <a:latin typeface="Times New Roman" panose="02020603050405020304" pitchFamily="18" charset="0"/>
                <a:cs typeface="Times New Roman" panose="02020603050405020304" pitchFamily="18" charset="0"/>
              </a:rPr>
              <a:t>Overview of organization………………………………………………………………...4</a:t>
            </a:r>
            <a:endParaRPr lang="en-US" dirty="0">
              <a:latin typeface="Times New Roman" panose="02020603050405020304" pitchFamily="18" charset="0"/>
              <a:cs typeface="Times New Roman" panose="02020603050405020304" pitchFamily="18" charset="0"/>
            </a:endParaRPr>
          </a:p>
          <a:p>
            <a:pPr>
              <a:lnSpc>
                <a:spcPct val="100000"/>
              </a:lnSpc>
            </a:pPr>
            <a:r>
              <a:rPr lang="en-US" dirty="0">
                <a:latin typeface="Times New Roman" panose="02020603050405020304" pitchFamily="18" charset="0"/>
                <a:cs typeface="Times New Roman" panose="02020603050405020304" pitchFamily="18" charset="0"/>
              </a:rPr>
              <a:t>Benefits  of  effective communication on business………………………………………5</a:t>
            </a:r>
          </a:p>
          <a:p>
            <a:pPr>
              <a:lnSpc>
                <a:spcPct val="100000"/>
              </a:lnSpc>
            </a:pPr>
            <a:r>
              <a:rPr lang="en-US" dirty="0">
                <a:latin typeface="Times New Roman" panose="02020603050405020304" pitchFamily="18" charset="0"/>
                <a:cs typeface="Times New Roman" panose="02020603050405020304" pitchFamily="18" charset="0"/>
              </a:rPr>
              <a:t>Use of theories related to models  of  communication……………………………………6</a:t>
            </a:r>
          </a:p>
          <a:p>
            <a:pPr algn="just">
              <a:lnSpc>
                <a:spcPct val="100000"/>
              </a:lnSpc>
            </a:pPr>
            <a:r>
              <a:rPr lang="en-US" dirty="0">
                <a:latin typeface="Times New Roman" panose="02020603050405020304" pitchFamily="18" charset="0"/>
                <a:cs typeface="Times New Roman" panose="02020603050405020304" pitchFamily="18" charset="0"/>
              </a:rPr>
              <a:t>Potential barriers that can prevent effective communication between organization and  external stakeholders…………………………………………………………………………….....7</a:t>
            </a:r>
          </a:p>
          <a:p>
            <a:pPr>
              <a:lnSpc>
                <a:spcPct val="100000"/>
              </a:lnSpc>
            </a:pPr>
            <a:r>
              <a:rPr lang="en-US" dirty="0">
                <a:latin typeface="Times New Roman" panose="02020603050405020304" pitchFamily="18" charset="0"/>
                <a:cs typeface="Times New Roman" panose="02020603050405020304" pitchFamily="18" charset="0"/>
              </a:rPr>
              <a:t>Communication Channels………………………………………………………………...8-9</a:t>
            </a:r>
          </a:p>
          <a:p>
            <a:pPr>
              <a:lnSpc>
                <a:spcPct val="100000"/>
              </a:lnSpc>
            </a:pPr>
            <a:r>
              <a:rPr lang="en-US" dirty="0">
                <a:latin typeface="Times New Roman" panose="02020603050405020304" pitchFamily="18" charset="0"/>
                <a:cs typeface="Times New Roman" panose="02020603050405020304" pitchFamily="18" charset="0"/>
              </a:rPr>
              <a:t>Conclusion…………………………………………………………………………….......10</a:t>
            </a:r>
          </a:p>
          <a:p>
            <a:pPr>
              <a:lnSpc>
                <a:spcPct val="100000"/>
              </a:lnSpc>
            </a:pPr>
            <a:r>
              <a:rPr lang="en-US" dirty="0">
                <a:latin typeface="Times New Roman" panose="02020603050405020304" pitchFamily="18" charset="0"/>
                <a:cs typeface="Times New Roman" panose="02020603050405020304" pitchFamily="18" charset="0"/>
              </a:rPr>
              <a:t>References………………………………………………………………………...............11-12</a:t>
            </a:r>
            <a:endParaRPr lang="en-US" dirty="0"/>
          </a:p>
        </p:txBody>
      </p:sp>
      <p:sp>
        <p:nvSpPr>
          <p:cNvPr id="4" name="Slide Number Placeholder 3"/>
          <p:cNvSpPr>
            <a:spLocks noGrp="1"/>
          </p:cNvSpPr>
          <p:nvPr>
            <p:ph type="sldNum" sz="quarter" idx="12"/>
          </p:nvPr>
        </p:nvSpPr>
        <p:spPr/>
        <p:txBody>
          <a:bodyPr/>
          <a:lstStyle/>
          <a:p>
            <a:fld id="{D688D2BB-3022-4700-9E4A-098EE87BF5C6}" type="slidenum">
              <a:rPr lang="en-US" smtClean="0"/>
              <a:t>2</a:t>
            </a:fld>
            <a:endParaRPr lang="en-US" dirty="0"/>
          </a:p>
        </p:txBody>
      </p:sp>
    </p:spTree>
    <p:extLst>
      <p:ext uri="{BB962C8B-B14F-4D97-AF65-F5344CB8AC3E}">
        <p14:creationId xmlns:p14="http://schemas.microsoft.com/office/powerpoint/2010/main" val="34906632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normAutofit/>
          </a:bodyPr>
          <a:lstStyle/>
          <a:p>
            <a:pPr algn="just">
              <a:lnSpc>
                <a:spcPct val="150000"/>
              </a:lnSpc>
            </a:pPr>
            <a:r>
              <a:rPr lang="en-US" sz="3600" b="1" dirty="0">
                <a:solidFill>
                  <a:srgbClr val="FFFF00"/>
                </a:solidFill>
                <a:latin typeface="Times New Roman" panose="02020603050405020304" pitchFamily="18" charset="0"/>
                <a:cs typeface="Times New Roman" panose="02020603050405020304" pitchFamily="18" charset="0"/>
              </a:rPr>
              <a:t>Introduction</a:t>
            </a:r>
          </a:p>
        </p:txBody>
      </p:sp>
      <p:sp>
        <p:nvSpPr>
          <p:cNvPr id="3" name="Content Placeholder 2"/>
          <p:cNvSpPr>
            <a:spLocks noGrp="1"/>
          </p:cNvSpPr>
          <p:nvPr>
            <p:ph idx="1"/>
          </p:nvPr>
        </p:nvSpPr>
        <p:spPr>
          <a:xfrm>
            <a:off x="388620" y="1143000"/>
            <a:ext cx="11292840" cy="6629400"/>
          </a:xfrm>
        </p:spPr>
        <p:txBody>
          <a:bodyPr>
            <a:noAutofit/>
          </a:bodyPr>
          <a:lstStyle/>
          <a:p>
            <a:pPr marL="0" indent="0" algn="just">
              <a:lnSpc>
                <a:spcPct val="100000"/>
              </a:lnSpc>
              <a:buNone/>
            </a:pPr>
            <a:r>
              <a:rPr lang="en-US" sz="2800" dirty="0">
                <a:latin typeface="Times New Roman" panose="02020603050405020304" pitchFamily="18" charset="0"/>
                <a:cs typeface="Times New Roman" panose="02020603050405020304" pitchFamily="18" charset="0"/>
              </a:rPr>
              <a:t>The aim of this presentation is to provide an understanding about the importance of good communication in an organization and the barriers that come in making communication effective. It will also provide an overview of channels of communication used in an organization and how they can be improved. </a:t>
            </a:r>
            <a:r>
              <a:rPr lang="en-US" sz="2800" dirty="0">
                <a:solidFill>
                  <a:srgbClr val="FFFF00"/>
                </a:solidFill>
                <a:latin typeface="Times New Roman" panose="02020603050405020304" pitchFamily="18" charset="0"/>
                <a:cs typeface="Times New Roman" panose="02020603050405020304" pitchFamily="18" charset="0"/>
              </a:rPr>
              <a:t>The health foundation </a:t>
            </a:r>
            <a:r>
              <a:rPr lang="en-US" sz="2800" dirty="0">
                <a:latin typeface="Times New Roman" panose="02020603050405020304" pitchFamily="18" charset="0"/>
                <a:cs typeface="Times New Roman" panose="02020603050405020304" pitchFamily="18" charset="0"/>
              </a:rPr>
              <a:t>is a well known charity organization based at UK that is working towards better healthcare sector in the country. It is committed towards welfare  of society by contributing for a sound healthcare system (The Health Foundation, 2022).</a:t>
            </a:r>
          </a:p>
        </p:txBody>
      </p:sp>
    </p:spTree>
    <p:extLst>
      <p:ext uri="{BB962C8B-B14F-4D97-AF65-F5344CB8AC3E}">
        <p14:creationId xmlns:p14="http://schemas.microsoft.com/office/powerpoint/2010/main" val="6488462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solidFill>
                  <a:srgbClr val="FFFF00"/>
                </a:solidFill>
                <a:latin typeface="Times New Roman" panose="02020603050405020304" pitchFamily="18" charset="0"/>
                <a:cs typeface="Times New Roman" panose="02020603050405020304" pitchFamily="18" charset="0"/>
              </a:rPr>
              <a:t>Overview of Organization</a:t>
            </a:r>
          </a:p>
        </p:txBody>
      </p:sp>
      <p:sp>
        <p:nvSpPr>
          <p:cNvPr id="3" name="Content Placeholder 2"/>
          <p:cNvSpPr>
            <a:spLocks noGrp="1"/>
          </p:cNvSpPr>
          <p:nvPr>
            <p:ph idx="1"/>
          </p:nvPr>
        </p:nvSpPr>
        <p:spPr>
          <a:xfrm>
            <a:off x="646112" y="1286934"/>
            <a:ext cx="9403742" cy="4961466"/>
          </a:xfrm>
        </p:spPr>
        <p:txBody>
          <a:bodyPr>
            <a:normAutofit/>
          </a:bodyPr>
          <a:lstStyle/>
          <a:p>
            <a:pPr marL="0" indent="0">
              <a:buNone/>
            </a:pPr>
            <a:r>
              <a:rPr lang="en-US" sz="2400" dirty="0">
                <a:solidFill>
                  <a:srgbClr val="FFFF00"/>
                </a:solidFill>
                <a:latin typeface="Times New Roman" panose="02020603050405020304" pitchFamily="18" charset="0"/>
                <a:cs typeface="Times New Roman" panose="02020603050405020304" pitchFamily="18" charset="0"/>
              </a:rPr>
              <a:t>The health foundation </a:t>
            </a:r>
            <a:r>
              <a:rPr lang="en-US" sz="2400" dirty="0">
                <a:latin typeface="Times New Roman" panose="02020603050405020304" pitchFamily="18" charset="0"/>
                <a:cs typeface="Times New Roman" panose="02020603050405020304" pitchFamily="18" charset="0"/>
              </a:rPr>
              <a:t>is a well known charity organization founded in 1983 and is based at London, UK that is working towards better healthcare sector in the country. The organization aims for a healthy population which is supported by better quality healthcare system and  having equal access to it. It conducts a lot of research in this field so that better healthcare can be achieved. It is committed towards welfare  of society by contributing for a sound healthcare system (The Health Foundation, 2022).</a:t>
            </a:r>
          </a:p>
          <a:p>
            <a:endParaRPr lang="en-US" sz="2400" dirty="0"/>
          </a:p>
        </p:txBody>
      </p:sp>
    </p:spTree>
    <p:extLst>
      <p:ext uri="{BB962C8B-B14F-4D97-AF65-F5344CB8AC3E}">
        <p14:creationId xmlns:p14="http://schemas.microsoft.com/office/powerpoint/2010/main" val="34945042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solidFill>
                  <a:srgbClr val="FFFF00"/>
                </a:solidFill>
                <a:latin typeface="Times New Roman" panose="02020603050405020304" pitchFamily="18" charset="0"/>
                <a:cs typeface="Times New Roman" panose="02020603050405020304" pitchFamily="18" charset="0"/>
              </a:rPr>
              <a:t>Benefits  of  effective communication on business</a:t>
            </a:r>
          </a:p>
        </p:txBody>
      </p:sp>
      <p:sp>
        <p:nvSpPr>
          <p:cNvPr id="3" name="Content Placeholder 2"/>
          <p:cNvSpPr>
            <a:spLocks noGrp="1"/>
          </p:cNvSpPr>
          <p:nvPr>
            <p:ph idx="1"/>
          </p:nvPr>
        </p:nvSpPr>
        <p:spPr>
          <a:xfrm>
            <a:off x="646111" y="2002118"/>
            <a:ext cx="5314421" cy="4195481"/>
          </a:xfrm>
        </p:spPr>
        <p:txBody>
          <a:bodyPr>
            <a:noAutofit/>
          </a:bodyPr>
          <a:lstStyle/>
          <a:p>
            <a:pPr algn="just">
              <a:lnSpc>
                <a:spcPct val="100000"/>
              </a:lnSpc>
            </a:pPr>
            <a:r>
              <a:rPr lang="en-US" sz="2400" dirty="0">
                <a:latin typeface="Times New Roman" panose="02020603050405020304" pitchFamily="18" charset="0"/>
                <a:cs typeface="Times New Roman" panose="02020603050405020304" pitchFamily="18" charset="0"/>
              </a:rPr>
              <a:t>Lesser conflicts</a:t>
            </a:r>
          </a:p>
          <a:p>
            <a:pPr algn="just">
              <a:lnSpc>
                <a:spcPct val="100000"/>
              </a:lnSpc>
            </a:pPr>
            <a:r>
              <a:rPr lang="en-US" sz="2400" dirty="0">
                <a:latin typeface="Times New Roman" panose="02020603050405020304" pitchFamily="18" charset="0"/>
                <a:cs typeface="Times New Roman" panose="02020603050405020304" pitchFamily="18" charset="0"/>
              </a:rPr>
              <a:t>Enhanced efficiency and productivity</a:t>
            </a:r>
          </a:p>
          <a:p>
            <a:pPr algn="just">
              <a:lnSpc>
                <a:spcPct val="100000"/>
              </a:lnSpc>
            </a:pPr>
            <a:r>
              <a:rPr lang="en-US" sz="2400" dirty="0">
                <a:latin typeface="Times New Roman" panose="02020603050405020304" pitchFamily="18" charset="0"/>
                <a:cs typeface="Times New Roman" panose="02020603050405020304" pitchFamily="18" charset="0"/>
              </a:rPr>
              <a:t>Better employee engagement at workplace</a:t>
            </a:r>
          </a:p>
          <a:p>
            <a:pPr algn="just">
              <a:lnSpc>
                <a:spcPct val="100000"/>
              </a:lnSpc>
            </a:pPr>
            <a:r>
              <a:rPr lang="en-US" sz="2400" dirty="0">
                <a:latin typeface="Times New Roman" panose="02020603050405020304" pitchFamily="18" charset="0"/>
                <a:cs typeface="Times New Roman" panose="02020603050405020304" pitchFamily="18" charset="0"/>
              </a:rPr>
              <a:t>Better sharing of ideas and increased innovations</a:t>
            </a:r>
          </a:p>
          <a:p>
            <a:pPr algn="just">
              <a:lnSpc>
                <a:spcPct val="100000"/>
              </a:lnSpc>
            </a:pPr>
            <a:r>
              <a:rPr lang="en-US" sz="2400" dirty="0">
                <a:latin typeface="Times New Roman" panose="02020603050405020304" pitchFamily="18" charset="0"/>
                <a:cs typeface="Times New Roman" panose="02020603050405020304" pitchFamily="18" charset="0"/>
              </a:rPr>
              <a:t>Improved customer relations</a:t>
            </a:r>
          </a:p>
          <a:p>
            <a:pPr algn="just">
              <a:lnSpc>
                <a:spcPct val="100000"/>
              </a:lnSpc>
            </a:pPr>
            <a:r>
              <a:rPr lang="en-US" sz="2400" dirty="0">
                <a:latin typeface="Times New Roman" panose="02020603050405020304" pitchFamily="18" charset="0"/>
                <a:cs typeface="Times New Roman" panose="02020603050405020304" pitchFamily="18" charset="0"/>
              </a:rPr>
              <a:t>Healthy organizational culture</a:t>
            </a:r>
          </a:p>
          <a:p>
            <a:pPr algn="just">
              <a:lnSpc>
                <a:spcPct val="100000"/>
              </a:lnSpc>
            </a:pPr>
            <a:r>
              <a:rPr lang="en-US" sz="2400" dirty="0">
                <a:latin typeface="Times New Roman" panose="02020603050405020304" pitchFamily="18" charset="0"/>
                <a:cs typeface="Times New Roman" panose="02020603050405020304" pitchFamily="18" charset="0"/>
              </a:rPr>
              <a:t>Job satisfaction (</a:t>
            </a:r>
            <a:r>
              <a:rPr lang="en-US" sz="2400" dirty="0" err="1">
                <a:latin typeface="Times New Roman" panose="02020603050405020304" pitchFamily="18" charset="0"/>
                <a:cs typeface="Times New Roman" panose="02020603050405020304" pitchFamily="18" charset="0"/>
              </a:rPr>
              <a:t>Radovic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Markovic</a:t>
            </a:r>
            <a:r>
              <a:rPr lang="en-US" sz="2400" dirty="0">
                <a:latin typeface="Times New Roman" panose="02020603050405020304" pitchFamily="18" charset="0"/>
                <a:cs typeface="Times New Roman" panose="02020603050405020304" pitchFamily="18" charset="0"/>
              </a:rPr>
              <a:t> and </a:t>
            </a:r>
            <a:r>
              <a:rPr lang="en-US" sz="2400" dirty="0" err="1">
                <a:latin typeface="Times New Roman" panose="02020603050405020304" pitchFamily="18" charset="0"/>
                <a:cs typeface="Times New Roman" panose="02020603050405020304" pitchFamily="18" charset="0"/>
              </a:rPr>
              <a:t>Salamzadeh</a:t>
            </a:r>
            <a:r>
              <a:rPr lang="en-US" sz="2400" dirty="0">
                <a:latin typeface="Times New Roman" panose="02020603050405020304" pitchFamily="18" charset="0"/>
                <a:cs typeface="Times New Roman" panose="02020603050405020304" pitchFamily="18" charset="0"/>
              </a:rPr>
              <a:t>, 2018)</a:t>
            </a:r>
          </a:p>
        </p:txBody>
      </p:sp>
      <p:sp>
        <p:nvSpPr>
          <p:cNvPr id="5" name="TextBox 4"/>
          <p:cNvSpPr txBox="1"/>
          <p:nvPr/>
        </p:nvSpPr>
        <p:spPr>
          <a:xfrm>
            <a:off x="7746471" y="5113867"/>
            <a:ext cx="3785129" cy="646331"/>
          </a:xfrm>
          <a:prstGeom prst="rect">
            <a:avLst/>
          </a:prstGeom>
          <a:noFill/>
        </p:spPr>
        <p:txBody>
          <a:bodyPr wrap="square" rtlCol="0">
            <a:spAutoFit/>
          </a:bodyPr>
          <a:lstStyle/>
          <a:p>
            <a:r>
              <a:rPr lang="en-US" dirty="0"/>
              <a:t>Source: Communication skill at workplace, 2022</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50000" y="1213238"/>
            <a:ext cx="5435599" cy="3900629"/>
          </a:xfrm>
          <a:prstGeom prst="rect">
            <a:avLst/>
          </a:prstGeom>
        </p:spPr>
      </p:pic>
    </p:spTree>
    <p:extLst>
      <p:ext uri="{BB962C8B-B14F-4D97-AF65-F5344CB8AC3E}">
        <p14:creationId xmlns:p14="http://schemas.microsoft.com/office/powerpoint/2010/main" val="30653574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6112" y="452718"/>
            <a:ext cx="4165580" cy="1400530"/>
          </a:xfrm>
        </p:spPr>
        <p:txBody>
          <a:bodyPr>
            <a:normAutofit/>
          </a:bodyPr>
          <a:lstStyle/>
          <a:p>
            <a:r>
              <a:rPr lang="en-US" b="1" dirty="0">
                <a:solidFill>
                  <a:srgbClr val="FFFF00"/>
                </a:solidFill>
                <a:latin typeface="Times New Roman" panose="02020603050405020304" pitchFamily="18" charset="0"/>
                <a:cs typeface="Times New Roman" panose="02020603050405020304" pitchFamily="18" charset="0"/>
              </a:rPr>
              <a:t> models of communication </a:t>
            </a:r>
          </a:p>
        </p:txBody>
      </p:sp>
      <p:sp>
        <p:nvSpPr>
          <p:cNvPr id="21" name="Freeform: Shape 20">
            <a:extLst>
              <a:ext uri="{FF2B5EF4-FFF2-40B4-BE49-F238E27FC236}">
                <a16:creationId xmlns:a16="http://schemas.microsoft.com/office/drawing/2014/main" id="{DBAF956B-591A-4461-BB3C-79AA176B09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270819" y="-63600"/>
            <a:ext cx="6858001" cy="6985200"/>
          </a:xfrm>
          <a:custGeom>
            <a:avLst/>
            <a:gdLst>
              <a:gd name="connsiteX0" fmla="*/ 6858001 w 6858001"/>
              <a:gd name="connsiteY0" fmla="*/ 1177 h 6985200"/>
              <a:gd name="connsiteX1" fmla="*/ 6858001 w 6858001"/>
              <a:gd name="connsiteY1" fmla="*/ 1344715 h 6985200"/>
              <a:gd name="connsiteX2" fmla="*/ 6858000 w 6858001"/>
              <a:gd name="connsiteY2" fmla="*/ 1344715 h 6985200"/>
              <a:gd name="connsiteX3" fmla="*/ 6858000 w 6858001"/>
              <a:gd name="connsiteY3" fmla="*/ 6985200 h 6985200"/>
              <a:gd name="connsiteX4" fmla="*/ 0 w 6858001"/>
              <a:gd name="connsiteY4" fmla="*/ 6985199 h 6985200"/>
              <a:gd name="connsiteX5" fmla="*/ 0 w 6858001"/>
              <a:gd name="connsiteY5" fmla="*/ 887191 h 6985200"/>
              <a:gd name="connsiteX6" fmla="*/ 1 w 6858001"/>
              <a:gd name="connsiteY6" fmla="*/ 887191 h 6985200"/>
              <a:gd name="connsiteX7" fmla="*/ 1 w 6858001"/>
              <a:gd name="connsiteY7" fmla="*/ 0 h 6985200"/>
              <a:gd name="connsiteX8" fmla="*/ 40463 w 6858001"/>
              <a:gd name="connsiteY8" fmla="*/ 5883 h 6985200"/>
              <a:gd name="connsiteX9" fmla="*/ 159107 w 6858001"/>
              <a:gd name="connsiteY9" fmla="*/ 23196 h 6985200"/>
              <a:gd name="connsiteX10" fmla="*/ 245518 w 6858001"/>
              <a:gd name="connsiteY10" fmla="*/ 35299 h 6985200"/>
              <a:gd name="connsiteX11" fmla="*/ 348388 w 6858001"/>
              <a:gd name="connsiteY11" fmla="*/ 48073 h 6985200"/>
              <a:gd name="connsiteX12" fmla="*/ 470460 w 6858001"/>
              <a:gd name="connsiteY12" fmla="*/ 63369 h 6985200"/>
              <a:gd name="connsiteX13" fmla="*/ 605563 w 6858001"/>
              <a:gd name="connsiteY13" fmla="*/ 79506 h 6985200"/>
              <a:gd name="connsiteX14" fmla="*/ 757810 w 6858001"/>
              <a:gd name="connsiteY14" fmla="*/ 96483 h 6985200"/>
              <a:gd name="connsiteX15" fmla="*/ 923774 w 6858001"/>
              <a:gd name="connsiteY15" fmla="*/ 114469 h 6985200"/>
              <a:gd name="connsiteX16" fmla="*/ 1104139 w 6858001"/>
              <a:gd name="connsiteY16" fmla="*/ 132454 h 6985200"/>
              <a:gd name="connsiteX17" fmla="*/ 1296163 w 6858001"/>
              <a:gd name="connsiteY17" fmla="*/ 150776 h 6985200"/>
              <a:gd name="connsiteX18" fmla="*/ 1503275 w 6858001"/>
              <a:gd name="connsiteY18" fmla="*/ 167753 h 6985200"/>
              <a:gd name="connsiteX19" fmla="*/ 1719988 w 6858001"/>
              <a:gd name="connsiteY19" fmla="*/ 184058 h 6985200"/>
              <a:gd name="connsiteX20" fmla="*/ 1949045 w 6858001"/>
              <a:gd name="connsiteY20" fmla="*/ 198849 h 6985200"/>
              <a:gd name="connsiteX21" fmla="*/ 2187703 w 6858001"/>
              <a:gd name="connsiteY21" fmla="*/ 212969 h 6985200"/>
              <a:gd name="connsiteX22" fmla="*/ 2436649 w 6858001"/>
              <a:gd name="connsiteY22" fmla="*/ 226248 h 6985200"/>
              <a:gd name="connsiteX23" fmla="*/ 2564208 w 6858001"/>
              <a:gd name="connsiteY23" fmla="*/ 230955 h 6985200"/>
              <a:gd name="connsiteX24" fmla="*/ 2694509 w 6858001"/>
              <a:gd name="connsiteY24" fmla="*/ 236165 h 6985200"/>
              <a:gd name="connsiteX25" fmla="*/ 2826869 w 6858001"/>
              <a:gd name="connsiteY25" fmla="*/ 241040 h 6985200"/>
              <a:gd name="connsiteX26" fmla="*/ 2959914 w 6858001"/>
              <a:gd name="connsiteY26" fmla="*/ 244234 h 6985200"/>
              <a:gd name="connsiteX27" fmla="*/ 3095702 w 6858001"/>
              <a:gd name="connsiteY27" fmla="*/ 247091 h 6985200"/>
              <a:gd name="connsiteX28" fmla="*/ 3232862 w 6858001"/>
              <a:gd name="connsiteY28" fmla="*/ 250117 h 6985200"/>
              <a:gd name="connsiteX29" fmla="*/ 3372766 w 6858001"/>
              <a:gd name="connsiteY29" fmla="*/ 252134 h 6985200"/>
              <a:gd name="connsiteX30" fmla="*/ 3514040 w 6858001"/>
              <a:gd name="connsiteY30" fmla="*/ 252134 h 6985200"/>
              <a:gd name="connsiteX31" fmla="*/ 3656686 w 6858001"/>
              <a:gd name="connsiteY31" fmla="*/ 253142 h 6985200"/>
              <a:gd name="connsiteX32" fmla="*/ 3800705 w 6858001"/>
              <a:gd name="connsiteY32" fmla="*/ 252134 h 6985200"/>
              <a:gd name="connsiteX33" fmla="*/ 3946780 w 6858001"/>
              <a:gd name="connsiteY33" fmla="*/ 250117 h 6985200"/>
              <a:gd name="connsiteX34" fmla="*/ 4092856 w 6858001"/>
              <a:gd name="connsiteY34" fmla="*/ 248268 h 6985200"/>
              <a:gd name="connsiteX35" fmla="*/ 4240988 w 6858001"/>
              <a:gd name="connsiteY35" fmla="*/ 244234 h 6985200"/>
              <a:gd name="connsiteX36" fmla="*/ 4390492 w 6858001"/>
              <a:gd name="connsiteY36" fmla="*/ 240032 h 6985200"/>
              <a:gd name="connsiteX37" fmla="*/ 4539997 w 6858001"/>
              <a:gd name="connsiteY37" fmla="*/ 235157 h 6985200"/>
              <a:gd name="connsiteX38" fmla="*/ 4690873 w 6858001"/>
              <a:gd name="connsiteY38" fmla="*/ 228266 h 6985200"/>
              <a:gd name="connsiteX39" fmla="*/ 4843120 w 6858001"/>
              <a:gd name="connsiteY39" fmla="*/ 220029 h 6985200"/>
              <a:gd name="connsiteX40" fmla="*/ 4996054 w 6858001"/>
              <a:gd name="connsiteY40" fmla="*/ 212129 h 6985200"/>
              <a:gd name="connsiteX41" fmla="*/ 5148987 w 6858001"/>
              <a:gd name="connsiteY41" fmla="*/ 202044 h 6985200"/>
              <a:gd name="connsiteX42" fmla="*/ 5303978 w 6858001"/>
              <a:gd name="connsiteY42" fmla="*/ 189941 h 6985200"/>
              <a:gd name="connsiteX43" fmla="*/ 5456911 w 6858001"/>
              <a:gd name="connsiteY43" fmla="*/ 177839 h 6985200"/>
              <a:gd name="connsiteX44" fmla="*/ 5612588 w 6858001"/>
              <a:gd name="connsiteY44" fmla="*/ 163887 h 6985200"/>
              <a:gd name="connsiteX45" fmla="*/ 5768950 w 6858001"/>
              <a:gd name="connsiteY45" fmla="*/ 148591 h 6985200"/>
              <a:gd name="connsiteX46" fmla="*/ 5923255 w 6858001"/>
              <a:gd name="connsiteY46" fmla="*/ 132455 h 6985200"/>
              <a:gd name="connsiteX47" fmla="*/ 6079618 w 6858001"/>
              <a:gd name="connsiteY47" fmla="*/ 113629 h 6985200"/>
              <a:gd name="connsiteX48" fmla="*/ 6235294 w 6858001"/>
              <a:gd name="connsiteY48" fmla="*/ 93458 h 6985200"/>
              <a:gd name="connsiteX49" fmla="*/ 6391657 w 6858001"/>
              <a:gd name="connsiteY49" fmla="*/ 73455 h 6985200"/>
              <a:gd name="connsiteX50" fmla="*/ 6547333 w 6858001"/>
              <a:gd name="connsiteY50" fmla="*/ 50091 h 6985200"/>
              <a:gd name="connsiteX51" fmla="*/ 6702324 w 6858001"/>
              <a:gd name="connsiteY51" fmla="*/ 26222 h 698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6985200">
                <a:moveTo>
                  <a:pt x="6858001" y="1177"/>
                </a:moveTo>
                <a:lnTo>
                  <a:pt x="6858001" y="1344715"/>
                </a:lnTo>
                <a:lnTo>
                  <a:pt x="6858000" y="1344715"/>
                </a:lnTo>
                <a:lnTo>
                  <a:pt x="6858000" y="6985200"/>
                </a:lnTo>
                <a:lnTo>
                  <a:pt x="0" y="6985199"/>
                </a:lnTo>
                <a:lnTo>
                  <a:pt x="0" y="887191"/>
                </a:lnTo>
                <a:lnTo>
                  <a:pt x="1" y="887191"/>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9" y="241040"/>
                </a:lnTo>
                <a:lnTo>
                  <a:pt x="2959914" y="244234"/>
                </a:lnTo>
                <a:lnTo>
                  <a:pt x="3095702" y="247091"/>
                </a:lnTo>
                <a:lnTo>
                  <a:pt x="3232862" y="250117"/>
                </a:lnTo>
                <a:lnTo>
                  <a:pt x="3372766" y="252134"/>
                </a:lnTo>
                <a:lnTo>
                  <a:pt x="3514040" y="252134"/>
                </a:lnTo>
                <a:lnTo>
                  <a:pt x="3656686" y="253142"/>
                </a:lnTo>
                <a:lnTo>
                  <a:pt x="3800705" y="252134"/>
                </a:lnTo>
                <a:lnTo>
                  <a:pt x="3946780" y="250117"/>
                </a:lnTo>
                <a:lnTo>
                  <a:pt x="4092856"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solidFill>
            <a:srgbClr val="FFFFFF"/>
          </a:solidFill>
          <a:ln>
            <a:noFill/>
          </a:ln>
        </p:spPr>
      </p:sp>
      <p:sp>
        <p:nvSpPr>
          <p:cNvPr id="23" name="Freeform 23">
            <a:extLst>
              <a:ext uri="{FF2B5EF4-FFF2-40B4-BE49-F238E27FC236}">
                <a16:creationId xmlns:a16="http://schemas.microsoft.com/office/drawing/2014/main" id="{E8895FAA-0D03-43F6-9594-A8733552E2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402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7" name="Picture 6" descr="Diagram&#10;&#10;Description automatically generated">
            <a:extLst>
              <a:ext uri="{FF2B5EF4-FFF2-40B4-BE49-F238E27FC236}">
                <a16:creationId xmlns:a16="http://schemas.microsoft.com/office/drawing/2014/main" id="{F8A9925B-AD4E-1898-8C72-893F705500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4410" y="851938"/>
            <a:ext cx="5449471" cy="1678320"/>
          </a:xfrm>
          <a:prstGeom prst="rect">
            <a:avLst/>
          </a:prstGeom>
          <a:effectLst/>
        </p:spPr>
      </p:pic>
      <p:sp>
        <p:nvSpPr>
          <p:cNvPr id="25" name="Rectangle 24">
            <a:extLst>
              <a:ext uri="{FF2B5EF4-FFF2-40B4-BE49-F238E27FC236}">
                <a16:creationId xmlns:a16="http://schemas.microsoft.com/office/drawing/2014/main" id="{918FB696-BC5E-43A4-9768-4BB5278BDC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p:cNvSpPr>
            <a:spLocks noGrp="1"/>
          </p:cNvSpPr>
          <p:nvPr>
            <p:ph idx="1"/>
          </p:nvPr>
        </p:nvSpPr>
        <p:spPr>
          <a:xfrm>
            <a:off x="646113" y="2052918"/>
            <a:ext cx="4165146" cy="4195481"/>
          </a:xfrm>
        </p:spPr>
        <p:txBody>
          <a:bodyPr>
            <a:normAutofit/>
          </a:bodyPr>
          <a:lstStyle/>
          <a:p>
            <a:pPr>
              <a:buFont typeface="Wingdings" panose="05000000000000000000" pitchFamily="2" charset="2"/>
              <a:buChar char="Ø"/>
            </a:pPr>
            <a:r>
              <a:rPr lang="en-GB" sz="2800" dirty="0">
                <a:effectLst/>
                <a:latin typeface="Times New Roman" panose="02020603050405020304" pitchFamily="18" charset="0"/>
              </a:rPr>
              <a:t>Shannon-Weaver's Model</a:t>
            </a:r>
          </a:p>
          <a:p>
            <a:pPr>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Schramm's Model of Communication</a:t>
            </a:r>
          </a:p>
          <a:p>
            <a:pPr>
              <a:buFont typeface="Wingdings" panose="05000000000000000000" pitchFamily="2" charset="2"/>
              <a:buChar char="Ø"/>
            </a:pPr>
            <a:r>
              <a:rPr lang="en-US" sz="2800" dirty="0" err="1">
                <a:latin typeface="Times New Roman" panose="02020603050405020304" pitchFamily="18" charset="0"/>
                <a:cs typeface="Times New Roman" panose="02020603050405020304" pitchFamily="18" charset="0"/>
              </a:rPr>
              <a:t>Berlo’s</a:t>
            </a:r>
            <a:r>
              <a:rPr lang="en-US" sz="2800" dirty="0">
                <a:latin typeface="Times New Roman" panose="02020603050405020304" pitchFamily="18" charset="0"/>
                <a:cs typeface="Times New Roman" panose="02020603050405020304" pitchFamily="18" charset="0"/>
              </a:rPr>
              <a:t> SMCR model of communication (</a:t>
            </a:r>
            <a:r>
              <a:rPr lang="en-US" sz="2800" dirty="0" err="1">
                <a:latin typeface="Times New Roman" panose="02020603050405020304" pitchFamily="18" charset="0"/>
                <a:cs typeface="Times New Roman" panose="02020603050405020304" pitchFamily="18" charset="0"/>
              </a:rPr>
              <a:t>Managementstudyguide</a:t>
            </a:r>
            <a:r>
              <a:rPr lang="en-US" sz="2800" dirty="0">
                <a:latin typeface="Times New Roman" panose="02020603050405020304" pitchFamily="18" charset="0"/>
                <a:cs typeface="Times New Roman" panose="02020603050405020304" pitchFamily="18" charset="0"/>
              </a:rPr>
              <a:t>. 2022)</a:t>
            </a:r>
          </a:p>
        </p:txBody>
      </p:sp>
      <p:pic>
        <p:nvPicPr>
          <p:cNvPr id="5" name="Picture 4" descr="Diagram&#10;&#10;Description automatically generated">
            <a:extLst>
              <a:ext uri="{FF2B5EF4-FFF2-40B4-BE49-F238E27FC236}">
                <a16:creationId xmlns:a16="http://schemas.microsoft.com/office/drawing/2014/main" id="{6F6A9369-69A9-8A0F-71B3-4C94C04B146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24995" y="2538756"/>
            <a:ext cx="5449471" cy="4074985"/>
          </a:xfrm>
          <a:prstGeom prst="rect">
            <a:avLst/>
          </a:prstGeom>
          <a:effectLst/>
        </p:spPr>
      </p:pic>
    </p:spTree>
    <p:extLst>
      <p:ext uri="{BB962C8B-B14F-4D97-AF65-F5344CB8AC3E}">
        <p14:creationId xmlns:p14="http://schemas.microsoft.com/office/powerpoint/2010/main" val="27655160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8E37572-B258-567C-EE5D-14DF11B7221D}"/>
              </a:ext>
            </a:extLst>
          </p:cNvPr>
          <p:cNvSpPr txBox="1"/>
          <p:nvPr/>
        </p:nvSpPr>
        <p:spPr>
          <a:xfrm>
            <a:off x="704589" y="1980739"/>
            <a:ext cx="6093912" cy="1800493"/>
          </a:xfrm>
          <a:prstGeom prst="rect">
            <a:avLst/>
          </a:prstGeom>
          <a:noFill/>
        </p:spPr>
        <p:txBody>
          <a:bodyPr wrap="square">
            <a:spAutoFit/>
          </a:bodyPr>
          <a:lstStyle/>
          <a:p>
            <a:pPr marL="342900" marR="0" lvl="0" indent="-342900" defTabSz="457200" rtl="0" eaLnBrk="1" fontAlgn="auto" latinLnBrk="0" hangingPunct="1">
              <a:lnSpc>
                <a:spcPct val="100000"/>
              </a:lnSpc>
              <a:spcBef>
                <a:spcPts val="1000"/>
              </a:spcBef>
              <a:spcAft>
                <a:spcPts val="0"/>
              </a:spcAft>
              <a:buClr>
                <a:srgbClr val="1E5155">
                  <a:lumMod val="40000"/>
                  <a:lumOff val="60000"/>
                </a:srgbClr>
              </a:buClr>
              <a:buSzPct val="80000"/>
              <a:buFont typeface="Wingdings" panose="05000000000000000000" pitchFamily="2" charset="2"/>
              <a:buChar char="Ø"/>
              <a:tabLst/>
              <a:defRPr/>
            </a:pPr>
            <a:r>
              <a:rPr kumimoji="0" lang="en-US" sz="3700" b="0" i="0" u="none" strike="noStrike" kern="1200" cap="none" spc="0" normalizeH="0" baseline="0" noProof="0" dirty="0">
                <a:ln>
                  <a:noFill/>
                </a:ln>
                <a:effectLst/>
                <a:uLnTx/>
                <a:uFillTx/>
                <a:latin typeface="Myriad Pro"/>
                <a:ea typeface="+mj-ea"/>
                <a:cs typeface="+mj-cs"/>
              </a:rPr>
              <a:t>The </a:t>
            </a:r>
            <a:r>
              <a:rPr kumimoji="0" lang="en-US" sz="3700" b="0" i="0" u="none" strike="noStrike" kern="1200" cap="none" spc="0" normalizeH="0" baseline="0" noProof="0" dirty="0" err="1">
                <a:ln>
                  <a:noFill/>
                </a:ln>
                <a:effectLst/>
                <a:uLnTx/>
                <a:uFillTx/>
                <a:latin typeface="Myriad Pro"/>
                <a:ea typeface="+mj-ea"/>
                <a:cs typeface="+mj-cs"/>
              </a:rPr>
              <a:t>Lendle</a:t>
            </a:r>
            <a:r>
              <a:rPr kumimoji="0" lang="en-US" sz="3700" b="0" i="0" u="none" strike="noStrike" kern="1200" cap="none" spc="0" normalizeH="0" baseline="0" noProof="0" dirty="0">
                <a:ln>
                  <a:noFill/>
                </a:ln>
                <a:effectLst/>
                <a:uLnTx/>
                <a:uFillTx/>
                <a:latin typeface="Myriad Pro"/>
                <a:ea typeface="+mj-ea"/>
                <a:cs typeface="+mj-cs"/>
              </a:rPr>
              <a:t>-Daft model Channel Richness Hierarchy</a:t>
            </a:r>
            <a:endParaRPr kumimoji="0" lang="en-US" sz="2000" b="0"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p:txBody>
      </p:sp>
      <p:sp>
        <p:nvSpPr>
          <p:cNvPr id="5" name="TextBox 4">
            <a:extLst>
              <a:ext uri="{FF2B5EF4-FFF2-40B4-BE49-F238E27FC236}">
                <a16:creationId xmlns:a16="http://schemas.microsoft.com/office/drawing/2014/main" id="{FA4BD3BC-DE3B-71BF-8FB2-7103BC68FBAB}"/>
              </a:ext>
            </a:extLst>
          </p:cNvPr>
          <p:cNvSpPr txBox="1"/>
          <p:nvPr/>
        </p:nvSpPr>
        <p:spPr>
          <a:xfrm>
            <a:off x="3049044" y="226553"/>
            <a:ext cx="6093912" cy="1200329"/>
          </a:xfrm>
          <a:prstGeom prst="rect">
            <a:avLst/>
          </a:prstGeom>
          <a:noFill/>
        </p:spPr>
        <p:txBody>
          <a:bodyPr wrap="square">
            <a:spAutoFit/>
          </a:bodyPr>
          <a:lstStyle/>
          <a:p>
            <a:r>
              <a:rPr kumimoji="0" lang="en-US" sz="3600" b="1" i="0" u="none" strike="noStrike" kern="1200" cap="none" spc="0" normalizeH="0" baseline="0" noProof="0" dirty="0">
                <a:ln>
                  <a:noFill/>
                </a:ln>
                <a:solidFill>
                  <a:srgbClr val="FFFF00"/>
                </a:solidFill>
                <a:effectLst/>
                <a:uLnTx/>
                <a:uFillTx/>
                <a:latin typeface="Times New Roman" panose="02020603050405020304" pitchFamily="18" charset="0"/>
                <a:ea typeface="+mj-ea"/>
                <a:cs typeface="Times New Roman" panose="02020603050405020304" pitchFamily="18" charset="0"/>
              </a:rPr>
              <a:t>Use of theories related to models of communication </a:t>
            </a:r>
            <a:endParaRPr lang="en-GB" dirty="0"/>
          </a:p>
        </p:txBody>
      </p:sp>
      <p:pic>
        <p:nvPicPr>
          <p:cNvPr id="7" name="Picture 6" descr="Diagram&#10;&#10;Description automatically generated">
            <a:extLst>
              <a:ext uri="{FF2B5EF4-FFF2-40B4-BE49-F238E27FC236}">
                <a16:creationId xmlns:a16="http://schemas.microsoft.com/office/drawing/2014/main" id="{17291658-3D71-F2E1-4A36-0BB1D4D1A8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1426882"/>
            <a:ext cx="5590783" cy="5204565"/>
          </a:xfrm>
          <a:prstGeom prst="rect">
            <a:avLst/>
          </a:prstGeom>
        </p:spPr>
      </p:pic>
    </p:spTree>
    <p:extLst>
      <p:ext uri="{BB962C8B-B14F-4D97-AF65-F5344CB8AC3E}">
        <p14:creationId xmlns:p14="http://schemas.microsoft.com/office/powerpoint/2010/main" val="24388221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29787B81-C7DF-412B-A405-EF4454012D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picture containing text, clipart&#10;&#10;Description automatically generated">
            <a:extLst>
              <a:ext uri="{FF2B5EF4-FFF2-40B4-BE49-F238E27FC236}">
                <a16:creationId xmlns:a16="http://schemas.microsoft.com/office/drawing/2014/main" id="{892CC010-533C-9DBC-10F3-67688DC9DF15}"/>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b="7025"/>
          <a:stretch/>
        </p:blipFill>
        <p:spPr>
          <a:xfrm>
            <a:off x="20" y="-1"/>
            <a:ext cx="12191980" cy="6858000"/>
          </a:xfrm>
          <a:prstGeom prst="rect">
            <a:avLst/>
          </a:prstGeom>
        </p:spPr>
      </p:pic>
      <p:sp>
        <p:nvSpPr>
          <p:cNvPr id="2" name="Title 1"/>
          <p:cNvSpPr>
            <a:spLocks noGrp="1"/>
          </p:cNvSpPr>
          <p:nvPr>
            <p:ph type="title"/>
          </p:nvPr>
        </p:nvSpPr>
        <p:spPr>
          <a:xfrm>
            <a:off x="646111" y="452718"/>
            <a:ext cx="9404723" cy="1400530"/>
          </a:xfrm>
        </p:spPr>
        <p:txBody>
          <a:bodyPr>
            <a:normAutofit/>
          </a:bodyPr>
          <a:lstStyle/>
          <a:p>
            <a:pPr>
              <a:lnSpc>
                <a:spcPct val="90000"/>
              </a:lnSpc>
            </a:pPr>
            <a:r>
              <a:rPr lang="en-US" sz="2900" b="1" dirty="0">
                <a:solidFill>
                  <a:srgbClr val="FFFF00"/>
                </a:solidFill>
                <a:latin typeface="Times New Roman" panose="02020603050405020304" pitchFamily="18" charset="0"/>
                <a:cs typeface="Times New Roman" panose="02020603050405020304" pitchFamily="18" charset="0"/>
              </a:rPr>
              <a:t>Potential barriers that can prevent effective communication between organization and  external stakeholders</a:t>
            </a:r>
          </a:p>
        </p:txBody>
      </p:sp>
      <p:sp>
        <p:nvSpPr>
          <p:cNvPr id="3" name="Content Placeholder 2"/>
          <p:cNvSpPr>
            <a:spLocks noGrp="1"/>
          </p:cNvSpPr>
          <p:nvPr>
            <p:ph idx="1"/>
          </p:nvPr>
        </p:nvSpPr>
        <p:spPr>
          <a:xfrm>
            <a:off x="1103312" y="2052918"/>
            <a:ext cx="8946541" cy="4195481"/>
          </a:xfrm>
        </p:spPr>
        <p:txBody>
          <a:bodyPr>
            <a:normAutofit/>
          </a:bodyPr>
          <a:lstStyle/>
          <a:p>
            <a:r>
              <a:rPr lang="en-US" sz="3200" dirty="0">
                <a:latin typeface="Times New Roman" panose="02020603050405020304" pitchFamily="18" charset="0"/>
                <a:cs typeface="Times New Roman" panose="02020603050405020304" pitchFamily="18" charset="0"/>
              </a:rPr>
              <a:t>Psychological barriers</a:t>
            </a:r>
          </a:p>
          <a:p>
            <a:r>
              <a:rPr lang="en-US" sz="3200" dirty="0">
                <a:latin typeface="Times New Roman" panose="02020603050405020304" pitchFamily="18" charset="0"/>
                <a:cs typeface="Times New Roman" panose="02020603050405020304" pitchFamily="18" charset="0"/>
              </a:rPr>
              <a:t>Organizational structure related barriers</a:t>
            </a:r>
          </a:p>
          <a:p>
            <a:r>
              <a:rPr lang="en-US" sz="3200" dirty="0">
                <a:latin typeface="Times New Roman" panose="02020603050405020304" pitchFamily="18" charset="0"/>
                <a:cs typeface="Times New Roman" panose="02020603050405020304" pitchFamily="18" charset="0"/>
              </a:rPr>
              <a:t>Cultural hindrances</a:t>
            </a:r>
          </a:p>
          <a:p>
            <a:r>
              <a:rPr lang="en-US" sz="3200" dirty="0">
                <a:latin typeface="Times New Roman" panose="02020603050405020304" pitchFamily="18" charset="0"/>
                <a:cs typeface="Times New Roman" panose="02020603050405020304" pitchFamily="18" charset="0"/>
              </a:rPr>
              <a:t>Physiological barriers</a:t>
            </a:r>
          </a:p>
          <a:p>
            <a:r>
              <a:rPr lang="en-US" sz="3200" dirty="0">
                <a:latin typeface="Times New Roman" panose="02020603050405020304" pitchFamily="18" charset="0"/>
                <a:cs typeface="Times New Roman" panose="02020603050405020304" pitchFamily="18" charset="0"/>
              </a:rPr>
              <a:t>Language barriers (</a:t>
            </a:r>
            <a:r>
              <a:rPr lang="en-US" sz="3200" dirty="0" err="1">
                <a:latin typeface="Times New Roman" panose="02020603050405020304" pitchFamily="18" charset="0"/>
                <a:cs typeface="Times New Roman" panose="02020603050405020304" pitchFamily="18" charset="0"/>
              </a:rPr>
              <a:t>Kapur</a:t>
            </a:r>
            <a:r>
              <a:rPr lang="en-US" sz="3200" dirty="0">
                <a:latin typeface="Times New Roman" panose="02020603050405020304" pitchFamily="18" charset="0"/>
                <a:cs typeface="Times New Roman" panose="02020603050405020304" pitchFamily="18" charset="0"/>
              </a:rPr>
              <a:t>, 2018)</a:t>
            </a: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56231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77568"/>
            <a:ext cx="10515600" cy="1325563"/>
          </a:xfrm>
        </p:spPr>
        <p:txBody>
          <a:bodyPr>
            <a:normAutofit/>
          </a:bodyPr>
          <a:lstStyle/>
          <a:p>
            <a:r>
              <a:rPr lang="en-US" sz="3600" b="1" dirty="0">
                <a:solidFill>
                  <a:srgbClr val="FFFF00"/>
                </a:solidFill>
                <a:latin typeface="Times New Roman" panose="02020603050405020304" pitchFamily="18" charset="0"/>
                <a:cs typeface="Times New Roman" panose="02020603050405020304" pitchFamily="18" charset="0"/>
              </a:rPr>
              <a:t>Communication Channels</a:t>
            </a:r>
          </a:p>
        </p:txBody>
      </p:sp>
      <p:sp>
        <p:nvSpPr>
          <p:cNvPr id="3" name="Content Placeholder 2"/>
          <p:cNvSpPr>
            <a:spLocks noGrp="1"/>
          </p:cNvSpPr>
          <p:nvPr>
            <p:ph idx="1"/>
          </p:nvPr>
        </p:nvSpPr>
        <p:spPr>
          <a:xfrm>
            <a:off x="838200" y="914400"/>
            <a:ext cx="10515600" cy="5623559"/>
          </a:xfrm>
        </p:spPr>
        <p:txBody>
          <a:bodyPr>
            <a:noAutofit/>
          </a:bodyPr>
          <a:lstStyle/>
          <a:p>
            <a:pPr marL="0" indent="0" algn="just">
              <a:lnSpc>
                <a:spcPct val="110000"/>
              </a:lnSpc>
              <a:buNone/>
            </a:pPr>
            <a:r>
              <a:rPr lang="en-US" sz="2800" b="1" dirty="0">
                <a:latin typeface="Times New Roman" panose="02020603050405020304" pitchFamily="18" charset="0"/>
                <a:cs typeface="Times New Roman" panose="02020603050405020304" pitchFamily="18" charset="0"/>
              </a:rPr>
              <a:t>Channels of communication used by the organization</a:t>
            </a:r>
          </a:p>
          <a:p>
            <a:pPr algn="just">
              <a:lnSpc>
                <a:spcPct val="110000"/>
              </a:lnSpc>
            </a:pPr>
            <a:r>
              <a:rPr lang="en-US" sz="2800" dirty="0">
                <a:latin typeface="Times New Roman" panose="02020603050405020304" pitchFamily="18" charset="0"/>
                <a:cs typeface="Times New Roman" panose="02020603050405020304" pitchFamily="18" charset="0"/>
              </a:rPr>
              <a:t>Employee newsletters</a:t>
            </a:r>
          </a:p>
          <a:p>
            <a:pPr algn="just">
              <a:lnSpc>
                <a:spcPct val="110000"/>
              </a:lnSpc>
            </a:pPr>
            <a:r>
              <a:rPr lang="en-US" sz="2800" dirty="0">
                <a:latin typeface="Times New Roman" panose="02020603050405020304" pitchFamily="18" charset="0"/>
                <a:cs typeface="Times New Roman" panose="02020603050405020304" pitchFamily="18" charset="0"/>
              </a:rPr>
              <a:t>Documents</a:t>
            </a:r>
          </a:p>
          <a:p>
            <a:pPr algn="just">
              <a:lnSpc>
                <a:spcPct val="110000"/>
              </a:lnSpc>
            </a:pPr>
            <a:r>
              <a:rPr lang="en-US" sz="2800" dirty="0">
                <a:latin typeface="Times New Roman" panose="02020603050405020304" pitchFamily="18" charset="0"/>
                <a:cs typeface="Times New Roman" panose="02020603050405020304" pitchFamily="18" charset="0"/>
              </a:rPr>
              <a:t>Meetings and reviews</a:t>
            </a:r>
          </a:p>
          <a:p>
            <a:pPr algn="just">
              <a:lnSpc>
                <a:spcPct val="110000"/>
              </a:lnSpc>
            </a:pPr>
            <a:r>
              <a:rPr lang="en-US" sz="2800" dirty="0">
                <a:latin typeface="Times New Roman" panose="02020603050405020304" pitchFamily="18" charset="0"/>
                <a:cs typeface="Times New Roman" panose="02020603050405020304" pitchFamily="18" charset="0"/>
              </a:rPr>
              <a:t>Video conferencing</a:t>
            </a:r>
          </a:p>
          <a:p>
            <a:pPr algn="just">
              <a:lnSpc>
                <a:spcPct val="110000"/>
              </a:lnSpc>
            </a:pPr>
            <a:r>
              <a:rPr lang="en-US" sz="2800" dirty="0">
                <a:latin typeface="Times New Roman" panose="02020603050405020304" pitchFamily="18" charset="0"/>
                <a:cs typeface="Times New Roman" panose="02020603050405020304" pitchFamily="18" charset="0"/>
              </a:rPr>
              <a:t>Social media (</a:t>
            </a:r>
            <a:r>
              <a:rPr lang="en-US" sz="2800" dirty="0" err="1">
                <a:latin typeface="Times New Roman" panose="02020603050405020304" pitchFamily="18" charset="0"/>
                <a:cs typeface="Times New Roman" panose="02020603050405020304" pitchFamily="18" charset="0"/>
              </a:rPr>
              <a:t>Mohd</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Hanafiah</a:t>
            </a:r>
            <a:r>
              <a:rPr lang="en-US" sz="2800" dirty="0">
                <a:latin typeface="Times New Roman" panose="02020603050405020304" pitchFamily="18" charset="0"/>
                <a:cs typeface="Times New Roman" panose="02020603050405020304" pitchFamily="18" charset="0"/>
              </a:rPr>
              <a:t>, et. al., 2021)</a:t>
            </a:r>
          </a:p>
          <a:p>
            <a:pPr marL="0" indent="0" algn="just">
              <a:lnSpc>
                <a:spcPct val="100000"/>
              </a:lnSpc>
              <a:buNone/>
            </a:pPr>
            <a:r>
              <a:rPr lang="en-US" sz="2800" dirty="0">
                <a:latin typeface="Times New Roman" panose="02020603050405020304" pitchFamily="18" charset="0"/>
                <a:cs typeface="Times New Roman" panose="02020603050405020304" pitchFamily="18" charset="0"/>
              </a:rPr>
              <a:t> </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79080" y="1867425"/>
            <a:ext cx="3939540" cy="2666938"/>
          </a:xfrm>
          <a:prstGeom prst="rect">
            <a:avLst/>
          </a:prstGeom>
        </p:spPr>
      </p:pic>
      <p:sp>
        <p:nvSpPr>
          <p:cNvPr id="6" name="TextBox 5"/>
          <p:cNvSpPr txBox="1"/>
          <p:nvPr/>
        </p:nvSpPr>
        <p:spPr>
          <a:xfrm>
            <a:off x="7605287" y="4878752"/>
            <a:ext cx="4487126" cy="984885"/>
          </a:xfrm>
          <a:prstGeom prst="rect">
            <a:avLst/>
          </a:prstGeom>
          <a:noFill/>
        </p:spPr>
        <p:txBody>
          <a:bodyPr wrap="none" rtlCol="0">
            <a:spAutoFit/>
          </a:bodyPr>
          <a:lstStyle/>
          <a:p>
            <a:pPr algn="just"/>
            <a:r>
              <a:rPr lang="en-US" dirty="0">
                <a:latin typeface="Times New Roman" panose="02020603050405020304" pitchFamily="18" charset="0"/>
                <a:cs typeface="Times New Roman" panose="02020603050405020304" pitchFamily="18" charset="0"/>
              </a:rPr>
              <a:t>(Source: Communication channel types, 2022)</a:t>
            </a:r>
          </a:p>
          <a:p>
            <a:pPr algn="just">
              <a:lnSpc>
                <a:spcPct val="110000"/>
              </a:lnSpc>
            </a:pPr>
            <a:endParaRPr lang="en-US" sz="20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8583086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9787B81-C7DF-412B-A405-EF4454012D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icture containing text, clipart, vector graphics&#10;&#10;Description automatically generated">
            <a:extLst>
              <a:ext uri="{FF2B5EF4-FFF2-40B4-BE49-F238E27FC236}">
                <a16:creationId xmlns:a16="http://schemas.microsoft.com/office/drawing/2014/main" id="{6A9EBD06-2EA9-16CB-40F3-5A4AFF1405D2}"/>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b="1747"/>
          <a:stretch/>
        </p:blipFill>
        <p:spPr>
          <a:xfrm>
            <a:off x="20" y="-1"/>
            <a:ext cx="12191980" cy="6858000"/>
          </a:xfrm>
          <a:prstGeom prst="rect">
            <a:avLst/>
          </a:prstGeom>
        </p:spPr>
      </p:pic>
      <p:sp>
        <p:nvSpPr>
          <p:cNvPr id="3" name="Content Placeholder 2"/>
          <p:cNvSpPr>
            <a:spLocks noGrp="1"/>
          </p:cNvSpPr>
          <p:nvPr>
            <p:ph idx="1"/>
          </p:nvPr>
        </p:nvSpPr>
        <p:spPr>
          <a:xfrm>
            <a:off x="463463" y="236644"/>
            <a:ext cx="10947747" cy="6439729"/>
          </a:xfrm>
        </p:spPr>
        <p:txBody>
          <a:bodyPr>
            <a:normAutofit/>
          </a:bodyPr>
          <a:lstStyle/>
          <a:p>
            <a:pPr marL="0" indent="0">
              <a:buNone/>
            </a:pPr>
            <a:r>
              <a:rPr lang="en-US" sz="3600" b="1" dirty="0">
                <a:solidFill>
                  <a:srgbClr val="FFFF00"/>
                </a:solidFill>
                <a:latin typeface="Times New Roman" panose="02020603050405020304" pitchFamily="18" charset="0"/>
                <a:cs typeface="Times New Roman" panose="02020603050405020304" pitchFamily="18" charset="0"/>
              </a:rPr>
              <a:t>Channels  that can be used to improve communication</a:t>
            </a:r>
          </a:p>
          <a:p>
            <a:pPr marL="0" indent="0">
              <a:buNone/>
            </a:pPr>
            <a:endParaRPr lang="en-US" sz="3600" b="1" dirty="0">
              <a:solidFill>
                <a:srgbClr val="FFFF00"/>
              </a:solidFill>
              <a:latin typeface="Times New Roman" panose="02020603050405020304" pitchFamily="18" charset="0"/>
              <a:cs typeface="Times New Roman" panose="02020603050405020304" pitchFamily="18" charset="0"/>
            </a:endParaRPr>
          </a:p>
          <a:p>
            <a:r>
              <a:rPr lang="en-US" sz="2600" dirty="0">
                <a:latin typeface="Times New Roman" panose="02020603050405020304" pitchFamily="18" charset="0"/>
                <a:cs typeface="Times New Roman" panose="02020603050405020304" pitchFamily="18" charset="0"/>
              </a:rPr>
              <a:t>More in-person communication</a:t>
            </a:r>
          </a:p>
          <a:p>
            <a:r>
              <a:rPr lang="en-US" sz="2600" dirty="0">
                <a:latin typeface="Times New Roman" panose="02020603050405020304" pitchFamily="18" charset="0"/>
                <a:cs typeface="Times New Roman" panose="02020603050405020304" pitchFamily="18" charset="0"/>
              </a:rPr>
              <a:t>Live chats</a:t>
            </a:r>
          </a:p>
          <a:p>
            <a:r>
              <a:rPr lang="en-US" sz="2600" dirty="0">
                <a:latin typeface="Times New Roman" panose="02020603050405020304" pitchFamily="18" charset="0"/>
                <a:cs typeface="Times New Roman" panose="02020603050405020304" pitchFamily="18" charset="0"/>
              </a:rPr>
              <a:t>Proper  grievance redress mechanism</a:t>
            </a:r>
          </a:p>
          <a:p>
            <a:r>
              <a:rPr lang="en-US" sz="2600" dirty="0">
                <a:latin typeface="Times New Roman" panose="02020603050405020304" pitchFamily="18" charset="0"/>
                <a:cs typeface="Times New Roman" panose="02020603050405020304" pitchFamily="18" charset="0"/>
              </a:rPr>
              <a:t>Use  of  communication </a:t>
            </a:r>
            <a:r>
              <a:rPr lang="en-US" sz="2600" dirty="0" err="1">
                <a:latin typeface="Times New Roman" panose="02020603050405020304" pitchFamily="18" charset="0"/>
                <a:cs typeface="Times New Roman" panose="02020603050405020304" pitchFamily="18" charset="0"/>
              </a:rPr>
              <a:t>softwares</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Oltarzhevskyi</a:t>
            </a:r>
            <a:r>
              <a:rPr lang="en-US" sz="2600" dirty="0">
                <a:latin typeface="Times New Roman" panose="02020603050405020304" pitchFamily="18" charset="0"/>
                <a:cs typeface="Times New Roman" panose="02020603050405020304" pitchFamily="18" charset="0"/>
              </a:rPr>
              <a:t>, 2019)</a:t>
            </a:r>
          </a:p>
          <a:p>
            <a:endParaRPr lang="en-US" sz="2600" dirty="0">
              <a:latin typeface="Times New Roman" panose="02020603050405020304" pitchFamily="18" charset="0"/>
              <a:cs typeface="Times New Roman" panose="02020603050405020304" pitchFamily="18" charset="0"/>
            </a:endParaRPr>
          </a:p>
          <a:p>
            <a:pPr marL="0" indent="0">
              <a:buNone/>
            </a:pPr>
            <a:r>
              <a:rPr lang="en-US" sz="2600" dirty="0">
                <a:latin typeface="Times New Roman" panose="02020603050405020304" pitchFamily="18" charset="0"/>
                <a:cs typeface="Times New Roman" panose="02020603050405020304" pitchFamily="18" charset="0"/>
              </a:rPr>
              <a:t>Effective communication channels are required to prevent any crises in the organization. Lack of communication can lead to misunderstandings and miscommunications that can prove disastrous for the smooth running of the </a:t>
            </a:r>
            <a:r>
              <a:rPr lang="en-US" sz="2600" dirty="0" err="1">
                <a:latin typeface="Times New Roman" panose="02020603050405020304" pitchFamily="18" charset="0"/>
                <a:cs typeface="Times New Roman" panose="02020603050405020304" pitchFamily="18" charset="0"/>
              </a:rPr>
              <a:t>buisness</a:t>
            </a:r>
            <a:r>
              <a:rPr lang="en-US" sz="2600" dirty="0">
                <a:latin typeface="Times New Roman" panose="02020603050405020304" pitchFamily="18" charset="0"/>
                <a:cs typeface="Times New Roman" panose="02020603050405020304" pitchFamily="18" charset="0"/>
              </a:rPr>
              <a:t> (Sano and Sano,  2019).</a:t>
            </a: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1943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982663"/>
            <a:ext cx="9601200" cy="1303337"/>
          </a:xfrm>
        </p:spPr>
        <p:txBody>
          <a:bodyPr>
            <a:normAutofit/>
          </a:bodyPr>
          <a:lstStyle/>
          <a:p>
            <a:r>
              <a:rPr lang="en-US" sz="3600" b="1" dirty="0">
                <a:solidFill>
                  <a:srgbClr val="FFFF00"/>
                </a:solidFill>
                <a:latin typeface="Times New Roman" panose="02020603050405020304" pitchFamily="18" charset="0"/>
                <a:cs typeface="Times New Roman" panose="02020603050405020304" pitchFamily="18" charset="0"/>
              </a:rPr>
              <a:t>Conclusion</a:t>
            </a:r>
          </a:p>
        </p:txBody>
      </p:sp>
      <p:sp>
        <p:nvSpPr>
          <p:cNvPr id="3" name="Content Placeholder 2"/>
          <p:cNvSpPr>
            <a:spLocks noGrp="1"/>
          </p:cNvSpPr>
          <p:nvPr>
            <p:ph idx="4294967295"/>
          </p:nvPr>
        </p:nvSpPr>
        <p:spPr>
          <a:xfrm>
            <a:off x="0" y="1840071"/>
            <a:ext cx="12192000" cy="3943509"/>
          </a:xfrm>
        </p:spPr>
        <p:txBody>
          <a:bodyPr>
            <a:noAutofit/>
          </a:bodyPr>
          <a:lstStyle/>
          <a:p>
            <a:pPr marL="0" indent="0" algn="just">
              <a:buNone/>
            </a:pPr>
            <a:r>
              <a:rPr lang="en-US" sz="2800" dirty="0">
                <a:latin typeface="Times New Roman" panose="02020603050405020304" pitchFamily="18" charset="0"/>
                <a:cs typeface="Times New Roman" panose="02020603050405020304" pitchFamily="18" charset="0"/>
              </a:rPr>
              <a:t>The presentation was aimed at providing an insights into role of effective communication in the organization. The Health Foundation uses a number of communication channels at its place so as to get a hindrance free communication between its employees. A better communication is essential for proper working and growth of an organization. The presentation also provided the types of communication channels used by the organization and what other means it can use for improvement. </a:t>
            </a:r>
          </a:p>
        </p:txBody>
      </p:sp>
    </p:spTree>
    <p:extLst>
      <p:ext uri="{BB962C8B-B14F-4D97-AF65-F5344CB8AC3E}">
        <p14:creationId xmlns:p14="http://schemas.microsoft.com/office/powerpoint/2010/main" val="42581171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solidFill>
                  <a:srgbClr val="FFFF00"/>
                </a:solidFill>
                <a:latin typeface="Times New Roman" panose="02020603050405020304" pitchFamily="18" charset="0"/>
                <a:cs typeface="Times New Roman" panose="02020603050405020304" pitchFamily="18" charset="0"/>
              </a:rPr>
              <a:t>References</a:t>
            </a:r>
          </a:p>
        </p:txBody>
      </p:sp>
      <p:sp>
        <p:nvSpPr>
          <p:cNvPr id="3" name="Content Placeholder 2"/>
          <p:cNvSpPr>
            <a:spLocks noGrp="1"/>
          </p:cNvSpPr>
          <p:nvPr>
            <p:ph idx="1"/>
          </p:nvPr>
        </p:nvSpPr>
        <p:spPr>
          <a:xfrm>
            <a:off x="394651" y="1152983"/>
            <a:ext cx="11081069" cy="5036819"/>
          </a:xfrm>
        </p:spPr>
        <p:txBody>
          <a:bodyPr>
            <a:noAutofit/>
          </a:bodyPr>
          <a:lstStyle/>
          <a:p>
            <a:pPr marL="0" indent="0" algn="just">
              <a:buNone/>
            </a:pPr>
            <a:r>
              <a:rPr lang="en-US" sz="2800" dirty="0" err="1">
                <a:latin typeface="Times New Roman" panose="02020603050405020304" pitchFamily="18" charset="0"/>
                <a:cs typeface="Times New Roman" panose="02020603050405020304" pitchFamily="18" charset="0"/>
              </a:rPr>
              <a:t>Kapur</a:t>
            </a:r>
            <a:r>
              <a:rPr lang="en-US" sz="2800" dirty="0">
                <a:latin typeface="Times New Roman" panose="02020603050405020304" pitchFamily="18" charset="0"/>
                <a:cs typeface="Times New Roman" panose="02020603050405020304" pitchFamily="18" charset="0"/>
              </a:rPr>
              <a:t>, R., 2018. Barriers to effective communication. </a:t>
            </a:r>
            <a:r>
              <a:rPr lang="en-US" sz="2800" i="1" dirty="0">
                <a:latin typeface="Times New Roman" panose="02020603050405020304" pitchFamily="18" charset="0"/>
                <a:cs typeface="Times New Roman" panose="02020603050405020304" pitchFamily="18" charset="0"/>
              </a:rPr>
              <a:t>Delhi University</a:t>
            </a:r>
            <a:r>
              <a:rPr lang="en-US" sz="2800" dirty="0">
                <a:latin typeface="Times New Roman" panose="02020603050405020304" pitchFamily="18" charset="0"/>
                <a:cs typeface="Times New Roman" panose="02020603050405020304" pitchFamily="18" charset="0"/>
              </a:rPr>
              <a:t>.</a:t>
            </a:r>
          </a:p>
          <a:p>
            <a:pPr marL="0" indent="0" algn="just">
              <a:buNone/>
            </a:pPr>
            <a:r>
              <a:rPr lang="en-US" sz="2800" dirty="0" err="1">
                <a:latin typeface="Times New Roman" panose="02020603050405020304" pitchFamily="18" charset="0"/>
                <a:cs typeface="Times New Roman" panose="02020603050405020304" pitchFamily="18" charset="0"/>
              </a:rPr>
              <a:t>Mohd</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Hanafiah</a:t>
            </a:r>
            <a:r>
              <a:rPr lang="en-US" sz="2800" dirty="0">
                <a:latin typeface="Times New Roman" panose="02020603050405020304" pitchFamily="18" charset="0"/>
                <a:cs typeface="Times New Roman" panose="02020603050405020304" pitchFamily="18" charset="0"/>
              </a:rPr>
              <a:t>, K., Ng, C. and Wan, A.M., 2021. Effective communication at different phases of COVID-19 prevention: roles, enablers and barriers. </a:t>
            </a:r>
            <a:r>
              <a:rPr lang="en-US" sz="2800" i="1" dirty="0">
                <a:latin typeface="Times New Roman" panose="02020603050405020304" pitchFamily="18" charset="0"/>
                <a:cs typeface="Times New Roman" panose="02020603050405020304" pitchFamily="18" charset="0"/>
              </a:rPr>
              <a:t>Viruses</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13</a:t>
            </a:r>
            <a:r>
              <a:rPr lang="en-US" sz="2800" dirty="0">
                <a:latin typeface="Times New Roman" panose="02020603050405020304" pitchFamily="18" charset="0"/>
                <a:cs typeface="Times New Roman" panose="02020603050405020304" pitchFamily="18" charset="0"/>
              </a:rPr>
              <a:t>(6), p.1058.</a:t>
            </a:r>
          </a:p>
          <a:p>
            <a:pPr marL="0" indent="0" algn="just">
              <a:buNone/>
            </a:pPr>
            <a:r>
              <a:rPr lang="en-US" sz="2800" dirty="0">
                <a:latin typeface="Times New Roman" panose="02020603050405020304" pitchFamily="18" charset="0"/>
                <a:cs typeface="Times New Roman" panose="02020603050405020304" pitchFamily="18" charset="0"/>
              </a:rPr>
              <a:t>Managementstudyguide.com. 2022. </a:t>
            </a:r>
            <a:r>
              <a:rPr lang="en-US" sz="2800" i="1" dirty="0">
                <a:latin typeface="Times New Roman" panose="02020603050405020304" pitchFamily="18" charset="0"/>
                <a:cs typeface="Times New Roman" panose="02020603050405020304" pitchFamily="18" charset="0"/>
              </a:rPr>
              <a:t>Popular Theories of Organizational Communication</a:t>
            </a:r>
            <a:r>
              <a:rPr lang="en-US" sz="2800" dirty="0">
                <a:latin typeface="Times New Roman" panose="02020603050405020304" pitchFamily="18" charset="0"/>
                <a:cs typeface="Times New Roman" panose="02020603050405020304" pitchFamily="18" charset="0"/>
              </a:rPr>
              <a:t>. [online] Available at: &lt;https://www.managementstudyguide.com/theories-of-organizational-communication.htm&gt; [Accessed 23 June 2022].</a:t>
            </a:r>
          </a:p>
          <a:p>
            <a:pPr marL="0" indent="0" algn="just">
              <a:buNone/>
            </a:pPr>
            <a:r>
              <a:rPr lang="en-US" sz="2800" dirty="0" err="1">
                <a:latin typeface="Times New Roman" panose="02020603050405020304" pitchFamily="18" charset="0"/>
                <a:cs typeface="Times New Roman" panose="02020603050405020304" pitchFamily="18" charset="0"/>
              </a:rPr>
              <a:t>Oltarzhevskyi</a:t>
            </a:r>
            <a:r>
              <a:rPr lang="en-US" sz="2800" dirty="0">
                <a:latin typeface="Times New Roman" panose="02020603050405020304" pitchFamily="18" charset="0"/>
                <a:cs typeface="Times New Roman" panose="02020603050405020304" pitchFamily="18" charset="0"/>
              </a:rPr>
              <a:t>, D.O., 2019. Typology of contemporary corporate communication channels. </a:t>
            </a:r>
            <a:r>
              <a:rPr lang="en-US" sz="2800" i="1" dirty="0">
                <a:latin typeface="Times New Roman" panose="02020603050405020304" pitchFamily="18" charset="0"/>
                <a:cs typeface="Times New Roman" panose="02020603050405020304" pitchFamily="18" charset="0"/>
              </a:rPr>
              <a:t>Corporate Communications: An International Journal</a:t>
            </a:r>
            <a:r>
              <a:rPr lang="en-US" sz="2800" dirty="0">
                <a:latin typeface="Times New Roman" panose="02020603050405020304" pitchFamily="18" charset="0"/>
                <a:cs typeface="Times New Roman" panose="02020603050405020304" pitchFamily="18" charset="0"/>
              </a:rPr>
              <a:t>.</a:t>
            </a:r>
          </a:p>
          <a:p>
            <a:pPr marL="0" indent="0" algn="just">
              <a:buNone/>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66218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2796" y="1470242"/>
            <a:ext cx="11087100" cy="6103620"/>
          </a:xfrm>
        </p:spPr>
        <p:txBody>
          <a:bodyPr>
            <a:noAutofit/>
          </a:bodyPr>
          <a:lstStyle/>
          <a:p>
            <a:pPr marL="0" indent="0" algn="just">
              <a:buNone/>
            </a:pPr>
            <a:r>
              <a:rPr lang="en-US" sz="2800" dirty="0" err="1">
                <a:latin typeface="Times New Roman" panose="02020603050405020304" pitchFamily="18" charset="0"/>
                <a:cs typeface="Times New Roman" panose="02020603050405020304" pitchFamily="18" charset="0"/>
              </a:rPr>
              <a:t>Radovic</a:t>
            </a:r>
            <a:r>
              <a:rPr lang="en-US" sz="2800" dirty="0">
                <a:latin typeface="Times New Roman" panose="02020603050405020304" pitchFamily="18" charset="0"/>
                <a:cs typeface="Times New Roman" panose="02020603050405020304" pitchFamily="18" charset="0"/>
              </a:rPr>
              <a:t> Markovic, M. and </a:t>
            </a:r>
            <a:r>
              <a:rPr lang="en-US" sz="2800" dirty="0" err="1">
                <a:latin typeface="Times New Roman" panose="02020603050405020304" pitchFamily="18" charset="0"/>
                <a:cs typeface="Times New Roman" panose="02020603050405020304" pitchFamily="18" charset="0"/>
              </a:rPr>
              <a:t>Salamzadeh</a:t>
            </a:r>
            <a:r>
              <a:rPr lang="en-US" sz="2800" dirty="0">
                <a:latin typeface="Times New Roman" panose="02020603050405020304" pitchFamily="18" charset="0"/>
                <a:cs typeface="Times New Roman" panose="02020603050405020304" pitchFamily="18" charset="0"/>
              </a:rPr>
              <a:t>, A., 2018. The importance of communication in business management. In </a:t>
            </a:r>
            <a:r>
              <a:rPr lang="en-US" sz="2800" i="1" dirty="0" err="1">
                <a:latin typeface="Times New Roman" panose="02020603050405020304" pitchFamily="18" charset="0"/>
                <a:cs typeface="Times New Roman" panose="02020603050405020304" pitchFamily="18" charset="0"/>
              </a:rPr>
              <a:t>Radovic</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Markovic</a:t>
            </a:r>
            <a:r>
              <a:rPr lang="en-US" sz="2800" i="1" dirty="0">
                <a:latin typeface="Times New Roman" panose="02020603050405020304" pitchFamily="18" charset="0"/>
                <a:cs typeface="Times New Roman" panose="02020603050405020304" pitchFamily="18" charset="0"/>
              </a:rPr>
              <a:t>, M., &amp; </a:t>
            </a:r>
            <a:r>
              <a:rPr lang="en-US" sz="2800" i="1" dirty="0" err="1">
                <a:latin typeface="Times New Roman" panose="02020603050405020304" pitchFamily="18" charset="0"/>
                <a:cs typeface="Times New Roman" panose="02020603050405020304" pitchFamily="18" charset="0"/>
              </a:rPr>
              <a:t>Salamzadeh</a:t>
            </a:r>
            <a:r>
              <a:rPr lang="en-US" sz="2800" i="1" dirty="0">
                <a:latin typeface="Times New Roman" panose="02020603050405020304" pitchFamily="18" charset="0"/>
                <a:cs typeface="Times New Roman" panose="02020603050405020304" pitchFamily="18" charset="0"/>
              </a:rPr>
              <a:t>, A.(2018). The Importance of Communication in Business Management, The 7th International Scientific Conference on Employment, Education and Entrepreneurship, Belgrade, Serbia</a:t>
            </a:r>
            <a:r>
              <a:rPr lang="en-US" sz="2800" dirty="0">
                <a:latin typeface="Times New Roman" panose="02020603050405020304" pitchFamily="18" charset="0"/>
                <a:cs typeface="Times New Roman" panose="02020603050405020304" pitchFamily="18" charset="0"/>
              </a:rPr>
              <a:t>.</a:t>
            </a:r>
          </a:p>
          <a:p>
            <a:pPr marL="0" indent="0" algn="just">
              <a:buNone/>
            </a:pPr>
            <a:r>
              <a:rPr lang="en-US" sz="2800" dirty="0">
                <a:latin typeface="Times New Roman" panose="02020603050405020304" pitchFamily="18" charset="0"/>
                <a:cs typeface="Times New Roman" panose="02020603050405020304" pitchFamily="18" charset="0"/>
              </a:rPr>
              <a:t>Sano, K. and Sano, H., 2019. The effect of different crisis communication channels. </a:t>
            </a:r>
            <a:r>
              <a:rPr lang="en-US" sz="2800" i="1" dirty="0">
                <a:latin typeface="Times New Roman" panose="02020603050405020304" pitchFamily="18" charset="0"/>
                <a:cs typeface="Times New Roman" panose="02020603050405020304" pitchFamily="18" charset="0"/>
              </a:rPr>
              <a:t>Annals of Tourism Research</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79</a:t>
            </a:r>
            <a:r>
              <a:rPr lang="en-US" sz="2800" dirty="0">
                <a:latin typeface="Times New Roman" panose="02020603050405020304" pitchFamily="18" charset="0"/>
                <a:cs typeface="Times New Roman" panose="02020603050405020304" pitchFamily="18" charset="0"/>
              </a:rPr>
              <a:t>, p.102804.</a:t>
            </a:r>
          </a:p>
          <a:p>
            <a:pPr marL="0" indent="0" algn="just">
              <a:buNone/>
            </a:pPr>
            <a:r>
              <a:rPr lang="en-US" sz="2800" dirty="0">
                <a:latin typeface="Times New Roman" panose="02020603050405020304" pitchFamily="18" charset="0"/>
                <a:cs typeface="Times New Roman" panose="02020603050405020304" pitchFamily="18" charset="0"/>
              </a:rPr>
              <a:t>The Health Foundation. 2022. </a:t>
            </a:r>
            <a:r>
              <a:rPr lang="en-US" sz="2800" i="1" dirty="0">
                <a:latin typeface="Times New Roman" panose="02020603050405020304" pitchFamily="18" charset="0"/>
                <a:cs typeface="Times New Roman" panose="02020603050405020304" pitchFamily="18" charset="0"/>
              </a:rPr>
              <a:t>Home | The Health Foundation</a:t>
            </a:r>
            <a:r>
              <a:rPr lang="en-US" sz="2800" dirty="0">
                <a:latin typeface="Times New Roman" panose="02020603050405020304" pitchFamily="18" charset="0"/>
                <a:cs typeface="Times New Roman" panose="02020603050405020304" pitchFamily="18" charset="0"/>
              </a:rPr>
              <a:t>. [online] Available at: &lt;https://health.org.uk/&gt; [Accessed 23 June 2022].</a:t>
            </a:r>
          </a:p>
        </p:txBody>
      </p:sp>
    </p:spTree>
    <p:extLst>
      <p:ext uri="{BB962C8B-B14F-4D97-AF65-F5344CB8AC3E}">
        <p14:creationId xmlns:p14="http://schemas.microsoft.com/office/powerpoint/2010/main" val="3401347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4600" y="1073785"/>
            <a:ext cx="8930640" cy="4686935"/>
          </a:xfrm>
        </p:spPr>
        <p:txBody>
          <a:bodyPr>
            <a:normAutofit/>
          </a:bodyPr>
          <a:lstStyle/>
          <a:p>
            <a:r>
              <a:rPr lang="en-US" sz="8800" dirty="0">
                <a:solidFill>
                  <a:srgbClr val="FF0000"/>
                </a:solidFill>
                <a:latin typeface="Arial" panose="020B0604020202020204" pitchFamily="34" charset="0"/>
                <a:cs typeface="Arial" panose="020B0604020202020204" pitchFamily="34" charset="0"/>
              </a:rPr>
              <a:t>THANK YOU..	</a:t>
            </a:r>
          </a:p>
        </p:txBody>
      </p:sp>
    </p:spTree>
    <p:extLst>
      <p:ext uri="{BB962C8B-B14F-4D97-AF65-F5344CB8AC3E}">
        <p14:creationId xmlns:p14="http://schemas.microsoft.com/office/powerpoint/2010/main" val="12727119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A2BF6-08FD-ABED-E2DE-F60B3FDC38DD}"/>
              </a:ext>
            </a:extLst>
          </p:cNvPr>
          <p:cNvSpPr>
            <a:spLocks noGrp="1"/>
          </p:cNvSpPr>
          <p:nvPr>
            <p:ph type="title"/>
          </p:nvPr>
        </p:nvSpPr>
        <p:spPr/>
        <p:txBody>
          <a:bodyPr/>
          <a:lstStyle/>
          <a:p>
            <a:endParaRPr lang="en-GB"/>
          </a:p>
        </p:txBody>
      </p:sp>
      <p:graphicFrame>
        <p:nvGraphicFramePr>
          <p:cNvPr id="3" name="Table 4">
            <a:extLst>
              <a:ext uri="{FF2B5EF4-FFF2-40B4-BE49-F238E27FC236}">
                <a16:creationId xmlns:a16="http://schemas.microsoft.com/office/drawing/2014/main" id="{42D7DA9B-5E99-0E27-781C-507DD2ED9D34}"/>
              </a:ext>
            </a:extLst>
          </p:cNvPr>
          <p:cNvGraphicFramePr>
            <a:graphicFrameLocks noGrp="1"/>
          </p:cNvGraphicFramePr>
          <p:nvPr>
            <p:extLst>
              <p:ext uri="{D42A27DB-BD31-4B8C-83A1-F6EECF244321}">
                <p14:modId xmlns:p14="http://schemas.microsoft.com/office/powerpoint/2010/main" val="940390141"/>
              </p:ext>
            </p:extLst>
          </p:nvPr>
        </p:nvGraphicFramePr>
        <p:xfrm>
          <a:off x="0" y="0"/>
          <a:ext cx="12192000" cy="6858000"/>
        </p:xfrm>
        <a:graphic>
          <a:graphicData uri="http://schemas.openxmlformats.org/drawingml/2006/table">
            <a:tbl>
              <a:tblPr firstRow="1" bandRow="1"/>
              <a:tblGrid>
                <a:gridCol w="4397399">
                  <a:extLst>
                    <a:ext uri="{9D8B030D-6E8A-4147-A177-3AD203B41FA5}">
                      <a16:colId xmlns:a16="http://schemas.microsoft.com/office/drawing/2014/main" val="1381715570"/>
                    </a:ext>
                  </a:extLst>
                </a:gridCol>
                <a:gridCol w="7794601">
                  <a:extLst>
                    <a:ext uri="{9D8B030D-6E8A-4147-A177-3AD203B41FA5}">
                      <a16:colId xmlns:a16="http://schemas.microsoft.com/office/drawing/2014/main" val="3579679796"/>
                    </a:ext>
                  </a:extLst>
                </a:gridCol>
              </a:tblGrid>
              <a:tr h="1122749">
                <a:tc>
                  <a:txBody>
                    <a:bodyPr/>
                    <a:lstStyle>
                      <a:lvl1pPr marL="0" algn="l" defTabSz="457200" rtl="0" eaLnBrk="1" latinLnBrk="0" hangingPunct="1">
                        <a:defRPr sz="1800" b="1" kern="1200">
                          <a:solidFill>
                            <a:schemeClr val="lt1"/>
                          </a:solidFill>
                          <a:latin typeface="Calibri" panose="020F0502020204030204"/>
                        </a:defRPr>
                      </a:lvl1pPr>
                      <a:lvl2pPr marL="457200" algn="l" defTabSz="457200" rtl="0" eaLnBrk="1" latinLnBrk="0" hangingPunct="1">
                        <a:defRPr sz="1800" b="1" kern="1200">
                          <a:solidFill>
                            <a:schemeClr val="lt1"/>
                          </a:solidFill>
                          <a:latin typeface="Calibri" panose="020F0502020204030204"/>
                        </a:defRPr>
                      </a:lvl2pPr>
                      <a:lvl3pPr marL="914400" algn="l" defTabSz="457200" rtl="0" eaLnBrk="1" latinLnBrk="0" hangingPunct="1">
                        <a:defRPr sz="1800" b="1" kern="1200">
                          <a:solidFill>
                            <a:schemeClr val="lt1"/>
                          </a:solidFill>
                          <a:latin typeface="Calibri" panose="020F0502020204030204"/>
                        </a:defRPr>
                      </a:lvl3pPr>
                      <a:lvl4pPr marL="1371600" algn="l" defTabSz="457200" rtl="0" eaLnBrk="1" latinLnBrk="0" hangingPunct="1">
                        <a:defRPr sz="1800" b="1" kern="1200">
                          <a:solidFill>
                            <a:schemeClr val="lt1"/>
                          </a:solidFill>
                          <a:latin typeface="Calibri" panose="020F0502020204030204"/>
                        </a:defRPr>
                      </a:lvl4pPr>
                      <a:lvl5pPr marL="1828800" algn="l" defTabSz="457200" rtl="0" eaLnBrk="1" latinLnBrk="0" hangingPunct="1">
                        <a:defRPr sz="1800" b="1" kern="1200">
                          <a:solidFill>
                            <a:schemeClr val="lt1"/>
                          </a:solidFill>
                          <a:latin typeface="Calibri" panose="020F0502020204030204"/>
                        </a:defRPr>
                      </a:lvl5pPr>
                      <a:lvl6pPr marL="2286000" algn="l" defTabSz="457200" rtl="0" eaLnBrk="1" latinLnBrk="0" hangingPunct="1">
                        <a:defRPr sz="1800" b="1" kern="1200">
                          <a:solidFill>
                            <a:schemeClr val="lt1"/>
                          </a:solidFill>
                          <a:latin typeface="Calibri" panose="020F0502020204030204"/>
                        </a:defRPr>
                      </a:lvl6pPr>
                      <a:lvl7pPr marL="2743200" algn="l" defTabSz="457200" rtl="0" eaLnBrk="1" latinLnBrk="0" hangingPunct="1">
                        <a:defRPr sz="1800" b="1" kern="1200">
                          <a:solidFill>
                            <a:schemeClr val="lt1"/>
                          </a:solidFill>
                          <a:latin typeface="Calibri" panose="020F0502020204030204"/>
                        </a:defRPr>
                      </a:lvl7pPr>
                      <a:lvl8pPr marL="3200400" algn="l" defTabSz="457200" rtl="0" eaLnBrk="1" latinLnBrk="0" hangingPunct="1">
                        <a:defRPr sz="1800" b="1" kern="1200">
                          <a:solidFill>
                            <a:schemeClr val="lt1"/>
                          </a:solidFill>
                          <a:latin typeface="Calibri" panose="020F0502020204030204"/>
                        </a:defRPr>
                      </a:lvl8pPr>
                      <a:lvl9pPr marL="3657600" algn="l" defTabSz="457200" rtl="0" eaLnBrk="1" latinLnBrk="0" hangingPunct="1">
                        <a:defRPr sz="1800" b="1" kern="1200">
                          <a:solidFill>
                            <a:schemeClr val="lt1"/>
                          </a:solidFill>
                          <a:latin typeface="Calibri" panose="020F0502020204030204"/>
                        </a:defRPr>
                      </a:lvl9pPr>
                    </a:lstStyle>
                    <a:p>
                      <a:pPr algn="ctr"/>
                      <a:r>
                        <a:rPr lang="en-GB" sz="2400" dirty="0"/>
                        <a:t>Teamwork Evaluation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472C4"/>
                    </a:solidFill>
                  </a:tcPr>
                </a:tc>
                <a:tc>
                  <a:txBody>
                    <a:bodyPr/>
                    <a:lstStyle>
                      <a:lvl1pPr marL="0" algn="l" defTabSz="457200" rtl="0" eaLnBrk="1" latinLnBrk="0" hangingPunct="1">
                        <a:defRPr sz="1800" b="1" kern="1200">
                          <a:solidFill>
                            <a:schemeClr val="lt1"/>
                          </a:solidFill>
                          <a:latin typeface="Calibri" panose="020F0502020204030204"/>
                        </a:defRPr>
                      </a:lvl1pPr>
                      <a:lvl2pPr marL="457200" algn="l" defTabSz="457200" rtl="0" eaLnBrk="1" latinLnBrk="0" hangingPunct="1">
                        <a:defRPr sz="1800" b="1" kern="1200">
                          <a:solidFill>
                            <a:schemeClr val="lt1"/>
                          </a:solidFill>
                          <a:latin typeface="Calibri" panose="020F0502020204030204"/>
                        </a:defRPr>
                      </a:lvl2pPr>
                      <a:lvl3pPr marL="914400" algn="l" defTabSz="457200" rtl="0" eaLnBrk="1" latinLnBrk="0" hangingPunct="1">
                        <a:defRPr sz="1800" b="1" kern="1200">
                          <a:solidFill>
                            <a:schemeClr val="lt1"/>
                          </a:solidFill>
                          <a:latin typeface="Calibri" panose="020F0502020204030204"/>
                        </a:defRPr>
                      </a:lvl3pPr>
                      <a:lvl4pPr marL="1371600" algn="l" defTabSz="457200" rtl="0" eaLnBrk="1" latinLnBrk="0" hangingPunct="1">
                        <a:defRPr sz="1800" b="1" kern="1200">
                          <a:solidFill>
                            <a:schemeClr val="lt1"/>
                          </a:solidFill>
                          <a:latin typeface="Calibri" panose="020F0502020204030204"/>
                        </a:defRPr>
                      </a:lvl4pPr>
                      <a:lvl5pPr marL="1828800" algn="l" defTabSz="457200" rtl="0" eaLnBrk="1" latinLnBrk="0" hangingPunct="1">
                        <a:defRPr sz="1800" b="1" kern="1200">
                          <a:solidFill>
                            <a:schemeClr val="lt1"/>
                          </a:solidFill>
                          <a:latin typeface="Calibri" panose="020F0502020204030204"/>
                        </a:defRPr>
                      </a:lvl5pPr>
                      <a:lvl6pPr marL="2286000" algn="l" defTabSz="457200" rtl="0" eaLnBrk="1" latinLnBrk="0" hangingPunct="1">
                        <a:defRPr sz="1800" b="1" kern="1200">
                          <a:solidFill>
                            <a:schemeClr val="lt1"/>
                          </a:solidFill>
                          <a:latin typeface="Calibri" panose="020F0502020204030204"/>
                        </a:defRPr>
                      </a:lvl6pPr>
                      <a:lvl7pPr marL="2743200" algn="l" defTabSz="457200" rtl="0" eaLnBrk="1" latinLnBrk="0" hangingPunct="1">
                        <a:defRPr sz="1800" b="1" kern="1200">
                          <a:solidFill>
                            <a:schemeClr val="lt1"/>
                          </a:solidFill>
                          <a:latin typeface="Calibri" panose="020F0502020204030204"/>
                        </a:defRPr>
                      </a:lvl7pPr>
                      <a:lvl8pPr marL="3200400" algn="l" defTabSz="457200" rtl="0" eaLnBrk="1" latinLnBrk="0" hangingPunct="1">
                        <a:defRPr sz="1800" b="1" kern="1200">
                          <a:solidFill>
                            <a:schemeClr val="lt1"/>
                          </a:solidFill>
                          <a:latin typeface="Calibri" panose="020F0502020204030204"/>
                        </a:defRPr>
                      </a:lvl8pPr>
                      <a:lvl9pPr marL="3657600" algn="l" defTabSz="457200" rtl="0" eaLnBrk="1" latinLnBrk="0" hangingPunct="1">
                        <a:defRPr sz="1800" b="1" kern="1200">
                          <a:solidFill>
                            <a:schemeClr val="lt1"/>
                          </a:solidFill>
                          <a:latin typeface="Calibri" panose="020F0502020204030204"/>
                        </a:defRPr>
                      </a:lvl9pPr>
                    </a:lstStyle>
                    <a:p>
                      <a:pPr algn="ctr"/>
                      <a:r>
                        <a:rPr lang="en-GB" sz="2400" dirty="0"/>
                        <a:t>Team responses.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3160018179"/>
                  </a:ext>
                </a:extLst>
              </a:tr>
              <a:tr h="1122749">
                <a:tc>
                  <a:txBody>
                    <a:bodyPr/>
                    <a:lstStyle>
                      <a:lvl1pPr marL="0" algn="l" defTabSz="457200" rtl="0" eaLnBrk="1" latinLnBrk="0" hangingPunct="1">
                        <a:defRPr sz="1800" kern="1200">
                          <a:solidFill>
                            <a:schemeClr val="dk1"/>
                          </a:solidFill>
                          <a:latin typeface="Calibri" panose="020F0502020204030204"/>
                        </a:defRPr>
                      </a:lvl1pPr>
                      <a:lvl2pPr marL="457200" algn="l" defTabSz="457200" rtl="0" eaLnBrk="1" latinLnBrk="0" hangingPunct="1">
                        <a:defRPr sz="1800" kern="1200">
                          <a:solidFill>
                            <a:schemeClr val="dk1"/>
                          </a:solidFill>
                          <a:latin typeface="Calibri" panose="020F0502020204030204"/>
                        </a:defRPr>
                      </a:lvl2pPr>
                      <a:lvl3pPr marL="914400" algn="l" defTabSz="457200" rtl="0" eaLnBrk="1" latinLnBrk="0" hangingPunct="1">
                        <a:defRPr sz="1800" kern="1200">
                          <a:solidFill>
                            <a:schemeClr val="dk1"/>
                          </a:solidFill>
                          <a:latin typeface="Calibri" panose="020F0502020204030204"/>
                        </a:defRPr>
                      </a:lvl3pPr>
                      <a:lvl4pPr marL="1371600" algn="l" defTabSz="457200" rtl="0" eaLnBrk="1" latinLnBrk="0" hangingPunct="1">
                        <a:defRPr sz="1800" kern="1200">
                          <a:solidFill>
                            <a:schemeClr val="dk1"/>
                          </a:solidFill>
                          <a:latin typeface="Calibri" panose="020F0502020204030204"/>
                        </a:defRPr>
                      </a:lvl4pPr>
                      <a:lvl5pPr marL="1828800" algn="l" defTabSz="457200" rtl="0" eaLnBrk="1" latinLnBrk="0" hangingPunct="1">
                        <a:defRPr sz="1800" kern="1200">
                          <a:solidFill>
                            <a:schemeClr val="dk1"/>
                          </a:solidFill>
                          <a:latin typeface="Calibri" panose="020F0502020204030204"/>
                        </a:defRPr>
                      </a:lvl5pPr>
                      <a:lvl6pPr marL="2286000" algn="l" defTabSz="457200" rtl="0" eaLnBrk="1" latinLnBrk="0" hangingPunct="1">
                        <a:defRPr sz="1800" kern="1200">
                          <a:solidFill>
                            <a:schemeClr val="dk1"/>
                          </a:solidFill>
                          <a:latin typeface="Calibri" panose="020F0502020204030204"/>
                        </a:defRPr>
                      </a:lvl6pPr>
                      <a:lvl7pPr marL="2743200" algn="l" defTabSz="457200" rtl="0" eaLnBrk="1" latinLnBrk="0" hangingPunct="1">
                        <a:defRPr sz="1800" kern="1200">
                          <a:solidFill>
                            <a:schemeClr val="dk1"/>
                          </a:solidFill>
                          <a:latin typeface="Calibri" panose="020F0502020204030204"/>
                        </a:defRPr>
                      </a:lvl7pPr>
                      <a:lvl8pPr marL="3200400" algn="l" defTabSz="457200" rtl="0" eaLnBrk="1" latinLnBrk="0" hangingPunct="1">
                        <a:defRPr sz="1800" kern="1200">
                          <a:solidFill>
                            <a:schemeClr val="dk1"/>
                          </a:solidFill>
                          <a:latin typeface="Calibri" panose="020F0502020204030204"/>
                        </a:defRPr>
                      </a:lvl8pPr>
                      <a:lvl9pPr marL="3657600" algn="l" defTabSz="457200" rtl="0" eaLnBrk="1" latinLnBrk="0" hangingPunct="1">
                        <a:defRPr sz="1800" kern="1200">
                          <a:solidFill>
                            <a:schemeClr val="dk1"/>
                          </a:solidFill>
                          <a:latin typeface="Calibri" panose="020F0502020204030204"/>
                        </a:defRPr>
                      </a:lvl9pPr>
                    </a:lstStyle>
                    <a:p>
                      <a:r>
                        <a:rPr lang="en-GB" dirty="0"/>
                        <a:t>Who was in your team? </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tint val="40000"/>
                      </a:srgbClr>
                    </a:solidFill>
                  </a:tcPr>
                </a:tc>
                <a:tc>
                  <a:txBody>
                    <a:bodyPr/>
                    <a:lstStyle>
                      <a:lvl1pPr marL="0" algn="l" defTabSz="457200" rtl="0" eaLnBrk="1" latinLnBrk="0" hangingPunct="1">
                        <a:defRPr sz="1800" kern="1200">
                          <a:solidFill>
                            <a:schemeClr val="dk1"/>
                          </a:solidFill>
                          <a:latin typeface="Calibri" panose="020F0502020204030204"/>
                        </a:defRPr>
                      </a:lvl1pPr>
                      <a:lvl2pPr marL="457200" algn="l" defTabSz="457200" rtl="0" eaLnBrk="1" latinLnBrk="0" hangingPunct="1">
                        <a:defRPr sz="1800" kern="1200">
                          <a:solidFill>
                            <a:schemeClr val="dk1"/>
                          </a:solidFill>
                          <a:latin typeface="Calibri" panose="020F0502020204030204"/>
                        </a:defRPr>
                      </a:lvl2pPr>
                      <a:lvl3pPr marL="914400" algn="l" defTabSz="457200" rtl="0" eaLnBrk="1" latinLnBrk="0" hangingPunct="1">
                        <a:defRPr sz="1800" kern="1200">
                          <a:solidFill>
                            <a:schemeClr val="dk1"/>
                          </a:solidFill>
                          <a:latin typeface="Calibri" panose="020F0502020204030204"/>
                        </a:defRPr>
                      </a:lvl3pPr>
                      <a:lvl4pPr marL="1371600" algn="l" defTabSz="457200" rtl="0" eaLnBrk="1" latinLnBrk="0" hangingPunct="1">
                        <a:defRPr sz="1800" kern="1200">
                          <a:solidFill>
                            <a:schemeClr val="dk1"/>
                          </a:solidFill>
                          <a:latin typeface="Calibri" panose="020F0502020204030204"/>
                        </a:defRPr>
                      </a:lvl4pPr>
                      <a:lvl5pPr marL="1828800" algn="l" defTabSz="457200" rtl="0" eaLnBrk="1" latinLnBrk="0" hangingPunct="1">
                        <a:defRPr sz="1800" kern="1200">
                          <a:solidFill>
                            <a:schemeClr val="dk1"/>
                          </a:solidFill>
                          <a:latin typeface="Calibri" panose="020F0502020204030204"/>
                        </a:defRPr>
                      </a:lvl5pPr>
                      <a:lvl6pPr marL="2286000" algn="l" defTabSz="457200" rtl="0" eaLnBrk="1" latinLnBrk="0" hangingPunct="1">
                        <a:defRPr sz="1800" kern="1200">
                          <a:solidFill>
                            <a:schemeClr val="dk1"/>
                          </a:solidFill>
                          <a:latin typeface="Calibri" panose="020F0502020204030204"/>
                        </a:defRPr>
                      </a:lvl6pPr>
                      <a:lvl7pPr marL="2743200" algn="l" defTabSz="457200" rtl="0" eaLnBrk="1" latinLnBrk="0" hangingPunct="1">
                        <a:defRPr sz="1800" kern="1200">
                          <a:solidFill>
                            <a:schemeClr val="dk1"/>
                          </a:solidFill>
                          <a:latin typeface="Calibri" panose="020F0502020204030204"/>
                        </a:defRPr>
                      </a:lvl7pPr>
                      <a:lvl8pPr marL="3200400" algn="l" defTabSz="457200" rtl="0" eaLnBrk="1" latinLnBrk="0" hangingPunct="1">
                        <a:defRPr sz="1800" kern="1200">
                          <a:solidFill>
                            <a:schemeClr val="dk1"/>
                          </a:solidFill>
                          <a:latin typeface="Calibri" panose="020F0502020204030204"/>
                        </a:defRPr>
                      </a:lvl8pPr>
                      <a:lvl9pPr marL="3657600" algn="l" defTabSz="457200" rtl="0" eaLnBrk="1" latinLnBrk="0" hangingPunct="1">
                        <a:defRPr sz="1800" kern="1200">
                          <a:solidFill>
                            <a:schemeClr val="dk1"/>
                          </a:solidFill>
                          <a:latin typeface="Calibri" panose="020F0502020204030204"/>
                        </a:defRPr>
                      </a:lvl9pPr>
                    </a:lstStyle>
                    <a:p>
                      <a:r>
                        <a:rPr lang="en-GB" dirty="0"/>
                        <a:t>SOPHIE </a:t>
                      </a:r>
                      <a:r>
                        <a:rPr lang="en-GB" dirty="0" err="1"/>
                        <a:t>nyari</a:t>
                      </a:r>
                      <a:r>
                        <a:rPr lang="en-GB" dirty="0"/>
                        <a:t> 2122779 – </a:t>
                      </a:r>
                      <a:r>
                        <a:rPr lang="en-GB" dirty="0" err="1"/>
                        <a:t>wael</a:t>
                      </a:r>
                      <a:r>
                        <a:rPr lang="en-GB" dirty="0"/>
                        <a:t> Hussein 2123543</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2318373457"/>
                  </a:ext>
                </a:extLst>
              </a:tr>
              <a:tr h="1163251">
                <a:tc>
                  <a:txBody>
                    <a:bodyPr/>
                    <a:lstStyle>
                      <a:lvl1pPr marL="0" algn="l" defTabSz="457200" rtl="0" eaLnBrk="1" latinLnBrk="0" hangingPunct="1">
                        <a:defRPr sz="1800" kern="1200">
                          <a:solidFill>
                            <a:schemeClr val="dk1"/>
                          </a:solidFill>
                          <a:latin typeface="Calibri" panose="020F0502020204030204"/>
                        </a:defRPr>
                      </a:lvl1pPr>
                      <a:lvl2pPr marL="457200" algn="l" defTabSz="457200" rtl="0" eaLnBrk="1" latinLnBrk="0" hangingPunct="1">
                        <a:defRPr sz="1800" kern="1200">
                          <a:solidFill>
                            <a:schemeClr val="dk1"/>
                          </a:solidFill>
                          <a:latin typeface="Calibri" panose="020F0502020204030204"/>
                        </a:defRPr>
                      </a:lvl2pPr>
                      <a:lvl3pPr marL="914400" algn="l" defTabSz="457200" rtl="0" eaLnBrk="1" latinLnBrk="0" hangingPunct="1">
                        <a:defRPr sz="1800" kern="1200">
                          <a:solidFill>
                            <a:schemeClr val="dk1"/>
                          </a:solidFill>
                          <a:latin typeface="Calibri" panose="020F0502020204030204"/>
                        </a:defRPr>
                      </a:lvl3pPr>
                      <a:lvl4pPr marL="1371600" algn="l" defTabSz="457200" rtl="0" eaLnBrk="1" latinLnBrk="0" hangingPunct="1">
                        <a:defRPr sz="1800" kern="1200">
                          <a:solidFill>
                            <a:schemeClr val="dk1"/>
                          </a:solidFill>
                          <a:latin typeface="Calibri" panose="020F0502020204030204"/>
                        </a:defRPr>
                      </a:lvl4pPr>
                      <a:lvl5pPr marL="1828800" algn="l" defTabSz="457200" rtl="0" eaLnBrk="1" latinLnBrk="0" hangingPunct="1">
                        <a:defRPr sz="1800" kern="1200">
                          <a:solidFill>
                            <a:schemeClr val="dk1"/>
                          </a:solidFill>
                          <a:latin typeface="Calibri" panose="020F0502020204030204"/>
                        </a:defRPr>
                      </a:lvl5pPr>
                      <a:lvl6pPr marL="2286000" algn="l" defTabSz="457200" rtl="0" eaLnBrk="1" latinLnBrk="0" hangingPunct="1">
                        <a:defRPr sz="1800" kern="1200">
                          <a:solidFill>
                            <a:schemeClr val="dk1"/>
                          </a:solidFill>
                          <a:latin typeface="Calibri" panose="020F0502020204030204"/>
                        </a:defRPr>
                      </a:lvl6pPr>
                      <a:lvl7pPr marL="2743200" algn="l" defTabSz="457200" rtl="0" eaLnBrk="1" latinLnBrk="0" hangingPunct="1">
                        <a:defRPr sz="1800" kern="1200">
                          <a:solidFill>
                            <a:schemeClr val="dk1"/>
                          </a:solidFill>
                          <a:latin typeface="Calibri" panose="020F0502020204030204"/>
                        </a:defRPr>
                      </a:lvl7pPr>
                      <a:lvl8pPr marL="3200400" algn="l" defTabSz="457200" rtl="0" eaLnBrk="1" latinLnBrk="0" hangingPunct="1">
                        <a:defRPr sz="1800" kern="1200">
                          <a:solidFill>
                            <a:schemeClr val="dk1"/>
                          </a:solidFill>
                          <a:latin typeface="Calibri" panose="020F0502020204030204"/>
                        </a:defRPr>
                      </a:lvl8pPr>
                      <a:lvl9pPr marL="3657600" algn="l" defTabSz="457200" rtl="0" eaLnBrk="1" latinLnBrk="0" hangingPunct="1">
                        <a:defRPr sz="1800" kern="1200">
                          <a:solidFill>
                            <a:schemeClr val="dk1"/>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were the key strengths of your team? </a:t>
                      </a:r>
                    </a:p>
                    <a:p>
                      <a:endParaRPr lang="en-GB"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tint val="20000"/>
                      </a:srgbClr>
                    </a:solidFill>
                  </a:tcPr>
                </a:tc>
                <a:tc>
                  <a:txBody>
                    <a:bodyPr/>
                    <a:lstStyle>
                      <a:lvl1pPr marL="0" algn="l" defTabSz="457200" rtl="0" eaLnBrk="1" latinLnBrk="0" hangingPunct="1">
                        <a:defRPr sz="1800" kern="1200">
                          <a:solidFill>
                            <a:schemeClr val="dk1"/>
                          </a:solidFill>
                          <a:latin typeface="Calibri" panose="020F0502020204030204"/>
                        </a:defRPr>
                      </a:lvl1pPr>
                      <a:lvl2pPr marL="457200" algn="l" defTabSz="457200" rtl="0" eaLnBrk="1" latinLnBrk="0" hangingPunct="1">
                        <a:defRPr sz="1800" kern="1200">
                          <a:solidFill>
                            <a:schemeClr val="dk1"/>
                          </a:solidFill>
                          <a:latin typeface="Calibri" panose="020F0502020204030204"/>
                        </a:defRPr>
                      </a:lvl2pPr>
                      <a:lvl3pPr marL="914400" algn="l" defTabSz="457200" rtl="0" eaLnBrk="1" latinLnBrk="0" hangingPunct="1">
                        <a:defRPr sz="1800" kern="1200">
                          <a:solidFill>
                            <a:schemeClr val="dk1"/>
                          </a:solidFill>
                          <a:latin typeface="Calibri" panose="020F0502020204030204"/>
                        </a:defRPr>
                      </a:lvl3pPr>
                      <a:lvl4pPr marL="1371600" algn="l" defTabSz="457200" rtl="0" eaLnBrk="1" latinLnBrk="0" hangingPunct="1">
                        <a:defRPr sz="1800" kern="1200">
                          <a:solidFill>
                            <a:schemeClr val="dk1"/>
                          </a:solidFill>
                          <a:latin typeface="Calibri" panose="020F0502020204030204"/>
                        </a:defRPr>
                      </a:lvl4pPr>
                      <a:lvl5pPr marL="1828800" algn="l" defTabSz="457200" rtl="0" eaLnBrk="1" latinLnBrk="0" hangingPunct="1">
                        <a:defRPr sz="1800" kern="1200">
                          <a:solidFill>
                            <a:schemeClr val="dk1"/>
                          </a:solidFill>
                          <a:latin typeface="Calibri" panose="020F0502020204030204"/>
                        </a:defRPr>
                      </a:lvl5pPr>
                      <a:lvl6pPr marL="2286000" algn="l" defTabSz="457200" rtl="0" eaLnBrk="1" latinLnBrk="0" hangingPunct="1">
                        <a:defRPr sz="1800" kern="1200">
                          <a:solidFill>
                            <a:schemeClr val="dk1"/>
                          </a:solidFill>
                          <a:latin typeface="Calibri" panose="020F0502020204030204"/>
                        </a:defRPr>
                      </a:lvl6pPr>
                      <a:lvl7pPr marL="2743200" algn="l" defTabSz="457200" rtl="0" eaLnBrk="1" latinLnBrk="0" hangingPunct="1">
                        <a:defRPr sz="1800" kern="1200">
                          <a:solidFill>
                            <a:schemeClr val="dk1"/>
                          </a:solidFill>
                          <a:latin typeface="Calibri" panose="020F0502020204030204"/>
                        </a:defRPr>
                      </a:lvl7pPr>
                      <a:lvl8pPr marL="3200400" algn="l" defTabSz="457200" rtl="0" eaLnBrk="1" latinLnBrk="0" hangingPunct="1">
                        <a:defRPr sz="1800" kern="1200">
                          <a:solidFill>
                            <a:schemeClr val="dk1"/>
                          </a:solidFill>
                          <a:latin typeface="Calibri" panose="020F0502020204030204"/>
                        </a:defRPr>
                      </a:lvl8pPr>
                      <a:lvl9pPr marL="3657600" algn="l" defTabSz="457200" rtl="0" eaLnBrk="1" latinLnBrk="0" hangingPunct="1">
                        <a:defRPr sz="1800" kern="1200">
                          <a:solidFill>
                            <a:schemeClr val="dk1"/>
                          </a:solidFill>
                          <a:latin typeface="Calibri" panose="020F0502020204030204"/>
                        </a:defRPr>
                      </a:lvl9pPr>
                    </a:lstStyle>
                    <a:p>
                      <a:r>
                        <a:rPr lang="en-GB" dirty="0"/>
                        <a:t>Just one of them was very responsible and reliable as a team worker.</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2507276796"/>
                  </a:ext>
                </a:extLst>
              </a:tr>
              <a:tr h="1163251">
                <a:tc>
                  <a:txBody>
                    <a:bodyPr/>
                    <a:lstStyle>
                      <a:lvl1pPr marL="0" algn="l" defTabSz="457200" rtl="0" eaLnBrk="1" latinLnBrk="0" hangingPunct="1">
                        <a:defRPr sz="1800" kern="1200">
                          <a:solidFill>
                            <a:schemeClr val="dk1"/>
                          </a:solidFill>
                          <a:latin typeface="Calibri" panose="020F0502020204030204"/>
                        </a:defRPr>
                      </a:lvl1pPr>
                      <a:lvl2pPr marL="457200" algn="l" defTabSz="457200" rtl="0" eaLnBrk="1" latinLnBrk="0" hangingPunct="1">
                        <a:defRPr sz="1800" kern="1200">
                          <a:solidFill>
                            <a:schemeClr val="dk1"/>
                          </a:solidFill>
                          <a:latin typeface="Calibri" panose="020F0502020204030204"/>
                        </a:defRPr>
                      </a:lvl2pPr>
                      <a:lvl3pPr marL="914400" algn="l" defTabSz="457200" rtl="0" eaLnBrk="1" latinLnBrk="0" hangingPunct="1">
                        <a:defRPr sz="1800" kern="1200">
                          <a:solidFill>
                            <a:schemeClr val="dk1"/>
                          </a:solidFill>
                          <a:latin typeface="Calibri" panose="020F0502020204030204"/>
                        </a:defRPr>
                      </a:lvl3pPr>
                      <a:lvl4pPr marL="1371600" algn="l" defTabSz="457200" rtl="0" eaLnBrk="1" latinLnBrk="0" hangingPunct="1">
                        <a:defRPr sz="1800" kern="1200">
                          <a:solidFill>
                            <a:schemeClr val="dk1"/>
                          </a:solidFill>
                          <a:latin typeface="Calibri" panose="020F0502020204030204"/>
                        </a:defRPr>
                      </a:lvl4pPr>
                      <a:lvl5pPr marL="1828800" algn="l" defTabSz="457200" rtl="0" eaLnBrk="1" latinLnBrk="0" hangingPunct="1">
                        <a:defRPr sz="1800" kern="1200">
                          <a:solidFill>
                            <a:schemeClr val="dk1"/>
                          </a:solidFill>
                          <a:latin typeface="Calibri" panose="020F0502020204030204"/>
                        </a:defRPr>
                      </a:lvl5pPr>
                      <a:lvl6pPr marL="2286000" algn="l" defTabSz="457200" rtl="0" eaLnBrk="1" latinLnBrk="0" hangingPunct="1">
                        <a:defRPr sz="1800" kern="1200">
                          <a:solidFill>
                            <a:schemeClr val="dk1"/>
                          </a:solidFill>
                          <a:latin typeface="Calibri" panose="020F0502020204030204"/>
                        </a:defRPr>
                      </a:lvl6pPr>
                      <a:lvl7pPr marL="2743200" algn="l" defTabSz="457200" rtl="0" eaLnBrk="1" latinLnBrk="0" hangingPunct="1">
                        <a:defRPr sz="1800" kern="1200">
                          <a:solidFill>
                            <a:schemeClr val="dk1"/>
                          </a:solidFill>
                          <a:latin typeface="Calibri" panose="020F0502020204030204"/>
                        </a:defRPr>
                      </a:lvl7pPr>
                      <a:lvl8pPr marL="3200400" algn="l" defTabSz="457200" rtl="0" eaLnBrk="1" latinLnBrk="0" hangingPunct="1">
                        <a:defRPr sz="1800" kern="1200">
                          <a:solidFill>
                            <a:schemeClr val="dk1"/>
                          </a:solidFill>
                          <a:latin typeface="Calibri" panose="020F0502020204030204"/>
                        </a:defRPr>
                      </a:lvl8pPr>
                      <a:lvl9pPr marL="3657600" algn="l" defTabSz="457200" rtl="0" eaLnBrk="1" latinLnBrk="0" hangingPunct="1">
                        <a:defRPr sz="1800" kern="1200">
                          <a:solidFill>
                            <a:schemeClr val="dk1"/>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were the challenges that you overcame as a team?</a:t>
                      </a:r>
                    </a:p>
                    <a:p>
                      <a:endParaRPr lang="en-GB"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tint val="40000"/>
                      </a:srgbClr>
                    </a:solidFill>
                  </a:tcPr>
                </a:tc>
                <a:tc>
                  <a:txBody>
                    <a:bodyPr/>
                    <a:lstStyle>
                      <a:lvl1pPr marL="0" algn="l" defTabSz="457200" rtl="0" eaLnBrk="1" latinLnBrk="0" hangingPunct="1">
                        <a:defRPr sz="1800" kern="1200">
                          <a:solidFill>
                            <a:schemeClr val="dk1"/>
                          </a:solidFill>
                          <a:latin typeface="Calibri" panose="020F0502020204030204"/>
                        </a:defRPr>
                      </a:lvl1pPr>
                      <a:lvl2pPr marL="457200" algn="l" defTabSz="457200" rtl="0" eaLnBrk="1" latinLnBrk="0" hangingPunct="1">
                        <a:defRPr sz="1800" kern="1200">
                          <a:solidFill>
                            <a:schemeClr val="dk1"/>
                          </a:solidFill>
                          <a:latin typeface="Calibri" panose="020F0502020204030204"/>
                        </a:defRPr>
                      </a:lvl2pPr>
                      <a:lvl3pPr marL="914400" algn="l" defTabSz="457200" rtl="0" eaLnBrk="1" latinLnBrk="0" hangingPunct="1">
                        <a:defRPr sz="1800" kern="1200">
                          <a:solidFill>
                            <a:schemeClr val="dk1"/>
                          </a:solidFill>
                          <a:latin typeface="Calibri" panose="020F0502020204030204"/>
                        </a:defRPr>
                      </a:lvl3pPr>
                      <a:lvl4pPr marL="1371600" algn="l" defTabSz="457200" rtl="0" eaLnBrk="1" latinLnBrk="0" hangingPunct="1">
                        <a:defRPr sz="1800" kern="1200">
                          <a:solidFill>
                            <a:schemeClr val="dk1"/>
                          </a:solidFill>
                          <a:latin typeface="Calibri" panose="020F0502020204030204"/>
                        </a:defRPr>
                      </a:lvl4pPr>
                      <a:lvl5pPr marL="1828800" algn="l" defTabSz="457200" rtl="0" eaLnBrk="1" latinLnBrk="0" hangingPunct="1">
                        <a:defRPr sz="1800" kern="1200">
                          <a:solidFill>
                            <a:schemeClr val="dk1"/>
                          </a:solidFill>
                          <a:latin typeface="Calibri" panose="020F0502020204030204"/>
                        </a:defRPr>
                      </a:lvl5pPr>
                      <a:lvl6pPr marL="2286000" algn="l" defTabSz="457200" rtl="0" eaLnBrk="1" latinLnBrk="0" hangingPunct="1">
                        <a:defRPr sz="1800" kern="1200">
                          <a:solidFill>
                            <a:schemeClr val="dk1"/>
                          </a:solidFill>
                          <a:latin typeface="Calibri" panose="020F0502020204030204"/>
                        </a:defRPr>
                      </a:lvl6pPr>
                      <a:lvl7pPr marL="2743200" algn="l" defTabSz="457200" rtl="0" eaLnBrk="1" latinLnBrk="0" hangingPunct="1">
                        <a:defRPr sz="1800" kern="1200">
                          <a:solidFill>
                            <a:schemeClr val="dk1"/>
                          </a:solidFill>
                          <a:latin typeface="Calibri" panose="020F0502020204030204"/>
                        </a:defRPr>
                      </a:lvl7pPr>
                      <a:lvl8pPr marL="3200400" algn="l" defTabSz="457200" rtl="0" eaLnBrk="1" latinLnBrk="0" hangingPunct="1">
                        <a:defRPr sz="1800" kern="1200">
                          <a:solidFill>
                            <a:schemeClr val="dk1"/>
                          </a:solidFill>
                          <a:latin typeface="Calibri" panose="020F0502020204030204"/>
                        </a:defRPr>
                      </a:lvl8pPr>
                      <a:lvl9pPr marL="3657600" algn="l" defTabSz="457200" rtl="0" eaLnBrk="1" latinLnBrk="0" hangingPunct="1">
                        <a:defRPr sz="1800" kern="1200">
                          <a:solidFill>
                            <a:schemeClr val="dk1"/>
                          </a:solidFill>
                          <a:latin typeface="Calibri" panose="020F0502020204030204"/>
                        </a:defRPr>
                      </a:lvl9pPr>
                    </a:lstStyle>
                    <a:p>
                      <a:r>
                        <a:rPr lang="en-GB" dirty="0"/>
                        <a:t>Not responsible effectively</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1913256840"/>
                  </a:ext>
                </a:extLst>
              </a:tr>
              <a:tr h="1163251">
                <a:tc>
                  <a:txBody>
                    <a:bodyPr/>
                    <a:lstStyle>
                      <a:lvl1pPr marL="0" algn="l" defTabSz="457200" rtl="0" eaLnBrk="1" latinLnBrk="0" hangingPunct="1">
                        <a:defRPr sz="1800" kern="1200">
                          <a:solidFill>
                            <a:schemeClr val="dk1"/>
                          </a:solidFill>
                          <a:latin typeface="Calibri" panose="020F0502020204030204"/>
                        </a:defRPr>
                      </a:lvl1pPr>
                      <a:lvl2pPr marL="457200" algn="l" defTabSz="457200" rtl="0" eaLnBrk="1" latinLnBrk="0" hangingPunct="1">
                        <a:defRPr sz="1800" kern="1200">
                          <a:solidFill>
                            <a:schemeClr val="dk1"/>
                          </a:solidFill>
                          <a:latin typeface="Calibri" panose="020F0502020204030204"/>
                        </a:defRPr>
                      </a:lvl2pPr>
                      <a:lvl3pPr marL="914400" algn="l" defTabSz="457200" rtl="0" eaLnBrk="1" latinLnBrk="0" hangingPunct="1">
                        <a:defRPr sz="1800" kern="1200">
                          <a:solidFill>
                            <a:schemeClr val="dk1"/>
                          </a:solidFill>
                          <a:latin typeface="Calibri" panose="020F0502020204030204"/>
                        </a:defRPr>
                      </a:lvl3pPr>
                      <a:lvl4pPr marL="1371600" algn="l" defTabSz="457200" rtl="0" eaLnBrk="1" latinLnBrk="0" hangingPunct="1">
                        <a:defRPr sz="1800" kern="1200">
                          <a:solidFill>
                            <a:schemeClr val="dk1"/>
                          </a:solidFill>
                          <a:latin typeface="Calibri" panose="020F0502020204030204"/>
                        </a:defRPr>
                      </a:lvl4pPr>
                      <a:lvl5pPr marL="1828800" algn="l" defTabSz="457200" rtl="0" eaLnBrk="1" latinLnBrk="0" hangingPunct="1">
                        <a:defRPr sz="1800" kern="1200">
                          <a:solidFill>
                            <a:schemeClr val="dk1"/>
                          </a:solidFill>
                          <a:latin typeface="Calibri" panose="020F0502020204030204"/>
                        </a:defRPr>
                      </a:lvl5pPr>
                      <a:lvl6pPr marL="2286000" algn="l" defTabSz="457200" rtl="0" eaLnBrk="1" latinLnBrk="0" hangingPunct="1">
                        <a:defRPr sz="1800" kern="1200">
                          <a:solidFill>
                            <a:schemeClr val="dk1"/>
                          </a:solidFill>
                          <a:latin typeface="Calibri" panose="020F0502020204030204"/>
                        </a:defRPr>
                      </a:lvl6pPr>
                      <a:lvl7pPr marL="2743200" algn="l" defTabSz="457200" rtl="0" eaLnBrk="1" latinLnBrk="0" hangingPunct="1">
                        <a:defRPr sz="1800" kern="1200">
                          <a:solidFill>
                            <a:schemeClr val="dk1"/>
                          </a:solidFill>
                          <a:latin typeface="Calibri" panose="020F0502020204030204"/>
                        </a:defRPr>
                      </a:lvl7pPr>
                      <a:lvl8pPr marL="3200400" algn="l" defTabSz="457200" rtl="0" eaLnBrk="1" latinLnBrk="0" hangingPunct="1">
                        <a:defRPr sz="1800" kern="1200">
                          <a:solidFill>
                            <a:schemeClr val="dk1"/>
                          </a:solidFill>
                          <a:latin typeface="Calibri" panose="020F0502020204030204"/>
                        </a:defRPr>
                      </a:lvl8pPr>
                      <a:lvl9pPr marL="3657600" algn="l" defTabSz="457200" rtl="0" eaLnBrk="1" latinLnBrk="0" hangingPunct="1">
                        <a:defRPr sz="1800" kern="1200">
                          <a:solidFill>
                            <a:schemeClr val="dk1"/>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would you do differently if you worked as a team again?</a:t>
                      </a:r>
                    </a:p>
                    <a:p>
                      <a:endParaRPr lang="en-GB"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tint val="20000"/>
                      </a:srgbClr>
                    </a:solidFill>
                  </a:tcPr>
                </a:tc>
                <a:tc>
                  <a:txBody>
                    <a:bodyPr/>
                    <a:lstStyle>
                      <a:lvl1pPr marL="0" algn="l" defTabSz="457200" rtl="0" eaLnBrk="1" latinLnBrk="0" hangingPunct="1">
                        <a:defRPr sz="1800" kern="1200">
                          <a:solidFill>
                            <a:schemeClr val="dk1"/>
                          </a:solidFill>
                          <a:latin typeface="Calibri" panose="020F0502020204030204"/>
                        </a:defRPr>
                      </a:lvl1pPr>
                      <a:lvl2pPr marL="457200" algn="l" defTabSz="457200" rtl="0" eaLnBrk="1" latinLnBrk="0" hangingPunct="1">
                        <a:defRPr sz="1800" kern="1200">
                          <a:solidFill>
                            <a:schemeClr val="dk1"/>
                          </a:solidFill>
                          <a:latin typeface="Calibri" panose="020F0502020204030204"/>
                        </a:defRPr>
                      </a:lvl2pPr>
                      <a:lvl3pPr marL="914400" algn="l" defTabSz="457200" rtl="0" eaLnBrk="1" latinLnBrk="0" hangingPunct="1">
                        <a:defRPr sz="1800" kern="1200">
                          <a:solidFill>
                            <a:schemeClr val="dk1"/>
                          </a:solidFill>
                          <a:latin typeface="Calibri" panose="020F0502020204030204"/>
                        </a:defRPr>
                      </a:lvl3pPr>
                      <a:lvl4pPr marL="1371600" algn="l" defTabSz="457200" rtl="0" eaLnBrk="1" latinLnBrk="0" hangingPunct="1">
                        <a:defRPr sz="1800" kern="1200">
                          <a:solidFill>
                            <a:schemeClr val="dk1"/>
                          </a:solidFill>
                          <a:latin typeface="Calibri" panose="020F0502020204030204"/>
                        </a:defRPr>
                      </a:lvl4pPr>
                      <a:lvl5pPr marL="1828800" algn="l" defTabSz="457200" rtl="0" eaLnBrk="1" latinLnBrk="0" hangingPunct="1">
                        <a:defRPr sz="1800" kern="1200">
                          <a:solidFill>
                            <a:schemeClr val="dk1"/>
                          </a:solidFill>
                          <a:latin typeface="Calibri" panose="020F0502020204030204"/>
                        </a:defRPr>
                      </a:lvl5pPr>
                      <a:lvl6pPr marL="2286000" algn="l" defTabSz="457200" rtl="0" eaLnBrk="1" latinLnBrk="0" hangingPunct="1">
                        <a:defRPr sz="1800" kern="1200">
                          <a:solidFill>
                            <a:schemeClr val="dk1"/>
                          </a:solidFill>
                          <a:latin typeface="Calibri" panose="020F0502020204030204"/>
                        </a:defRPr>
                      </a:lvl6pPr>
                      <a:lvl7pPr marL="2743200" algn="l" defTabSz="457200" rtl="0" eaLnBrk="1" latinLnBrk="0" hangingPunct="1">
                        <a:defRPr sz="1800" kern="1200">
                          <a:solidFill>
                            <a:schemeClr val="dk1"/>
                          </a:solidFill>
                          <a:latin typeface="Calibri" panose="020F0502020204030204"/>
                        </a:defRPr>
                      </a:lvl7pPr>
                      <a:lvl8pPr marL="3200400" algn="l" defTabSz="457200" rtl="0" eaLnBrk="1" latinLnBrk="0" hangingPunct="1">
                        <a:defRPr sz="1800" kern="1200">
                          <a:solidFill>
                            <a:schemeClr val="dk1"/>
                          </a:solidFill>
                          <a:latin typeface="Calibri" panose="020F0502020204030204"/>
                        </a:defRPr>
                      </a:lvl8pPr>
                      <a:lvl9pPr marL="3657600" algn="l" defTabSz="457200" rtl="0" eaLnBrk="1" latinLnBrk="0" hangingPunct="1">
                        <a:defRPr sz="1800" kern="1200">
                          <a:solidFill>
                            <a:schemeClr val="dk1"/>
                          </a:solidFill>
                          <a:latin typeface="Calibri" panose="020F0502020204030204"/>
                        </a:defRPr>
                      </a:lvl9pPr>
                    </a:lstStyle>
                    <a:p>
                      <a:r>
                        <a:rPr lang="en-GB" dirty="0"/>
                        <a:t>Probably I  will change into a different team which I hope is going to be more responsible.</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771358641"/>
                  </a:ext>
                </a:extLst>
              </a:tr>
              <a:tr h="1122749">
                <a:tc>
                  <a:txBody>
                    <a:bodyPr/>
                    <a:lstStyle>
                      <a:lvl1pPr marL="0" algn="l" defTabSz="457200" rtl="0" eaLnBrk="1" latinLnBrk="0" hangingPunct="1">
                        <a:defRPr sz="1800" kern="1200">
                          <a:solidFill>
                            <a:schemeClr val="dk1"/>
                          </a:solidFill>
                          <a:latin typeface="Calibri" panose="020F0502020204030204"/>
                        </a:defRPr>
                      </a:lvl1pPr>
                      <a:lvl2pPr marL="457200" algn="l" defTabSz="457200" rtl="0" eaLnBrk="1" latinLnBrk="0" hangingPunct="1">
                        <a:defRPr sz="1800" kern="1200">
                          <a:solidFill>
                            <a:schemeClr val="dk1"/>
                          </a:solidFill>
                          <a:latin typeface="Calibri" panose="020F0502020204030204"/>
                        </a:defRPr>
                      </a:lvl2pPr>
                      <a:lvl3pPr marL="914400" algn="l" defTabSz="457200" rtl="0" eaLnBrk="1" latinLnBrk="0" hangingPunct="1">
                        <a:defRPr sz="1800" kern="1200">
                          <a:solidFill>
                            <a:schemeClr val="dk1"/>
                          </a:solidFill>
                          <a:latin typeface="Calibri" panose="020F0502020204030204"/>
                        </a:defRPr>
                      </a:lvl3pPr>
                      <a:lvl4pPr marL="1371600" algn="l" defTabSz="457200" rtl="0" eaLnBrk="1" latinLnBrk="0" hangingPunct="1">
                        <a:defRPr sz="1800" kern="1200">
                          <a:solidFill>
                            <a:schemeClr val="dk1"/>
                          </a:solidFill>
                          <a:latin typeface="Calibri" panose="020F0502020204030204"/>
                        </a:defRPr>
                      </a:lvl4pPr>
                      <a:lvl5pPr marL="1828800" algn="l" defTabSz="457200" rtl="0" eaLnBrk="1" latinLnBrk="0" hangingPunct="1">
                        <a:defRPr sz="1800" kern="1200">
                          <a:solidFill>
                            <a:schemeClr val="dk1"/>
                          </a:solidFill>
                          <a:latin typeface="Calibri" panose="020F0502020204030204"/>
                        </a:defRPr>
                      </a:lvl5pPr>
                      <a:lvl6pPr marL="2286000" algn="l" defTabSz="457200" rtl="0" eaLnBrk="1" latinLnBrk="0" hangingPunct="1">
                        <a:defRPr sz="1800" kern="1200">
                          <a:solidFill>
                            <a:schemeClr val="dk1"/>
                          </a:solidFill>
                          <a:latin typeface="Calibri" panose="020F0502020204030204"/>
                        </a:defRPr>
                      </a:lvl6pPr>
                      <a:lvl7pPr marL="2743200" algn="l" defTabSz="457200" rtl="0" eaLnBrk="1" latinLnBrk="0" hangingPunct="1">
                        <a:defRPr sz="1800" kern="1200">
                          <a:solidFill>
                            <a:schemeClr val="dk1"/>
                          </a:solidFill>
                          <a:latin typeface="Calibri" panose="020F0502020204030204"/>
                        </a:defRPr>
                      </a:lvl7pPr>
                      <a:lvl8pPr marL="3200400" algn="l" defTabSz="457200" rtl="0" eaLnBrk="1" latinLnBrk="0" hangingPunct="1">
                        <a:defRPr sz="1800" kern="1200">
                          <a:solidFill>
                            <a:schemeClr val="dk1"/>
                          </a:solidFill>
                          <a:latin typeface="Calibri" panose="020F0502020204030204"/>
                        </a:defRPr>
                      </a:lvl8pPr>
                      <a:lvl9pPr marL="3657600" algn="l" defTabSz="457200" rtl="0" eaLnBrk="1" latinLnBrk="0" hangingPunct="1">
                        <a:defRPr sz="1800" kern="1200">
                          <a:solidFill>
                            <a:schemeClr val="dk1"/>
                          </a:solidFill>
                          <a:latin typeface="Calibri" panose="020F0502020204030204"/>
                        </a:defRPr>
                      </a:lvl9pPr>
                    </a:lstStyle>
                    <a:p>
                      <a:r>
                        <a:rPr lang="en-GB" dirty="0"/>
                        <a:t>How would you rate your team working? Out of 10? </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tint val="40000"/>
                      </a:srgbClr>
                    </a:solidFill>
                  </a:tcPr>
                </a:tc>
                <a:tc>
                  <a:txBody>
                    <a:bodyPr/>
                    <a:lstStyle>
                      <a:lvl1pPr marL="0" algn="l" defTabSz="457200" rtl="0" eaLnBrk="1" latinLnBrk="0" hangingPunct="1">
                        <a:defRPr sz="1800" kern="1200">
                          <a:solidFill>
                            <a:schemeClr val="dk1"/>
                          </a:solidFill>
                          <a:latin typeface="Calibri" panose="020F0502020204030204"/>
                        </a:defRPr>
                      </a:lvl1pPr>
                      <a:lvl2pPr marL="457200" algn="l" defTabSz="457200" rtl="0" eaLnBrk="1" latinLnBrk="0" hangingPunct="1">
                        <a:defRPr sz="1800" kern="1200">
                          <a:solidFill>
                            <a:schemeClr val="dk1"/>
                          </a:solidFill>
                          <a:latin typeface="Calibri" panose="020F0502020204030204"/>
                        </a:defRPr>
                      </a:lvl2pPr>
                      <a:lvl3pPr marL="914400" algn="l" defTabSz="457200" rtl="0" eaLnBrk="1" latinLnBrk="0" hangingPunct="1">
                        <a:defRPr sz="1800" kern="1200">
                          <a:solidFill>
                            <a:schemeClr val="dk1"/>
                          </a:solidFill>
                          <a:latin typeface="Calibri" panose="020F0502020204030204"/>
                        </a:defRPr>
                      </a:lvl3pPr>
                      <a:lvl4pPr marL="1371600" algn="l" defTabSz="457200" rtl="0" eaLnBrk="1" latinLnBrk="0" hangingPunct="1">
                        <a:defRPr sz="1800" kern="1200">
                          <a:solidFill>
                            <a:schemeClr val="dk1"/>
                          </a:solidFill>
                          <a:latin typeface="Calibri" panose="020F0502020204030204"/>
                        </a:defRPr>
                      </a:lvl4pPr>
                      <a:lvl5pPr marL="1828800" algn="l" defTabSz="457200" rtl="0" eaLnBrk="1" latinLnBrk="0" hangingPunct="1">
                        <a:defRPr sz="1800" kern="1200">
                          <a:solidFill>
                            <a:schemeClr val="dk1"/>
                          </a:solidFill>
                          <a:latin typeface="Calibri" panose="020F0502020204030204"/>
                        </a:defRPr>
                      </a:lvl5pPr>
                      <a:lvl6pPr marL="2286000" algn="l" defTabSz="457200" rtl="0" eaLnBrk="1" latinLnBrk="0" hangingPunct="1">
                        <a:defRPr sz="1800" kern="1200">
                          <a:solidFill>
                            <a:schemeClr val="dk1"/>
                          </a:solidFill>
                          <a:latin typeface="Calibri" panose="020F0502020204030204"/>
                        </a:defRPr>
                      </a:lvl6pPr>
                      <a:lvl7pPr marL="2743200" algn="l" defTabSz="457200" rtl="0" eaLnBrk="1" latinLnBrk="0" hangingPunct="1">
                        <a:defRPr sz="1800" kern="1200">
                          <a:solidFill>
                            <a:schemeClr val="dk1"/>
                          </a:solidFill>
                          <a:latin typeface="Calibri" panose="020F0502020204030204"/>
                        </a:defRPr>
                      </a:lvl7pPr>
                      <a:lvl8pPr marL="3200400" algn="l" defTabSz="457200" rtl="0" eaLnBrk="1" latinLnBrk="0" hangingPunct="1">
                        <a:defRPr sz="1800" kern="1200">
                          <a:solidFill>
                            <a:schemeClr val="dk1"/>
                          </a:solidFill>
                          <a:latin typeface="Calibri" panose="020F0502020204030204"/>
                        </a:defRPr>
                      </a:lvl8pPr>
                      <a:lvl9pPr marL="3657600" algn="l" defTabSz="457200" rtl="0" eaLnBrk="1" latinLnBrk="0" hangingPunct="1">
                        <a:defRPr sz="1800" kern="1200">
                          <a:solidFill>
                            <a:schemeClr val="dk1"/>
                          </a:solidFill>
                          <a:latin typeface="Calibri" panose="020F0502020204030204"/>
                        </a:defRPr>
                      </a:lvl9pPr>
                    </a:lstStyle>
                    <a:p>
                      <a:r>
                        <a:rPr lang="en-GB" dirty="0"/>
                        <a:t> 5  out of 10</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3794105351"/>
                  </a:ext>
                </a:extLst>
              </a:tr>
            </a:tbl>
          </a:graphicData>
        </a:graphic>
      </p:graphicFrame>
    </p:spTree>
    <p:extLst>
      <p:ext uri="{BB962C8B-B14F-4D97-AF65-F5344CB8AC3E}">
        <p14:creationId xmlns:p14="http://schemas.microsoft.com/office/powerpoint/2010/main" val="128189447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1_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0</TotalTime>
  <Words>1151</Words>
  <Application>Microsoft Macintosh PowerPoint</Application>
  <PresentationFormat>Widescreen</PresentationFormat>
  <Paragraphs>102</Paragraphs>
  <Slides>15</Slides>
  <Notes>13</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15</vt:i4>
      </vt:variant>
    </vt:vector>
  </HeadingPairs>
  <TitlesOfParts>
    <vt:vector size="24" baseType="lpstr">
      <vt:lpstr>Arial</vt:lpstr>
      <vt:lpstr>Calibri</vt:lpstr>
      <vt:lpstr>Century Gothic</vt:lpstr>
      <vt:lpstr>Myriad Pro</vt:lpstr>
      <vt:lpstr>Times New Roman</vt:lpstr>
      <vt:lpstr>Wingdings</vt:lpstr>
      <vt:lpstr>Wingdings 3</vt:lpstr>
      <vt:lpstr>Ion</vt:lpstr>
      <vt:lpstr>1_Ion</vt:lpstr>
      <vt:lpstr>EFFECTIVE TEAM WORKING AND COMMUNICATION </vt:lpstr>
      <vt:lpstr>Contents</vt:lpstr>
      <vt:lpstr>Introduction</vt:lpstr>
      <vt:lpstr>Overview of Organization</vt:lpstr>
      <vt:lpstr>Benefits  of  effective communication on business</vt:lpstr>
      <vt:lpstr> models of communication </vt:lpstr>
      <vt:lpstr>PowerPoint Presentation</vt:lpstr>
      <vt:lpstr>Potential barriers that can prevent effective communication between organization and  external stakeholders</vt:lpstr>
      <vt:lpstr>Communication Channels</vt:lpstr>
      <vt:lpstr>PowerPoint Presentation</vt:lpstr>
      <vt:lpstr>Conclusion</vt:lpstr>
      <vt:lpstr>References</vt:lpstr>
      <vt:lpstr>PowerPoint Presentation</vt:lpstr>
      <vt:lpstr>THANK YOU..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2022-06-23T08:23:13Z</dcterms:created>
  <dcterms:modified xsi:type="dcterms:W3CDTF">2022-07-23T22:12:54Z</dcterms:modified>
</cp:coreProperties>
</file>