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75" r:id="rId7"/>
    <p:sldId id="262" r:id="rId8"/>
    <p:sldId id="263" r:id="rId9"/>
    <p:sldId id="264" r:id="rId10"/>
    <p:sldId id="265" r:id="rId11"/>
    <p:sldId id="266" r:id="rId12"/>
    <p:sldId id="267" r:id="rId13"/>
    <p:sldId id="268" r:id="rId14"/>
    <p:sldId id="269" r:id="rId15"/>
    <p:sldId id="270" r:id="rId16"/>
    <p:sldId id="276" r:id="rId17"/>
    <p:sldId id="277" r:id="rId18"/>
    <p:sldId id="293" r:id="rId19"/>
    <p:sldId id="280" r:id="rId20"/>
    <p:sldId id="281" r:id="rId21"/>
    <p:sldId id="282" r:id="rId22"/>
    <p:sldId id="283" r:id="rId23"/>
    <p:sldId id="284" r:id="rId24"/>
    <p:sldId id="285" r:id="rId25"/>
    <p:sldId id="286" r:id="rId26"/>
    <p:sldId id="287" r:id="rId27"/>
    <p:sldId id="288" r:id="rId28"/>
    <p:sldId id="289" r:id="rId29"/>
    <p:sldId id="290" r:id="rId30"/>
    <p:sldId id="291" r:id="rId31"/>
    <p:sldId id="292" r:id="rId32"/>
    <p:sldId id="296" r:id="rId33"/>
    <p:sldId id="295"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109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9A79D61-B0DB-4F61-8FA9-78FBE0EE09E4}" type="datetimeFigureOut">
              <a:rPr lang="en-GB" smtClean="0"/>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299CD-A5B0-4648-BE44-EE7CAECD60A5}"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9A79D61-B0DB-4F61-8FA9-78FBE0EE09E4}" type="datetimeFigureOut">
              <a:rPr lang="en-GB" smtClean="0"/>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299CD-A5B0-4648-BE44-EE7CAECD60A5}"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09A79D61-B0DB-4F61-8FA9-78FBE0EE09E4}" type="datetimeFigureOut">
              <a:rPr lang="en-GB" smtClean="0"/>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299CD-A5B0-4648-BE44-EE7CAECD60A5}"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9A79D61-B0DB-4F61-8FA9-78FBE0EE09E4}" type="datetimeFigureOut">
              <a:rPr lang="en-GB" smtClean="0"/>
              <a:t>12/10/2017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3299CD-A5B0-4648-BE44-EE7CAECD60A5}"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9A79D61-B0DB-4F61-8FA9-78FBE0EE09E4}" type="datetimeFigureOut">
              <a:rPr lang="en-GB" smtClean="0"/>
              <a:t>12/10/2017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E3299CD-A5B0-4648-BE44-EE7CAECD60A5}"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9A79D61-B0DB-4F61-8FA9-78FBE0EE09E4}" type="datetimeFigureOut">
              <a:rPr lang="en-GB" smtClean="0"/>
              <a:t>12/10/2017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E3299CD-A5B0-4648-BE44-EE7CAECD60A5}"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A79D61-B0DB-4F61-8FA9-78FBE0EE09E4}" type="datetimeFigureOut">
              <a:rPr lang="en-GB" smtClean="0"/>
              <a:t>12/10/2017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E3299CD-A5B0-4648-BE44-EE7CAECD60A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09A79D61-B0DB-4F61-8FA9-78FBE0EE09E4}" type="datetimeFigureOut">
              <a:rPr lang="en-GB" smtClean="0"/>
              <a:t>12/10/2017</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4E3299CD-A5B0-4648-BE44-EE7CAECD60A5}"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9A79D61-B0DB-4F61-8FA9-78FBE0EE09E4}" type="datetimeFigureOut">
              <a:rPr lang="en-GB" smtClean="0"/>
              <a:t>12/10/2017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3299CD-A5B0-4648-BE44-EE7CAECD60A5}"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9A79D61-B0DB-4F61-8FA9-78FBE0EE09E4}" type="datetimeFigureOut">
              <a:rPr lang="en-GB" smtClean="0"/>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299CD-A5B0-4648-BE44-EE7CAECD60A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9A79D61-B0DB-4F61-8FA9-78FBE0EE09E4}" type="datetimeFigureOut">
              <a:rPr lang="en-GB" smtClean="0"/>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299CD-A5B0-4648-BE44-EE7CAECD60A5}"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09A79D61-B0DB-4F61-8FA9-78FBE0EE09E4}" type="datetimeFigureOut">
              <a:rPr lang="en-GB" smtClean="0"/>
              <a:t>12/10/2017</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4E3299CD-A5B0-4648-BE44-EE7CAECD60A5}"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332656"/>
            <a:ext cx="7056784" cy="1204306"/>
          </a:xfrm>
        </p:spPr>
        <p:txBody>
          <a:bodyPr>
            <a:normAutofit fontScale="90000"/>
          </a:bodyPr>
          <a:lstStyle/>
          <a:p>
            <a:r>
              <a:rPr lang="en-GB" sz="4800" dirty="0" smtClean="0"/>
              <a:t>TRRS4010</a:t>
            </a:r>
            <a:r>
              <a:rPr lang="en-GB" sz="3600" dirty="0" smtClean="0"/>
              <a:t/>
            </a:r>
            <a:br>
              <a:rPr lang="en-GB" sz="3600" dirty="0" smtClean="0"/>
            </a:br>
            <a:r>
              <a:rPr lang="en-GB" sz="4000" dirty="0" smtClean="0"/>
              <a:t>Judaism &amp; Christianity</a:t>
            </a:r>
            <a:endParaRPr lang="en-GB" sz="4000" dirty="0"/>
          </a:p>
        </p:txBody>
      </p:sp>
    </p:spTree>
    <p:extLst>
      <p:ext uri="{BB962C8B-B14F-4D97-AF65-F5344CB8AC3E}">
        <p14:creationId xmlns:p14="http://schemas.microsoft.com/office/powerpoint/2010/main" val="2185715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Dr Angus M Slater</a:t>
            </a:r>
            <a:endParaRPr lang="en-GB" sz="3600" dirty="0"/>
          </a:p>
        </p:txBody>
      </p:sp>
      <p:sp>
        <p:nvSpPr>
          <p:cNvPr id="3" name="Content Placeholder 2"/>
          <p:cNvSpPr>
            <a:spLocks noGrp="1"/>
          </p:cNvSpPr>
          <p:nvPr>
            <p:ph idx="1"/>
          </p:nvPr>
        </p:nvSpPr>
        <p:spPr/>
        <p:txBody>
          <a:bodyPr>
            <a:normAutofit/>
          </a:bodyPr>
          <a:lstStyle/>
          <a:p>
            <a:r>
              <a:rPr lang="en-GB" dirty="0" smtClean="0"/>
              <a:t>Office:</a:t>
            </a:r>
          </a:p>
          <a:p>
            <a:endParaRPr lang="en-GB" dirty="0"/>
          </a:p>
          <a:p>
            <a:r>
              <a:rPr lang="en-GB" dirty="0" smtClean="0"/>
              <a:t>Email:</a:t>
            </a:r>
          </a:p>
          <a:p>
            <a:endParaRPr lang="en-GB" dirty="0"/>
          </a:p>
          <a:p>
            <a:r>
              <a:rPr lang="en-GB" dirty="0" smtClean="0"/>
              <a:t>Office Hours:</a:t>
            </a:r>
          </a:p>
          <a:p>
            <a:endParaRPr lang="en-GB" dirty="0"/>
          </a:p>
          <a:p>
            <a:endParaRPr lang="en-GB" dirty="0"/>
          </a:p>
        </p:txBody>
      </p:sp>
      <p:sp>
        <p:nvSpPr>
          <p:cNvPr id="4" name="Text Placeholder 3"/>
          <p:cNvSpPr>
            <a:spLocks noGrp="1"/>
          </p:cNvSpPr>
          <p:nvPr>
            <p:ph type="body" sz="half" idx="2"/>
          </p:nvPr>
        </p:nvSpPr>
        <p:spPr/>
        <p:txBody>
          <a:bodyPr/>
          <a:lstStyle/>
          <a:p>
            <a:r>
              <a:rPr lang="en-GB" dirty="0" smtClean="0"/>
              <a:t>Lecturer in Theology &amp; Religious Studies</a:t>
            </a:r>
            <a:endParaRPr lang="en-GB" dirty="0"/>
          </a:p>
        </p:txBody>
      </p:sp>
    </p:spTree>
    <p:extLst>
      <p:ext uri="{BB962C8B-B14F-4D97-AF65-F5344CB8AC3E}">
        <p14:creationId xmlns:p14="http://schemas.microsoft.com/office/powerpoint/2010/main" val="1793462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19140000">
            <a:off x="675069" y="1588360"/>
            <a:ext cx="5648623" cy="1204306"/>
          </a:xfrm>
        </p:spPr>
        <p:txBody>
          <a:bodyPr>
            <a:normAutofit fontScale="90000"/>
          </a:bodyPr>
          <a:lstStyle/>
          <a:p>
            <a:r>
              <a:rPr lang="en-US" sz="4000" dirty="0" smtClean="0"/>
              <a:t>Week 9</a:t>
            </a:r>
            <a:r>
              <a:rPr lang="en-US" sz="4000" cap="none" dirty="0" smtClean="0"/>
              <a:t>i</a:t>
            </a:r>
            <a:r>
              <a:rPr lang="en-US" sz="4000" dirty="0" smtClean="0"/>
              <a:t>:</a:t>
            </a:r>
            <a:r>
              <a:rPr lang="en-GB" sz="4000" dirty="0"/>
              <a:t>Women in Christian </a:t>
            </a:r>
            <a:r>
              <a:rPr lang="en-GB" sz="4000" dirty="0" smtClean="0"/>
              <a:t>History</a:t>
            </a:r>
            <a:endParaRPr lang="en-US" sz="4000" dirty="0"/>
          </a:p>
        </p:txBody>
      </p:sp>
      <p:sp>
        <p:nvSpPr>
          <p:cNvPr id="3" name="Subtitle 2"/>
          <p:cNvSpPr>
            <a:spLocks noGrp="1"/>
          </p:cNvSpPr>
          <p:nvPr>
            <p:ph type="subTitle" idx="1"/>
          </p:nvPr>
        </p:nvSpPr>
        <p:spPr>
          <a:xfrm rot="19140000">
            <a:off x="1132379" y="2355516"/>
            <a:ext cx="6511131" cy="329259"/>
          </a:xfrm>
        </p:spPr>
        <p:txBody>
          <a:bodyPr>
            <a:noAutofit/>
          </a:bodyPr>
          <a:lstStyle/>
          <a:p>
            <a:r>
              <a:rPr lang="en-US" dirty="0" smtClean="0"/>
              <a:t>Where are all the women?</a:t>
            </a:r>
            <a:endParaRPr lang="en-US" dirty="0"/>
          </a:p>
        </p:txBody>
      </p:sp>
    </p:spTree>
    <p:extLst>
      <p:ext uri="{BB962C8B-B14F-4D97-AF65-F5344CB8AC3E}">
        <p14:creationId xmlns:p14="http://schemas.microsoft.com/office/powerpoint/2010/main" val="422397269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a:t>Women in Christian </a:t>
            </a:r>
            <a:r>
              <a:rPr lang="en-GB" sz="4000" dirty="0" smtClean="0"/>
              <a:t>History</a:t>
            </a:r>
            <a:endParaRPr lang="en-GB" sz="4000" dirty="0"/>
          </a:p>
        </p:txBody>
      </p:sp>
      <p:sp>
        <p:nvSpPr>
          <p:cNvPr id="3" name="Content Placeholder 2"/>
          <p:cNvSpPr>
            <a:spLocks noGrp="1"/>
          </p:cNvSpPr>
          <p:nvPr>
            <p:ph idx="1"/>
          </p:nvPr>
        </p:nvSpPr>
        <p:spPr/>
        <p:txBody>
          <a:bodyPr>
            <a:normAutofit/>
          </a:bodyPr>
          <a:lstStyle/>
          <a:p>
            <a:pPr marL="0" indent="0"/>
            <a:r>
              <a:rPr lang="en-GB" b="0" dirty="0"/>
              <a:t>Women in Christian History</a:t>
            </a:r>
          </a:p>
          <a:p>
            <a:pPr marL="0" indent="0"/>
            <a:endParaRPr lang="en-GB" b="0" dirty="0"/>
          </a:p>
        </p:txBody>
      </p:sp>
      <p:sp>
        <p:nvSpPr>
          <p:cNvPr id="4" name="Text Placeholder 3"/>
          <p:cNvSpPr>
            <a:spLocks noGrp="1"/>
          </p:cNvSpPr>
          <p:nvPr>
            <p:ph type="body" sz="half" idx="2"/>
          </p:nvPr>
        </p:nvSpPr>
        <p:spPr/>
        <p:txBody>
          <a:bodyPr/>
          <a:lstStyle/>
          <a:p>
            <a:r>
              <a:rPr lang="en-GB" dirty="0" smtClean="0"/>
              <a:t>WHERE ARE ALL THE WOMEN</a:t>
            </a:r>
            <a:endParaRPr lang="en-GB" dirty="0"/>
          </a:p>
        </p:txBody>
      </p:sp>
    </p:spTree>
    <p:extLst>
      <p:ext uri="{BB962C8B-B14F-4D97-AF65-F5344CB8AC3E}">
        <p14:creationId xmlns:p14="http://schemas.microsoft.com/office/powerpoint/2010/main" val="2221309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92500"/>
          </a:bodyPr>
          <a:lstStyle/>
          <a:p>
            <a:pPr marL="0" indent="0"/>
            <a:r>
              <a:rPr lang="en-GB" sz="3200" b="0" dirty="0" smtClean="0"/>
              <a:t>Name a woman theologian or religious leader we have talked about in this course</a:t>
            </a:r>
          </a:p>
          <a:p>
            <a:pPr marL="0" indent="0"/>
            <a:endParaRPr lang="en-GB" sz="3200" b="0" dirty="0"/>
          </a:p>
          <a:p>
            <a:pPr marL="0" indent="0"/>
            <a:r>
              <a:rPr lang="en-GB" sz="3200" b="0" dirty="0" smtClean="0"/>
              <a:t>Why is this?</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781" y="1096963"/>
            <a:ext cx="2736014" cy="3713162"/>
          </a:xfrm>
        </p:spPr>
      </p:pic>
      <p:sp>
        <p:nvSpPr>
          <p:cNvPr id="4" name="Title 3"/>
          <p:cNvSpPr>
            <a:spLocks noGrp="1"/>
          </p:cNvSpPr>
          <p:nvPr>
            <p:ph type="title"/>
          </p:nvPr>
        </p:nvSpPr>
        <p:spPr/>
        <p:txBody>
          <a:bodyPr/>
          <a:lstStyle/>
          <a:p>
            <a:pPr marL="0" indent="0"/>
            <a:r>
              <a:rPr lang="en-GB" dirty="0" smtClean="0"/>
              <a:t>Women</a:t>
            </a:r>
            <a:endParaRPr lang="en-GB" dirty="0"/>
          </a:p>
        </p:txBody>
      </p:sp>
    </p:spTree>
    <p:extLst>
      <p:ext uri="{BB962C8B-B14F-4D97-AF65-F5344CB8AC3E}">
        <p14:creationId xmlns:p14="http://schemas.microsoft.com/office/powerpoint/2010/main" val="1183086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395536" y="1124744"/>
            <a:ext cx="3960440" cy="3168352"/>
          </a:xfrm>
        </p:spPr>
      </p:pic>
      <p:sp>
        <p:nvSpPr>
          <p:cNvPr id="3" name="Content Placeholder 2"/>
          <p:cNvSpPr>
            <a:spLocks noGrp="1"/>
          </p:cNvSpPr>
          <p:nvPr>
            <p:ph sz="half" idx="2"/>
          </p:nvPr>
        </p:nvSpPr>
        <p:spPr/>
        <p:txBody>
          <a:bodyPr>
            <a:normAutofit fontScale="62500" lnSpcReduction="20000"/>
          </a:bodyPr>
          <a:lstStyle/>
          <a:p>
            <a:pPr marL="0" indent="0"/>
            <a:r>
              <a:rPr lang="en-GB" b="0" dirty="0" smtClean="0"/>
              <a:t>Aspects of power, hierarchy, control, submission, discrimination, and </a:t>
            </a:r>
            <a:r>
              <a:rPr lang="en-GB" b="0" dirty="0" err="1" smtClean="0"/>
              <a:t>unthinkability</a:t>
            </a:r>
            <a:endParaRPr lang="en-GB" b="0" dirty="0" smtClean="0"/>
          </a:p>
          <a:p>
            <a:pPr marL="0" indent="0"/>
            <a:endParaRPr lang="en-GB" b="0" dirty="0"/>
          </a:p>
          <a:p>
            <a:pPr marL="0" indent="0"/>
            <a:r>
              <a:rPr lang="en-GB" b="0" dirty="0" smtClean="0"/>
              <a:t>Women in Christian history as present but unseen</a:t>
            </a:r>
          </a:p>
          <a:p>
            <a:pPr marL="0" indent="0"/>
            <a:endParaRPr lang="en-GB" b="0" dirty="0"/>
          </a:p>
          <a:p>
            <a:pPr marL="0" indent="0"/>
            <a:r>
              <a:rPr lang="en-GB" b="0" dirty="0" smtClean="0"/>
              <a:t>Prevalent connection to mysticism – outlet for female spirituality</a:t>
            </a:r>
          </a:p>
          <a:p>
            <a:pPr marL="0" indent="0"/>
            <a:endParaRPr lang="en-GB" b="0" dirty="0"/>
          </a:p>
          <a:p>
            <a:pPr marL="0" indent="0"/>
            <a:r>
              <a:rPr lang="en-GB" b="0" dirty="0" smtClean="0"/>
              <a:t>Why even now?</a:t>
            </a:r>
          </a:p>
        </p:txBody>
      </p:sp>
      <p:sp>
        <p:nvSpPr>
          <p:cNvPr id="4" name="Title 3"/>
          <p:cNvSpPr>
            <a:spLocks noGrp="1"/>
          </p:cNvSpPr>
          <p:nvPr>
            <p:ph type="title"/>
          </p:nvPr>
        </p:nvSpPr>
        <p:spPr/>
        <p:txBody>
          <a:bodyPr/>
          <a:lstStyle/>
          <a:p>
            <a:r>
              <a:rPr lang="en-GB" dirty="0"/>
              <a:t>Women</a:t>
            </a:r>
          </a:p>
        </p:txBody>
      </p:sp>
    </p:spTree>
    <p:extLst>
      <p:ext uri="{BB962C8B-B14F-4D97-AF65-F5344CB8AC3E}">
        <p14:creationId xmlns:p14="http://schemas.microsoft.com/office/powerpoint/2010/main" val="970079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Christian women</a:t>
            </a:r>
            <a:endParaRPr lang="en-GB" dirty="0"/>
          </a:p>
        </p:txBody>
      </p:sp>
      <p:sp>
        <p:nvSpPr>
          <p:cNvPr id="3" name="Text Placeholder 2"/>
          <p:cNvSpPr>
            <a:spLocks noGrp="1"/>
          </p:cNvSpPr>
          <p:nvPr>
            <p:ph type="body" idx="1"/>
          </p:nvPr>
        </p:nvSpPr>
        <p:spPr/>
        <p:txBody>
          <a:bodyPr/>
          <a:lstStyle/>
          <a:p>
            <a:r>
              <a:rPr lang="en-GB" dirty="0" smtClean="0"/>
              <a:t>The women are there</a:t>
            </a:r>
            <a:endParaRPr lang="en-GB" dirty="0"/>
          </a:p>
        </p:txBody>
      </p:sp>
    </p:spTree>
    <p:extLst>
      <p:ext uri="{BB962C8B-B14F-4D97-AF65-F5344CB8AC3E}">
        <p14:creationId xmlns:p14="http://schemas.microsoft.com/office/powerpoint/2010/main" val="1342000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Mary, mother of Jesus</a:t>
            </a:r>
            <a:endParaRPr lang="en-US" dirty="0"/>
          </a:p>
        </p:txBody>
      </p:sp>
      <p:sp>
        <p:nvSpPr>
          <p:cNvPr id="6" name="Content Placeholder 5"/>
          <p:cNvSpPr>
            <a:spLocks noGrp="1"/>
          </p:cNvSpPr>
          <p:nvPr>
            <p:ph sz="half" idx="2"/>
          </p:nvPr>
        </p:nvSpPr>
        <p:spPr/>
        <p:txBody>
          <a:bodyPr>
            <a:normAutofit fontScale="77500" lnSpcReduction="20000"/>
          </a:bodyPr>
          <a:lstStyle/>
          <a:p>
            <a:pPr marL="0" indent="0"/>
            <a:r>
              <a:rPr lang="en-US" b="0" i="1" dirty="0" err="1" smtClean="0"/>
              <a:t>Theotokos</a:t>
            </a:r>
            <a:endParaRPr lang="en-US" b="0" i="1" dirty="0" smtClean="0"/>
          </a:p>
          <a:p>
            <a:pPr marL="0" indent="0"/>
            <a:endParaRPr lang="en-US" b="0" dirty="0" smtClean="0"/>
          </a:p>
          <a:p>
            <a:pPr marL="0" indent="0"/>
            <a:r>
              <a:rPr lang="en-US" b="0" dirty="0" smtClean="0"/>
              <a:t>Mother of Jesus by the Spirit of God</a:t>
            </a:r>
          </a:p>
          <a:p>
            <a:pPr marL="0" indent="0"/>
            <a:endParaRPr lang="en-US" b="0" dirty="0" smtClean="0"/>
          </a:p>
          <a:p>
            <a:pPr marL="0" indent="0"/>
            <a:r>
              <a:rPr lang="en-US" b="0" dirty="0" smtClean="0"/>
              <a:t>‘Virgin’ πα</a:t>
            </a:r>
            <a:r>
              <a:rPr lang="en-US" b="0" dirty="0" err="1" smtClean="0"/>
              <a:t>ρθενος</a:t>
            </a:r>
            <a:r>
              <a:rPr lang="en-US" b="0" dirty="0" smtClean="0"/>
              <a:t> (</a:t>
            </a:r>
            <a:r>
              <a:rPr lang="en-US" b="0" i="1" dirty="0" err="1" smtClean="0"/>
              <a:t>parthenos</a:t>
            </a:r>
            <a:r>
              <a:rPr lang="en-US" b="0" dirty="0" smtClean="0"/>
              <a:t>)</a:t>
            </a:r>
          </a:p>
          <a:p>
            <a:pPr marL="0" indent="0"/>
            <a:endParaRPr lang="en-US" b="0" dirty="0" smtClean="0"/>
          </a:p>
          <a:p>
            <a:pPr marL="0" indent="0"/>
            <a:r>
              <a:rPr lang="en-US" b="0" dirty="0" smtClean="0"/>
              <a:t>Catholicism: Immaculate Conception; Perpetual Virginity; Assumption</a:t>
            </a:r>
          </a:p>
          <a:p>
            <a:endParaRPr lang="en-US" dirty="0"/>
          </a:p>
        </p:txBody>
      </p:sp>
      <p:pic>
        <p:nvPicPr>
          <p:cNvPr id="8" name="Content Placeholder 7"/>
          <p:cNvPicPr>
            <a:picLocks noGrp="1" noChangeAspect="1"/>
          </p:cNvPicPr>
          <p:nvPr>
            <p:ph sz="half" idx="1"/>
          </p:nvPr>
        </p:nvPicPr>
        <p:blipFill>
          <a:blip r:embed="rId2"/>
          <a:stretch>
            <a:fillRect/>
          </a:stretch>
        </p:blipFill>
        <p:spPr>
          <a:xfrm>
            <a:off x="1311414" y="1220210"/>
            <a:ext cx="2222222" cy="3466667"/>
          </a:xfrm>
          <a:prstGeom prst="rect">
            <a:avLst/>
          </a:prstGeom>
        </p:spPr>
      </p:pic>
    </p:spTree>
    <p:extLst>
      <p:ext uri="{BB962C8B-B14F-4D97-AF65-F5344CB8AC3E}">
        <p14:creationId xmlns:p14="http://schemas.microsoft.com/office/powerpoint/2010/main" val="487620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Mary Magdalene</a:t>
            </a:r>
            <a:endParaRPr lang="en-US" dirty="0"/>
          </a:p>
        </p:txBody>
      </p:sp>
      <p:sp>
        <p:nvSpPr>
          <p:cNvPr id="4" name="Content Placeholder 3"/>
          <p:cNvSpPr>
            <a:spLocks noGrp="1"/>
          </p:cNvSpPr>
          <p:nvPr>
            <p:ph sz="half" idx="2"/>
          </p:nvPr>
        </p:nvSpPr>
        <p:spPr/>
        <p:txBody>
          <a:bodyPr>
            <a:normAutofit/>
          </a:bodyPr>
          <a:lstStyle/>
          <a:p>
            <a:pPr marL="0" indent="0"/>
            <a:r>
              <a:rPr lang="en-US" sz="1600" b="0" dirty="0" smtClean="0"/>
              <a:t>Second to Mary the mother of Jesus</a:t>
            </a:r>
          </a:p>
          <a:p>
            <a:pPr marL="0" indent="0"/>
            <a:endParaRPr lang="en-US" sz="1600" b="0" dirty="0" smtClean="0"/>
          </a:p>
          <a:p>
            <a:pPr marL="0" indent="0"/>
            <a:r>
              <a:rPr lang="en-US" sz="1600" b="0" dirty="0" smtClean="0"/>
              <a:t>Companion of Jesus</a:t>
            </a:r>
          </a:p>
          <a:p>
            <a:pPr marL="0" indent="0"/>
            <a:endParaRPr lang="en-US" sz="1600" b="0" dirty="0" smtClean="0"/>
          </a:p>
          <a:p>
            <a:pPr marL="0" indent="0"/>
            <a:r>
              <a:rPr lang="en-US" sz="1600" b="0" dirty="0" smtClean="0"/>
              <a:t>Jesus healed (exorcised) her</a:t>
            </a:r>
          </a:p>
          <a:p>
            <a:pPr marL="0" indent="0"/>
            <a:endParaRPr lang="en-US" sz="1600" b="0" dirty="0" smtClean="0"/>
          </a:p>
          <a:p>
            <a:pPr marL="0" indent="0"/>
            <a:r>
              <a:rPr lang="en-US" sz="1600" b="0" dirty="0" smtClean="0"/>
              <a:t>First to testify to the risen Christ</a:t>
            </a:r>
          </a:p>
          <a:p>
            <a:pPr marL="0" indent="0"/>
            <a:endParaRPr lang="en-US" sz="1600" b="0" dirty="0" smtClean="0"/>
          </a:p>
          <a:p>
            <a:pPr marL="0" indent="0"/>
            <a:r>
              <a:rPr lang="en-US" sz="1600" b="0" dirty="0" smtClean="0"/>
              <a:t>Extra-biblical speculation; no tradition of what happened to her</a:t>
            </a:r>
            <a:endParaRPr lang="en-US" sz="1600" b="0" dirty="0"/>
          </a:p>
        </p:txBody>
      </p:sp>
      <p:pic>
        <p:nvPicPr>
          <p:cNvPr id="6" name="Content Placeholder 5"/>
          <p:cNvPicPr>
            <a:picLocks noGrp="1" noChangeAspect="1"/>
          </p:cNvPicPr>
          <p:nvPr>
            <p:ph sz="half" idx="1"/>
          </p:nvPr>
        </p:nvPicPr>
        <p:blipFill>
          <a:blip r:embed="rId2"/>
          <a:stretch>
            <a:fillRect/>
          </a:stretch>
        </p:blipFill>
        <p:spPr>
          <a:xfrm>
            <a:off x="1212034" y="1096963"/>
            <a:ext cx="2420981" cy="3713162"/>
          </a:xfrm>
          <a:prstGeom prst="rect">
            <a:avLst/>
          </a:prstGeom>
        </p:spPr>
      </p:pic>
    </p:spTree>
    <p:extLst>
      <p:ext uri="{BB962C8B-B14F-4D97-AF65-F5344CB8AC3E}">
        <p14:creationId xmlns:p14="http://schemas.microsoft.com/office/powerpoint/2010/main" val="2749629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Héloise</a:t>
            </a:r>
            <a:r>
              <a:rPr lang="en-US" dirty="0" smtClean="0"/>
              <a:t> </a:t>
            </a:r>
            <a:r>
              <a:rPr lang="en-US" dirty="0" err="1" smtClean="0"/>
              <a:t>d’Argenteuil</a:t>
            </a:r>
            <a:r>
              <a:rPr lang="en-US" dirty="0" smtClean="0"/>
              <a:t> (c.1090-1164)</a:t>
            </a:r>
            <a:endParaRPr lang="en-US" dirty="0"/>
          </a:p>
        </p:txBody>
      </p:sp>
      <p:sp>
        <p:nvSpPr>
          <p:cNvPr id="4" name="Content Placeholder 3"/>
          <p:cNvSpPr>
            <a:spLocks noGrp="1"/>
          </p:cNvSpPr>
          <p:nvPr>
            <p:ph sz="half" idx="2"/>
          </p:nvPr>
        </p:nvSpPr>
        <p:spPr/>
        <p:txBody>
          <a:bodyPr>
            <a:normAutofit fontScale="85000" lnSpcReduction="20000"/>
          </a:bodyPr>
          <a:lstStyle/>
          <a:p>
            <a:pPr marL="0" indent="0"/>
            <a:r>
              <a:rPr lang="en-US" b="0" dirty="0" smtClean="0"/>
              <a:t>Medieval Scholar</a:t>
            </a:r>
          </a:p>
          <a:p>
            <a:pPr marL="0" indent="0"/>
            <a:endParaRPr lang="en-US" b="0" dirty="0" smtClean="0"/>
          </a:p>
          <a:p>
            <a:pPr marL="0" indent="0"/>
            <a:r>
              <a:rPr lang="en-US" b="0" dirty="0" smtClean="0"/>
              <a:t>Student and lover of Peter Abelard</a:t>
            </a:r>
          </a:p>
          <a:p>
            <a:pPr marL="0" indent="0"/>
            <a:endParaRPr lang="en-US" b="0" dirty="0" smtClean="0"/>
          </a:p>
          <a:p>
            <a:pPr marL="0" indent="0"/>
            <a:r>
              <a:rPr lang="en-US" b="0" dirty="0" smtClean="0"/>
              <a:t>Ended her days in a convent</a:t>
            </a:r>
          </a:p>
          <a:p>
            <a:pPr marL="0" indent="0"/>
            <a:endParaRPr lang="en-US" b="0" dirty="0" smtClean="0"/>
          </a:p>
          <a:p>
            <a:pPr marL="0" indent="0"/>
            <a:r>
              <a:rPr lang="en-US" b="0" dirty="0" smtClean="0"/>
              <a:t>Correspondence with Abelard</a:t>
            </a:r>
          </a:p>
          <a:p>
            <a:endParaRPr lang="en-US" dirty="0"/>
          </a:p>
        </p:txBody>
      </p:sp>
      <p:pic>
        <p:nvPicPr>
          <p:cNvPr id="6" name="Content Placeholder 5"/>
          <p:cNvPicPr>
            <a:picLocks noGrp="1" noChangeAspect="1"/>
          </p:cNvPicPr>
          <p:nvPr>
            <p:ph sz="half" idx="1"/>
          </p:nvPr>
        </p:nvPicPr>
        <p:blipFill>
          <a:blip r:embed="rId2"/>
          <a:stretch>
            <a:fillRect/>
          </a:stretch>
        </p:blipFill>
        <p:spPr>
          <a:xfrm>
            <a:off x="1060625" y="1096963"/>
            <a:ext cx="2723799" cy="3713162"/>
          </a:xfrm>
          <a:prstGeom prst="rect">
            <a:avLst/>
          </a:prstGeom>
        </p:spPr>
      </p:pic>
    </p:spTree>
    <p:extLst>
      <p:ext uri="{BB962C8B-B14F-4D97-AF65-F5344CB8AC3E}">
        <p14:creationId xmlns:p14="http://schemas.microsoft.com/office/powerpoint/2010/main" val="2248175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Hildegaard</a:t>
            </a:r>
            <a:r>
              <a:rPr lang="en-US" dirty="0" smtClean="0"/>
              <a:t> of </a:t>
            </a:r>
            <a:r>
              <a:rPr lang="en-US" dirty="0" err="1" smtClean="0"/>
              <a:t>Bingen</a:t>
            </a:r>
            <a:r>
              <a:rPr lang="en-US" dirty="0" smtClean="0"/>
              <a:t> (1098-1179)</a:t>
            </a:r>
            <a:endParaRPr lang="en-US" dirty="0"/>
          </a:p>
        </p:txBody>
      </p:sp>
      <p:sp>
        <p:nvSpPr>
          <p:cNvPr id="4" name="Content Placeholder 3"/>
          <p:cNvSpPr>
            <a:spLocks noGrp="1"/>
          </p:cNvSpPr>
          <p:nvPr>
            <p:ph sz="half" idx="2"/>
          </p:nvPr>
        </p:nvSpPr>
        <p:spPr/>
        <p:txBody>
          <a:bodyPr>
            <a:normAutofit lnSpcReduction="10000"/>
          </a:bodyPr>
          <a:lstStyle/>
          <a:p>
            <a:pPr marL="0" indent="0"/>
            <a:r>
              <a:rPr lang="en-US" b="0" dirty="0" smtClean="0"/>
              <a:t>Writer, philosopher, mystic, composer</a:t>
            </a:r>
          </a:p>
          <a:p>
            <a:pPr marL="0" indent="0"/>
            <a:endParaRPr lang="en-US" b="0" dirty="0" smtClean="0"/>
          </a:p>
          <a:p>
            <a:pPr marL="0" indent="0"/>
            <a:r>
              <a:rPr lang="en-US" b="0" dirty="0" smtClean="0"/>
              <a:t>Reference to ‘the weaker sex’</a:t>
            </a:r>
          </a:p>
          <a:p>
            <a:pPr marL="0" indent="0"/>
            <a:endParaRPr lang="en-US" b="0" dirty="0" smtClean="0"/>
          </a:p>
          <a:p>
            <a:pPr marL="0" indent="0"/>
            <a:r>
              <a:rPr lang="en-US" b="0" dirty="0" smtClean="0"/>
              <a:t>2012 – Doctor of the Church</a:t>
            </a:r>
            <a:endParaRPr lang="en-US" b="0" dirty="0"/>
          </a:p>
        </p:txBody>
      </p:sp>
      <p:pic>
        <p:nvPicPr>
          <p:cNvPr id="6" name="Content Placeholder 5"/>
          <p:cNvPicPr>
            <a:picLocks noGrp="1" noChangeAspect="1"/>
          </p:cNvPicPr>
          <p:nvPr>
            <p:ph sz="half" idx="1"/>
          </p:nvPr>
        </p:nvPicPr>
        <p:blipFill>
          <a:blip r:embed="rId2"/>
          <a:stretch>
            <a:fillRect/>
          </a:stretch>
        </p:blipFill>
        <p:spPr>
          <a:xfrm>
            <a:off x="822325" y="1754939"/>
            <a:ext cx="3200400" cy="2397210"/>
          </a:xfrm>
          <a:prstGeom prst="rect">
            <a:avLst/>
          </a:prstGeom>
        </p:spPr>
      </p:pic>
    </p:spTree>
    <p:extLst>
      <p:ext uri="{BB962C8B-B14F-4D97-AF65-F5344CB8AC3E}">
        <p14:creationId xmlns:p14="http://schemas.microsoft.com/office/powerpoint/2010/main" val="2807100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Julian of Norwich c.1342-c.1416)</a:t>
            </a:r>
            <a:endParaRPr lang="en-US" dirty="0"/>
          </a:p>
        </p:txBody>
      </p:sp>
      <p:sp>
        <p:nvSpPr>
          <p:cNvPr id="4" name="Content Placeholder 3"/>
          <p:cNvSpPr>
            <a:spLocks noGrp="1"/>
          </p:cNvSpPr>
          <p:nvPr>
            <p:ph sz="half" idx="2"/>
          </p:nvPr>
        </p:nvSpPr>
        <p:spPr/>
        <p:txBody>
          <a:bodyPr>
            <a:normAutofit fontScale="62500" lnSpcReduction="20000"/>
          </a:bodyPr>
          <a:lstStyle/>
          <a:p>
            <a:pPr marL="0" indent="0"/>
            <a:r>
              <a:rPr lang="en-US" b="0" dirty="0" smtClean="0"/>
              <a:t>Anchoress in Norwich (St Julian’s Church)</a:t>
            </a:r>
          </a:p>
          <a:p>
            <a:pPr marL="0" indent="0"/>
            <a:endParaRPr lang="en-US" b="0" dirty="0" smtClean="0"/>
          </a:p>
          <a:p>
            <a:pPr marL="0" indent="0"/>
            <a:r>
              <a:rPr lang="en-US" b="0" dirty="0" smtClean="0"/>
              <a:t>Series of intense visions</a:t>
            </a:r>
          </a:p>
          <a:p>
            <a:pPr marL="0" indent="0"/>
            <a:endParaRPr lang="en-US" b="0" dirty="0" smtClean="0"/>
          </a:p>
          <a:p>
            <a:pPr marL="0" indent="0"/>
            <a:r>
              <a:rPr lang="en-US" b="0" i="1" dirty="0" smtClean="0"/>
              <a:t>Revelations of Divine Love</a:t>
            </a:r>
            <a:r>
              <a:rPr lang="en-US" b="0" dirty="0" smtClean="0"/>
              <a:t> (first book written by a woman)</a:t>
            </a:r>
          </a:p>
          <a:p>
            <a:pPr marL="0" indent="0"/>
            <a:endParaRPr lang="en-US" b="0" dirty="0" smtClean="0"/>
          </a:p>
          <a:p>
            <a:pPr marL="0" indent="0"/>
            <a:r>
              <a:rPr lang="en-US" b="0" dirty="0" smtClean="0"/>
              <a:t>Teaching on sin</a:t>
            </a:r>
          </a:p>
          <a:p>
            <a:pPr marL="0" indent="0"/>
            <a:endParaRPr lang="en-US" b="0" dirty="0" smtClean="0"/>
          </a:p>
          <a:p>
            <a:pPr marL="0" indent="0"/>
            <a:r>
              <a:rPr lang="en-US" b="0" dirty="0" smtClean="0"/>
              <a:t>God as ‘mother’</a:t>
            </a:r>
          </a:p>
        </p:txBody>
      </p:sp>
      <p:pic>
        <p:nvPicPr>
          <p:cNvPr id="6" name="Content Placeholder 5"/>
          <p:cNvPicPr>
            <a:picLocks noGrp="1" noChangeAspect="1"/>
          </p:cNvPicPr>
          <p:nvPr>
            <p:ph sz="half" idx="1"/>
          </p:nvPr>
        </p:nvPicPr>
        <p:blipFill>
          <a:blip r:embed="rId2"/>
          <a:stretch>
            <a:fillRect/>
          </a:stretch>
        </p:blipFill>
        <p:spPr>
          <a:xfrm>
            <a:off x="1296973" y="1096963"/>
            <a:ext cx="2251104" cy="3713162"/>
          </a:xfrm>
          <a:prstGeom prst="rect">
            <a:avLst/>
          </a:prstGeom>
        </p:spPr>
      </p:pic>
    </p:spTree>
    <p:extLst>
      <p:ext uri="{BB962C8B-B14F-4D97-AF65-F5344CB8AC3E}">
        <p14:creationId xmlns:p14="http://schemas.microsoft.com/office/powerpoint/2010/main" val="2787217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Catherine of Siena (1347-1380)</a:t>
            </a:r>
            <a:endParaRPr lang="en-US" dirty="0"/>
          </a:p>
        </p:txBody>
      </p:sp>
      <p:sp>
        <p:nvSpPr>
          <p:cNvPr id="4" name="Content Placeholder 3"/>
          <p:cNvSpPr>
            <a:spLocks noGrp="1"/>
          </p:cNvSpPr>
          <p:nvPr>
            <p:ph sz="half" idx="2"/>
          </p:nvPr>
        </p:nvSpPr>
        <p:spPr/>
        <p:txBody>
          <a:bodyPr>
            <a:normAutofit lnSpcReduction="10000"/>
          </a:bodyPr>
          <a:lstStyle/>
          <a:p>
            <a:pPr marL="0" indent="0"/>
            <a:r>
              <a:rPr lang="en-US" b="0" dirty="0" smtClean="0"/>
              <a:t>Theologian and mystic</a:t>
            </a:r>
          </a:p>
          <a:p>
            <a:pPr marL="0" indent="0"/>
            <a:endParaRPr lang="en-US" b="0" dirty="0" smtClean="0"/>
          </a:p>
          <a:p>
            <a:pPr marL="0" indent="0"/>
            <a:r>
              <a:rPr lang="en-US" b="0" i="1" dirty="0" smtClean="0"/>
              <a:t>The Dialogue of Divine Providence</a:t>
            </a:r>
          </a:p>
          <a:p>
            <a:pPr marL="0" indent="0"/>
            <a:endParaRPr lang="en-US" b="0" i="1" dirty="0" smtClean="0"/>
          </a:p>
          <a:p>
            <a:pPr marL="0" indent="0"/>
            <a:r>
              <a:rPr lang="en-US" b="0" dirty="0" smtClean="0"/>
              <a:t>1970 – Doctor of the Church</a:t>
            </a:r>
            <a:endParaRPr lang="en-US" b="0" dirty="0"/>
          </a:p>
        </p:txBody>
      </p:sp>
      <p:pic>
        <p:nvPicPr>
          <p:cNvPr id="6" name="Content Placeholder 5"/>
          <p:cNvPicPr>
            <a:picLocks noGrp="1" noChangeAspect="1"/>
          </p:cNvPicPr>
          <p:nvPr>
            <p:ph sz="half" idx="1"/>
          </p:nvPr>
        </p:nvPicPr>
        <p:blipFill>
          <a:blip r:embed="rId2"/>
          <a:stretch>
            <a:fillRect/>
          </a:stretch>
        </p:blipFill>
        <p:spPr>
          <a:xfrm>
            <a:off x="1032152" y="1096963"/>
            <a:ext cx="2780745" cy="3713162"/>
          </a:xfrm>
          <a:prstGeom prst="rect">
            <a:avLst/>
          </a:prstGeom>
        </p:spPr>
      </p:pic>
    </p:spTree>
    <p:extLst>
      <p:ext uri="{BB962C8B-B14F-4D97-AF65-F5344CB8AC3E}">
        <p14:creationId xmlns:p14="http://schemas.microsoft.com/office/powerpoint/2010/main" val="1337271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Joan of Arc (1412-1431)</a:t>
            </a:r>
            <a:endParaRPr lang="en-US" dirty="0"/>
          </a:p>
        </p:txBody>
      </p:sp>
      <p:sp>
        <p:nvSpPr>
          <p:cNvPr id="4" name="Content Placeholder 3"/>
          <p:cNvSpPr>
            <a:spLocks noGrp="1"/>
          </p:cNvSpPr>
          <p:nvPr>
            <p:ph sz="half" idx="2"/>
          </p:nvPr>
        </p:nvSpPr>
        <p:spPr/>
        <p:txBody>
          <a:bodyPr>
            <a:normAutofit fontScale="77500" lnSpcReduction="20000"/>
          </a:bodyPr>
          <a:lstStyle/>
          <a:p>
            <a:pPr marL="0" indent="0"/>
            <a:r>
              <a:rPr lang="en-US" b="0" dirty="0" smtClean="0"/>
              <a:t>Claims of divine guidance leading to important victories for France in the 100 years war</a:t>
            </a:r>
          </a:p>
          <a:p>
            <a:pPr marL="0" indent="0"/>
            <a:endParaRPr lang="en-US" b="0" dirty="0" smtClean="0"/>
          </a:p>
          <a:p>
            <a:pPr marL="0" indent="0"/>
            <a:r>
              <a:rPr lang="en-US" b="0" dirty="0" smtClean="0"/>
              <a:t>Standard bearer</a:t>
            </a:r>
          </a:p>
          <a:p>
            <a:pPr marL="0" indent="0"/>
            <a:endParaRPr lang="en-US" b="0" dirty="0" smtClean="0"/>
          </a:p>
          <a:p>
            <a:pPr marL="0" indent="0"/>
            <a:r>
              <a:rPr lang="en-US" b="0" dirty="0" smtClean="0"/>
              <a:t>Betrayed to the English</a:t>
            </a:r>
          </a:p>
          <a:p>
            <a:pPr marL="0" indent="0"/>
            <a:endParaRPr lang="en-US" b="0" dirty="0" smtClean="0"/>
          </a:p>
          <a:p>
            <a:pPr marL="0" indent="0"/>
            <a:r>
              <a:rPr lang="en-US" b="0" dirty="0" smtClean="0"/>
              <a:t>Accused of heresy and witchcraft</a:t>
            </a:r>
            <a:endParaRPr lang="en-US" b="0" dirty="0"/>
          </a:p>
        </p:txBody>
      </p:sp>
      <p:pic>
        <p:nvPicPr>
          <p:cNvPr id="6" name="Content Placeholder 5"/>
          <p:cNvPicPr>
            <a:picLocks noGrp="1" noChangeAspect="1"/>
          </p:cNvPicPr>
          <p:nvPr>
            <p:ph sz="half" idx="1"/>
          </p:nvPr>
        </p:nvPicPr>
        <p:blipFill>
          <a:blip r:embed="rId2"/>
          <a:stretch>
            <a:fillRect/>
          </a:stretch>
        </p:blipFill>
        <p:spPr>
          <a:xfrm>
            <a:off x="1194474" y="1096963"/>
            <a:ext cx="2456101" cy="3713162"/>
          </a:xfrm>
          <a:prstGeom prst="rect">
            <a:avLst/>
          </a:prstGeom>
        </p:spPr>
      </p:pic>
    </p:spTree>
    <p:extLst>
      <p:ext uri="{BB962C8B-B14F-4D97-AF65-F5344CB8AC3E}">
        <p14:creationId xmlns:p14="http://schemas.microsoft.com/office/powerpoint/2010/main" val="329650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Teresa of Avila (1515-1582)</a:t>
            </a:r>
            <a:endParaRPr lang="en-US" dirty="0"/>
          </a:p>
        </p:txBody>
      </p:sp>
      <p:sp>
        <p:nvSpPr>
          <p:cNvPr id="4" name="Content Placeholder 3"/>
          <p:cNvSpPr>
            <a:spLocks noGrp="1"/>
          </p:cNvSpPr>
          <p:nvPr>
            <p:ph sz="half" idx="2"/>
          </p:nvPr>
        </p:nvSpPr>
        <p:spPr/>
        <p:txBody>
          <a:bodyPr>
            <a:normAutofit fontScale="70000" lnSpcReduction="20000"/>
          </a:bodyPr>
          <a:lstStyle/>
          <a:p>
            <a:pPr marL="0" indent="0"/>
            <a:r>
              <a:rPr lang="en-US" b="0" dirty="0" smtClean="0"/>
              <a:t>Spanish mystic and author</a:t>
            </a:r>
          </a:p>
          <a:p>
            <a:pPr marL="0" indent="0"/>
            <a:endParaRPr lang="en-US" b="0" dirty="0" smtClean="0"/>
          </a:p>
          <a:p>
            <a:pPr marL="0" indent="0"/>
            <a:r>
              <a:rPr lang="en-US" b="0" dirty="0" smtClean="0"/>
              <a:t>Contemplative prayer</a:t>
            </a:r>
          </a:p>
          <a:p>
            <a:pPr marL="0" indent="0"/>
            <a:endParaRPr lang="en-US" b="0" dirty="0" smtClean="0"/>
          </a:p>
          <a:p>
            <a:pPr marL="0" indent="0"/>
            <a:r>
              <a:rPr lang="en-US" b="0" dirty="0" smtClean="0"/>
              <a:t>1970 – Doctor of the Church</a:t>
            </a:r>
          </a:p>
          <a:p>
            <a:pPr marL="0" indent="0"/>
            <a:endParaRPr lang="en-US" b="0" dirty="0" smtClean="0"/>
          </a:p>
          <a:p>
            <a:pPr marL="0" indent="0"/>
            <a:r>
              <a:rPr lang="en-US" b="0" dirty="0" smtClean="0"/>
              <a:t>Devotion of Union</a:t>
            </a:r>
          </a:p>
          <a:p>
            <a:pPr marL="0" indent="0"/>
            <a:endParaRPr lang="en-US" b="0" dirty="0" smtClean="0"/>
          </a:p>
          <a:p>
            <a:pPr marL="0" indent="0"/>
            <a:r>
              <a:rPr lang="en-US" b="0" dirty="0" smtClean="0"/>
              <a:t>Devotion of Ecstasy</a:t>
            </a:r>
            <a:endParaRPr lang="en-US" b="0" dirty="0"/>
          </a:p>
        </p:txBody>
      </p:sp>
      <p:pic>
        <p:nvPicPr>
          <p:cNvPr id="8" name="Content Placeholder 5"/>
          <p:cNvPicPr>
            <a:picLocks noGrp="1" noChangeAspect="1"/>
          </p:cNvPicPr>
          <p:nvPr>
            <p:ph sz="half" idx="1"/>
          </p:nvPr>
        </p:nvPicPr>
        <p:blipFill>
          <a:blip r:embed="rId2"/>
          <a:stretch>
            <a:fillRect/>
          </a:stretch>
        </p:blipFill>
        <p:spPr>
          <a:xfrm>
            <a:off x="539552" y="1052736"/>
            <a:ext cx="3738185" cy="3575296"/>
          </a:xfrm>
          <a:prstGeom prst="rect">
            <a:avLst/>
          </a:prstGeom>
        </p:spPr>
      </p:pic>
    </p:spTree>
    <p:extLst>
      <p:ext uri="{BB962C8B-B14F-4D97-AF65-F5344CB8AC3E}">
        <p14:creationId xmlns:p14="http://schemas.microsoft.com/office/powerpoint/2010/main" val="569411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views of women</a:t>
            </a:r>
            <a:endParaRPr lang="en-GB" dirty="0"/>
          </a:p>
        </p:txBody>
      </p:sp>
      <p:sp>
        <p:nvSpPr>
          <p:cNvPr id="3" name="Text Placeholder 2"/>
          <p:cNvSpPr>
            <a:spLocks noGrp="1"/>
          </p:cNvSpPr>
          <p:nvPr>
            <p:ph type="body" idx="1"/>
          </p:nvPr>
        </p:nvSpPr>
        <p:spPr/>
        <p:txBody>
          <a:bodyPr/>
          <a:lstStyle/>
          <a:p>
            <a:r>
              <a:rPr lang="en-GB" dirty="0" smtClean="0"/>
              <a:t>What the men said</a:t>
            </a:r>
            <a:endParaRPr lang="en-GB" dirty="0"/>
          </a:p>
        </p:txBody>
      </p:sp>
    </p:spTree>
    <p:extLst>
      <p:ext uri="{BB962C8B-B14F-4D97-AF65-F5344CB8AC3E}">
        <p14:creationId xmlns:p14="http://schemas.microsoft.com/office/powerpoint/2010/main" val="42584988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scripture</a:t>
            </a:r>
            <a:endParaRPr lang="en-US" dirty="0"/>
          </a:p>
        </p:txBody>
      </p:sp>
      <p:sp>
        <p:nvSpPr>
          <p:cNvPr id="3" name="Content Placeholder 2"/>
          <p:cNvSpPr>
            <a:spLocks noGrp="1"/>
          </p:cNvSpPr>
          <p:nvPr>
            <p:ph sz="half" idx="1"/>
          </p:nvPr>
        </p:nvSpPr>
        <p:spPr/>
        <p:txBody>
          <a:bodyPr>
            <a:normAutofit fontScale="55000" lnSpcReduction="20000"/>
          </a:bodyPr>
          <a:lstStyle/>
          <a:p>
            <a:pPr marL="0" indent="0"/>
            <a:r>
              <a:rPr lang="en-US" sz="2900" b="0" i="1" dirty="0"/>
              <a:t>‘As in all the congregations of the saints, women should keep silent in the churches. They are not allowed to speak, but must be in submission, as the Law says.  If they want to inquire about something, they should ask their own husbands at home; for it is disgraceful for a woman to speak in the church</a:t>
            </a:r>
            <a:r>
              <a:rPr lang="en-US" sz="2900" b="0" i="1" dirty="0" smtClean="0"/>
              <a:t>’</a:t>
            </a:r>
            <a:r>
              <a:rPr lang="en-GB" sz="2900" b="0" i="1" dirty="0" smtClean="0"/>
              <a:t>. </a:t>
            </a:r>
          </a:p>
          <a:p>
            <a:pPr marL="0" indent="0"/>
            <a:r>
              <a:rPr lang="en-GB" sz="2900" b="0" dirty="0" smtClean="0"/>
              <a:t>(1 Corinthians 14:33-35)</a:t>
            </a:r>
          </a:p>
          <a:p>
            <a:pPr marL="0" indent="0"/>
            <a:endParaRPr lang="en-GB" sz="2900" b="0" dirty="0" smtClean="0"/>
          </a:p>
          <a:p>
            <a:pPr marL="0" indent="0"/>
            <a:r>
              <a:rPr lang="en-US" sz="2900" b="0" i="1" dirty="0"/>
              <a:t>‘But I suffer not a woman to teach, nor to usurp authority over the man, but to be in silence’. </a:t>
            </a:r>
            <a:endParaRPr lang="en-US" sz="2900" b="0" i="1" dirty="0" smtClean="0"/>
          </a:p>
          <a:p>
            <a:pPr marL="0" indent="0"/>
            <a:r>
              <a:rPr lang="en-US" sz="2900" b="0" dirty="0" smtClean="0"/>
              <a:t>(</a:t>
            </a:r>
            <a:r>
              <a:rPr lang="en-US" sz="2900" b="0" dirty="0"/>
              <a:t>1 Timothy 2:12)</a:t>
            </a:r>
            <a:r>
              <a:rPr lang="en-GB" sz="2900" b="0" dirty="0"/>
              <a:t> </a:t>
            </a:r>
            <a:endParaRPr lang="en-US" sz="2900" b="0" dirty="0"/>
          </a:p>
          <a:p>
            <a:endParaRPr lang="en-GB" dirty="0"/>
          </a:p>
          <a:p>
            <a:endParaRPr lang="en-US" dirty="0"/>
          </a:p>
        </p:txBody>
      </p:sp>
      <p:sp>
        <p:nvSpPr>
          <p:cNvPr id="4" name="Content Placeholder 3"/>
          <p:cNvSpPr>
            <a:spLocks noGrp="1"/>
          </p:cNvSpPr>
          <p:nvPr>
            <p:ph sz="half" idx="2"/>
          </p:nvPr>
        </p:nvSpPr>
        <p:spPr/>
        <p:txBody>
          <a:bodyPr>
            <a:normAutofit fontScale="55000" lnSpcReduction="20000"/>
          </a:bodyPr>
          <a:lstStyle/>
          <a:p>
            <a:pPr marL="0" indent="0"/>
            <a:r>
              <a:rPr lang="en-US" sz="2900" b="0" dirty="0" smtClean="0"/>
              <a:t>Obviously there are a number of places in the OT and NT where the role and place of women comes up</a:t>
            </a:r>
          </a:p>
          <a:p>
            <a:pPr marL="0" indent="0"/>
            <a:endParaRPr lang="en-US" sz="2900" b="0" dirty="0"/>
          </a:p>
          <a:p>
            <a:pPr marL="0" indent="0"/>
            <a:r>
              <a:rPr lang="en-US" sz="2900" b="0" dirty="0" smtClean="0"/>
              <a:t>These include aspects of OT law regarding purity and impurity, and NT teachings on the role of women in the formative Christian communities</a:t>
            </a:r>
          </a:p>
          <a:p>
            <a:pPr marL="0" indent="0"/>
            <a:endParaRPr lang="en-US" sz="2900" b="0" dirty="0"/>
          </a:p>
          <a:p>
            <a:pPr marL="0" indent="0"/>
            <a:r>
              <a:rPr lang="en-US" sz="2900" b="0" dirty="0" smtClean="0"/>
              <a:t>These are not the only stories regarding women (Jude, Ruth, Deborah, Esther), but these are the most commonly used ones, Why?</a:t>
            </a:r>
          </a:p>
          <a:p>
            <a:endParaRPr lang="en-US" dirty="0"/>
          </a:p>
          <a:p>
            <a:endParaRPr lang="en-US" dirty="0"/>
          </a:p>
        </p:txBody>
      </p:sp>
    </p:spTree>
    <p:extLst>
      <p:ext uri="{BB962C8B-B14F-4D97-AF65-F5344CB8AC3E}">
        <p14:creationId xmlns:p14="http://schemas.microsoft.com/office/powerpoint/2010/main" val="4288904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US" sz="2000" b="0" dirty="0"/>
              <a:t>What can be said of women’s history in Christianity</a:t>
            </a:r>
            <a:r>
              <a:rPr lang="en-US" sz="2000" b="0" dirty="0" smtClean="0"/>
              <a:t>?</a:t>
            </a:r>
          </a:p>
          <a:p>
            <a:pPr marL="0" indent="0"/>
            <a:endParaRPr lang="en-US" sz="2000" b="0" dirty="0" smtClean="0"/>
          </a:p>
          <a:p>
            <a:pPr marL="0" indent="0"/>
            <a:r>
              <a:rPr lang="en-US" sz="2000" b="0" dirty="0" smtClean="0"/>
              <a:t>Women </a:t>
            </a:r>
            <a:r>
              <a:rPr lang="en-US" sz="2000" b="0" dirty="0"/>
              <a:t>outnumber men by at least 3 to 2 in the western </a:t>
            </a:r>
            <a:r>
              <a:rPr lang="en-US" sz="2000" b="0" dirty="0" smtClean="0"/>
              <a:t>church</a:t>
            </a:r>
          </a:p>
          <a:p>
            <a:pPr marL="0" indent="0"/>
            <a:endParaRPr lang="en-US" sz="2000" b="0" dirty="0"/>
          </a:p>
          <a:p>
            <a:pPr marL="0" indent="0"/>
            <a:r>
              <a:rPr lang="en-US" sz="2000" b="0" dirty="0"/>
              <a:t>Linda </a:t>
            </a:r>
            <a:r>
              <a:rPr lang="en-US" sz="2000" b="0" dirty="0" err="1"/>
              <a:t>Woodhead</a:t>
            </a:r>
            <a:r>
              <a:rPr lang="en-US" sz="2000" b="0" dirty="0"/>
              <a:t>: ‘exemplify a pattern in Christianity of all varieties’.</a:t>
            </a:r>
            <a:endParaRPr lang="en-GB" sz="2000" b="0" dirty="0"/>
          </a:p>
          <a:p>
            <a:endParaRPr lang="en-US" dirty="0"/>
          </a:p>
          <a:p>
            <a:endParaRPr lang="en-GB" dirty="0"/>
          </a:p>
        </p:txBody>
      </p:sp>
      <p:sp>
        <p:nvSpPr>
          <p:cNvPr id="3" name="Content Placeholder 2"/>
          <p:cNvSpPr>
            <a:spLocks noGrp="1"/>
          </p:cNvSpPr>
          <p:nvPr>
            <p:ph sz="half" idx="2"/>
          </p:nvPr>
        </p:nvSpPr>
        <p:spPr/>
        <p:txBody>
          <a:bodyPr>
            <a:normAutofit fontScale="77500" lnSpcReduction="20000"/>
          </a:bodyPr>
          <a:lstStyle/>
          <a:p>
            <a:pPr marL="0" indent="0"/>
            <a:r>
              <a:rPr lang="en-US" sz="2600" b="0" i="1" dirty="0"/>
              <a:t>‘There is neither Jew nor Gentile, neither slave nor free, nor is there male and female, for you are all one in Christ Jesus’. </a:t>
            </a:r>
            <a:endParaRPr lang="en-US" sz="2600" b="0" i="1" dirty="0" smtClean="0"/>
          </a:p>
          <a:p>
            <a:pPr marL="0" indent="0"/>
            <a:r>
              <a:rPr lang="en-US" sz="2600" b="0" dirty="0" smtClean="0"/>
              <a:t>(</a:t>
            </a:r>
            <a:r>
              <a:rPr lang="en-US" sz="2600" b="0" dirty="0"/>
              <a:t>Galatians 3:28</a:t>
            </a:r>
            <a:r>
              <a:rPr lang="en-US" sz="2600" b="0" dirty="0" smtClean="0"/>
              <a:t>)</a:t>
            </a:r>
          </a:p>
          <a:p>
            <a:pPr marL="0" indent="0"/>
            <a:endParaRPr lang="en-US" sz="2600" b="0" dirty="0"/>
          </a:p>
          <a:p>
            <a:pPr marL="0" indent="0"/>
            <a:r>
              <a:rPr lang="en-US" sz="2600" b="0" i="1" dirty="0"/>
              <a:t>‘But I want you to realize that the head of every man is Christ, and the head of the woman is man, and the head of Christ is God’. </a:t>
            </a:r>
            <a:endParaRPr lang="en-US" sz="2600" b="0" i="1" dirty="0" smtClean="0"/>
          </a:p>
          <a:p>
            <a:pPr marL="0" indent="0"/>
            <a:r>
              <a:rPr lang="en-US" sz="2600" b="0" dirty="0" smtClean="0"/>
              <a:t>(1 </a:t>
            </a:r>
            <a:r>
              <a:rPr lang="en-US" sz="2600" b="0" dirty="0"/>
              <a:t>Corinthians 11:3)</a:t>
            </a:r>
          </a:p>
          <a:p>
            <a:endParaRPr lang="en-GB" dirty="0"/>
          </a:p>
        </p:txBody>
      </p:sp>
      <p:sp>
        <p:nvSpPr>
          <p:cNvPr id="4" name="Title 3"/>
          <p:cNvSpPr>
            <a:spLocks noGrp="1"/>
          </p:cNvSpPr>
          <p:nvPr>
            <p:ph type="title"/>
          </p:nvPr>
        </p:nvSpPr>
        <p:spPr/>
        <p:txBody>
          <a:bodyPr/>
          <a:lstStyle/>
          <a:p>
            <a:r>
              <a:rPr lang="en-GB" dirty="0" smtClean="0"/>
              <a:t>Scripture</a:t>
            </a:r>
            <a:endParaRPr lang="en-GB" dirty="0"/>
          </a:p>
        </p:txBody>
      </p:sp>
    </p:spTree>
    <p:extLst>
      <p:ext uri="{BB962C8B-B14F-4D97-AF65-F5344CB8AC3E}">
        <p14:creationId xmlns:p14="http://schemas.microsoft.com/office/powerpoint/2010/main" val="36147060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Linda </a:t>
            </a:r>
            <a:r>
              <a:rPr lang="en-US" dirty="0" err="1" smtClean="0"/>
              <a:t>Woodhead</a:t>
            </a:r>
            <a:endParaRPr lang="en-US" dirty="0"/>
          </a:p>
        </p:txBody>
      </p:sp>
      <p:pic>
        <p:nvPicPr>
          <p:cNvPr id="2" name="Content Placeholder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99592" y="1052736"/>
            <a:ext cx="3211392" cy="3744416"/>
          </a:xfrm>
        </p:spPr>
      </p:pic>
      <p:sp>
        <p:nvSpPr>
          <p:cNvPr id="6" name="Content Placeholder 5"/>
          <p:cNvSpPr>
            <a:spLocks noGrp="1"/>
          </p:cNvSpPr>
          <p:nvPr>
            <p:ph sz="half" idx="2"/>
          </p:nvPr>
        </p:nvSpPr>
        <p:spPr/>
        <p:txBody>
          <a:bodyPr>
            <a:noAutofit/>
          </a:bodyPr>
          <a:lstStyle/>
          <a:p>
            <a:pPr marL="0" indent="0"/>
            <a:r>
              <a:rPr lang="en-US" sz="1600" b="0" i="1" dirty="0" smtClean="0"/>
              <a:t>‘On </a:t>
            </a:r>
            <a:r>
              <a:rPr lang="en-US" sz="1600" b="0" i="1" dirty="0"/>
              <a:t>the one hand, egalitarian statements are backed up in practice by equal access for both sexes to the church’s key rituals and sacraments, scriptures, and the promise of salvation. </a:t>
            </a:r>
            <a:endParaRPr lang="en-US" sz="1600" b="0" i="1" dirty="0" smtClean="0"/>
          </a:p>
          <a:p>
            <a:pPr marL="0" indent="0"/>
            <a:endParaRPr lang="en-US" sz="1600" b="0" i="1" dirty="0"/>
          </a:p>
          <a:p>
            <a:pPr marL="0" indent="0"/>
            <a:r>
              <a:rPr lang="en-US" sz="1600" b="0" i="1" dirty="0" smtClean="0"/>
              <a:t>But </a:t>
            </a:r>
            <a:r>
              <a:rPr lang="en-US" sz="1600" b="0" i="1" dirty="0"/>
              <a:t>on the other hand the egalitarian emphasis is contradicted by a symbolic framework that elevates the male over the female, and by organizational arrangements that make masculine domination a reality in church </a:t>
            </a:r>
            <a:r>
              <a:rPr lang="en-US" sz="1600" b="0" i="1" dirty="0" smtClean="0"/>
              <a:t>life’.</a:t>
            </a:r>
            <a:r>
              <a:rPr lang="en-GB" sz="1600" b="0" i="1" dirty="0" smtClean="0">
                <a:effectLst/>
              </a:rPr>
              <a:t> </a:t>
            </a:r>
            <a:endParaRPr lang="en-US" sz="1600" b="0" i="1" dirty="0"/>
          </a:p>
        </p:txBody>
      </p:sp>
    </p:spTree>
    <p:extLst>
      <p:ext uri="{BB962C8B-B14F-4D97-AF65-F5344CB8AC3E}">
        <p14:creationId xmlns:p14="http://schemas.microsoft.com/office/powerpoint/2010/main" val="2368039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God and masculinity</a:t>
            </a:r>
            <a:endParaRPr lang="en-US" dirty="0"/>
          </a:p>
        </p:txBody>
      </p:sp>
      <p:sp>
        <p:nvSpPr>
          <p:cNvPr id="4" name="Content Placeholder 3"/>
          <p:cNvSpPr>
            <a:spLocks noGrp="1"/>
          </p:cNvSpPr>
          <p:nvPr>
            <p:ph sz="half" idx="2"/>
          </p:nvPr>
        </p:nvSpPr>
        <p:spPr>
          <a:xfrm>
            <a:off x="5508104" y="980728"/>
            <a:ext cx="3200400" cy="3712464"/>
          </a:xfrm>
        </p:spPr>
        <p:txBody>
          <a:bodyPr>
            <a:normAutofit fontScale="92500" lnSpcReduction="20000"/>
          </a:bodyPr>
          <a:lstStyle/>
          <a:p>
            <a:pPr marL="0" indent="0"/>
            <a:r>
              <a:rPr lang="en-US" sz="2400" b="0" dirty="0" smtClean="0"/>
              <a:t>God as ‘He’</a:t>
            </a:r>
          </a:p>
          <a:p>
            <a:pPr marL="0" indent="0"/>
            <a:endParaRPr lang="en-US" sz="2400" b="0" dirty="0" smtClean="0"/>
          </a:p>
          <a:p>
            <a:pPr marL="0" indent="0"/>
            <a:r>
              <a:rPr lang="en-US" sz="2400" b="0" dirty="0" smtClean="0"/>
              <a:t>‘Father’, ‘Son’, ‘King’, ‘Lord’, ‘Judge’, ‘Master’</a:t>
            </a:r>
          </a:p>
          <a:p>
            <a:pPr marL="0" indent="0"/>
            <a:endParaRPr lang="en-US" sz="2400" b="0" dirty="0" smtClean="0"/>
          </a:p>
          <a:p>
            <a:pPr marL="0" indent="0"/>
            <a:r>
              <a:rPr lang="en-US" sz="2400" b="0" dirty="0" smtClean="0"/>
              <a:t>Theologically, God is sexless with neither masculinity nor femininity</a:t>
            </a:r>
          </a:p>
          <a:p>
            <a:pPr marL="0" indent="0"/>
            <a:endParaRPr lang="en-US" sz="2400" b="0" dirty="0"/>
          </a:p>
          <a:p>
            <a:pPr marL="0" indent="0"/>
            <a:r>
              <a:rPr lang="en-US" sz="2400" b="0" dirty="0" smtClean="0"/>
              <a:t>God is, by definition, beyond gender</a:t>
            </a:r>
            <a:endParaRPr lang="en-US" sz="2400" b="0" dirty="0"/>
          </a:p>
        </p:txBody>
      </p:sp>
      <p:pic>
        <p:nvPicPr>
          <p:cNvPr id="6" name="Content Placeholder 5"/>
          <p:cNvPicPr>
            <a:picLocks noGrp="1" noChangeAspect="1"/>
          </p:cNvPicPr>
          <p:nvPr>
            <p:ph sz="half" idx="1"/>
          </p:nvPr>
        </p:nvPicPr>
        <p:blipFill>
          <a:blip r:embed="rId2"/>
          <a:stretch>
            <a:fillRect/>
          </a:stretch>
        </p:blipFill>
        <p:spPr>
          <a:xfrm>
            <a:off x="467544" y="1124744"/>
            <a:ext cx="4901803" cy="2624748"/>
          </a:xfrm>
          <a:prstGeom prst="rect">
            <a:avLst/>
          </a:prstGeom>
        </p:spPr>
      </p:pic>
    </p:spTree>
    <p:extLst>
      <p:ext uri="{BB962C8B-B14F-4D97-AF65-F5344CB8AC3E}">
        <p14:creationId xmlns:p14="http://schemas.microsoft.com/office/powerpoint/2010/main" val="3118684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Teachings arising from scripture</a:t>
            </a:r>
            <a:endParaRPr lang="en-US" dirty="0"/>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43608" y="980728"/>
            <a:ext cx="2521917" cy="3782876"/>
          </a:xfrm>
        </p:spPr>
      </p:pic>
      <p:sp>
        <p:nvSpPr>
          <p:cNvPr id="4" name="Content Placeholder 3"/>
          <p:cNvSpPr>
            <a:spLocks noGrp="1"/>
          </p:cNvSpPr>
          <p:nvPr>
            <p:ph sz="half" idx="2"/>
          </p:nvPr>
        </p:nvSpPr>
        <p:spPr/>
        <p:txBody>
          <a:bodyPr>
            <a:normAutofit/>
          </a:bodyPr>
          <a:lstStyle/>
          <a:p>
            <a:pPr marL="0" indent="0"/>
            <a:r>
              <a:rPr lang="en-US" sz="2400" b="0" dirty="0" smtClean="0"/>
              <a:t>Genesis 2</a:t>
            </a:r>
          </a:p>
          <a:p>
            <a:pPr marL="0" indent="0"/>
            <a:endParaRPr lang="en-US" sz="2400" b="0" dirty="0" smtClean="0"/>
          </a:p>
          <a:p>
            <a:pPr marL="0" indent="0"/>
            <a:r>
              <a:rPr lang="en-US" sz="2400" b="0" dirty="0" smtClean="0"/>
              <a:t>Man created directly by God - Woman created derivatively</a:t>
            </a:r>
          </a:p>
          <a:p>
            <a:pPr marL="0" indent="0"/>
            <a:endParaRPr lang="en-US" sz="2400" b="0" dirty="0" smtClean="0"/>
          </a:p>
          <a:p>
            <a:pPr marL="0" indent="0"/>
            <a:r>
              <a:rPr lang="en-US" sz="2400" b="0" dirty="0" smtClean="0"/>
              <a:t>Eve succumbed to sin first</a:t>
            </a:r>
          </a:p>
        </p:txBody>
      </p:sp>
    </p:spTree>
    <p:extLst>
      <p:ext uri="{BB962C8B-B14F-4D97-AF65-F5344CB8AC3E}">
        <p14:creationId xmlns:p14="http://schemas.microsoft.com/office/powerpoint/2010/main" val="2093583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 Augustine</a:t>
            </a:r>
            <a:endParaRPr lang="en-US" dirty="0"/>
          </a:p>
        </p:txBody>
      </p:sp>
      <p:sp>
        <p:nvSpPr>
          <p:cNvPr id="4" name="Content Placeholder 3"/>
          <p:cNvSpPr>
            <a:spLocks noGrp="1"/>
          </p:cNvSpPr>
          <p:nvPr>
            <p:ph sz="half" idx="2"/>
          </p:nvPr>
        </p:nvSpPr>
        <p:spPr/>
        <p:txBody>
          <a:bodyPr>
            <a:normAutofit/>
          </a:bodyPr>
          <a:lstStyle/>
          <a:p>
            <a:pPr marL="0" indent="0"/>
            <a:r>
              <a:rPr lang="en-US" sz="2000" b="0" dirty="0" smtClean="0"/>
              <a:t>‘Even in them that are women in body, the manliness of their souls hides the sex of their flesh’.</a:t>
            </a:r>
            <a:endParaRPr lang="en-US" sz="2000" b="0" dirty="0"/>
          </a:p>
        </p:txBody>
      </p:sp>
      <p:pic>
        <p:nvPicPr>
          <p:cNvPr id="6" name="Content Placeholder 5"/>
          <p:cNvPicPr>
            <a:picLocks noGrp="1" noChangeAspect="1"/>
          </p:cNvPicPr>
          <p:nvPr>
            <p:ph sz="half" idx="1"/>
          </p:nvPr>
        </p:nvPicPr>
        <p:blipFill>
          <a:blip r:embed="rId2"/>
          <a:stretch>
            <a:fillRect/>
          </a:stretch>
        </p:blipFill>
        <p:spPr>
          <a:xfrm>
            <a:off x="1057392" y="1096963"/>
            <a:ext cx="2730265" cy="3713162"/>
          </a:xfrm>
          <a:prstGeom prst="rect">
            <a:avLst/>
          </a:prstGeom>
        </p:spPr>
      </p:pic>
    </p:spTree>
    <p:extLst>
      <p:ext uri="{BB962C8B-B14F-4D97-AF65-F5344CB8AC3E}">
        <p14:creationId xmlns:p14="http://schemas.microsoft.com/office/powerpoint/2010/main" val="1832042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John Chrysostom (347-407)</a:t>
            </a:r>
            <a:endParaRPr lang="en-US" dirty="0"/>
          </a:p>
        </p:txBody>
      </p:sp>
      <p:sp>
        <p:nvSpPr>
          <p:cNvPr id="4" name="Content Placeholder 3"/>
          <p:cNvSpPr>
            <a:spLocks noGrp="1"/>
          </p:cNvSpPr>
          <p:nvPr>
            <p:ph sz="half" idx="2"/>
          </p:nvPr>
        </p:nvSpPr>
        <p:spPr/>
        <p:txBody>
          <a:bodyPr>
            <a:normAutofit/>
          </a:bodyPr>
          <a:lstStyle/>
          <a:p>
            <a:pPr marL="0" indent="0"/>
            <a:r>
              <a:rPr lang="en-US" sz="2400" b="0" dirty="0"/>
              <a:t>‘Then why is the man said to be in the ‘image of God’ and the woman not?  Because “image” has rather to do with authority, and this only the man has; the woman has it no longer</a:t>
            </a:r>
            <a:r>
              <a:rPr lang="en-US" sz="2400" b="0" dirty="0" smtClean="0"/>
              <a:t>’.</a:t>
            </a:r>
            <a:r>
              <a:rPr lang="en-GB" sz="2400" b="0" dirty="0" smtClean="0">
                <a:effectLst/>
              </a:rPr>
              <a:t> </a:t>
            </a:r>
            <a:endParaRPr lang="en-US" sz="2400" b="0" dirty="0"/>
          </a:p>
        </p:txBody>
      </p:sp>
      <p:pic>
        <p:nvPicPr>
          <p:cNvPr id="6" name="Content Placeholder 5"/>
          <p:cNvPicPr>
            <a:picLocks noGrp="1" noChangeAspect="1"/>
          </p:cNvPicPr>
          <p:nvPr>
            <p:ph sz="half" idx="1"/>
          </p:nvPr>
        </p:nvPicPr>
        <p:blipFill>
          <a:blip r:embed="rId2"/>
          <a:stretch>
            <a:fillRect/>
          </a:stretch>
        </p:blipFill>
        <p:spPr>
          <a:xfrm>
            <a:off x="955858" y="1137671"/>
            <a:ext cx="2933334" cy="3631746"/>
          </a:xfrm>
          <a:prstGeom prst="rect">
            <a:avLst/>
          </a:prstGeom>
        </p:spPr>
      </p:pic>
    </p:spTree>
    <p:extLst>
      <p:ext uri="{BB962C8B-B14F-4D97-AF65-F5344CB8AC3E}">
        <p14:creationId xmlns:p14="http://schemas.microsoft.com/office/powerpoint/2010/main" val="4156854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Ambrose of Milan (337-397</a:t>
            </a:r>
            <a:r>
              <a:rPr lang="en-US" dirty="0" smtClean="0"/>
              <a:t>)</a:t>
            </a:r>
            <a:endParaRPr lang="en-US" dirty="0"/>
          </a:p>
        </p:txBody>
      </p:sp>
      <p:sp>
        <p:nvSpPr>
          <p:cNvPr id="4" name="Content Placeholder 3"/>
          <p:cNvSpPr>
            <a:spLocks noGrp="1"/>
          </p:cNvSpPr>
          <p:nvPr>
            <p:ph sz="half" idx="2"/>
          </p:nvPr>
        </p:nvSpPr>
        <p:spPr>
          <a:xfrm>
            <a:off x="4716016" y="908720"/>
            <a:ext cx="3200400" cy="3712464"/>
          </a:xfrm>
        </p:spPr>
        <p:txBody>
          <a:bodyPr>
            <a:noAutofit/>
          </a:bodyPr>
          <a:lstStyle/>
          <a:p>
            <a:pPr marL="0" indent="0"/>
            <a:r>
              <a:rPr lang="en-US" sz="2400" b="0" dirty="0" smtClean="0"/>
              <a:t>‘</a:t>
            </a:r>
            <a:r>
              <a:rPr lang="en-US" sz="2400" b="0" dirty="0"/>
              <a:t>For how can it be said of woman that she is in the image of God when she is demonstrably subject to male dominion and has no authority?  For she can neither teach nor be a witness in a court nor take an oath nor be a judge</a:t>
            </a:r>
            <a:r>
              <a:rPr lang="en-US" sz="2400" b="0" dirty="0" smtClean="0"/>
              <a:t>’.</a:t>
            </a:r>
            <a:r>
              <a:rPr lang="en-GB" sz="2400" b="0" dirty="0" smtClean="0">
                <a:effectLst/>
              </a:rPr>
              <a:t> </a:t>
            </a:r>
            <a:endParaRPr lang="en-US" sz="2400" b="0" dirty="0"/>
          </a:p>
        </p:txBody>
      </p:sp>
      <p:pic>
        <p:nvPicPr>
          <p:cNvPr id="6" name="Content Placeholder 5"/>
          <p:cNvPicPr>
            <a:picLocks noGrp="1" noChangeAspect="1"/>
          </p:cNvPicPr>
          <p:nvPr>
            <p:ph sz="half" idx="1"/>
          </p:nvPr>
        </p:nvPicPr>
        <p:blipFill>
          <a:blip r:embed="rId2"/>
          <a:stretch>
            <a:fillRect/>
          </a:stretch>
        </p:blipFill>
        <p:spPr>
          <a:xfrm>
            <a:off x="1455431" y="1096963"/>
            <a:ext cx="1934187" cy="3713162"/>
          </a:xfrm>
          <a:prstGeom prst="rect">
            <a:avLst/>
          </a:prstGeom>
        </p:spPr>
      </p:pic>
    </p:spTree>
    <p:extLst>
      <p:ext uri="{BB962C8B-B14F-4D97-AF65-F5344CB8AC3E}">
        <p14:creationId xmlns:p14="http://schemas.microsoft.com/office/powerpoint/2010/main" val="308467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Tertullian (160-220)</a:t>
            </a:r>
            <a:endParaRPr lang="en-US" dirty="0"/>
          </a:p>
        </p:txBody>
      </p:sp>
      <p:sp>
        <p:nvSpPr>
          <p:cNvPr id="4" name="Content Placeholder 3"/>
          <p:cNvSpPr>
            <a:spLocks noGrp="1"/>
          </p:cNvSpPr>
          <p:nvPr>
            <p:ph sz="half" idx="2"/>
          </p:nvPr>
        </p:nvSpPr>
        <p:spPr/>
        <p:txBody>
          <a:bodyPr>
            <a:normAutofit fontScale="85000" lnSpcReduction="10000"/>
          </a:bodyPr>
          <a:lstStyle/>
          <a:p>
            <a:pPr marL="0" indent="0"/>
            <a:r>
              <a:rPr lang="en-US" dirty="0"/>
              <a:t>‘</a:t>
            </a:r>
            <a:r>
              <a:rPr lang="en-US" b="0" dirty="0"/>
              <a:t>You are the devil’s gateway.  You are the </a:t>
            </a:r>
            <a:r>
              <a:rPr lang="en-US" b="0" dirty="0" err="1"/>
              <a:t>unsealer</a:t>
            </a:r>
            <a:r>
              <a:rPr lang="en-US" b="0" dirty="0"/>
              <a:t> of the forbidden tree.  You are the first deserter of divine law...You destroyed so early God’s image, man.  On account of your desire, that is death, even the Son of God had to </a:t>
            </a:r>
            <a:r>
              <a:rPr lang="en-US" b="0" dirty="0" smtClean="0"/>
              <a:t>die’.</a:t>
            </a:r>
            <a:r>
              <a:rPr lang="en-GB" b="0" dirty="0" smtClean="0">
                <a:effectLst/>
              </a:rPr>
              <a:t> </a:t>
            </a:r>
            <a:endParaRPr lang="en-US" b="0" dirty="0"/>
          </a:p>
        </p:txBody>
      </p:sp>
      <p:pic>
        <p:nvPicPr>
          <p:cNvPr id="6" name="Content Placeholder 5"/>
          <p:cNvPicPr>
            <a:picLocks noGrp="1" noChangeAspect="1"/>
          </p:cNvPicPr>
          <p:nvPr>
            <p:ph sz="half" idx="1"/>
          </p:nvPr>
        </p:nvPicPr>
        <p:blipFill>
          <a:blip r:embed="rId2"/>
          <a:stretch>
            <a:fillRect/>
          </a:stretch>
        </p:blipFill>
        <p:spPr>
          <a:xfrm>
            <a:off x="1125225" y="1096963"/>
            <a:ext cx="2594600" cy="3713162"/>
          </a:xfrm>
          <a:prstGeom prst="rect">
            <a:avLst/>
          </a:prstGeom>
        </p:spPr>
      </p:pic>
    </p:spTree>
    <p:extLst>
      <p:ext uri="{BB962C8B-B14F-4D97-AF65-F5344CB8AC3E}">
        <p14:creationId xmlns:p14="http://schemas.microsoft.com/office/powerpoint/2010/main" val="900686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Thomas Aquinas (1225-1274)</a:t>
            </a:r>
            <a:endParaRPr lang="en-US" dirty="0"/>
          </a:p>
        </p:txBody>
      </p:sp>
      <p:sp>
        <p:nvSpPr>
          <p:cNvPr id="4" name="Content Placeholder 3"/>
          <p:cNvSpPr>
            <a:spLocks noGrp="1"/>
          </p:cNvSpPr>
          <p:nvPr>
            <p:ph sz="half" idx="2"/>
          </p:nvPr>
        </p:nvSpPr>
        <p:spPr/>
        <p:txBody>
          <a:bodyPr>
            <a:normAutofit/>
          </a:bodyPr>
          <a:lstStyle/>
          <a:p>
            <a:pPr marL="0" indent="0"/>
            <a:r>
              <a:rPr lang="en-US" sz="2400" b="0" dirty="0" smtClean="0"/>
              <a:t>Man plants the seed in the woman</a:t>
            </a:r>
          </a:p>
          <a:p>
            <a:pPr marL="0" indent="0"/>
            <a:endParaRPr lang="en-US" sz="2400" b="0" i="1" dirty="0" smtClean="0"/>
          </a:p>
          <a:p>
            <a:pPr marL="0" indent="0"/>
            <a:r>
              <a:rPr lang="en-US" sz="2400" b="0" i="1" dirty="0" err="1" smtClean="0"/>
              <a:t>manquée</a:t>
            </a:r>
            <a:endParaRPr lang="en-US" sz="2400" b="0" i="1" dirty="0"/>
          </a:p>
        </p:txBody>
      </p:sp>
      <p:pic>
        <p:nvPicPr>
          <p:cNvPr id="6" name="Content Placeholder 5"/>
          <p:cNvPicPr>
            <a:picLocks noGrp="1" noChangeAspect="1"/>
          </p:cNvPicPr>
          <p:nvPr>
            <p:ph sz="half" idx="1"/>
          </p:nvPr>
        </p:nvPicPr>
        <p:blipFill>
          <a:blip r:embed="rId2"/>
          <a:stretch>
            <a:fillRect/>
          </a:stretch>
        </p:blipFill>
        <p:spPr>
          <a:xfrm>
            <a:off x="968958" y="1096963"/>
            <a:ext cx="2907134" cy="3713162"/>
          </a:xfrm>
          <a:prstGeom prst="rect">
            <a:avLst/>
          </a:prstGeom>
        </p:spPr>
      </p:pic>
    </p:spTree>
    <p:extLst>
      <p:ext uri="{BB962C8B-B14F-4D97-AF65-F5344CB8AC3E}">
        <p14:creationId xmlns:p14="http://schemas.microsoft.com/office/powerpoint/2010/main" val="542552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Martin Luther (1483-1546)</a:t>
            </a:r>
            <a:endParaRPr lang="en-US" dirty="0"/>
          </a:p>
        </p:txBody>
      </p:sp>
      <p:sp>
        <p:nvSpPr>
          <p:cNvPr id="4" name="Content Placeholder 3"/>
          <p:cNvSpPr>
            <a:spLocks noGrp="1"/>
          </p:cNvSpPr>
          <p:nvPr>
            <p:ph sz="half" idx="2"/>
          </p:nvPr>
        </p:nvSpPr>
        <p:spPr/>
        <p:txBody>
          <a:bodyPr>
            <a:noAutofit/>
          </a:bodyPr>
          <a:lstStyle/>
          <a:p>
            <a:pPr marL="0" indent="0"/>
            <a:r>
              <a:rPr lang="en-US" sz="2000" b="0" dirty="0"/>
              <a:t>‘The rule remains with the husband, and the wife is compelled to obey him by God’s command. He rules the home and the state, wages wars, and defends his possessions … The woman, on the other hand, is like a nail driven into the wall. She sits at home … She does not go beyond her most personal </a:t>
            </a:r>
            <a:r>
              <a:rPr lang="en-US" sz="2000" b="0" dirty="0" smtClean="0"/>
              <a:t>duties’.</a:t>
            </a:r>
            <a:endParaRPr lang="en-US" sz="2000" b="0" dirty="0"/>
          </a:p>
        </p:txBody>
      </p:sp>
      <p:pic>
        <p:nvPicPr>
          <p:cNvPr id="6" name="Content Placeholder 5"/>
          <p:cNvPicPr>
            <a:picLocks noGrp="1" noChangeAspect="1"/>
          </p:cNvPicPr>
          <p:nvPr>
            <p:ph sz="half" idx="1"/>
          </p:nvPr>
        </p:nvPicPr>
        <p:blipFill>
          <a:blip r:embed="rId2"/>
          <a:stretch>
            <a:fillRect/>
          </a:stretch>
        </p:blipFill>
        <p:spPr>
          <a:xfrm>
            <a:off x="1000302" y="1531321"/>
            <a:ext cx="2844445" cy="2844445"/>
          </a:xfrm>
          <a:prstGeom prst="rect">
            <a:avLst/>
          </a:prstGeom>
        </p:spPr>
      </p:pic>
    </p:spTree>
    <p:extLst>
      <p:ext uri="{BB962C8B-B14F-4D97-AF65-F5344CB8AC3E}">
        <p14:creationId xmlns:p14="http://schemas.microsoft.com/office/powerpoint/2010/main" val="1158616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Karl Barth (1886-1968)</a:t>
            </a:r>
            <a:endParaRPr lang="en-US" dirty="0"/>
          </a:p>
        </p:txBody>
      </p:sp>
      <p:sp>
        <p:nvSpPr>
          <p:cNvPr id="4" name="Content Placeholder 3"/>
          <p:cNvSpPr>
            <a:spLocks noGrp="1"/>
          </p:cNvSpPr>
          <p:nvPr>
            <p:ph sz="half" idx="2"/>
          </p:nvPr>
        </p:nvSpPr>
        <p:spPr>
          <a:xfrm>
            <a:off x="4716016" y="1124744"/>
            <a:ext cx="3200400" cy="3712464"/>
          </a:xfrm>
        </p:spPr>
        <p:txBody>
          <a:bodyPr>
            <a:normAutofit/>
          </a:bodyPr>
          <a:lstStyle/>
          <a:p>
            <a:pPr marL="0" indent="0"/>
            <a:r>
              <a:rPr lang="en-US" sz="2400" b="0" dirty="0" smtClean="0"/>
              <a:t>‘</a:t>
            </a:r>
            <a:r>
              <a:rPr lang="en-US" sz="2400" b="0" dirty="0"/>
              <a:t>Properly speaking, the business of woman, her task and function, is to actualize the fellowship in which man can only precede her, stimulating, leading, </a:t>
            </a:r>
            <a:r>
              <a:rPr lang="en-US" sz="2400" b="0" dirty="0" smtClean="0"/>
              <a:t>inspiring’.</a:t>
            </a:r>
            <a:endParaRPr lang="en-US" sz="2400" b="0" dirty="0"/>
          </a:p>
        </p:txBody>
      </p:sp>
      <p:pic>
        <p:nvPicPr>
          <p:cNvPr id="6" name="Content Placeholder 5"/>
          <p:cNvPicPr>
            <a:picLocks noGrp="1" noChangeAspect="1"/>
          </p:cNvPicPr>
          <p:nvPr>
            <p:ph sz="half" idx="1"/>
          </p:nvPr>
        </p:nvPicPr>
        <p:blipFill>
          <a:blip r:embed="rId2"/>
          <a:stretch>
            <a:fillRect/>
          </a:stretch>
        </p:blipFill>
        <p:spPr>
          <a:xfrm>
            <a:off x="1197128" y="1296401"/>
            <a:ext cx="2450794" cy="3314286"/>
          </a:xfrm>
          <a:prstGeom prst="rect">
            <a:avLst/>
          </a:prstGeom>
        </p:spPr>
      </p:pic>
    </p:spTree>
    <p:extLst>
      <p:ext uri="{BB962C8B-B14F-4D97-AF65-F5344CB8AC3E}">
        <p14:creationId xmlns:p14="http://schemas.microsoft.com/office/powerpoint/2010/main" val="4233769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Pope John Paul II</a:t>
            </a:r>
            <a:endParaRPr lang="en-US" dirty="0"/>
          </a:p>
        </p:txBody>
      </p:sp>
      <p:sp>
        <p:nvSpPr>
          <p:cNvPr id="4" name="Content Placeholder 3"/>
          <p:cNvSpPr>
            <a:spLocks noGrp="1"/>
          </p:cNvSpPr>
          <p:nvPr>
            <p:ph sz="half" idx="2"/>
          </p:nvPr>
        </p:nvSpPr>
        <p:spPr/>
        <p:txBody>
          <a:bodyPr>
            <a:normAutofit fontScale="92500"/>
          </a:bodyPr>
          <a:lstStyle/>
          <a:p>
            <a:pPr marL="0" indent="0"/>
            <a:r>
              <a:rPr lang="en-US" b="0" dirty="0" smtClean="0"/>
              <a:t>‘In </a:t>
            </a:r>
            <a:r>
              <a:rPr lang="en-US" b="0" dirty="0"/>
              <a:t>the Spirit of Christ, in fact, women can discover the entire meaning of their femininity and thus be disposed to make a “sincere gift of self” to others, thereby finding </a:t>
            </a:r>
            <a:r>
              <a:rPr lang="en-US" b="0" dirty="0" smtClean="0"/>
              <a:t>themselves’.</a:t>
            </a:r>
            <a:endParaRPr lang="en-US" b="0" dirty="0"/>
          </a:p>
        </p:txBody>
      </p:sp>
      <p:pic>
        <p:nvPicPr>
          <p:cNvPr id="6" name="Content Placeholder 5"/>
          <p:cNvPicPr>
            <a:picLocks noGrp="1" noChangeAspect="1"/>
          </p:cNvPicPr>
          <p:nvPr>
            <p:ph sz="half" idx="1"/>
          </p:nvPr>
        </p:nvPicPr>
        <p:blipFill>
          <a:blip r:embed="rId2"/>
          <a:stretch>
            <a:fillRect/>
          </a:stretch>
        </p:blipFill>
        <p:spPr>
          <a:xfrm>
            <a:off x="1030089" y="1096963"/>
            <a:ext cx="2784871" cy="3713162"/>
          </a:xfrm>
          <a:prstGeom prst="rect">
            <a:avLst/>
          </a:prstGeom>
        </p:spPr>
      </p:pic>
    </p:spTree>
    <p:extLst>
      <p:ext uri="{BB962C8B-B14F-4D97-AF65-F5344CB8AC3E}">
        <p14:creationId xmlns:p14="http://schemas.microsoft.com/office/powerpoint/2010/main" val="235392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Attraction for men</a:t>
            </a:r>
            <a:endParaRPr lang="en-US" dirty="0"/>
          </a:p>
        </p:txBody>
      </p:sp>
      <p:sp>
        <p:nvSpPr>
          <p:cNvPr id="6" name="Content Placeholder 5"/>
          <p:cNvSpPr>
            <a:spLocks noGrp="1"/>
          </p:cNvSpPr>
          <p:nvPr>
            <p:ph idx="1"/>
          </p:nvPr>
        </p:nvSpPr>
        <p:spPr/>
        <p:txBody>
          <a:bodyPr>
            <a:normAutofit fontScale="92500" lnSpcReduction="10000"/>
          </a:bodyPr>
          <a:lstStyle/>
          <a:p>
            <a:pPr marL="0" indent="0"/>
            <a:r>
              <a:rPr lang="en-US" sz="2400" b="0" dirty="0" smtClean="0"/>
              <a:t>Christianity makes men rulers in the home and (by extension) in the nation</a:t>
            </a:r>
          </a:p>
          <a:p>
            <a:pPr marL="0" indent="0"/>
            <a:endParaRPr lang="en-US" sz="2400" b="0" dirty="0" smtClean="0"/>
          </a:p>
          <a:p>
            <a:pPr marL="0" indent="0"/>
            <a:r>
              <a:rPr lang="en-US" sz="2400" b="0" dirty="0" smtClean="0"/>
              <a:t>It can achieve this without requiring men to attend church</a:t>
            </a:r>
          </a:p>
          <a:p>
            <a:pPr marL="0" indent="0"/>
            <a:endParaRPr lang="en-US" sz="2400" b="0" dirty="0" smtClean="0"/>
          </a:p>
          <a:p>
            <a:pPr marL="0" indent="0"/>
            <a:r>
              <a:rPr lang="en-US" sz="2400" b="0" dirty="0" smtClean="0"/>
              <a:t>It cannot offer positions of influence to all men</a:t>
            </a:r>
          </a:p>
          <a:p>
            <a:pPr marL="0" indent="0"/>
            <a:endParaRPr lang="en-US" sz="2400" b="0" dirty="0" smtClean="0"/>
          </a:p>
          <a:p>
            <a:pPr marL="0" indent="0"/>
            <a:r>
              <a:rPr lang="en-US" sz="2400" b="0" dirty="0" smtClean="0"/>
              <a:t>Message of humility, weakness and submission unattractive to the ‘masculine’ psyche</a:t>
            </a:r>
            <a:endParaRPr lang="en-US" sz="2400" b="0" dirty="0"/>
          </a:p>
        </p:txBody>
      </p:sp>
    </p:spTree>
    <p:extLst>
      <p:ext uri="{BB962C8B-B14F-4D97-AF65-F5344CB8AC3E}">
        <p14:creationId xmlns:p14="http://schemas.microsoft.com/office/powerpoint/2010/main" val="1351989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Attraction for women</a:t>
            </a:r>
            <a:endParaRPr lang="en-US" dirty="0"/>
          </a:p>
        </p:txBody>
      </p:sp>
      <p:sp>
        <p:nvSpPr>
          <p:cNvPr id="3" name="Content Placeholder 2"/>
          <p:cNvSpPr>
            <a:spLocks noGrp="1"/>
          </p:cNvSpPr>
          <p:nvPr>
            <p:ph idx="1"/>
          </p:nvPr>
        </p:nvSpPr>
        <p:spPr/>
        <p:txBody>
          <a:bodyPr>
            <a:noAutofit/>
          </a:bodyPr>
          <a:lstStyle/>
          <a:p>
            <a:pPr marL="0" indent="0"/>
            <a:r>
              <a:rPr lang="en-US" sz="2000" b="0" dirty="0" smtClean="0"/>
              <a:t>Jesus ministered with and to women</a:t>
            </a:r>
          </a:p>
          <a:p>
            <a:pPr marL="0" indent="0"/>
            <a:endParaRPr lang="en-US" sz="2000" b="0" dirty="0" smtClean="0"/>
          </a:p>
          <a:p>
            <a:pPr marL="0" indent="0"/>
            <a:r>
              <a:rPr lang="en-US" sz="2000" b="0" dirty="0" smtClean="0"/>
              <a:t>Humility, poverty of spirit, self-sacrifice, love</a:t>
            </a:r>
          </a:p>
          <a:p>
            <a:pPr marL="0" indent="0"/>
            <a:endParaRPr lang="en-US" sz="2000" b="0" dirty="0" smtClean="0"/>
          </a:p>
          <a:p>
            <a:pPr marL="0" indent="0"/>
            <a:r>
              <a:rPr lang="en-US" sz="2000" b="0" dirty="0" smtClean="0"/>
              <a:t>Church supports the family and exalts the domestic role, offers support and companionship</a:t>
            </a:r>
          </a:p>
          <a:p>
            <a:pPr marL="0" indent="0"/>
            <a:endParaRPr lang="en-US" sz="2000" b="0" dirty="0" smtClean="0"/>
          </a:p>
          <a:p>
            <a:pPr marL="0" indent="0"/>
            <a:r>
              <a:rPr lang="en-US" sz="2000" b="0" dirty="0" smtClean="0"/>
              <a:t>Only public space (historically) for women</a:t>
            </a:r>
          </a:p>
          <a:p>
            <a:pPr marL="0" indent="0"/>
            <a:endParaRPr lang="en-US" sz="2000" b="0" dirty="0" smtClean="0"/>
          </a:p>
          <a:p>
            <a:pPr marL="0" indent="0"/>
            <a:r>
              <a:rPr lang="en-US" sz="2000" b="0" dirty="0" smtClean="0"/>
              <a:t>Missionary and charitable work</a:t>
            </a:r>
            <a:endParaRPr lang="en-US" sz="2000" b="0" dirty="0"/>
          </a:p>
        </p:txBody>
      </p:sp>
    </p:spTree>
    <p:extLst>
      <p:ext uri="{BB962C8B-B14F-4D97-AF65-F5344CB8AC3E}">
        <p14:creationId xmlns:p14="http://schemas.microsoft.com/office/powerpoint/2010/main" val="2060460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a:t>Women in Christian </a:t>
            </a:r>
            <a:r>
              <a:rPr lang="en-GB" sz="4000" dirty="0" smtClean="0"/>
              <a:t>History</a:t>
            </a:r>
            <a:endParaRPr lang="en-GB" sz="4000" dirty="0"/>
          </a:p>
        </p:txBody>
      </p:sp>
      <p:sp>
        <p:nvSpPr>
          <p:cNvPr id="3" name="Content Placeholder 2"/>
          <p:cNvSpPr>
            <a:spLocks noGrp="1"/>
          </p:cNvSpPr>
          <p:nvPr>
            <p:ph idx="1"/>
          </p:nvPr>
        </p:nvSpPr>
        <p:spPr/>
        <p:txBody>
          <a:bodyPr>
            <a:normAutofit/>
          </a:bodyPr>
          <a:lstStyle/>
          <a:p>
            <a:pPr marL="0" indent="0"/>
            <a:r>
              <a:rPr lang="en-GB" b="0" dirty="0"/>
              <a:t>Women in Christian History</a:t>
            </a:r>
          </a:p>
          <a:p>
            <a:pPr marL="0" indent="0"/>
            <a:endParaRPr lang="en-GB" b="0" dirty="0"/>
          </a:p>
          <a:p>
            <a:pPr marL="0" indent="0"/>
            <a:endParaRPr lang="en-GB" dirty="0"/>
          </a:p>
        </p:txBody>
      </p:sp>
      <p:sp>
        <p:nvSpPr>
          <p:cNvPr id="4" name="Text Placeholder 3"/>
          <p:cNvSpPr>
            <a:spLocks noGrp="1"/>
          </p:cNvSpPr>
          <p:nvPr>
            <p:ph type="body" sz="half" idx="2"/>
          </p:nvPr>
        </p:nvSpPr>
        <p:spPr/>
        <p:txBody>
          <a:bodyPr/>
          <a:lstStyle/>
          <a:p>
            <a:r>
              <a:rPr lang="en-GB" dirty="0" smtClean="0"/>
              <a:t>WHERE ARE ALL THE WOMEN</a:t>
            </a:r>
            <a:endParaRPr lang="en-GB" dirty="0"/>
          </a:p>
        </p:txBody>
      </p:sp>
    </p:spTree>
    <p:extLst>
      <p:ext uri="{BB962C8B-B14F-4D97-AF65-F5344CB8AC3E}">
        <p14:creationId xmlns:p14="http://schemas.microsoft.com/office/powerpoint/2010/main" val="24320342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Lecture: Feminist and Contextual Theologies</a:t>
            </a:r>
            <a:endParaRPr lang="en-GB" dirty="0"/>
          </a:p>
        </p:txBody>
      </p:sp>
      <p:sp>
        <p:nvSpPr>
          <p:cNvPr id="3" name="Content Placeholder 2"/>
          <p:cNvSpPr>
            <a:spLocks noGrp="1"/>
          </p:cNvSpPr>
          <p:nvPr>
            <p:ph idx="1"/>
          </p:nvPr>
        </p:nvSpPr>
        <p:spPr/>
        <p:txBody>
          <a:bodyPr>
            <a:normAutofit/>
          </a:bodyPr>
          <a:lstStyle/>
          <a:p>
            <a:pPr marL="0" indent="0"/>
            <a:r>
              <a:rPr lang="en-GB" sz="3000" b="0" dirty="0"/>
              <a:t>Feminist </a:t>
            </a:r>
            <a:r>
              <a:rPr lang="en-GB" sz="3000" b="0" dirty="0" smtClean="0"/>
              <a:t>&amp; </a:t>
            </a:r>
            <a:r>
              <a:rPr lang="en-GB" sz="3000" b="0" dirty="0"/>
              <a:t>Contextual Theology</a:t>
            </a:r>
          </a:p>
          <a:p>
            <a:pPr marL="0" indent="0"/>
            <a:endParaRPr lang="en-GB" sz="3000" b="0" dirty="0" smtClean="0"/>
          </a:p>
        </p:txBody>
      </p:sp>
    </p:spTree>
    <p:extLst>
      <p:ext uri="{BB962C8B-B14F-4D97-AF65-F5344CB8AC3E}">
        <p14:creationId xmlns:p14="http://schemas.microsoft.com/office/powerpoint/2010/main" val="281835995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Custom 4">
      <a:dk1>
        <a:sysClr val="windowText" lastClr="000000"/>
      </a:dk1>
      <a:lt1>
        <a:sysClr val="window" lastClr="FFFFFF"/>
      </a:lt1>
      <a:dk2>
        <a:srgbClr val="303030"/>
      </a:dk2>
      <a:lt2>
        <a:srgbClr val="DEDEE0"/>
      </a:lt2>
      <a:accent1>
        <a:srgbClr val="AD0101"/>
      </a:accent1>
      <a:accent2>
        <a:srgbClr val="FFC387"/>
      </a:accent2>
      <a:accent3>
        <a:srgbClr val="AC956E"/>
      </a:accent3>
      <a:accent4>
        <a:srgbClr val="808DA9"/>
      </a:accent4>
      <a:accent5>
        <a:srgbClr val="424E5B"/>
      </a:accent5>
      <a:accent6>
        <a:srgbClr val="730E00"/>
      </a:accent6>
      <a:hlink>
        <a:srgbClr val="D26900"/>
      </a:hlink>
      <a:folHlink>
        <a:srgbClr val="D89243"/>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43</TotalTime>
  <Words>1169</Words>
  <Application>Microsoft Office PowerPoint</Application>
  <PresentationFormat>On-screen Show (4:3)</PresentationFormat>
  <Paragraphs>176</Paragraphs>
  <Slides>33</Slides>
  <Notes>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Theme1</vt:lpstr>
      <vt:lpstr>TRRS4010 Judaism &amp; Christianity</vt:lpstr>
      <vt:lpstr>Dr Angus M Slater</vt:lpstr>
      <vt:lpstr>Week 9i:Women in Christian History</vt:lpstr>
      <vt:lpstr>Women in Christian History</vt:lpstr>
      <vt:lpstr>Women</vt:lpstr>
      <vt:lpstr>Women</vt:lpstr>
      <vt:lpstr>Early Christian women</vt:lpstr>
      <vt:lpstr>Mary, mother of Jesus</vt:lpstr>
      <vt:lpstr>Mary Magdalene</vt:lpstr>
      <vt:lpstr>Héloise d’Argenteuil (c.1090-1164)</vt:lpstr>
      <vt:lpstr>Hildegaard of Bingen (1098-1179)</vt:lpstr>
      <vt:lpstr>Julian of Norwich c.1342-c.1416)</vt:lpstr>
      <vt:lpstr>Catherine of Siena (1347-1380)</vt:lpstr>
      <vt:lpstr>Joan of Arc (1412-1431)</vt:lpstr>
      <vt:lpstr>Teresa of Avila (1515-1582)</vt:lpstr>
      <vt:lpstr>Historical views of women</vt:lpstr>
      <vt:lpstr>scripture</vt:lpstr>
      <vt:lpstr>Scripture</vt:lpstr>
      <vt:lpstr>Linda Woodhead</vt:lpstr>
      <vt:lpstr>God and masculinity</vt:lpstr>
      <vt:lpstr>Teachings arising from scripture</vt:lpstr>
      <vt:lpstr>St Augustine</vt:lpstr>
      <vt:lpstr>John Chrysostom (347-407)</vt:lpstr>
      <vt:lpstr>Ambrose of Milan (337-397)</vt:lpstr>
      <vt:lpstr>Tertullian (160-220)</vt:lpstr>
      <vt:lpstr>Thomas Aquinas (1225-1274)</vt:lpstr>
      <vt:lpstr>Martin Luther (1483-1546)</vt:lpstr>
      <vt:lpstr>Karl Barth (1886-1968)</vt:lpstr>
      <vt:lpstr>Pope John Paul II</vt:lpstr>
      <vt:lpstr>Attraction for men</vt:lpstr>
      <vt:lpstr>Attraction for women</vt:lpstr>
      <vt:lpstr>Women in Christian History</vt:lpstr>
      <vt:lpstr>Next Lecture: Feminist and Contextual Theologies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TRRS4010 Judaism &amp; Christianity</dc:title>
  <dc:creator>Administrator</dc:creator>
  <cp:lastModifiedBy>Administrator</cp:lastModifiedBy>
  <cp:revision>6</cp:revision>
  <dcterms:created xsi:type="dcterms:W3CDTF">2017-10-04T09:11:45Z</dcterms:created>
  <dcterms:modified xsi:type="dcterms:W3CDTF">2017-10-12T15:05:40Z</dcterms:modified>
</cp:coreProperties>
</file>