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 uri="GoogleSlidesCustomDataVersion2">
      <go:slidesCustomData xmlns:go="http://customooxmlschemas.google.com/" r:id="rId14" roundtripDataSignature="AMtx7mh64L8ng4+prEAP/yZ9COTKC0yV/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customschemas.google.com/relationships/presentationmetadata" Target="meta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2" name="Google Shape;52;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7" name="Google Shape;57;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presentation discusses the ideas and value of organisational structure in organisations, especially in the hospitality sector. Firstly, the meaning of organisational structure is established and clarified how it is important for correct communication, decision making and planning. Then a short outline of Mandarin Oriental Hotel Group is provided. This is a renowned company of international luxury hospitality operating in London and other countries around the world (</a:t>
            </a:r>
            <a:r>
              <a:rPr lang="en" sz="1200">
                <a:solidFill>
                  <a:srgbClr val="222222"/>
                </a:solidFill>
                <a:highlight>
                  <a:srgbClr val="FFFFFF"/>
                </a:highlight>
                <a:latin typeface="Times New Roman"/>
                <a:ea typeface="Times New Roman"/>
                <a:cs typeface="Times New Roman"/>
                <a:sym typeface="Times New Roman"/>
              </a:rPr>
              <a:t>Mandarin Oriental Hotel Group, 2026)</a:t>
            </a:r>
            <a:r>
              <a:rPr lang="en" sz="1200">
                <a:solidFill>
                  <a:schemeClr val="dk1"/>
                </a:solidFill>
                <a:latin typeface="Times New Roman"/>
                <a:ea typeface="Times New Roman"/>
                <a:cs typeface="Times New Roman"/>
                <a:sym typeface="Times New Roman"/>
              </a:rPr>
              <a:t>. Then three ways of plotting organisational structure is discussed used by companies. These are the functional structure that sorts employees in line with specialised divisions, the divisional structure that arranges activities according to services, products or locations, and finally the matrix structure that integrates project-based and practical management systems. Every structure has an organisational chart to help them to describe visually who has authority and how reporting lines work. This presentation condenses the main points and gives a list of references which are utilised in the research.</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4" name="Google Shape;64;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SzPts val="1100"/>
              <a:buNone/>
            </a:pPr>
            <a:r>
              <a:rPr lang="en" sz="1200">
                <a:solidFill>
                  <a:schemeClr val="dk1"/>
                </a:solidFill>
                <a:latin typeface="Times New Roman"/>
                <a:ea typeface="Times New Roman"/>
                <a:cs typeface="Times New Roman"/>
                <a:sym typeface="Times New Roman"/>
              </a:rPr>
              <a:t>Organisational structure means the formal system that reflects how tasks, roles, authority and responsibilities are arranged within an organisation (</a:t>
            </a:r>
            <a:r>
              <a:rPr lang="en" sz="1200">
                <a:solidFill>
                  <a:srgbClr val="222222"/>
                </a:solidFill>
                <a:highlight>
                  <a:srgbClr val="FFFFFF"/>
                </a:highlight>
                <a:latin typeface="Times New Roman"/>
                <a:ea typeface="Times New Roman"/>
                <a:cs typeface="Times New Roman"/>
                <a:sym typeface="Times New Roman"/>
              </a:rPr>
              <a:t>Seidu </a:t>
            </a:r>
            <a:r>
              <a:rPr i="1" lang="en" sz="1200">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2022)</a:t>
            </a:r>
            <a:r>
              <a:rPr lang="en" sz="1200">
                <a:solidFill>
                  <a:schemeClr val="dk1"/>
                </a:solidFill>
                <a:latin typeface="Times New Roman"/>
                <a:ea typeface="Times New Roman"/>
                <a:cs typeface="Times New Roman"/>
                <a:sym typeface="Times New Roman"/>
              </a:rPr>
              <a:t>. It also discusses how employees are organised and how various departments perform together to accomplish organisational goals. Organisational structure also identifies the flow of communication, decision-making procedures and reporting relationships among managers and employees.The above organisational structure is significant as it enhances communication, clarifies the responsibilities and helps in defective decision making and improves organisational performance. Mandarin Oriental Hotel group uses structure management systems to coordinate hotel operations effectively.</a:t>
            </a:r>
            <a:endParaRPr>
              <a:solidFill>
                <a:schemeClr val="dk1"/>
              </a:solidFill>
            </a:endParaRPr>
          </a:p>
          <a:p>
            <a:pPr indent="0" lvl="0" marL="0" rtl="0" algn="just">
              <a:lnSpc>
                <a:spcPct val="150000"/>
              </a:lnSpc>
              <a:spcBef>
                <a:spcPts val="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 name="Shape 69"/>
        <p:cNvGrpSpPr/>
        <p:nvPr/>
      </p:nvGrpSpPr>
      <p:grpSpPr>
        <a:xfrm>
          <a:off x="0" y="0"/>
          <a:ext cx="0" cy="0"/>
          <a:chOff x="0" y="0"/>
          <a:chExt cx="0" cy="0"/>
        </a:xfrm>
      </p:grpSpPr>
      <p:sp>
        <p:nvSpPr>
          <p:cNvPr id="70" name="Google Shape;70;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1" name="Google Shape;71;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SzPts val="1100"/>
              <a:buNone/>
            </a:pPr>
            <a:r>
              <a:rPr lang="en" sz="1200">
                <a:solidFill>
                  <a:schemeClr val="dk1"/>
                </a:solidFill>
                <a:latin typeface="Times New Roman"/>
                <a:ea typeface="Times New Roman"/>
                <a:cs typeface="Times New Roman"/>
                <a:sym typeface="Times New Roman"/>
              </a:rPr>
              <a:t>A functional organisational structure groups employees as per the expertise departments which is based on their skills and responsibilities. In hospitality companies like Mandarin Oriental Hotel London where departments are distinguished into areas such as Front Office, Housekeeping, Finance and Human resources and Food and Beverages.Each department has been led by a manager who supervises employees and assures that tasks are being completed efficiently (</a:t>
            </a:r>
            <a:r>
              <a:rPr lang="en" sz="1200">
                <a:solidFill>
                  <a:srgbClr val="222222"/>
                </a:solidFill>
                <a:highlight>
                  <a:srgbClr val="FFFFFF"/>
                </a:highlight>
                <a:latin typeface="Times New Roman"/>
                <a:ea typeface="Times New Roman"/>
                <a:cs typeface="Times New Roman"/>
                <a:sym typeface="Times New Roman"/>
              </a:rPr>
              <a:t>Nguyen </a:t>
            </a:r>
            <a:r>
              <a:rPr i="1" lang="en" sz="1200">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2024)</a:t>
            </a:r>
            <a:r>
              <a:rPr lang="en" sz="1200">
                <a:solidFill>
                  <a:schemeClr val="dk1"/>
                </a:solidFill>
                <a:latin typeface="Times New Roman"/>
                <a:ea typeface="Times New Roman"/>
                <a:cs typeface="Times New Roman"/>
                <a:sym typeface="Times New Roman"/>
              </a:rPr>
              <a:t>. The chart also presents the General Manager at the top followed through various managers of the department responsible for particular functions. This structure also enhances the specialist, clever inspections and effective use of skills. Although, interaction among departments might sometimes be slower which can impact coordination over the company.</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8" name="Google Shape;78;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 divisional organisational structure group activities on the basis of products, services or geographic regions. This structure seems common in bigger global organisations. Mandarin Oriental Hotel Group operates internationally and might organise its operations into regional divisions like Europe, Americas, Asia-Pacific and the Middle East (</a:t>
            </a:r>
            <a:r>
              <a:rPr lang="en" sz="1200">
                <a:solidFill>
                  <a:srgbClr val="222222"/>
                </a:solidFill>
                <a:highlight>
                  <a:srgbClr val="FFFFFF"/>
                </a:highlight>
                <a:latin typeface="Times New Roman"/>
                <a:ea typeface="Times New Roman"/>
                <a:cs typeface="Times New Roman"/>
                <a:sym typeface="Times New Roman"/>
              </a:rPr>
              <a:t>Wang </a:t>
            </a:r>
            <a:r>
              <a:rPr i="1" lang="en" sz="1200">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2023)</a:t>
            </a:r>
            <a:r>
              <a:rPr lang="en" sz="1200">
                <a:solidFill>
                  <a:schemeClr val="dk1"/>
                </a:solidFill>
                <a:latin typeface="Times New Roman"/>
                <a:ea typeface="Times New Roman"/>
                <a:cs typeface="Times New Roman"/>
                <a:sym typeface="Times New Roman"/>
              </a:rPr>
              <a:t>. Each division manages its own employees, hotels snmad services as per the needs of the region.At the top the chart presents the CEO with various regional divisions below. Each division has its own hotel managers accountable for everyday operations. This structure enhances agility, helps in making decisions rapidly and enables companies to focus on regional markets but it might also generate copying of resources over divisions.</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 name="Shape 83"/>
        <p:cNvGrpSpPr/>
        <p:nvPr/>
      </p:nvGrpSpPr>
      <p:grpSpPr>
        <a:xfrm>
          <a:off x="0" y="0"/>
          <a:ext cx="0" cy="0"/>
          <a:chOff x="0" y="0"/>
          <a:chExt cx="0" cy="0"/>
        </a:xfrm>
      </p:grpSpPr>
      <p:sp>
        <p:nvSpPr>
          <p:cNvPr id="84" name="Google Shape;84;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5" name="Google Shape;85;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 matrix organisational structure mainly combines functional as well as project-based structures. In this type of system the staff report to more than one manager relying on their role and project responsibilities (</a:t>
            </a:r>
            <a:r>
              <a:rPr lang="en" sz="1200">
                <a:solidFill>
                  <a:schemeClr val="dk1"/>
                </a:solidFill>
                <a:highlight>
                  <a:srgbClr val="FFFFFF"/>
                </a:highlight>
                <a:latin typeface="Times New Roman"/>
                <a:ea typeface="Times New Roman"/>
                <a:cs typeface="Times New Roman"/>
                <a:sym typeface="Times New Roman"/>
              </a:rPr>
              <a:t>Ntalakos </a:t>
            </a:r>
            <a:r>
              <a:rPr i="1" lang="en" sz="1200">
                <a:solidFill>
                  <a:schemeClr val="dk1"/>
                </a:solidFill>
                <a:highlight>
                  <a:srgbClr val="FFFFFF"/>
                </a:highlight>
                <a:latin typeface="Times New Roman"/>
                <a:ea typeface="Times New Roman"/>
                <a:cs typeface="Times New Roman"/>
                <a:sym typeface="Times New Roman"/>
              </a:rPr>
              <a:t>et al.,</a:t>
            </a:r>
            <a:r>
              <a:rPr lang="en" sz="1200">
                <a:solidFill>
                  <a:schemeClr val="dk1"/>
                </a:solidFill>
                <a:highlight>
                  <a:srgbClr val="FFFFFF"/>
                </a:highlight>
                <a:latin typeface="Times New Roman"/>
                <a:ea typeface="Times New Roman"/>
                <a:cs typeface="Times New Roman"/>
                <a:sym typeface="Times New Roman"/>
              </a:rPr>
              <a:t> 2022)</a:t>
            </a:r>
            <a:r>
              <a:rPr lang="en" sz="1200">
                <a:solidFill>
                  <a:schemeClr val="dk1"/>
                </a:solidFill>
                <a:latin typeface="Times New Roman"/>
                <a:ea typeface="Times New Roman"/>
                <a:cs typeface="Times New Roman"/>
                <a:sym typeface="Times New Roman"/>
              </a:rPr>
              <a:t>. In Mandarin Oriental Hotel Group a marketing expert might report to the Marketing Director while also performing with a project manager of the hotel for a particular development of a hotel or event. This chart represents functional managers like marketing, human resources and finance working over the various projects. This structure encourages collaboration, agile use of employees and innovation. Although the employees might sometimes experience confusion about roles as they should report to several managers.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2" name="Google Shape;92;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presentation discusses the organisational structure that plays a significant role in defining responsibilities, communication and authority within an organisation. It also states that a clear structure helps companies to operate effectively and accomplish their goals. This presentation also discusses three common ways of designing organisational structure,  like divisional, functional and matrix structures. Each structure has various benefits and limitations relying on the strategy, size and requirements of the company. Mandarin Oriental Hotel Group Uses structured management systems to coordinate hotel operations and offer higher quality services to customers.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p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9" name="Google Shape;99;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Mandarin Oriental Hotel Group (2026) Our History and Vision. Mandarin Oriental Hotel Group. Available at: https://www.mandarinoriental.com/en/our-company (Accessed: March 10, 2026b).</a:t>
            </a:r>
            <a:endParaRPr sz="1200">
              <a:solidFill>
                <a:srgbClr val="222222"/>
              </a:solidFill>
              <a:highlight>
                <a:srgbClr val="FFFFFF"/>
              </a:highlight>
              <a:latin typeface="Times New Roman"/>
              <a:ea typeface="Times New Roman"/>
              <a:cs typeface="Times New Roman"/>
              <a:sym typeface="Times New Roman"/>
            </a:endParaRPr>
          </a:p>
          <a:p>
            <a:pPr indent="0" lvl="0" marL="0" rtl="0" algn="just">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Nguyen, N., Dang-Van, T., Vo-Thanh, T., Do, H.N. and Pervan, S., (2024). Digitalization strategy adoption: the roles of key stakeholders, big data organizational culture, and leader commitment. </a:t>
            </a:r>
            <a:r>
              <a:rPr i="1" lang="en" sz="1200">
                <a:solidFill>
                  <a:srgbClr val="222222"/>
                </a:solidFill>
                <a:highlight>
                  <a:srgbClr val="FFFFFF"/>
                </a:highlight>
                <a:latin typeface="Times New Roman"/>
                <a:ea typeface="Times New Roman"/>
                <a:cs typeface="Times New Roman"/>
                <a:sym typeface="Times New Roman"/>
              </a:rPr>
              <a:t>International Journal of Hospitality Management</a:t>
            </a:r>
            <a:r>
              <a:rPr lang="en" sz="1200">
                <a:solidFill>
                  <a:srgbClr val="222222"/>
                </a:solidFill>
                <a:highlight>
                  <a:srgbClr val="FFFFFF"/>
                </a:highlight>
                <a:latin typeface="Times New Roman"/>
                <a:ea typeface="Times New Roman"/>
                <a:cs typeface="Times New Roman"/>
                <a:sym typeface="Times New Roman"/>
              </a:rPr>
              <a:t>, </a:t>
            </a:r>
            <a:r>
              <a:rPr i="1" lang="en" sz="1200">
                <a:solidFill>
                  <a:srgbClr val="222222"/>
                </a:solidFill>
                <a:highlight>
                  <a:srgbClr val="FFFFFF"/>
                </a:highlight>
                <a:latin typeface="Times New Roman"/>
                <a:ea typeface="Times New Roman"/>
                <a:cs typeface="Times New Roman"/>
                <a:sym typeface="Times New Roman"/>
              </a:rPr>
              <a:t>117</a:t>
            </a:r>
            <a:r>
              <a:rPr lang="en" sz="1200">
                <a:solidFill>
                  <a:srgbClr val="222222"/>
                </a:solidFill>
                <a:highlight>
                  <a:srgbClr val="FFFFFF"/>
                </a:highlight>
                <a:latin typeface="Times New Roman"/>
                <a:ea typeface="Times New Roman"/>
                <a:cs typeface="Times New Roman"/>
                <a:sym typeface="Times New Roman"/>
              </a:rPr>
              <a:t>, p.103643.</a:t>
            </a:r>
            <a:endParaRPr sz="1200">
              <a:solidFill>
                <a:srgbClr val="222222"/>
              </a:solidFill>
              <a:highlight>
                <a:srgbClr val="FFFFFF"/>
              </a:highlight>
              <a:latin typeface="Times New Roman"/>
              <a:ea typeface="Times New Roman"/>
              <a:cs typeface="Times New Roman"/>
              <a:sym typeface="Times New Roman"/>
            </a:endParaRPr>
          </a:p>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Ntalakos, A., Belias, D., Koustelios, A. and Tsigilis, N., (2022). Organizational culture and group dynamics in the tourism industry. </a:t>
            </a:r>
            <a:r>
              <a:rPr i="1" lang="en" sz="1200">
                <a:solidFill>
                  <a:schemeClr val="dk1"/>
                </a:solidFill>
                <a:highlight>
                  <a:srgbClr val="FFFFFF"/>
                </a:highlight>
                <a:latin typeface="Times New Roman"/>
                <a:ea typeface="Times New Roman"/>
                <a:cs typeface="Times New Roman"/>
                <a:sym typeface="Times New Roman"/>
              </a:rPr>
              <a:t>Hosted By The School of Hospitality and Tourism</a:t>
            </a:r>
            <a:r>
              <a:rPr lang="en" sz="1200">
                <a:solidFill>
                  <a:schemeClr val="dk1"/>
                </a:solidFill>
                <a:highlight>
                  <a:srgbClr val="FFFFFF"/>
                </a:highlight>
                <a:latin typeface="Times New Roman"/>
                <a:ea typeface="Times New Roman"/>
                <a:cs typeface="Times New Roman"/>
                <a:sym typeface="Times New Roman"/>
              </a:rPr>
              <a:t>.</a:t>
            </a:r>
            <a:endParaRPr sz="1200">
              <a:solidFill>
                <a:schemeClr val="dk1"/>
              </a:solidFill>
              <a:highlight>
                <a:srgbClr val="FFFFFF"/>
              </a:highlight>
              <a:latin typeface="Times New Roman"/>
              <a:ea typeface="Times New Roman"/>
              <a:cs typeface="Times New Roman"/>
              <a:sym typeface="Times New Roman"/>
            </a:endParaRPr>
          </a:p>
          <a:p>
            <a:pPr indent="0" lvl="0" marL="0" rtl="0" algn="just">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Seidu, S., Opoku Mensah, A., Issau, K. and Amoah-Mensah, A., (2022). Does organisational culture determine performance differentials in the hospitality industry? Evidence from the hotel industry. </a:t>
            </a:r>
            <a:r>
              <a:rPr i="1" lang="en" sz="1200">
                <a:solidFill>
                  <a:srgbClr val="222222"/>
                </a:solidFill>
                <a:highlight>
                  <a:srgbClr val="FFFFFF"/>
                </a:highlight>
                <a:latin typeface="Times New Roman"/>
                <a:ea typeface="Times New Roman"/>
                <a:cs typeface="Times New Roman"/>
                <a:sym typeface="Times New Roman"/>
              </a:rPr>
              <a:t>Journal of Hospitality and Tourism Insights</a:t>
            </a:r>
            <a:r>
              <a:rPr lang="en" sz="1200">
                <a:solidFill>
                  <a:srgbClr val="222222"/>
                </a:solidFill>
                <a:highlight>
                  <a:srgbClr val="FFFFFF"/>
                </a:highlight>
                <a:latin typeface="Times New Roman"/>
                <a:ea typeface="Times New Roman"/>
                <a:cs typeface="Times New Roman"/>
                <a:sym typeface="Times New Roman"/>
              </a:rPr>
              <a:t>, </a:t>
            </a:r>
            <a:r>
              <a:rPr i="1" lang="en" sz="1200">
                <a:solidFill>
                  <a:srgbClr val="222222"/>
                </a:solidFill>
                <a:highlight>
                  <a:srgbClr val="FFFFFF"/>
                </a:highlight>
                <a:latin typeface="Times New Roman"/>
                <a:ea typeface="Times New Roman"/>
                <a:cs typeface="Times New Roman"/>
                <a:sym typeface="Times New Roman"/>
              </a:rPr>
              <a:t>5</a:t>
            </a:r>
            <a:r>
              <a:rPr lang="en" sz="1200">
                <a:solidFill>
                  <a:srgbClr val="222222"/>
                </a:solidFill>
                <a:highlight>
                  <a:srgbClr val="FFFFFF"/>
                </a:highlight>
                <a:latin typeface="Times New Roman"/>
                <a:ea typeface="Times New Roman"/>
                <a:cs typeface="Times New Roman"/>
                <a:sym typeface="Times New Roman"/>
              </a:rPr>
              <a:t>(3), pp.535-552.</a:t>
            </a:r>
            <a:endParaRPr sz="1200">
              <a:solidFill>
                <a:srgbClr val="222222"/>
              </a:solidFill>
              <a:highlight>
                <a:srgbClr val="FFFFFF"/>
              </a:highlight>
              <a:latin typeface="Times New Roman"/>
              <a:ea typeface="Times New Roman"/>
              <a:cs typeface="Times New Roman"/>
              <a:sym typeface="Times New Roman"/>
            </a:endParaRPr>
          </a:p>
          <a:p>
            <a:pPr indent="0" lvl="0" marL="0" rtl="0" algn="just">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Wang, M.Y., Li, Y.Q., Ruan, W.Q., Zhang, S.N. and Li, R., (2023). Cultural inheritance-based innovation at heritage tourism destinations: Conceptualization, structural dimensions and scale development. </a:t>
            </a:r>
            <a:r>
              <a:rPr i="1" lang="en" sz="1200">
                <a:solidFill>
                  <a:srgbClr val="222222"/>
                </a:solidFill>
                <a:highlight>
                  <a:srgbClr val="FFFFFF"/>
                </a:highlight>
                <a:latin typeface="Times New Roman"/>
                <a:ea typeface="Times New Roman"/>
                <a:cs typeface="Times New Roman"/>
                <a:sym typeface="Times New Roman"/>
              </a:rPr>
              <a:t>Journal of Hospitality and Tourism Management</a:t>
            </a:r>
            <a:r>
              <a:rPr lang="en" sz="1200">
                <a:solidFill>
                  <a:srgbClr val="222222"/>
                </a:solidFill>
                <a:highlight>
                  <a:srgbClr val="FFFFFF"/>
                </a:highlight>
                <a:latin typeface="Times New Roman"/>
                <a:ea typeface="Times New Roman"/>
                <a:cs typeface="Times New Roman"/>
                <a:sym typeface="Times New Roman"/>
              </a:rPr>
              <a:t>, </a:t>
            </a:r>
            <a:r>
              <a:rPr i="1" lang="en" sz="1200">
                <a:solidFill>
                  <a:srgbClr val="222222"/>
                </a:solidFill>
                <a:highlight>
                  <a:srgbClr val="FFFFFF"/>
                </a:highlight>
                <a:latin typeface="Times New Roman"/>
                <a:ea typeface="Times New Roman"/>
                <a:cs typeface="Times New Roman"/>
                <a:sym typeface="Times New Roman"/>
              </a:rPr>
              <a:t>55</a:t>
            </a:r>
            <a:r>
              <a:rPr lang="en" sz="1200">
                <a:solidFill>
                  <a:srgbClr val="222222"/>
                </a:solidFill>
                <a:highlight>
                  <a:srgbClr val="FFFFFF"/>
                </a:highlight>
                <a:latin typeface="Times New Roman"/>
                <a:ea typeface="Times New Roman"/>
                <a:cs typeface="Times New Roman"/>
                <a:sym typeface="Times New Roman"/>
              </a:rPr>
              <a:t>, pp.118-130.</a:t>
            </a:r>
            <a:endParaRPr sz="1200">
              <a:solidFill>
                <a:srgbClr val="222222"/>
              </a:solidFill>
              <a:highlight>
                <a:srgbClr val="FFFFFF"/>
              </a:highlight>
              <a:latin typeface="Times New Roman"/>
              <a:ea typeface="Times New Roman"/>
              <a:cs typeface="Times New Roman"/>
              <a:sym typeface="Times New Roman"/>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10"/>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1" name="Google Shape;11;p10"/>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1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3" name="Shape 13"/>
        <p:cNvGrpSpPr/>
        <p:nvPr/>
      </p:nvGrpSpPr>
      <p:grpSpPr>
        <a:xfrm>
          <a:off x="0" y="0"/>
          <a:ext cx="0" cy="0"/>
          <a:chOff x="0" y="0"/>
          <a:chExt cx="0" cy="0"/>
        </a:xfrm>
      </p:grpSpPr>
      <p:sp>
        <p:nvSpPr>
          <p:cNvPr id="14" name="Google Shape;14;p1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5" name="Google Shape;15;p1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16" name="Google Shape;16;p1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7" name="Shape 17"/>
        <p:cNvGrpSpPr/>
        <p:nvPr/>
      </p:nvGrpSpPr>
      <p:grpSpPr>
        <a:xfrm>
          <a:off x="0" y="0"/>
          <a:ext cx="0" cy="0"/>
          <a:chOff x="0" y="0"/>
          <a:chExt cx="0" cy="0"/>
        </a:xfrm>
      </p:grpSpPr>
      <p:sp>
        <p:nvSpPr>
          <p:cNvPr id="18" name="Google Shape;18;p12"/>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19" name="Google Shape;19;p1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1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2" name="Google Shape;22;p13"/>
          <p:cNvSpPr txBox="1"/>
          <p:nvPr>
            <p:ph idx="1" type="body"/>
          </p:nvPr>
        </p:nvSpPr>
        <p:spPr>
          <a:xfrm>
            <a:off x="311700" y="1152475"/>
            <a:ext cx="3999900" cy="34164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3" name="Google Shape;23;p13"/>
          <p:cNvSpPr txBox="1"/>
          <p:nvPr>
            <p:ph idx="2" type="body"/>
          </p:nvPr>
        </p:nvSpPr>
        <p:spPr>
          <a:xfrm>
            <a:off x="4832400" y="1152475"/>
            <a:ext cx="3999900" cy="34164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4" name="Google Shape;24;p1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1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7" name="Google Shape;27;p1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15"/>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30" name="Google Shape;30;p15"/>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rm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31" name="Google Shape;31;p1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16"/>
          <p:cNvSpPr txBox="1"/>
          <p:nvPr>
            <p:ph type="title"/>
          </p:nvPr>
        </p:nvSpPr>
        <p:spPr>
          <a:xfrm>
            <a:off x="490250" y="450150"/>
            <a:ext cx="6367800" cy="40908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
        <p:nvSpPr>
          <p:cNvPr id="34" name="Google Shape;34;p1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17"/>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 name="Google Shape;37;p17"/>
          <p:cNvSpPr txBox="1"/>
          <p:nvPr>
            <p:ph type="title"/>
          </p:nvPr>
        </p:nvSpPr>
        <p:spPr>
          <a:xfrm>
            <a:off x="265500" y="1233175"/>
            <a:ext cx="4045200" cy="14823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38" name="Google Shape;38;p17"/>
          <p:cNvSpPr txBox="1"/>
          <p:nvPr>
            <p:ph idx="1" type="subTitle"/>
          </p:nvPr>
        </p:nvSpPr>
        <p:spPr>
          <a:xfrm>
            <a:off x="265500" y="2803075"/>
            <a:ext cx="4045200" cy="12351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17"/>
          <p:cNvSpPr txBox="1"/>
          <p:nvPr>
            <p:ph idx="2" type="body"/>
          </p:nvPr>
        </p:nvSpPr>
        <p:spPr>
          <a:xfrm>
            <a:off x="4939500" y="724075"/>
            <a:ext cx="3837000" cy="3695100"/>
          </a:xfrm>
          <a:prstGeom prst="rect">
            <a:avLst/>
          </a:prstGeom>
          <a:noFill/>
          <a:ln>
            <a:noFill/>
          </a:ln>
        </p:spPr>
        <p:txBody>
          <a:bodyPr anchorCtr="0" anchor="ctr"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40" name="Google Shape;40;p1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8"/>
          <p:cNvSpPr txBox="1"/>
          <p:nvPr>
            <p:ph idx="1" type="body"/>
          </p:nvPr>
        </p:nvSpPr>
        <p:spPr>
          <a:xfrm>
            <a:off x="311700" y="4230575"/>
            <a:ext cx="5998800" cy="605100"/>
          </a:xfrm>
          <a:prstGeom prst="rect">
            <a:avLst/>
          </a:prstGeom>
          <a:noFill/>
          <a:ln>
            <a:noFill/>
          </a:ln>
        </p:spPr>
        <p:txBody>
          <a:bodyPr anchorCtr="0" anchor="ctr" bIns="91425" lIns="91425" spcFirstLastPara="1" rIns="91425" wrap="square" tIns="91425">
            <a:normAutofit/>
          </a:bodyPr>
          <a:lstStyle>
            <a:lvl1pPr indent="-228600" lvl="0" marL="457200" algn="l">
              <a:lnSpc>
                <a:spcPct val="100000"/>
              </a:lnSpc>
              <a:spcBef>
                <a:spcPts val="0"/>
              </a:spcBef>
              <a:spcAft>
                <a:spcPts val="0"/>
              </a:spcAft>
              <a:buSzPts val="1800"/>
              <a:buNone/>
              <a:defRPr/>
            </a:lvl1pPr>
          </a:lstStyle>
          <a:p/>
        </p:txBody>
      </p:sp>
      <p:sp>
        <p:nvSpPr>
          <p:cNvPr id="43" name="Google Shape;43;p1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9"/>
          <p:cNvSpPr txBox="1"/>
          <p:nvPr>
            <p:ph hasCustomPrompt="1" type="title"/>
          </p:nvPr>
        </p:nvSpPr>
        <p:spPr>
          <a:xfrm>
            <a:off x="311700" y="1106125"/>
            <a:ext cx="8520600" cy="19635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19"/>
          <p:cNvSpPr txBox="1"/>
          <p:nvPr>
            <p:ph idx="1" type="body"/>
          </p:nvPr>
        </p:nvSpPr>
        <p:spPr>
          <a:xfrm>
            <a:off x="311700" y="3152225"/>
            <a:ext cx="8520600" cy="1300800"/>
          </a:xfrm>
          <a:prstGeom prst="rect">
            <a:avLst/>
          </a:prstGeom>
          <a:noFill/>
          <a:ln>
            <a:noFill/>
          </a:ln>
        </p:spPr>
        <p:txBody>
          <a:bodyPr anchorCtr="0" anchor="t" bIns="91425" lIns="91425" spcFirstLastPara="1" rIns="91425" wrap="square" tIns="91425">
            <a:norm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0"/>
              </a:spcBef>
              <a:spcAft>
                <a:spcPts val="0"/>
              </a:spcAft>
              <a:buSzPts val="1400"/>
              <a:buChar char="○"/>
              <a:defRPr/>
            </a:lvl2pPr>
            <a:lvl3pPr indent="-317500" lvl="2" marL="1371600" algn="ctr">
              <a:lnSpc>
                <a:spcPct val="115000"/>
              </a:lnSpc>
              <a:spcBef>
                <a:spcPts val="0"/>
              </a:spcBef>
              <a:spcAft>
                <a:spcPts val="0"/>
              </a:spcAft>
              <a:buSzPts val="1400"/>
              <a:buChar char="■"/>
              <a:defRPr/>
            </a:lvl3pPr>
            <a:lvl4pPr indent="-317500" lvl="3" marL="1828800" algn="ctr">
              <a:lnSpc>
                <a:spcPct val="115000"/>
              </a:lnSpc>
              <a:spcBef>
                <a:spcPts val="0"/>
              </a:spcBef>
              <a:spcAft>
                <a:spcPts val="0"/>
              </a:spcAft>
              <a:buSzPts val="1400"/>
              <a:buChar char="●"/>
              <a:defRPr/>
            </a:lvl4pPr>
            <a:lvl5pPr indent="-317500" lvl="4" marL="2286000" algn="ctr">
              <a:lnSpc>
                <a:spcPct val="115000"/>
              </a:lnSpc>
              <a:spcBef>
                <a:spcPts val="0"/>
              </a:spcBef>
              <a:spcAft>
                <a:spcPts val="0"/>
              </a:spcAft>
              <a:buSzPts val="1400"/>
              <a:buChar char="○"/>
              <a:defRPr/>
            </a:lvl5pPr>
            <a:lvl6pPr indent="-317500" lvl="5" marL="2743200" algn="ctr">
              <a:lnSpc>
                <a:spcPct val="115000"/>
              </a:lnSpc>
              <a:spcBef>
                <a:spcPts val="0"/>
              </a:spcBef>
              <a:spcAft>
                <a:spcPts val="0"/>
              </a:spcAft>
              <a:buSzPts val="1400"/>
              <a:buChar char="■"/>
              <a:defRPr/>
            </a:lvl6pPr>
            <a:lvl7pPr indent="-317500" lvl="6" marL="3200400" algn="ctr">
              <a:lnSpc>
                <a:spcPct val="115000"/>
              </a:lnSpc>
              <a:spcBef>
                <a:spcPts val="0"/>
              </a:spcBef>
              <a:spcAft>
                <a:spcPts val="0"/>
              </a:spcAft>
              <a:buSzPts val="1400"/>
              <a:buChar char="●"/>
              <a:defRPr/>
            </a:lvl7pPr>
            <a:lvl8pPr indent="-317500" lvl="7" marL="3657600" algn="ctr">
              <a:lnSpc>
                <a:spcPct val="115000"/>
              </a:lnSpc>
              <a:spcBef>
                <a:spcPts val="0"/>
              </a:spcBef>
              <a:spcAft>
                <a:spcPts val="0"/>
              </a:spcAft>
              <a:buSzPts val="1400"/>
              <a:buChar char="○"/>
              <a:defRPr/>
            </a:lvl8pPr>
            <a:lvl9pPr indent="-317500" lvl="8" marL="4114800" algn="ctr">
              <a:lnSpc>
                <a:spcPct val="115000"/>
              </a:lnSpc>
              <a:spcBef>
                <a:spcPts val="0"/>
              </a:spcBef>
              <a:spcAft>
                <a:spcPts val="0"/>
              </a:spcAft>
              <a:buSzPts val="1400"/>
              <a:buChar char="■"/>
              <a:defRPr/>
            </a:lvl9pPr>
          </a:lstStyle>
          <a:p/>
        </p:txBody>
      </p:sp>
      <p:sp>
        <p:nvSpPr>
          <p:cNvPr id="47" name="Google Shape;47;p1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2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2.xml"/><Relationship Id="rId12" Type="http://schemas.openxmlformats.org/officeDocument/2006/relationships/slideLayout" Target="../slideLayouts/slideLayout11.xml"/><Relationship Id="rId1" Type="http://schemas.openxmlformats.org/officeDocument/2006/relationships/image" Target="../media/image2.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blipFill>
          <a:blip r:embed="rId1">
            <a:alphaModFix/>
          </a:blip>
          <a:stretch>
            <a:fillRect/>
          </a:stretch>
        </a:blipFill>
      </p:bgPr>
    </p:bg>
    <p:spTree>
      <p:nvGrpSpPr>
        <p:cNvPr id="5" name="Shape 5"/>
        <p:cNvGrpSpPr/>
        <p:nvPr/>
      </p:nvGrpSpPr>
      <p:grpSpPr>
        <a:xfrm>
          <a:off x="0" y="0"/>
          <a:ext cx="0" cy="0"/>
          <a:chOff x="0" y="0"/>
          <a:chExt cx="0" cy="0"/>
        </a:xfrm>
      </p:grpSpPr>
      <p:sp>
        <p:nvSpPr>
          <p:cNvPr id="6" name="Google Shape;6;p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7" name="Google Shape;7;p9"/>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8" name="Google Shape;8;p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4.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
          <p:cNvSpPr txBox="1"/>
          <p:nvPr>
            <p:ph type="ctrTitle"/>
          </p:nvPr>
        </p:nvSpPr>
        <p:spPr>
          <a:xfrm>
            <a:off x="311700" y="291150"/>
            <a:ext cx="8520600" cy="4617000"/>
          </a:xfrm>
          <a:prstGeom prst="rect">
            <a:avLst/>
          </a:prstGeom>
          <a:noFill/>
          <a:ln>
            <a:noFill/>
          </a:ln>
        </p:spPr>
        <p:txBody>
          <a:bodyPr anchorCtr="0" anchor="b" bIns="91425" lIns="91425" spcFirstLastPara="1" rIns="91425" wrap="square" tIns="91425">
            <a:normAutofit/>
          </a:bodyPr>
          <a:lstStyle/>
          <a:p>
            <a:pPr indent="0" lvl="0" marL="0" rtl="0" algn="ctr">
              <a:lnSpc>
                <a:spcPct val="115000"/>
              </a:lnSpc>
              <a:spcBef>
                <a:spcPts val="1200"/>
              </a:spcBef>
              <a:spcAft>
                <a:spcPts val="0"/>
              </a:spcAft>
              <a:buClr>
                <a:schemeClr val="dk1"/>
              </a:buClr>
              <a:buSzPts val="1100"/>
              <a:buFont typeface="Arial"/>
              <a:buNone/>
            </a:pPr>
            <a:r>
              <a:rPr b="1" lang="en" sz="3000">
                <a:solidFill>
                  <a:srgbClr val="222222"/>
                </a:solidFill>
                <a:latin typeface="Times New Roman"/>
                <a:ea typeface="Times New Roman"/>
                <a:cs typeface="Times New Roman"/>
                <a:sym typeface="Times New Roman"/>
              </a:rPr>
              <a:t>Understanding Organisational Structure and Culture</a:t>
            </a:r>
            <a:endParaRPr b="1" sz="3000">
              <a:solidFill>
                <a:srgbClr val="222222"/>
              </a:solidFill>
              <a:latin typeface="Times New Roman"/>
              <a:ea typeface="Times New Roman"/>
              <a:cs typeface="Times New Roman"/>
              <a:sym typeface="Times New Roman"/>
            </a:endParaRPr>
          </a:p>
          <a:p>
            <a:pPr indent="0" lvl="0" marL="0" rtl="0" algn="ctr">
              <a:lnSpc>
                <a:spcPct val="115000"/>
              </a:lnSpc>
              <a:spcBef>
                <a:spcPts val="1200"/>
              </a:spcBef>
              <a:spcAft>
                <a:spcPts val="0"/>
              </a:spcAft>
              <a:buClr>
                <a:schemeClr val="dk1"/>
              </a:buClr>
              <a:buSzPts val="1100"/>
              <a:buFont typeface="Arial"/>
              <a:buNone/>
            </a:pPr>
            <a:r>
              <a:rPr b="1" lang="en" sz="3000">
                <a:solidFill>
                  <a:srgbClr val="222222"/>
                </a:solidFill>
                <a:latin typeface="Times New Roman"/>
                <a:ea typeface="Times New Roman"/>
                <a:cs typeface="Times New Roman"/>
                <a:sym typeface="Times New Roman"/>
              </a:rPr>
              <a:t>Module Code:LCBB4009</a:t>
            </a:r>
            <a:endParaRPr b="1" sz="3000">
              <a:solidFill>
                <a:srgbClr val="222222"/>
              </a:solidFill>
              <a:latin typeface="Times New Roman"/>
              <a:ea typeface="Times New Roman"/>
              <a:cs typeface="Times New Roman"/>
              <a:sym typeface="Times New Roman"/>
            </a:endParaRPr>
          </a:p>
          <a:p>
            <a:pPr indent="0" lvl="0" marL="0" rtl="0" algn="ctr">
              <a:lnSpc>
                <a:spcPct val="115000"/>
              </a:lnSpc>
              <a:spcBef>
                <a:spcPts val="1200"/>
              </a:spcBef>
              <a:spcAft>
                <a:spcPts val="0"/>
              </a:spcAft>
              <a:buClr>
                <a:schemeClr val="dk1"/>
              </a:buClr>
              <a:buSzPts val="1100"/>
              <a:buFont typeface="Arial"/>
              <a:buNone/>
            </a:pPr>
            <a:r>
              <a:rPr b="1" lang="en" sz="3000">
                <a:solidFill>
                  <a:srgbClr val="222222"/>
                </a:solidFill>
                <a:latin typeface="Times New Roman"/>
                <a:ea typeface="Times New Roman"/>
                <a:cs typeface="Times New Roman"/>
                <a:sym typeface="Times New Roman"/>
              </a:rPr>
              <a:t>Lecturer Name:Dr Said Usman</a:t>
            </a:r>
            <a:endParaRPr b="1" sz="3000">
              <a:solidFill>
                <a:srgbClr val="222222"/>
              </a:solidFill>
              <a:latin typeface="Times New Roman"/>
              <a:ea typeface="Times New Roman"/>
              <a:cs typeface="Times New Roman"/>
              <a:sym typeface="Times New Roman"/>
            </a:endParaRPr>
          </a:p>
          <a:p>
            <a:pPr indent="0" lvl="0" marL="0" rtl="0" algn="ctr">
              <a:lnSpc>
                <a:spcPct val="115000"/>
              </a:lnSpc>
              <a:spcBef>
                <a:spcPts val="1200"/>
              </a:spcBef>
              <a:spcAft>
                <a:spcPts val="0"/>
              </a:spcAft>
              <a:buClr>
                <a:schemeClr val="dk1"/>
              </a:buClr>
              <a:buSzPts val="1100"/>
              <a:buFont typeface="Arial"/>
              <a:buNone/>
            </a:pPr>
            <a:r>
              <a:rPr b="1" lang="en" sz="3000">
                <a:solidFill>
                  <a:srgbClr val="222222"/>
                </a:solidFill>
                <a:latin typeface="Times New Roman"/>
                <a:ea typeface="Times New Roman"/>
                <a:cs typeface="Times New Roman"/>
                <a:sym typeface="Times New Roman"/>
              </a:rPr>
              <a:t>Student Name:MARINA ALINA MANEA</a:t>
            </a:r>
            <a:endParaRPr b="1" sz="3000">
              <a:solidFill>
                <a:srgbClr val="222222"/>
              </a:solidFill>
              <a:latin typeface="Times New Roman"/>
              <a:ea typeface="Times New Roman"/>
              <a:cs typeface="Times New Roman"/>
              <a:sym typeface="Times New Roman"/>
            </a:endParaRPr>
          </a:p>
          <a:p>
            <a:pPr indent="0" lvl="0" marL="0" rtl="0" algn="ctr">
              <a:lnSpc>
                <a:spcPct val="115000"/>
              </a:lnSpc>
              <a:spcBef>
                <a:spcPts val="1200"/>
              </a:spcBef>
              <a:spcAft>
                <a:spcPts val="0"/>
              </a:spcAft>
              <a:buClr>
                <a:schemeClr val="dk1"/>
              </a:buClr>
              <a:buSzPts val="1100"/>
              <a:buFont typeface="Arial"/>
              <a:buNone/>
            </a:pPr>
            <a:r>
              <a:rPr b="1" lang="en" sz="3000">
                <a:solidFill>
                  <a:srgbClr val="222222"/>
                </a:solidFill>
                <a:latin typeface="Times New Roman"/>
                <a:ea typeface="Times New Roman"/>
                <a:cs typeface="Times New Roman"/>
                <a:sym typeface="Times New Roman"/>
              </a:rPr>
              <a:t>Student ID:2412047</a:t>
            </a:r>
            <a:endParaRPr b="1" sz="3000">
              <a:solidFill>
                <a:srgbClr val="222222"/>
              </a:solidFill>
              <a:latin typeface="Times New Roman"/>
              <a:ea typeface="Times New Roman"/>
              <a:cs typeface="Times New Roman"/>
              <a:sym typeface="Times New Roman"/>
            </a:endParaRPr>
          </a:p>
          <a:p>
            <a:pPr indent="0" lvl="0" marL="0" rtl="0" algn="ctr">
              <a:lnSpc>
                <a:spcPct val="100000"/>
              </a:lnSpc>
              <a:spcBef>
                <a:spcPts val="1200"/>
              </a:spcBef>
              <a:spcAft>
                <a:spcPts val="0"/>
              </a:spcAft>
              <a:buSzPts val="5200"/>
              <a:buNone/>
            </a:pPr>
            <a:r>
              <a:t/>
            </a:r>
            <a:endParaRPr b="1" sz="3000">
              <a:solidFill>
                <a:srgbClr val="222222"/>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sp>
        <p:nvSpPr>
          <p:cNvPr id="59" name="Google Shape;59;p2"/>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2000"/>
              </a:spcBef>
              <a:spcAft>
                <a:spcPts val="600"/>
              </a:spcAft>
              <a:buClr>
                <a:schemeClr val="dk1"/>
              </a:buClr>
              <a:buSzPts val="1100"/>
              <a:buFont typeface="Arial"/>
              <a:buNone/>
            </a:pPr>
            <a:r>
              <a:rPr b="1" lang="en" sz="3000">
                <a:latin typeface="Times New Roman"/>
                <a:ea typeface="Times New Roman"/>
                <a:cs typeface="Times New Roman"/>
                <a:sym typeface="Times New Roman"/>
              </a:rPr>
              <a:t>Outline of the Presentation</a:t>
            </a:r>
            <a:endParaRPr sz="3000"/>
          </a:p>
        </p:txBody>
      </p:sp>
      <p:sp>
        <p:nvSpPr>
          <p:cNvPr id="60" name="Google Shape;60;p2"/>
          <p:cNvSpPr txBox="1"/>
          <p:nvPr>
            <p:ph idx="1" type="body"/>
          </p:nvPr>
        </p:nvSpPr>
        <p:spPr>
          <a:xfrm>
            <a:off x="311700" y="1152475"/>
            <a:ext cx="4863900" cy="3737700"/>
          </a:xfrm>
          <a:prstGeom prst="rect">
            <a:avLst/>
          </a:prstGeom>
          <a:noFill/>
          <a:ln>
            <a:noFill/>
          </a:ln>
        </p:spPr>
        <p:txBody>
          <a:bodyPr anchorCtr="0" anchor="t" bIns="91425" lIns="91425" spcFirstLastPara="1" rIns="91425" wrap="square" tIns="91425">
            <a:normAutofit/>
          </a:bodyPr>
          <a:lstStyle/>
          <a:p>
            <a:pPr indent="-330200" lvl="0" marL="457200" rtl="0" algn="just">
              <a:lnSpc>
                <a:spcPct val="150000"/>
              </a:lnSpc>
              <a:spcBef>
                <a:spcPts val="0"/>
              </a:spcBef>
              <a:spcAft>
                <a:spcPts val="0"/>
              </a:spcAft>
              <a:buSzPts val="1600"/>
              <a:buFont typeface="Times New Roman"/>
              <a:buChar char="●"/>
            </a:pPr>
            <a:r>
              <a:rPr lang="en" sz="1600">
                <a:solidFill>
                  <a:schemeClr val="dk1"/>
                </a:solidFill>
                <a:latin typeface="Times New Roman"/>
                <a:ea typeface="Times New Roman"/>
                <a:cs typeface="Times New Roman"/>
                <a:sym typeface="Times New Roman"/>
              </a:rPr>
              <a:t>This presentation discusses the ideas and value of organisational structure in organisations, especially in the hospitality sector.</a:t>
            </a:r>
            <a:endParaRPr sz="1600">
              <a:solidFill>
                <a:schemeClr val="dk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Mandarin Oriental Hotel Group operating in London and other countries around the world (Mandarin Oriental Hotel Group, 2026).</a:t>
            </a:r>
            <a:endParaRPr sz="1600">
              <a:solidFill>
                <a:schemeClr val="dk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This presentation condenses the main points and gives a list of references which are utilised in the research.</a:t>
            </a:r>
            <a:endParaRPr sz="1600">
              <a:solidFill>
                <a:schemeClr val="dk1"/>
              </a:solidFill>
              <a:latin typeface="Times New Roman"/>
              <a:ea typeface="Times New Roman"/>
              <a:cs typeface="Times New Roman"/>
              <a:sym typeface="Times New Roman"/>
            </a:endParaRPr>
          </a:p>
          <a:p>
            <a:pPr indent="0" lvl="0" marL="457200" rtl="0" algn="just">
              <a:lnSpc>
                <a:spcPct val="150000"/>
              </a:lnSpc>
              <a:spcBef>
                <a:spcPts val="0"/>
              </a:spcBef>
              <a:spcAft>
                <a:spcPts val="0"/>
              </a:spcAft>
              <a:buSzPts val="1800"/>
              <a:buNone/>
            </a:pPr>
            <a:r>
              <a:t/>
            </a:r>
            <a:endParaRPr sz="1600">
              <a:solidFill>
                <a:schemeClr val="dk1"/>
              </a:solidFill>
              <a:latin typeface="Times New Roman"/>
              <a:ea typeface="Times New Roman"/>
              <a:cs typeface="Times New Roman"/>
              <a:sym typeface="Times New Roman"/>
            </a:endParaRPr>
          </a:p>
        </p:txBody>
      </p:sp>
      <p:pic>
        <p:nvPicPr>
          <p:cNvPr id="61" name="Google Shape;61;p2" title="images (28).jpg"/>
          <p:cNvPicPr preferRelativeResize="0"/>
          <p:nvPr/>
        </p:nvPicPr>
        <p:blipFill rotWithShape="1">
          <a:blip r:embed="rId3">
            <a:alphaModFix/>
          </a:blip>
          <a:srcRect b="0" l="0" r="0" t="0"/>
          <a:stretch/>
        </p:blipFill>
        <p:spPr>
          <a:xfrm>
            <a:off x="5590726" y="1297225"/>
            <a:ext cx="3357399" cy="26408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3"/>
          <p:cNvSpPr txBox="1"/>
          <p:nvPr>
            <p:ph type="title"/>
          </p:nvPr>
        </p:nvSpPr>
        <p:spPr>
          <a:xfrm>
            <a:off x="311700" y="0"/>
            <a:ext cx="8520600" cy="10179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2000"/>
              </a:spcBef>
              <a:spcAft>
                <a:spcPts val="600"/>
              </a:spcAft>
              <a:buClr>
                <a:schemeClr val="dk1"/>
              </a:buClr>
              <a:buSzPts val="1100"/>
              <a:buFont typeface="Arial"/>
              <a:buNone/>
            </a:pPr>
            <a:r>
              <a:rPr b="1" lang="en" sz="3000">
                <a:latin typeface="Times New Roman"/>
                <a:ea typeface="Times New Roman"/>
                <a:cs typeface="Times New Roman"/>
                <a:sym typeface="Times New Roman"/>
              </a:rPr>
              <a:t>Organisational Structure and Organisational Chart</a:t>
            </a:r>
            <a:endParaRPr sz="3000"/>
          </a:p>
        </p:txBody>
      </p:sp>
      <p:sp>
        <p:nvSpPr>
          <p:cNvPr id="67" name="Google Shape;67;p3"/>
          <p:cNvSpPr txBox="1"/>
          <p:nvPr>
            <p:ph idx="1" type="body"/>
          </p:nvPr>
        </p:nvSpPr>
        <p:spPr>
          <a:xfrm>
            <a:off x="311700" y="1152475"/>
            <a:ext cx="4953600" cy="3809700"/>
          </a:xfrm>
          <a:prstGeom prst="rect">
            <a:avLst/>
          </a:prstGeom>
          <a:noFill/>
          <a:ln>
            <a:noFill/>
          </a:ln>
        </p:spPr>
        <p:txBody>
          <a:bodyPr anchorCtr="0" anchor="t" bIns="91425" lIns="91425" spcFirstLastPara="1" rIns="91425" wrap="square" tIns="91425">
            <a:normAutofit/>
          </a:bodyPr>
          <a:lstStyle/>
          <a:p>
            <a:pPr indent="-330200" lvl="0" marL="457200" rtl="0" algn="just">
              <a:lnSpc>
                <a:spcPct val="115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Organisational structure means the formal system that reflects how tasks, roles, authority and responsibilities are arranged within an organisation (Seidu </a:t>
            </a:r>
            <a:r>
              <a:rPr i="1" lang="en" sz="1600">
                <a:solidFill>
                  <a:schemeClr val="dk1"/>
                </a:solidFill>
                <a:latin typeface="Times New Roman"/>
                <a:ea typeface="Times New Roman"/>
                <a:cs typeface="Times New Roman"/>
                <a:sym typeface="Times New Roman"/>
              </a:rPr>
              <a:t>et al.,</a:t>
            </a:r>
            <a:r>
              <a:rPr lang="en" sz="1600">
                <a:solidFill>
                  <a:schemeClr val="dk1"/>
                </a:solidFill>
                <a:latin typeface="Times New Roman"/>
                <a:ea typeface="Times New Roman"/>
                <a:cs typeface="Times New Roman"/>
                <a:sym typeface="Times New Roman"/>
              </a:rPr>
              <a:t> 2022). </a:t>
            </a:r>
            <a:endParaRPr sz="1600">
              <a:solidFill>
                <a:schemeClr val="dk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Mandarin Oriental Hotel group uses structure management systems to coordinate hotel operations effectively.</a:t>
            </a:r>
            <a:endParaRPr sz="1600">
              <a:solidFill>
                <a:schemeClr val="dk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above organisational structure is significant,.</a:t>
            </a:r>
            <a:endParaRPr sz="1600">
              <a:solidFill>
                <a:schemeClr val="dk1"/>
              </a:solidFill>
              <a:latin typeface="Times New Roman"/>
              <a:ea typeface="Times New Roman"/>
              <a:cs typeface="Times New Roman"/>
              <a:sym typeface="Times New Roman"/>
            </a:endParaRPr>
          </a:p>
        </p:txBody>
      </p:sp>
      <p:pic>
        <p:nvPicPr>
          <p:cNvPr id="68" name="Google Shape;68;p3"/>
          <p:cNvPicPr preferRelativeResize="0"/>
          <p:nvPr/>
        </p:nvPicPr>
        <p:blipFill rotWithShape="1">
          <a:blip r:embed="rId3">
            <a:alphaModFix/>
          </a:blip>
          <a:srcRect b="0" l="0" r="0" t="0"/>
          <a:stretch/>
        </p:blipFill>
        <p:spPr>
          <a:xfrm>
            <a:off x="5373150" y="1386025"/>
            <a:ext cx="3646825" cy="30765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 name="Shape 72"/>
        <p:cNvGrpSpPr/>
        <p:nvPr/>
      </p:nvGrpSpPr>
      <p:grpSpPr>
        <a:xfrm>
          <a:off x="0" y="0"/>
          <a:ext cx="0" cy="0"/>
          <a:chOff x="0" y="0"/>
          <a:chExt cx="0" cy="0"/>
        </a:xfrm>
      </p:grpSpPr>
      <p:sp>
        <p:nvSpPr>
          <p:cNvPr id="73" name="Google Shape;73;p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2000"/>
              </a:spcBef>
              <a:spcAft>
                <a:spcPts val="600"/>
              </a:spcAft>
              <a:buClr>
                <a:schemeClr val="dk1"/>
              </a:buClr>
              <a:buSzPts val="1100"/>
              <a:buFont typeface="Arial"/>
              <a:buNone/>
            </a:pPr>
            <a:r>
              <a:rPr b="1" lang="en" sz="3000">
                <a:latin typeface="Times New Roman"/>
                <a:ea typeface="Times New Roman"/>
                <a:cs typeface="Times New Roman"/>
                <a:sym typeface="Times New Roman"/>
              </a:rPr>
              <a:t>Functional Organisational Structure</a:t>
            </a:r>
            <a:endParaRPr sz="3000"/>
          </a:p>
        </p:txBody>
      </p:sp>
      <p:sp>
        <p:nvSpPr>
          <p:cNvPr id="74" name="Google Shape;74;p4"/>
          <p:cNvSpPr txBox="1"/>
          <p:nvPr>
            <p:ph idx="1" type="body"/>
          </p:nvPr>
        </p:nvSpPr>
        <p:spPr>
          <a:xfrm>
            <a:off x="311700" y="1152475"/>
            <a:ext cx="4756200" cy="3809700"/>
          </a:xfrm>
          <a:prstGeom prst="rect">
            <a:avLst/>
          </a:prstGeom>
          <a:noFill/>
          <a:ln>
            <a:noFill/>
          </a:ln>
        </p:spPr>
        <p:txBody>
          <a:bodyPr anchorCtr="0" anchor="t" bIns="91425" lIns="91425" spcFirstLastPara="1" rIns="91425" wrap="square" tIns="91425">
            <a:normAutofit/>
          </a:bodyPr>
          <a:lstStyle/>
          <a:p>
            <a:pPr indent="-330200" lvl="0" marL="457200" rtl="0" algn="just">
              <a:lnSpc>
                <a:spcPct val="150000"/>
              </a:lnSpc>
              <a:spcBef>
                <a:spcPts val="0"/>
              </a:spcBef>
              <a:spcAft>
                <a:spcPts val="0"/>
              </a:spcAft>
              <a:buSzPts val="1600"/>
              <a:buFont typeface="Times New Roman"/>
              <a:buChar char="●"/>
            </a:pPr>
            <a:r>
              <a:rPr lang="en" sz="1600">
                <a:solidFill>
                  <a:schemeClr val="dk1"/>
                </a:solidFill>
                <a:latin typeface="Times New Roman"/>
                <a:ea typeface="Times New Roman"/>
                <a:cs typeface="Times New Roman"/>
                <a:sym typeface="Times New Roman"/>
              </a:rPr>
              <a:t>A functional organisational structure groups employees as per the expertise departments which is based on their skills and responsibilities. </a:t>
            </a:r>
            <a:endParaRPr sz="1600">
              <a:solidFill>
                <a:schemeClr val="dk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This structure also enhances the specialist, clever inspections and effective use of skills (Nguyen </a:t>
            </a:r>
            <a:r>
              <a:rPr i="1" lang="en" sz="1600">
                <a:solidFill>
                  <a:schemeClr val="dk1"/>
                </a:solidFill>
                <a:latin typeface="Times New Roman"/>
                <a:ea typeface="Times New Roman"/>
                <a:cs typeface="Times New Roman"/>
                <a:sym typeface="Times New Roman"/>
              </a:rPr>
              <a:t>et al.</a:t>
            </a:r>
            <a:r>
              <a:rPr lang="en" sz="1600">
                <a:solidFill>
                  <a:schemeClr val="dk1"/>
                </a:solidFill>
                <a:latin typeface="Times New Roman"/>
                <a:ea typeface="Times New Roman"/>
                <a:cs typeface="Times New Roman"/>
                <a:sym typeface="Times New Roman"/>
              </a:rPr>
              <a:t>, 2024)</a:t>
            </a:r>
            <a:endParaRPr sz="1600">
              <a:solidFill>
                <a:schemeClr val="dk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This structure also enhances the specialist, clever inspections and effective use of skills.</a:t>
            </a:r>
            <a:endParaRPr sz="1600">
              <a:solidFill>
                <a:schemeClr val="dk1"/>
              </a:solidFill>
              <a:latin typeface="Times New Roman"/>
              <a:ea typeface="Times New Roman"/>
              <a:cs typeface="Times New Roman"/>
              <a:sym typeface="Times New Roman"/>
            </a:endParaRPr>
          </a:p>
          <a:p>
            <a:pPr indent="0" lvl="0" marL="457200" rtl="0" algn="just">
              <a:lnSpc>
                <a:spcPct val="150000"/>
              </a:lnSpc>
              <a:spcBef>
                <a:spcPts val="0"/>
              </a:spcBef>
              <a:spcAft>
                <a:spcPts val="0"/>
              </a:spcAft>
              <a:buSzPts val="1800"/>
              <a:buNone/>
            </a:pPr>
            <a:r>
              <a:t/>
            </a:r>
            <a:endParaRPr sz="1600">
              <a:solidFill>
                <a:schemeClr val="dk1"/>
              </a:solidFill>
              <a:latin typeface="Times New Roman"/>
              <a:ea typeface="Times New Roman"/>
              <a:cs typeface="Times New Roman"/>
              <a:sym typeface="Times New Roman"/>
            </a:endParaRPr>
          </a:p>
        </p:txBody>
      </p:sp>
      <p:pic>
        <p:nvPicPr>
          <p:cNvPr id="75" name="Google Shape;75;p4"/>
          <p:cNvPicPr preferRelativeResize="0"/>
          <p:nvPr/>
        </p:nvPicPr>
        <p:blipFill>
          <a:blip r:embed="rId3">
            <a:alphaModFix/>
          </a:blip>
          <a:stretch>
            <a:fillRect/>
          </a:stretch>
        </p:blipFill>
        <p:spPr>
          <a:xfrm>
            <a:off x="5268200" y="1505050"/>
            <a:ext cx="3798900" cy="27371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 name="Shape 79"/>
        <p:cNvGrpSpPr/>
        <p:nvPr/>
      </p:nvGrpSpPr>
      <p:grpSpPr>
        <a:xfrm>
          <a:off x="0" y="0"/>
          <a:ext cx="0" cy="0"/>
          <a:chOff x="0" y="0"/>
          <a:chExt cx="0" cy="0"/>
        </a:xfrm>
      </p:grpSpPr>
      <p:sp>
        <p:nvSpPr>
          <p:cNvPr id="80" name="Google Shape;80;p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2000"/>
              </a:spcBef>
              <a:spcAft>
                <a:spcPts val="600"/>
              </a:spcAft>
              <a:buClr>
                <a:schemeClr val="dk1"/>
              </a:buClr>
              <a:buSzPts val="1100"/>
              <a:buFont typeface="Arial"/>
              <a:buNone/>
            </a:pPr>
            <a:r>
              <a:rPr b="1" lang="en" sz="3000">
                <a:latin typeface="Times New Roman"/>
                <a:ea typeface="Times New Roman"/>
                <a:cs typeface="Times New Roman"/>
                <a:sym typeface="Times New Roman"/>
              </a:rPr>
              <a:t> Divisional Organisational Structure-</a:t>
            </a:r>
            <a:endParaRPr sz="3000"/>
          </a:p>
        </p:txBody>
      </p:sp>
      <p:sp>
        <p:nvSpPr>
          <p:cNvPr id="81" name="Google Shape;81;p5"/>
          <p:cNvSpPr txBox="1"/>
          <p:nvPr>
            <p:ph idx="1" type="body"/>
          </p:nvPr>
        </p:nvSpPr>
        <p:spPr>
          <a:xfrm>
            <a:off x="311700" y="1152475"/>
            <a:ext cx="4260300" cy="3744900"/>
          </a:xfrm>
          <a:prstGeom prst="rect">
            <a:avLst/>
          </a:prstGeom>
          <a:noFill/>
          <a:ln>
            <a:noFill/>
          </a:ln>
        </p:spPr>
        <p:txBody>
          <a:bodyPr anchorCtr="0" anchor="t" bIns="91425" lIns="91425" spcFirstLastPara="1" rIns="91425" wrap="square" tIns="91425">
            <a:normAutofit/>
          </a:bodyPr>
          <a:lstStyle/>
          <a:p>
            <a:pPr indent="-330200" lvl="0" marL="457200" rtl="0" algn="just">
              <a:lnSpc>
                <a:spcPct val="150000"/>
              </a:lnSpc>
              <a:spcBef>
                <a:spcPts val="0"/>
              </a:spcBef>
              <a:spcAft>
                <a:spcPts val="0"/>
              </a:spcAft>
              <a:buSzPts val="1600"/>
              <a:buFont typeface="Times New Roman"/>
              <a:buChar char="●"/>
            </a:pPr>
            <a:r>
              <a:rPr lang="en" sz="1600">
                <a:solidFill>
                  <a:schemeClr val="dk1"/>
                </a:solidFill>
                <a:latin typeface="Times New Roman"/>
                <a:ea typeface="Times New Roman"/>
                <a:cs typeface="Times New Roman"/>
                <a:sym typeface="Times New Roman"/>
              </a:rPr>
              <a:t>A divisional organisational structure group activities on the basis of products, services or geographic regions. </a:t>
            </a:r>
            <a:endParaRPr sz="1600">
              <a:solidFill>
                <a:schemeClr val="dk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This structure seems common in bigger global organisations.</a:t>
            </a:r>
            <a:endParaRPr sz="1600">
              <a:solidFill>
                <a:schemeClr val="dk1"/>
              </a:solidFill>
              <a:latin typeface="Times New Roman"/>
              <a:ea typeface="Times New Roman"/>
              <a:cs typeface="Times New Roman"/>
              <a:sym typeface="Times New Roman"/>
            </a:endParaRPr>
          </a:p>
          <a:p>
            <a:pPr indent="-330200" lvl="0" marL="457200" rtl="0" algn="just">
              <a:lnSpc>
                <a:spcPct val="115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Each division has its own hotel managers accountable for everyday operations.(Wang </a:t>
            </a:r>
            <a:r>
              <a:rPr i="1" lang="en" sz="1600">
                <a:solidFill>
                  <a:schemeClr val="dk1"/>
                </a:solidFill>
                <a:latin typeface="Times New Roman"/>
                <a:ea typeface="Times New Roman"/>
                <a:cs typeface="Times New Roman"/>
                <a:sym typeface="Times New Roman"/>
              </a:rPr>
              <a:t>et al.,</a:t>
            </a:r>
            <a:r>
              <a:rPr lang="en" sz="1600">
                <a:solidFill>
                  <a:schemeClr val="dk1"/>
                </a:solidFill>
                <a:latin typeface="Times New Roman"/>
                <a:ea typeface="Times New Roman"/>
                <a:cs typeface="Times New Roman"/>
                <a:sym typeface="Times New Roman"/>
              </a:rPr>
              <a:t> 2023)</a:t>
            </a:r>
            <a:endParaRPr sz="1600">
              <a:solidFill>
                <a:schemeClr val="dk1"/>
              </a:solidFill>
              <a:latin typeface="Times New Roman"/>
              <a:ea typeface="Times New Roman"/>
              <a:cs typeface="Times New Roman"/>
              <a:sym typeface="Times New Roman"/>
            </a:endParaRPr>
          </a:p>
          <a:p>
            <a:pPr indent="0" lvl="0" marL="457200" rtl="0" algn="just">
              <a:lnSpc>
                <a:spcPct val="150000"/>
              </a:lnSpc>
              <a:spcBef>
                <a:spcPts val="1200"/>
              </a:spcBef>
              <a:spcAft>
                <a:spcPts val="0"/>
              </a:spcAft>
              <a:buSzPts val="1800"/>
              <a:buNone/>
            </a:pPr>
            <a:r>
              <a:t/>
            </a:r>
            <a:endParaRPr sz="1600">
              <a:solidFill>
                <a:schemeClr val="dk1"/>
              </a:solidFill>
              <a:latin typeface="Times New Roman"/>
              <a:ea typeface="Times New Roman"/>
              <a:cs typeface="Times New Roman"/>
              <a:sym typeface="Times New Roman"/>
            </a:endParaRPr>
          </a:p>
        </p:txBody>
      </p:sp>
      <p:pic>
        <p:nvPicPr>
          <p:cNvPr id="82" name="Google Shape;82;p5"/>
          <p:cNvPicPr preferRelativeResize="0"/>
          <p:nvPr/>
        </p:nvPicPr>
        <p:blipFill rotWithShape="1">
          <a:blip r:embed="rId3">
            <a:alphaModFix/>
          </a:blip>
          <a:srcRect b="0" l="0" r="0" t="0"/>
          <a:stretch/>
        </p:blipFill>
        <p:spPr>
          <a:xfrm>
            <a:off x="4744950" y="1290250"/>
            <a:ext cx="4087350" cy="34149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 name="Shape 86"/>
        <p:cNvGrpSpPr/>
        <p:nvPr/>
      </p:nvGrpSpPr>
      <p:grpSpPr>
        <a:xfrm>
          <a:off x="0" y="0"/>
          <a:ext cx="0" cy="0"/>
          <a:chOff x="0" y="0"/>
          <a:chExt cx="0" cy="0"/>
        </a:xfrm>
      </p:grpSpPr>
      <p:sp>
        <p:nvSpPr>
          <p:cNvPr id="87" name="Google Shape;87;p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2000"/>
              </a:spcBef>
              <a:spcAft>
                <a:spcPts val="600"/>
              </a:spcAft>
              <a:buClr>
                <a:schemeClr val="dk1"/>
              </a:buClr>
              <a:buSzPts val="1100"/>
              <a:buFont typeface="Arial"/>
              <a:buNone/>
            </a:pPr>
            <a:r>
              <a:rPr b="1" lang="en" sz="3000">
                <a:latin typeface="Times New Roman"/>
                <a:ea typeface="Times New Roman"/>
                <a:cs typeface="Times New Roman"/>
                <a:sym typeface="Times New Roman"/>
              </a:rPr>
              <a:t>Matrix Organisational Structure</a:t>
            </a:r>
            <a:endParaRPr sz="3000"/>
          </a:p>
        </p:txBody>
      </p:sp>
      <p:sp>
        <p:nvSpPr>
          <p:cNvPr id="88" name="Google Shape;88;p6"/>
          <p:cNvSpPr txBox="1"/>
          <p:nvPr>
            <p:ph idx="1" type="body"/>
          </p:nvPr>
        </p:nvSpPr>
        <p:spPr>
          <a:xfrm>
            <a:off x="311700" y="1152475"/>
            <a:ext cx="4486500" cy="3612000"/>
          </a:xfrm>
          <a:prstGeom prst="rect">
            <a:avLst/>
          </a:prstGeom>
          <a:noFill/>
          <a:ln>
            <a:noFill/>
          </a:ln>
        </p:spPr>
        <p:txBody>
          <a:bodyPr anchorCtr="0" anchor="t" bIns="91425" lIns="91425" spcFirstLastPara="1" rIns="91425" wrap="square" tIns="91425">
            <a:normAutofit/>
          </a:bodyPr>
          <a:lstStyle/>
          <a:p>
            <a:pPr indent="-330200" lvl="0" marL="457200" rtl="0" algn="just">
              <a:lnSpc>
                <a:spcPct val="150000"/>
              </a:lnSpc>
              <a:spcBef>
                <a:spcPts val="0"/>
              </a:spcBef>
              <a:spcAft>
                <a:spcPts val="0"/>
              </a:spcAft>
              <a:buClr>
                <a:schemeClr val="dk1"/>
              </a:buClr>
              <a:buSzPts val="1600"/>
              <a:buChar char="●"/>
            </a:pPr>
            <a:r>
              <a:rPr lang="en" sz="1600">
                <a:solidFill>
                  <a:schemeClr val="dk1"/>
                </a:solidFill>
                <a:latin typeface="Times New Roman"/>
                <a:ea typeface="Times New Roman"/>
                <a:cs typeface="Times New Roman"/>
                <a:sym typeface="Times New Roman"/>
              </a:rPr>
              <a:t>A matrix organisational structure mainly combines functional as well as project-based structures.</a:t>
            </a:r>
            <a:endParaRPr sz="1600">
              <a:solidFill>
                <a:schemeClr val="dk1"/>
              </a:solidFill>
              <a:latin typeface="Times New Roman"/>
              <a:ea typeface="Times New Roman"/>
              <a:cs typeface="Times New Roman"/>
              <a:sym typeface="Times New Roman"/>
            </a:endParaRPr>
          </a:p>
          <a:p>
            <a:pPr indent="-330200" lvl="0" marL="457200" rtl="0" algn="just">
              <a:lnSpc>
                <a:spcPct val="115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In this type of system the staff report to more than one manager relying on their role and project responsibilities (Ntalakos et al., 2022). </a:t>
            </a:r>
            <a:endParaRPr sz="1600">
              <a:solidFill>
                <a:schemeClr val="dk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This chart represents functional managers like marketing, human resources and finance working over the various projects.</a:t>
            </a:r>
            <a:endParaRPr sz="1600">
              <a:solidFill>
                <a:schemeClr val="dk1"/>
              </a:solidFill>
              <a:latin typeface="Times New Roman"/>
              <a:ea typeface="Times New Roman"/>
              <a:cs typeface="Times New Roman"/>
              <a:sym typeface="Times New Roman"/>
            </a:endParaRPr>
          </a:p>
        </p:txBody>
      </p:sp>
      <p:pic>
        <p:nvPicPr>
          <p:cNvPr id="89" name="Google Shape;89;p6"/>
          <p:cNvPicPr preferRelativeResize="0"/>
          <p:nvPr/>
        </p:nvPicPr>
        <p:blipFill rotWithShape="1">
          <a:blip r:embed="rId3">
            <a:alphaModFix/>
          </a:blip>
          <a:srcRect b="0" l="0" r="0" t="0"/>
          <a:stretch/>
        </p:blipFill>
        <p:spPr>
          <a:xfrm>
            <a:off x="5293025" y="1290725"/>
            <a:ext cx="3539274" cy="27813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 name="Shape 93"/>
        <p:cNvGrpSpPr/>
        <p:nvPr/>
      </p:nvGrpSpPr>
      <p:grpSpPr>
        <a:xfrm>
          <a:off x="0" y="0"/>
          <a:ext cx="0" cy="0"/>
          <a:chOff x="0" y="0"/>
          <a:chExt cx="0" cy="0"/>
        </a:xfrm>
      </p:grpSpPr>
      <p:sp>
        <p:nvSpPr>
          <p:cNvPr id="94" name="Google Shape;94;p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ctr">
              <a:lnSpc>
                <a:spcPct val="115000"/>
              </a:lnSpc>
              <a:spcBef>
                <a:spcPts val="2000"/>
              </a:spcBef>
              <a:spcAft>
                <a:spcPts val="600"/>
              </a:spcAft>
              <a:buClr>
                <a:schemeClr val="dk1"/>
              </a:buClr>
              <a:buSzPct val="91666"/>
              <a:buFont typeface="Arial"/>
              <a:buNone/>
            </a:pPr>
            <a:r>
              <a:rPr b="1" lang="en" sz="1200">
                <a:latin typeface="Times New Roman"/>
                <a:ea typeface="Times New Roman"/>
                <a:cs typeface="Times New Roman"/>
                <a:sym typeface="Times New Roman"/>
              </a:rPr>
              <a:t> </a:t>
            </a:r>
            <a:r>
              <a:rPr b="1" lang="en" sz="3000">
                <a:latin typeface="Times New Roman"/>
                <a:ea typeface="Times New Roman"/>
                <a:cs typeface="Times New Roman"/>
                <a:sym typeface="Times New Roman"/>
              </a:rPr>
              <a:t>Conclusion</a:t>
            </a:r>
            <a:endParaRPr sz="3000"/>
          </a:p>
        </p:txBody>
      </p:sp>
      <p:sp>
        <p:nvSpPr>
          <p:cNvPr id="95" name="Google Shape;95;p7"/>
          <p:cNvSpPr txBox="1"/>
          <p:nvPr>
            <p:ph idx="1" type="body"/>
          </p:nvPr>
        </p:nvSpPr>
        <p:spPr>
          <a:xfrm>
            <a:off x="311700" y="1152475"/>
            <a:ext cx="4935600" cy="3827400"/>
          </a:xfrm>
          <a:prstGeom prst="rect">
            <a:avLst/>
          </a:prstGeom>
          <a:noFill/>
          <a:ln>
            <a:noFill/>
          </a:ln>
        </p:spPr>
        <p:txBody>
          <a:bodyPr anchorCtr="0" anchor="t" bIns="91425" lIns="91425" spcFirstLastPara="1" rIns="91425" wrap="square" tIns="91425">
            <a:normAutofit/>
          </a:bodyPr>
          <a:lstStyle/>
          <a:p>
            <a:pPr indent="-330200" lvl="0" marL="457200" rtl="0" algn="just">
              <a:lnSpc>
                <a:spcPct val="115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Organisational Structure defines authority, responsibilities, communication and supports efficient organisational performance.</a:t>
            </a:r>
            <a:endParaRPr sz="1600">
              <a:solidFill>
                <a:schemeClr val="dk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It also states that a clear structure helps companies to operate effectively and accomplish their goals.</a:t>
            </a:r>
            <a:endParaRPr sz="1600">
              <a:solidFill>
                <a:schemeClr val="dk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Mandarin Oriental uses structured management to provide higher quality hospitality services.</a:t>
            </a:r>
            <a:endParaRPr sz="1600">
              <a:solidFill>
                <a:schemeClr val="dk1"/>
              </a:solidFill>
              <a:latin typeface="Times New Roman"/>
              <a:ea typeface="Times New Roman"/>
              <a:cs typeface="Times New Roman"/>
              <a:sym typeface="Times New Roman"/>
            </a:endParaRPr>
          </a:p>
        </p:txBody>
      </p:sp>
      <p:pic>
        <p:nvPicPr>
          <p:cNvPr id="96" name="Google Shape;96;p7" title="images (22).jpg"/>
          <p:cNvPicPr preferRelativeResize="0"/>
          <p:nvPr/>
        </p:nvPicPr>
        <p:blipFill rotWithShape="1">
          <a:blip r:embed="rId3">
            <a:alphaModFix/>
          </a:blip>
          <a:srcRect b="0" l="0" r="0" t="0"/>
          <a:stretch/>
        </p:blipFill>
        <p:spPr>
          <a:xfrm>
            <a:off x="5543425" y="1387050"/>
            <a:ext cx="3288875" cy="33594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 name="Shape 100"/>
        <p:cNvGrpSpPr/>
        <p:nvPr/>
      </p:nvGrpSpPr>
      <p:grpSpPr>
        <a:xfrm>
          <a:off x="0" y="0"/>
          <a:ext cx="0" cy="0"/>
          <a:chOff x="0" y="0"/>
          <a:chExt cx="0" cy="0"/>
        </a:xfrm>
      </p:grpSpPr>
      <p:sp>
        <p:nvSpPr>
          <p:cNvPr id="101" name="Google Shape;101;p8"/>
          <p:cNvSpPr txBox="1"/>
          <p:nvPr>
            <p:ph type="title"/>
          </p:nvPr>
        </p:nvSpPr>
        <p:spPr>
          <a:xfrm>
            <a:off x="311700" y="93600"/>
            <a:ext cx="8520600" cy="5928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2000"/>
              </a:spcBef>
              <a:spcAft>
                <a:spcPts val="600"/>
              </a:spcAft>
              <a:buClr>
                <a:schemeClr val="dk1"/>
              </a:buClr>
              <a:buSzPts val="1100"/>
              <a:buFont typeface="Arial"/>
              <a:buNone/>
            </a:pPr>
            <a:r>
              <a:rPr b="1" lang="en" sz="3000">
                <a:latin typeface="Times New Roman"/>
                <a:ea typeface="Times New Roman"/>
                <a:cs typeface="Times New Roman"/>
                <a:sym typeface="Times New Roman"/>
              </a:rPr>
              <a:t>References</a:t>
            </a:r>
            <a:endParaRPr sz="3000"/>
          </a:p>
        </p:txBody>
      </p:sp>
      <p:sp>
        <p:nvSpPr>
          <p:cNvPr id="102" name="Google Shape;102;p8"/>
          <p:cNvSpPr txBox="1"/>
          <p:nvPr>
            <p:ph idx="1" type="body"/>
          </p:nvPr>
        </p:nvSpPr>
        <p:spPr>
          <a:xfrm>
            <a:off x="311700" y="758300"/>
            <a:ext cx="8520600" cy="42576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400">
                <a:solidFill>
                  <a:srgbClr val="222222"/>
                </a:solidFill>
                <a:highlight>
                  <a:srgbClr val="FFFFFF"/>
                </a:highlight>
                <a:latin typeface="Times New Roman"/>
                <a:ea typeface="Times New Roman"/>
                <a:cs typeface="Times New Roman"/>
                <a:sym typeface="Times New Roman"/>
              </a:rPr>
              <a:t>Mandarin Oriental Hotel Group (2026) Our History and Vision. Mandarin Oriental Hotel Group. Available at: https://www.mandarinoriental.com/en/our-company (Accessed: March 10, 2026b).</a:t>
            </a:r>
            <a:endParaRPr sz="1400">
              <a:solidFill>
                <a:srgbClr val="222222"/>
              </a:solidFill>
              <a:highlight>
                <a:srgbClr val="FFFFFF"/>
              </a:highlight>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400">
                <a:solidFill>
                  <a:srgbClr val="222222"/>
                </a:solidFill>
                <a:highlight>
                  <a:srgbClr val="FFFFFF"/>
                </a:highlight>
                <a:latin typeface="Times New Roman"/>
                <a:ea typeface="Times New Roman"/>
                <a:cs typeface="Times New Roman"/>
                <a:sym typeface="Times New Roman"/>
              </a:rPr>
              <a:t>Nguyen, N., Dang-Van, T., Vo-Thanh, T., Do, H.N. and Pervan, S., (2024). Digitalization strategy adoption: the roles of key stakeholders, big data organizational culture, and leader commitment. </a:t>
            </a:r>
            <a:r>
              <a:rPr i="1" lang="en" sz="1400">
                <a:solidFill>
                  <a:srgbClr val="222222"/>
                </a:solidFill>
                <a:highlight>
                  <a:srgbClr val="FFFFFF"/>
                </a:highlight>
                <a:latin typeface="Times New Roman"/>
                <a:ea typeface="Times New Roman"/>
                <a:cs typeface="Times New Roman"/>
                <a:sym typeface="Times New Roman"/>
              </a:rPr>
              <a:t>International Journal of Hospitality Management</a:t>
            </a:r>
            <a:r>
              <a:rPr lang="en" sz="1400">
                <a:solidFill>
                  <a:srgbClr val="222222"/>
                </a:solidFill>
                <a:highlight>
                  <a:srgbClr val="FFFFFF"/>
                </a:highlight>
                <a:latin typeface="Times New Roman"/>
                <a:ea typeface="Times New Roman"/>
                <a:cs typeface="Times New Roman"/>
                <a:sym typeface="Times New Roman"/>
              </a:rPr>
              <a:t>, </a:t>
            </a:r>
            <a:r>
              <a:rPr i="1" lang="en" sz="1400">
                <a:solidFill>
                  <a:srgbClr val="222222"/>
                </a:solidFill>
                <a:highlight>
                  <a:srgbClr val="FFFFFF"/>
                </a:highlight>
                <a:latin typeface="Times New Roman"/>
                <a:ea typeface="Times New Roman"/>
                <a:cs typeface="Times New Roman"/>
                <a:sym typeface="Times New Roman"/>
              </a:rPr>
              <a:t>117</a:t>
            </a:r>
            <a:r>
              <a:rPr lang="en" sz="1400">
                <a:solidFill>
                  <a:srgbClr val="222222"/>
                </a:solidFill>
                <a:highlight>
                  <a:srgbClr val="FFFFFF"/>
                </a:highlight>
                <a:latin typeface="Times New Roman"/>
                <a:ea typeface="Times New Roman"/>
                <a:cs typeface="Times New Roman"/>
                <a:sym typeface="Times New Roman"/>
              </a:rPr>
              <a:t>, p.103643.</a:t>
            </a:r>
            <a:endParaRPr sz="1400">
              <a:solidFill>
                <a:srgbClr val="222222"/>
              </a:solidFill>
              <a:highlight>
                <a:srgbClr val="FFFFFF"/>
              </a:highlight>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400">
                <a:solidFill>
                  <a:schemeClr val="dk1"/>
                </a:solidFill>
                <a:highlight>
                  <a:srgbClr val="FFFFFF"/>
                </a:highlight>
                <a:latin typeface="Times New Roman"/>
                <a:ea typeface="Times New Roman"/>
                <a:cs typeface="Times New Roman"/>
                <a:sym typeface="Times New Roman"/>
              </a:rPr>
              <a:t>Ntalakos, A., Belias, D., Koustelios, A. and Tsigilis, N., (2022). Organizational culture and group dynamics in the tourism industry. </a:t>
            </a:r>
            <a:r>
              <a:rPr i="1" lang="en" sz="1400">
                <a:solidFill>
                  <a:schemeClr val="dk1"/>
                </a:solidFill>
                <a:highlight>
                  <a:srgbClr val="FFFFFF"/>
                </a:highlight>
                <a:latin typeface="Times New Roman"/>
                <a:ea typeface="Times New Roman"/>
                <a:cs typeface="Times New Roman"/>
                <a:sym typeface="Times New Roman"/>
              </a:rPr>
              <a:t>Hosted By The School of Hospitality and Tourism</a:t>
            </a:r>
            <a:r>
              <a:rPr lang="en" sz="1400">
                <a:solidFill>
                  <a:schemeClr val="dk1"/>
                </a:solidFill>
                <a:highlight>
                  <a:srgbClr val="FFFFFF"/>
                </a:highlight>
                <a:latin typeface="Times New Roman"/>
                <a:ea typeface="Times New Roman"/>
                <a:cs typeface="Times New Roman"/>
                <a:sym typeface="Times New Roman"/>
              </a:rPr>
              <a:t>.</a:t>
            </a:r>
            <a:endParaRPr sz="1400">
              <a:solidFill>
                <a:schemeClr val="dk1"/>
              </a:solidFill>
              <a:highlight>
                <a:srgbClr val="FFFFFF"/>
              </a:highlight>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400">
                <a:solidFill>
                  <a:srgbClr val="222222"/>
                </a:solidFill>
                <a:highlight>
                  <a:srgbClr val="FFFFFF"/>
                </a:highlight>
                <a:latin typeface="Times New Roman"/>
                <a:ea typeface="Times New Roman"/>
                <a:cs typeface="Times New Roman"/>
                <a:sym typeface="Times New Roman"/>
              </a:rPr>
              <a:t>Seidu, S., Opoku Mensah, A., Issau, K. and Amoah-Mensah, A., (2022). Does organisational culture determine performance differentials in the hospitality industry? Evidence from the hotel industry. </a:t>
            </a:r>
            <a:r>
              <a:rPr i="1" lang="en" sz="1400">
                <a:solidFill>
                  <a:srgbClr val="222222"/>
                </a:solidFill>
                <a:highlight>
                  <a:srgbClr val="FFFFFF"/>
                </a:highlight>
                <a:latin typeface="Times New Roman"/>
                <a:ea typeface="Times New Roman"/>
                <a:cs typeface="Times New Roman"/>
                <a:sym typeface="Times New Roman"/>
              </a:rPr>
              <a:t>Journal of Hospitality and Tourism Insights</a:t>
            </a:r>
            <a:r>
              <a:rPr lang="en" sz="1400">
                <a:solidFill>
                  <a:srgbClr val="222222"/>
                </a:solidFill>
                <a:highlight>
                  <a:srgbClr val="FFFFFF"/>
                </a:highlight>
                <a:latin typeface="Times New Roman"/>
                <a:ea typeface="Times New Roman"/>
                <a:cs typeface="Times New Roman"/>
                <a:sym typeface="Times New Roman"/>
              </a:rPr>
              <a:t>, </a:t>
            </a:r>
            <a:r>
              <a:rPr i="1" lang="en" sz="1400">
                <a:solidFill>
                  <a:srgbClr val="222222"/>
                </a:solidFill>
                <a:highlight>
                  <a:srgbClr val="FFFFFF"/>
                </a:highlight>
                <a:latin typeface="Times New Roman"/>
                <a:ea typeface="Times New Roman"/>
                <a:cs typeface="Times New Roman"/>
                <a:sym typeface="Times New Roman"/>
              </a:rPr>
              <a:t>5</a:t>
            </a:r>
            <a:r>
              <a:rPr lang="en" sz="1400">
                <a:solidFill>
                  <a:srgbClr val="222222"/>
                </a:solidFill>
                <a:highlight>
                  <a:srgbClr val="FFFFFF"/>
                </a:highlight>
                <a:latin typeface="Times New Roman"/>
                <a:ea typeface="Times New Roman"/>
                <a:cs typeface="Times New Roman"/>
                <a:sym typeface="Times New Roman"/>
              </a:rPr>
              <a:t>(3), pp.535-552.</a:t>
            </a:r>
            <a:endParaRPr sz="1400">
              <a:solidFill>
                <a:srgbClr val="222222"/>
              </a:solidFill>
              <a:highlight>
                <a:srgbClr val="FFFFFF"/>
              </a:highlight>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400">
                <a:solidFill>
                  <a:srgbClr val="222222"/>
                </a:solidFill>
                <a:highlight>
                  <a:srgbClr val="FFFFFF"/>
                </a:highlight>
                <a:latin typeface="Times New Roman"/>
                <a:ea typeface="Times New Roman"/>
                <a:cs typeface="Times New Roman"/>
                <a:sym typeface="Times New Roman"/>
              </a:rPr>
              <a:t>Wang, M.Y., Li, Y.Q., Ruan, W.Q., Zhang, S.N. and Li, R., (2023). Cultural inheritance-based innovation at heritage tourism destinations: Conceptualization, structural dimensions and scale development. </a:t>
            </a:r>
            <a:r>
              <a:rPr i="1" lang="en" sz="1400">
                <a:solidFill>
                  <a:srgbClr val="222222"/>
                </a:solidFill>
                <a:highlight>
                  <a:srgbClr val="FFFFFF"/>
                </a:highlight>
                <a:latin typeface="Times New Roman"/>
                <a:ea typeface="Times New Roman"/>
                <a:cs typeface="Times New Roman"/>
                <a:sym typeface="Times New Roman"/>
              </a:rPr>
              <a:t>Journal of Hospitality and Tourism Management</a:t>
            </a:r>
            <a:r>
              <a:rPr lang="en" sz="1400">
                <a:solidFill>
                  <a:srgbClr val="222222"/>
                </a:solidFill>
                <a:highlight>
                  <a:srgbClr val="FFFFFF"/>
                </a:highlight>
                <a:latin typeface="Times New Roman"/>
                <a:ea typeface="Times New Roman"/>
                <a:cs typeface="Times New Roman"/>
                <a:sym typeface="Times New Roman"/>
              </a:rPr>
              <a:t>, </a:t>
            </a:r>
            <a:r>
              <a:rPr i="1" lang="en" sz="1400">
                <a:solidFill>
                  <a:srgbClr val="222222"/>
                </a:solidFill>
                <a:highlight>
                  <a:srgbClr val="FFFFFF"/>
                </a:highlight>
                <a:latin typeface="Times New Roman"/>
                <a:ea typeface="Times New Roman"/>
                <a:cs typeface="Times New Roman"/>
                <a:sym typeface="Times New Roman"/>
              </a:rPr>
              <a:t>55</a:t>
            </a:r>
            <a:r>
              <a:rPr lang="en" sz="1400">
                <a:solidFill>
                  <a:srgbClr val="222222"/>
                </a:solidFill>
                <a:highlight>
                  <a:srgbClr val="FFFFFF"/>
                </a:highlight>
                <a:latin typeface="Times New Roman"/>
                <a:ea typeface="Times New Roman"/>
                <a:cs typeface="Times New Roman"/>
                <a:sym typeface="Times New Roman"/>
              </a:rPr>
              <a:t>, pp.118-130.</a:t>
            </a:r>
            <a:endParaRPr sz="1400">
              <a:solidFill>
                <a:srgbClr val="222222"/>
              </a:solidFill>
              <a:highlight>
                <a:srgbClr val="FFFFFF"/>
              </a:highlight>
              <a:latin typeface="Times New Roman"/>
              <a:ea typeface="Times New Roman"/>
              <a:cs typeface="Times New Roman"/>
              <a:sym typeface="Times New Roman"/>
            </a:endParaRPr>
          </a:p>
          <a:p>
            <a:pPr indent="0" lvl="0" marL="0" rtl="0" algn="l">
              <a:lnSpc>
                <a:spcPct val="150000"/>
              </a:lnSpc>
              <a:spcBef>
                <a:spcPts val="0"/>
              </a:spcBef>
              <a:spcAft>
                <a:spcPts val="0"/>
              </a:spcAft>
              <a:buSzPts val="1800"/>
              <a:buNone/>
            </a:pPr>
            <a:r>
              <a:t/>
            </a:r>
            <a:endParaRPr sz="1400"/>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