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tags/tag1.xml" ContentType="application/vnd.openxmlformats-officedocument.presentationml.tags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1"/>
  </p:notesMasterIdLst>
  <p:sldIdLst>
    <p:sldId id="256" r:id="rId2"/>
    <p:sldId id="281" r:id="rId3"/>
    <p:sldId id="282" r:id="rId4"/>
    <p:sldId id="309" r:id="rId5"/>
    <p:sldId id="283" r:id="rId6"/>
    <p:sldId id="284" r:id="rId7"/>
    <p:sldId id="310" r:id="rId8"/>
    <p:sldId id="286" r:id="rId9"/>
    <p:sldId id="288" r:id="rId10"/>
    <p:sldId id="289" r:id="rId11"/>
    <p:sldId id="311" r:id="rId12"/>
    <p:sldId id="290" r:id="rId13"/>
    <p:sldId id="298" r:id="rId14"/>
    <p:sldId id="312" r:id="rId15"/>
    <p:sldId id="292" r:id="rId16"/>
    <p:sldId id="313" r:id="rId17"/>
    <p:sldId id="291" r:id="rId18"/>
    <p:sldId id="297" r:id="rId19"/>
    <p:sldId id="307" r:id="rId20"/>
    <p:sldId id="306" r:id="rId21"/>
    <p:sldId id="299" r:id="rId22"/>
    <p:sldId id="301" r:id="rId23"/>
    <p:sldId id="302" r:id="rId24"/>
    <p:sldId id="300" r:id="rId25"/>
    <p:sldId id="303" r:id="rId26"/>
    <p:sldId id="304" r:id="rId27"/>
    <p:sldId id="305" r:id="rId28"/>
    <p:sldId id="308" r:id="rId29"/>
    <p:sldId id="314" r:id="rId3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926665-B306-4D09-820E-577CB3E6FA8F}" v="29" dt="2021-01-29T17:16:49.1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892" autoAdjust="0"/>
  </p:normalViewPr>
  <p:slideViewPr>
    <p:cSldViewPr>
      <p:cViewPr>
        <p:scale>
          <a:sx n="84" d="100"/>
          <a:sy n="84" d="100"/>
        </p:scale>
        <p:origin x="1348" y="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3994B2-F8EF-44DD-89BA-4F45FCD1591A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0BC0EB2-1CCD-46D3-80F8-30A31498E95C}">
      <dgm:prSet phldrT="[Text]"/>
      <dgm:spPr/>
      <dgm:t>
        <a:bodyPr/>
        <a:lstStyle/>
        <a:p>
          <a:r>
            <a:rPr lang="en-GB" dirty="0"/>
            <a:t>It comes on when I think about it</a:t>
          </a:r>
        </a:p>
      </dgm:t>
    </dgm:pt>
    <dgm:pt modelId="{A1545C34-2485-4C20-98D0-F2EFAE1DFC45}" type="parTrans" cxnId="{46C66754-FD46-4CCC-8D43-774C010E926E}">
      <dgm:prSet/>
      <dgm:spPr/>
      <dgm:t>
        <a:bodyPr/>
        <a:lstStyle/>
        <a:p>
          <a:endParaRPr lang="en-GB"/>
        </a:p>
      </dgm:t>
    </dgm:pt>
    <dgm:pt modelId="{96D544F8-2957-4449-855B-0B9EC0466684}" type="sibTrans" cxnId="{46C66754-FD46-4CCC-8D43-774C010E926E}">
      <dgm:prSet/>
      <dgm:spPr/>
      <dgm:t>
        <a:bodyPr/>
        <a:lstStyle/>
        <a:p>
          <a:endParaRPr lang="en-GB"/>
        </a:p>
      </dgm:t>
    </dgm:pt>
    <dgm:pt modelId="{11E111E3-D370-4470-88C7-EE0231EFE549}">
      <dgm:prSet phldrT="[Text]"/>
      <dgm:spPr/>
      <dgm:t>
        <a:bodyPr/>
        <a:lstStyle/>
        <a:p>
          <a:r>
            <a:rPr lang="en-GB" dirty="0"/>
            <a:t>Watching someone move makes it hurt</a:t>
          </a:r>
        </a:p>
      </dgm:t>
    </dgm:pt>
    <dgm:pt modelId="{C7A089B1-2601-4E5E-8146-358AE2513F9E}" type="parTrans" cxnId="{364E75FD-01C2-4B25-B261-871A16C05B53}">
      <dgm:prSet/>
      <dgm:spPr/>
      <dgm:t>
        <a:bodyPr/>
        <a:lstStyle/>
        <a:p>
          <a:endParaRPr lang="en-GB"/>
        </a:p>
      </dgm:t>
    </dgm:pt>
    <dgm:pt modelId="{37877330-8341-49D5-A56A-03277B79A73F}" type="sibTrans" cxnId="{364E75FD-01C2-4B25-B261-871A16C05B53}">
      <dgm:prSet/>
      <dgm:spPr/>
      <dgm:t>
        <a:bodyPr/>
        <a:lstStyle/>
        <a:p>
          <a:endParaRPr lang="en-GB"/>
        </a:p>
      </dgm:t>
    </dgm:pt>
    <dgm:pt modelId="{76155652-D7AA-43C0-92C1-62C41D6F4D9F}">
      <dgm:prSet phldrT="[Text]"/>
      <dgm:spPr/>
      <dgm:t>
        <a:bodyPr/>
        <a:lstStyle/>
        <a:p>
          <a:r>
            <a:rPr lang="en-GB" dirty="0"/>
            <a:t>It started off simple and now it has spread</a:t>
          </a:r>
        </a:p>
      </dgm:t>
    </dgm:pt>
    <dgm:pt modelId="{1EFC1B60-C3D1-4E81-AA5E-7650C0548702}" type="parTrans" cxnId="{6DCBD193-A5C2-4285-A3C2-B6952AB34761}">
      <dgm:prSet/>
      <dgm:spPr/>
      <dgm:t>
        <a:bodyPr/>
        <a:lstStyle/>
        <a:p>
          <a:endParaRPr lang="en-GB"/>
        </a:p>
      </dgm:t>
    </dgm:pt>
    <dgm:pt modelId="{83027B48-14F7-4544-A82C-F65BF0D11820}" type="sibTrans" cxnId="{6DCBD193-A5C2-4285-A3C2-B6952AB34761}">
      <dgm:prSet/>
      <dgm:spPr/>
      <dgm:t>
        <a:bodyPr/>
        <a:lstStyle/>
        <a:p>
          <a:endParaRPr lang="en-GB"/>
        </a:p>
      </dgm:t>
    </dgm:pt>
    <dgm:pt modelId="{E03E98EE-B99F-4B56-B718-D7C4C0722BA9}">
      <dgm:prSet phldrT="[Text]"/>
      <dgm:spPr/>
      <dgm:t>
        <a:bodyPr/>
        <a:lstStyle/>
        <a:p>
          <a:r>
            <a:rPr lang="en-GB" dirty="0"/>
            <a:t>It is worse on Mondays </a:t>
          </a:r>
        </a:p>
      </dgm:t>
    </dgm:pt>
    <dgm:pt modelId="{B669C8D2-06FA-426B-8CE5-30E1EA9C6FC6}" type="parTrans" cxnId="{4B9F74BC-EBD7-4D46-9B43-2B75BBC4D2D5}">
      <dgm:prSet/>
      <dgm:spPr/>
      <dgm:t>
        <a:bodyPr/>
        <a:lstStyle/>
        <a:p>
          <a:endParaRPr lang="en-GB"/>
        </a:p>
      </dgm:t>
    </dgm:pt>
    <dgm:pt modelId="{2C08B85E-BF7D-4945-94AC-0091DA47F2B8}" type="sibTrans" cxnId="{4B9F74BC-EBD7-4D46-9B43-2B75BBC4D2D5}">
      <dgm:prSet/>
      <dgm:spPr/>
      <dgm:t>
        <a:bodyPr/>
        <a:lstStyle/>
        <a:p>
          <a:endParaRPr lang="en-GB"/>
        </a:p>
      </dgm:t>
    </dgm:pt>
    <dgm:pt modelId="{0E9AC053-451F-4BA2-8332-E87A953E236D}">
      <dgm:prSet phldrT="[Text]"/>
      <dgm:spPr/>
      <dgm:t>
        <a:bodyPr/>
        <a:lstStyle/>
        <a:p>
          <a:r>
            <a:rPr lang="en-GB" dirty="0"/>
            <a:t>The pain has a mind of its own </a:t>
          </a:r>
        </a:p>
      </dgm:t>
    </dgm:pt>
    <dgm:pt modelId="{530F6B28-E254-484F-BA3A-CE8C60203289}" type="parTrans" cxnId="{E3DA790B-670A-45F2-AFA8-8C441641C6D0}">
      <dgm:prSet/>
      <dgm:spPr/>
      <dgm:t>
        <a:bodyPr/>
        <a:lstStyle/>
        <a:p>
          <a:endParaRPr lang="en-GB"/>
        </a:p>
      </dgm:t>
    </dgm:pt>
    <dgm:pt modelId="{CDD39380-A606-4750-BA6C-AD36E11A3FFB}" type="sibTrans" cxnId="{E3DA790B-670A-45F2-AFA8-8C441641C6D0}">
      <dgm:prSet/>
      <dgm:spPr/>
      <dgm:t>
        <a:bodyPr/>
        <a:lstStyle/>
        <a:p>
          <a:endParaRPr lang="en-GB"/>
        </a:p>
      </dgm:t>
    </dgm:pt>
    <dgm:pt modelId="{6394123A-76E5-44EE-8FA6-2BAE9BBD43CF}">
      <dgm:prSet/>
      <dgm:spPr/>
      <dgm:t>
        <a:bodyPr/>
        <a:lstStyle/>
        <a:p>
          <a:r>
            <a:rPr lang="en-GB" dirty="0"/>
            <a:t>It gets better with a vodka/pint/wine</a:t>
          </a:r>
        </a:p>
      </dgm:t>
    </dgm:pt>
    <dgm:pt modelId="{5FC81C08-878A-444C-98CB-9C0C56EF3518}" type="parTrans" cxnId="{DF29F946-FA4B-4245-8D95-4931D0BB6E8E}">
      <dgm:prSet/>
      <dgm:spPr/>
      <dgm:t>
        <a:bodyPr/>
        <a:lstStyle/>
        <a:p>
          <a:endParaRPr lang="en-GB"/>
        </a:p>
      </dgm:t>
    </dgm:pt>
    <dgm:pt modelId="{C9BDE720-B6CB-42B3-B88C-9D0FE3680CB9}" type="sibTrans" cxnId="{DF29F946-FA4B-4245-8D95-4931D0BB6E8E}">
      <dgm:prSet/>
      <dgm:spPr/>
      <dgm:t>
        <a:bodyPr/>
        <a:lstStyle/>
        <a:p>
          <a:endParaRPr lang="en-GB"/>
        </a:p>
      </dgm:t>
    </dgm:pt>
    <dgm:pt modelId="{BCE762B2-BC92-44CA-BBA4-56BF7092790A}">
      <dgm:prSet/>
      <dgm:spPr/>
      <dgm:t>
        <a:bodyPr/>
        <a:lstStyle/>
        <a:p>
          <a:r>
            <a:rPr lang="en-GB" dirty="0"/>
            <a:t>My pain is worse when I’m anxious or depressed or stressed </a:t>
          </a:r>
        </a:p>
      </dgm:t>
    </dgm:pt>
    <dgm:pt modelId="{11C0E4A5-AC4A-4147-9B3B-6B27C83AB367}" type="parTrans" cxnId="{50266548-C702-46DC-A1F5-4FF7F48F7781}">
      <dgm:prSet/>
      <dgm:spPr/>
      <dgm:t>
        <a:bodyPr/>
        <a:lstStyle/>
        <a:p>
          <a:endParaRPr lang="en-GB"/>
        </a:p>
      </dgm:t>
    </dgm:pt>
    <dgm:pt modelId="{F963DA91-B6BE-4CFC-93F7-113765159C91}" type="sibTrans" cxnId="{50266548-C702-46DC-A1F5-4FF7F48F7781}">
      <dgm:prSet/>
      <dgm:spPr/>
      <dgm:t>
        <a:bodyPr/>
        <a:lstStyle/>
        <a:p>
          <a:endParaRPr lang="en-GB"/>
        </a:p>
      </dgm:t>
    </dgm:pt>
    <dgm:pt modelId="{2C5DE8DB-4D99-4001-82CE-8AD9F97E942E}">
      <dgm:prSet/>
      <dgm:spPr/>
      <dgm:t>
        <a:bodyPr/>
        <a:lstStyle/>
        <a:p>
          <a:r>
            <a:rPr lang="en-GB" dirty="0"/>
            <a:t>The pain moves around </a:t>
          </a:r>
        </a:p>
      </dgm:t>
    </dgm:pt>
    <dgm:pt modelId="{17BDCA73-3809-472E-9D86-9C1F47BAA208}" type="parTrans" cxnId="{D15546F2-B0CC-4AE3-9B7B-4643319ACB33}">
      <dgm:prSet/>
      <dgm:spPr/>
      <dgm:t>
        <a:bodyPr/>
        <a:lstStyle/>
        <a:p>
          <a:endParaRPr lang="en-GB"/>
        </a:p>
      </dgm:t>
    </dgm:pt>
    <dgm:pt modelId="{2A803B83-0147-4CDD-A8EF-E10447FBA50A}" type="sibTrans" cxnId="{D15546F2-B0CC-4AE3-9B7B-4643319ACB33}">
      <dgm:prSet/>
      <dgm:spPr/>
      <dgm:t>
        <a:bodyPr/>
        <a:lstStyle/>
        <a:p>
          <a:endParaRPr lang="en-GB"/>
        </a:p>
      </dgm:t>
    </dgm:pt>
    <dgm:pt modelId="{033A38EA-55A4-4706-ADF9-E44CCBCC54CF}">
      <dgm:prSet/>
      <dgm:spPr/>
      <dgm:t>
        <a:bodyPr/>
        <a:lstStyle/>
        <a:p>
          <a:r>
            <a:rPr lang="en-GB" dirty="0"/>
            <a:t>No-one seems to believe me (I’ve had so many diagnoses)</a:t>
          </a:r>
        </a:p>
      </dgm:t>
    </dgm:pt>
    <dgm:pt modelId="{187C57CE-633E-45D2-A43D-96380B01899A}" type="parTrans" cxnId="{8A8BC9B1-777C-4416-9C24-6989D16716E2}">
      <dgm:prSet/>
      <dgm:spPr/>
      <dgm:t>
        <a:bodyPr/>
        <a:lstStyle/>
        <a:p>
          <a:endParaRPr lang="en-GB"/>
        </a:p>
      </dgm:t>
    </dgm:pt>
    <dgm:pt modelId="{76F2CC2C-6704-4EE2-8378-9FFD6A55EB62}" type="sibTrans" cxnId="{8A8BC9B1-777C-4416-9C24-6989D16716E2}">
      <dgm:prSet/>
      <dgm:spPr/>
      <dgm:t>
        <a:bodyPr/>
        <a:lstStyle/>
        <a:p>
          <a:endParaRPr lang="en-GB"/>
        </a:p>
      </dgm:t>
    </dgm:pt>
    <dgm:pt modelId="{79D4C8CF-1181-43E7-9C4D-790322266E26}" type="pres">
      <dgm:prSet presAssocID="{793994B2-F8EF-44DD-89BA-4F45FCD1591A}" presName="diagram" presStyleCnt="0">
        <dgm:presLayoutVars>
          <dgm:dir/>
          <dgm:resizeHandles val="exact"/>
        </dgm:presLayoutVars>
      </dgm:prSet>
      <dgm:spPr/>
    </dgm:pt>
    <dgm:pt modelId="{65CFF20A-A99A-4D3A-9575-82D495CFC281}" type="pres">
      <dgm:prSet presAssocID="{40BC0EB2-1CCD-46D3-80F8-30A31498E95C}" presName="node" presStyleLbl="node1" presStyleIdx="0" presStyleCnt="9">
        <dgm:presLayoutVars>
          <dgm:bulletEnabled val="1"/>
        </dgm:presLayoutVars>
      </dgm:prSet>
      <dgm:spPr/>
    </dgm:pt>
    <dgm:pt modelId="{163FF58B-EEF9-4C82-898F-522657FA22ED}" type="pres">
      <dgm:prSet presAssocID="{96D544F8-2957-4449-855B-0B9EC0466684}" presName="sibTrans" presStyleCnt="0"/>
      <dgm:spPr/>
    </dgm:pt>
    <dgm:pt modelId="{5D956039-6B5E-45B1-BE07-B42D76A80B7A}" type="pres">
      <dgm:prSet presAssocID="{11E111E3-D370-4470-88C7-EE0231EFE549}" presName="node" presStyleLbl="node1" presStyleIdx="1" presStyleCnt="9">
        <dgm:presLayoutVars>
          <dgm:bulletEnabled val="1"/>
        </dgm:presLayoutVars>
      </dgm:prSet>
      <dgm:spPr/>
    </dgm:pt>
    <dgm:pt modelId="{642CB6BB-9A20-4AB7-A445-C590B8FEDFA4}" type="pres">
      <dgm:prSet presAssocID="{37877330-8341-49D5-A56A-03277B79A73F}" presName="sibTrans" presStyleCnt="0"/>
      <dgm:spPr/>
    </dgm:pt>
    <dgm:pt modelId="{CE743FB9-E96A-42D2-B385-D59F6C745F94}" type="pres">
      <dgm:prSet presAssocID="{76155652-D7AA-43C0-92C1-62C41D6F4D9F}" presName="node" presStyleLbl="node1" presStyleIdx="2" presStyleCnt="9">
        <dgm:presLayoutVars>
          <dgm:bulletEnabled val="1"/>
        </dgm:presLayoutVars>
      </dgm:prSet>
      <dgm:spPr/>
    </dgm:pt>
    <dgm:pt modelId="{3BE0159B-A256-4CD6-9997-695DB5493A43}" type="pres">
      <dgm:prSet presAssocID="{83027B48-14F7-4544-A82C-F65BF0D11820}" presName="sibTrans" presStyleCnt="0"/>
      <dgm:spPr/>
    </dgm:pt>
    <dgm:pt modelId="{CDE07C67-1D6C-49C3-978B-A607CE59C656}" type="pres">
      <dgm:prSet presAssocID="{E03E98EE-B99F-4B56-B718-D7C4C0722BA9}" presName="node" presStyleLbl="node1" presStyleIdx="3" presStyleCnt="9">
        <dgm:presLayoutVars>
          <dgm:bulletEnabled val="1"/>
        </dgm:presLayoutVars>
      </dgm:prSet>
      <dgm:spPr/>
    </dgm:pt>
    <dgm:pt modelId="{A8C22A48-90FB-4BBA-9A0C-1903088F4CC7}" type="pres">
      <dgm:prSet presAssocID="{2C08B85E-BF7D-4945-94AC-0091DA47F2B8}" presName="sibTrans" presStyleCnt="0"/>
      <dgm:spPr/>
    </dgm:pt>
    <dgm:pt modelId="{73472C1F-844B-4D77-936B-BCC50938C6BA}" type="pres">
      <dgm:prSet presAssocID="{0E9AC053-451F-4BA2-8332-E87A953E236D}" presName="node" presStyleLbl="node1" presStyleIdx="4" presStyleCnt="9">
        <dgm:presLayoutVars>
          <dgm:bulletEnabled val="1"/>
        </dgm:presLayoutVars>
      </dgm:prSet>
      <dgm:spPr/>
    </dgm:pt>
    <dgm:pt modelId="{D616415D-3303-4030-B77E-3F67DCB9B068}" type="pres">
      <dgm:prSet presAssocID="{CDD39380-A606-4750-BA6C-AD36E11A3FFB}" presName="sibTrans" presStyleCnt="0"/>
      <dgm:spPr/>
    </dgm:pt>
    <dgm:pt modelId="{306E5A25-1ABF-4CA1-BCAE-C81E7699A12B}" type="pres">
      <dgm:prSet presAssocID="{6394123A-76E5-44EE-8FA6-2BAE9BBD43CF}" presName="node" presStyleLbl="node1" presStyleIdx="5" presStyleCnt="9">
        <dgm:presLayoutVars>
          <dgm:bulletEnabled val="1"/>
        </dgm:presLayoutVars>
      </dgm:prSet>
      <dgm:spPr/>
    </dgm:pt>
    <dgm:pt modelId="{26A4CB3B-0849-478F-BDD7-4C82D3C1F9F4}" type="pres">
      <dgm:prSet presAssocID="{C9BDE720-B6CB-42B3-B88C-9D0FE3680CB9}" presName="sibTrans" presStyleCnt="0"/>
      <dgm:spPr/>
    </dgm:pt>
    <dgm:pt modelId="{96FE120A-0A07-4FDB-B53C-9893BC95FD76}" type="pres">
      <dgm:prSet presAssocID="{BCE762B2-BC92-44CA-BBA4-56BF7092790A}" presName="node" presStyleLbl="node1" presStyleIdx="6" presStyleCnt="9">
        <dgm:presLayoutVars>
          <dgm:bulletEnabled val="1"/>
        </dgm:presLayoutVars>
      </dgm:prSet>
      <dgm:spPr/>
    </dgm:pt>
    <dgm:pt modelId="{07E17F9F-C6B3-4405-BF25-F55DB8C3AD6F}" type="pres">
      <dgm:prSet presAssocID="{F963DA91-B6BE-4CFC-93F7-113765159C91}" presName="sibTrans" presStyleCnt="0"/>
      <dgm:spPr/>
    </dgm:pt>
    <dgm:pt modelId="{24EA12ED-9E8A-4CC6-82A2-AC9C7E8DCFE9}" type="pres">
      <dgm:prSet presAssocID="{2C5DE8DB-4D99-4001-82CE-8AD9F97E942E}" presName="node" presStyleLbl="node1" presStyleIdx="7" presStyleCnt="9">
        <dgm:presLayoutVars>
          <dgm:bulletEnabled val="1"/>
        </dgm:presLayoutVars>
      </dgm:prSet>
      <dgm:spPr/>
    </dgm:pt>
    <dgm:pt modelId="{1182CD8F-2AF6-4E9D-A33A-3F365ABDECD1}" type="pres">
      <dgm:prSet presAssocID="{2A803B83-0147-4CDD-A8EF-E10447FBA50A}" presName="sibTrans" presStyleCnt="0"/>
      <dgm:spPr/>
    </dgm:pt>
    <dgm:pt modelId="{6FB6221A-99AC-47AC-ACD3-3C9E40904C04}" type="pres">
      <dgm:prSet presAssocID="{033A38EA-55A4-4706-ADF9-E44CCBCC54CF}" presName="node" presStyleLbl="node1" presStyleIdx="8" presStyleCnt="9">
        <dgm:presLayoutVars>
          <dgm:bulletEnabled val="1"/>
        </dgm:presLayoutVars>
      </dgm:prSet>
      <dgm:spPr/>
    </dgm:pt>
  </dgm:ptLst>
  <dgm:cxnLst>
    <dgm:cxn modelId="{19742106-A6E5-4A6E-B621-CD09FC85265D}" type="presOf" srcId="{033A38EA-55A4-4706-ADF9-E44CCBCC54CF}" destId="{6FB6221A-99AC-47AC-ACD3-3C9E40904C04}" srcOrd="0" destOrd="0" presId="urn:microsoft.com/office/officeart/2005/8/layout/default#1"/>
    <dgm:cxn modelId="{E3DA790B-670A-45F2-AFA8-8C441641C6D0}" srcId="{793994B2-F8EF-44DD-89BA-4F45FCD1591A}" destId="{0E9AC053-451F-4BA2-8332-E87A953E236D}" srcOrd="4" destOrd="0" parTransId="{530F6B28-E254-484F-BA3A-CE8C60203289}" sibTransId="{CDD39380-A606-4750-BA6C-AD36E11A3FFB}"/>
    <dgm:cxn modelId="{0117E713-770E-44A4-8B31-128B01E807F8}" type="presOf" srcId="{E03E98EE-B99F-4B56-B718-D7C4C0722BA9}" destId="{CDE07C67-1D6C-49C3-978B-A607CE59C656}" srcOrd="0" destOrd="0" presId="urn:microsoft.com/office/officeart/2005/8/layout/default#1"/>
    <dgm:cxn modelId="{B6A78037-2EEF-4DA7-BC5F-F9348DD5B063}" type="presOf" srcId="{BCE762B2-BC92-44CA-BBA4-56BF7092790A}" destId="{96FE120A-0A07-4FDB-B53C-9893BC95FD76}" srcOrd="0" destOrd="0" presId="urn:microsoft.com/office/officeart/2005/8/layout/default#1"/>
    <dgm:cxn modelId="{24474D61-6D43-4D57-AB28-DD017493EAB7}" type="presOf" srcId="{2C5DE8DB-4D99-4001-82CE-8AD9F97E942E}" destId="{24EA12ED-9E8A-4CC6-82A2-AC9C7E8DCFE9}" srcOrd="0" destOrd="0" presId="urn:microsoft.com/office/officeart/2005/8/layout/default#1"/>
    <dgm:cxn modelId="{DF29F946-FA4B-4245-8D95-4931D0BB6E8E}" srcId="{793994B2-F8EF-44DD-89BA-4F45FCD1591A}" destId="{6394123A-76E5-44EE-8FA6-2BAE9BBD43CF}" srcOrd="5" destOrd="0" parTransId="{5FC81C08-878A-444C-98CB-9C0C56EF3518}" sibTransId="{C9BDE720-B6CB-42B3-B88C-9D0FE3680CB9}"/>
    <dgm:cxn modelId="{50266548-C702-46DC-A1F5-4FF7F48F7781}" srcId="{793994B2-F8EF-44DD-89BA-4F45FCD1591A}" destId="{BCE762B2-BC92-44CA-BBA4-56BF7092790A}" srcOrd="6" destOrd="0" parTransId="{11C0E4A5-AC4A-4147-9B3B-6B27C83AB367}" sibTransId="{F963DA91-B6BE-4CFC-93F7-113765159C91}"/>
    <dgm:cxn modelId="{DA70034E-01CB-44A0-83EB-38B91436DCBD}" type="presOf" srcId="{11E111E3-D370-4470-88C7-EE0231EFE549}" destId="{5D956039-6B5E-45B1-BE07-B42D76A80B7A}" srcOrd="0" destOrd="0" presId="urn:microsoft.com/office/officeart/2005/8/layout/default#1"/>
    <dgm:cxn modelId="{C843166F-A1FA-48C9-9816-07E45B7E6D46}" type="presOf" srcId="{793994B2-F8EF-44DD-89BA-4F45FCD1591A}" destId="{79D4C8CF-1181-43E7-9C4D-790322266E26}" srcOrd="0" destOrd="0" presId="urn:microsoft.com/office/officeart/2005/8/layout/default#1"/>
    <dgm:cxn modelId="{46C66754-FD46-4CCC-8D43-774C010E926E}" srcId="{793994B2-F8EF-44DD-89BA-4F45FCD1591A}" destId="{40BC0EB2-1CCD-46D3-80F8-30A31498E95C}" srcOrd="0" destOrd="0" parTransId="{A1545C34-2485-4C20-98D0-F2EFAE1DFC45}" sibTransId="{96D544F8-2957-4449-855B-0B9EC0466684}"/>
    <dgm:cxn modelId="{EF554990-B3DC-447A-A414-99B30F8BDF22}" type="presOf" srcId="{40BC0EB2-1CCD-46D3-80F8-30A31498E95C}" destId="{65CFF20A-A99A-4D3A-9575-82D495CFC281}" srcOrd="0" destOrd="0" presId="urn:microsoft.com/office/officeart/2005/8/layout/default#1"/>
    <dgm:cxn modelId="{6DCBD193-A5C2-4285-A3C2-B6952AB34761}" srcId="{793994B2-F8EF-44DD-89BA-4F45FCD1591A}" destId="{76155652-D7AA-43C0-92C1-62C41D6F4D9F}" srcOrd="2" destOrd="0" parTransId="{1EFC1B60-C3D1-4E81-AA5E-7650C0548702}" sibTransId="{83027B48-14F7-4544-A82C-F65BF0D11820}"/>
    <dgm:cxn modelId="{25848F9C-4E4D-42C7-BA61-C20A5BA14C25}" type="presOf" srcId="{0E9AC053-451F-4BA2-8332-E87A953E236D}" destId="{73472C1F-844B-4D77-936B-BCC50938C6BA}" srcOrd="0" destOrd="0" presId="urn:microsoft.com/office/officeart/2005/8/layout/default#1"/>
    <dgm:cxn modelId="{8A8BC9B1-777C-4416-9C24-6989D16716E2}" srcId="{793994B2-F8EF-44DD-89BA-4F45FCD1591A}" destId="{033A38EA-55A4-4706-ADF9-E44CCBCC54CF}" srcOrd="8" destOrd="0" parTransId="{187C57CE-633E-45D2-A43D-96380B01899A}" sibTransId="{76F2CC2C-6704-4EE2-8378-9FFD6A55EB62}"/>
    <dgm:cxn modelId="{8C5FDBB3-7AF8-4936-9DB9-CC52AE22352B}" type="presOf" srcId="{76155652-D7AA-43C0-92C1-62C41D6F4D9F}" destId="{CE743FB9-E96A-42D2-B385-D59F6C745F94}" srcOrd="0" destOrd="0" presId="urn:microsoft.com/office/officeart/2005/8/layout/default#1"/>
    <dgm:cxn modelId="{4B9F74BC-EBD7-4D46-9B43-2B75BBC4D2D5}" srcId="{793994B2-F8EF-44DD-89BA-4F45FCD1591A}" destId="{E03E98EE-B99F-4B56-B718-D7C4C0722BA9}" srcOrd="3" destOrd="0" parTransId="{B669C8D2-06FA-426B-8CE5-30E1EA9C6FC6}" sibTransId="{2C08B85E-BF7D-4945-94AC-0091DA47F2B8}"/>
    <dgm:cxn modelId="{6BB419EB-CCC0-4666-B4FA-A54A952DF29D}" type="presOf" srcId="{6394123A-76E5-44EE-8FA6-2BAE9BBD43CF}" destId="{306E5A25-1ABF-4CA1-BCAE-C81E7699A12B}" srcOrd="0" destOrd="0" presId="urn:microsoft.com/office/officeart/2005/8/layout/default#1"/>
    <dgm:cxn modelId="{D15546F2-B0CC-4AE3-9B7B-4643319ACB33}" srcId="{793994B2-F8EF-44DD-89BA-4F45FCD1591A}" destId="{2C5DE8DB-4D99-4001-82CE-8AD9F97E942E}" srcOrd="7" destOrd="0" parTransId="{17BDCA73-3809-472E-9D86-9C1F47BAA208}" sibTransId="{2A803B83-0147-4CDD-A8EF-E10447FBA50A}"/>
    <dgm:cxn modelId="{364E75FD-01C2-4B25-B261-871A16C05B53}" srcId="{793994B2-F8EF-44DD-89BA-4F45FCD1591A}" destId="{11E111E3-D370-4470-88C7-EE0231EFE549}" srcOrd="1" destOrd="0" parTransId="{C7A089B1-2601-4E5E-8146-358AE2513F9E}" sibTransId="{37877330-8341-49D5-A56A-03277B79A73F}"/>
    <dgm:cxn modelId="{C600FEE3-1358-4E13-92ED-60FDC2435EE9}" type="presParOf" srcId="{79D4C8CF-1181-43E7-9C4D-790322266E26}" destId="{65CFF20A-A99A-4D3A-9575-82D495CFC281}" srcOrd="0" destOrd="0" presId="urn:microsoft.com/office/officeart/2005/8/layout/default#1"/>
    <dgm:cxn modelId="{028D3930-F182-4366-AB21-426742C23163}" type="presParOf" srcId="{79D4C8CF-1181-43E7-9C4D-790322266E26}" destId="{163FF58B-EEF9-4C82-898F-522657FA22ED}" srcOrd="1" destOrd="0" presId="urn:microsoft.com/office/officeart/2005/8/layout/default#1"/>
    <dgm:cxn modelId="{E86696A3-82B5-4C74-97AF-44B0453BC8E3}" type="presParOf" srcId="{79D4C8CF-1181-43E7-9C4D-790322266E26}" destId="{5D956039-6B5E-45B1-BE07-B42D76A80B7A}" srcOrd="2" destOrd="0" presId="urn:microsoft.com/office/officeart/2005/8/layout/default#1"/>
    <dgm:cxn modelId="{3BC42330-5CD0-4493-94F3-F18BCFBC5608}" type="presParOf" srcId="{79D4C8CF-1181-43E7-9C4D-790322266E26}" destId="{642CB6BB-9A20-4AB7-A445-C590B8FEDFA4}" srcOrd="3" destOrd="0" presId="urn:microsoft.com/office/officeart/2005/8/layout/default#1"/>
    <dgm:cxn modelId="{4C39CFAC-3046-471C-A368-192CC0CAF753}" type="presParOf" srcId="{79D4C8CF-1181-43E7-9C4D-790322266E26}" destId="{CE743FB9-E96A-42D2-B385-D59F6C745F94}" srcOrd="4" destOrd="0" presId="urn:microsoft.com/office/officeart/2005/8/layout/default#1"/>
    <dgm:cxn modelId="{5AA8DCFF-19F3-4641-8DD1-4403C99F606A}" type="presParOf" srcId="{79D4C8CF-1181-43E7-9C4D-790322266E26}" destId="{3BE0159B-A256-4CD6-9997-695DB5493A43}" srcOrd="5" destOrd="0" presId="urn:microsoft.com/office/officeart/2005/8/layout/default#1"/>
    <dgm:cxn modelId="{21389922-F288-4D81-8355-04050ED2E782}" type="presParOf" srcId="{79D4C8CF-1181-43E7-9C4D-790322266E26}" destId="{CDE07C67-1D6C-49C3-978B-A607CE59C656}" srcOrd="6" destOrd="0" presId="urn:microsoft.com/office/officeart/2005/8/layout/default#1"/>
    <dgm:cxn modelId="{B82983D9-CC9D-47A9-BBE4-0F31072B76FC}" type="presParOf" srcId="{79D4C8CF-1181-43E7-9C4D-790322266E26}" destId="{A8C22A48-90FB-4BBA-9A0C-1903088F4CC7}" srcOrd="7" destOrd="0" presId="urn:microsoft.com/office/officeart/2005/8/layout/default#1"/>
    <dgm:cxn modelId="{2A095E5F-AA07-4D85-9115-D7CD6178DC5E}" type="presParOf" srcId="{79D4C8CF-1181-43E7-9C4D-790322266E26}" destId="{73472C1F-844B-4D77-936B-BCC50938C6BA}" srcOrd="8" destOrd="0" presId="urn:microsoft.com/office/officeart/2005/8/layout/default#1"/>
    <dgm:cxn modelId="{9A86AC5D-1E58-460C-9E10-BEA8A663F116}" type="presParOf" srcId="{79D4C8CF-1181-43E7-9C4D-790322266E26}" destId="{D616415D-3303-4030-B77E-3F67DCB9B068}" srcOrd="9" destOrd="0" presId="urn:microsoft.com/office/officeart/2005/8/layout/default#1"/>
    <dgm:cxn modelId="{5401518B-40ED-4D2F-864A-C587117096FE}" type="presParOf" srcId="{79D4C8CF-1181-43E7-9C4D-790322266E26}" destId="{306E5A25-1ABF-4CA1-BCAE-C81E7699A12B}" srcOrd="10" destOrd="0" presId="urn:microsoft.com/office/officeart/2005/8/layout/default#1"/>
    <dgm:cxn modelId="{0CE369F1-02D4-4A2F-8AA7-74836BBD55B2}" type="presParOf" srcId="{79D4C8CF-1181-43E7-9C4D-790322266E26}" destId="{26A4CB3B-0849-478F-BDD7-4C82D3C1F9F4}" srcOrd="11" destOrd="0" presId="urn:microsoft.com/office/officeart/2005/8/layout/default#1"/>
    <dgm:cxn modelId="{B09CD513-85B4-4441-A6CE-77471BF401DC}" type="presParOf" srcId="{79D4C8CF-1181-43E7-9C4D-790322266E26}" destId="{96FE120A-0A07-4FDB-B53C-9893BC95FD76}" srcOrd="12" destOrd="0" presId="urn:microsoft.com/office/officeart/2005/8/layout/default#1"/>
    <dgm:cxn modelId="{1C8803CB-8638-43B4-A8C0-0B1990B4C6D5}" type="presParOf" srcId="{79D4C8CF-1181-43E7-9C4D-790322266E26}" destId="{07E17F9F-C6B3-4405-BF25-F55DB8C3AD6F}" srcOrd="13" destOrd="0" presId="urn:microsoft.com/office/officeart/2005/8/layout/default#1"/>
    <dgm:cxn modelId="{B833B68E-783A-4F57-9B5E-CF3D05B509DA}" type="presParOf" srcId="{79D4C8CF-1181-43E7-9C4D-790322266E26}" destId="{24EA12ED-9E8A-4CC6-82A2-AC9C7E8DCFE9}" srcOrd="14" destOrd="0" presId="urn:microsoft.com/office/officeart/2005/8/layout/default#1"/>
    <dgm:cxn modelId="{0B8CFA23-C682-489C-8C6B-033E602F0888}" type="presParOf" srcId="{79D4C8CF-1181-43E7-9C4D-790322266E26}" destId="{1182CD8F-2AF6-4E9D-A33A-3F365ABDECD1}" srcOrd="15" destOrd="0" presId="urn:microsoft.com/office/officeart/2005/8/layout/default#1"/>
    <dgm:cxn modelId="{8D44A930-8522-4576-8BEA-8A58F78D1382}" type="presParOf" srcId="{79D4C8CF-1181-43E7-9C4D-790322266E26}" destId="{6FB6221A-99AC-47AC-ACD3-3C9E40904C04}" srcOrd="16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E82989-9695-4DC7-8916-4FFAA82664D3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96AF1E4-2957-4B09-B1DD-567A3DE6CDE2}">
      <dgm:prSet phldrT="[Text]"/>
      <dgm:spPr/>
      <dgm:t>
        <a:bodyPr/>
        <a:lstStyle/>
        <a:p>
          <a:r>
            <a:rPr lang="en-GB" dirty="0"/>
            <a:t>Decide what you want to do more of </a:t>
          </a:r>
        </a:p>
      </dgm:t>
    </dgm:pt>
    <dgm:pt modelId="{73B49E81-959A-450C-8775-421727277EB9}" type="parTrans" cxnId="{78F2B23D-2EAE-4BF4-A48F-8AAD89C5DABD}">
      <dgm:prSet/>
      <dgm:spPr/>
      <dgm:t>
        <a:bodyPr/>
        <a:lstStyle/>
        <a:p>
          <a:endParaRPr lang="en-GB"/>
        </a:p>
      </dgm:t>
    </dgm:pt>
    <dgm:pt modelId="{72D5DA33-59A8-4412-A66D-F05435653E06}" type="sibTrans" cxnId="{78F2B23D-2EAE-4BF4-A48F-8AAD89C5DABD}">
      <dgm:prSet/>
      <dgm:spPr/>
      <dgm:t>
        <a:bodyPr/>
        <a:lstStyle/>
        <a:p>
          <a:endParaRPr lang="en-GB"/>
        </a:p>
      </dgm:t>
    </dgm:pt>
    <dgm:pt modelId="{BD38817B-7A1E-46A6-B4BF-B7EF8CB7BEA3}">
      <dgm:prSet phldrT="[Text]"/>
      <dgm:spPr/>
      <dgm:t>
        <a:bodyPr/>
        <a:lstStyle/>
        <a:p>
          <a:r>
            <a:rPr lang="en-GB" dirty="0"/>
            <a:t>Find your baseline </a:t>
          </a:r>
        </a:p>
      </dgm:t>
    </dgm:pt>
    <dgm:pt modelId="{5BC0E60A-DFCA-4CE8-AA00-15460F11454A}" type="parTrans" cxnId="{69F488D0-EA93-4F2C-94D8-0B799A997A2B}">
      <dgm:prSet/>
      <dgm:spPr/>
      <dgm:t>
        <a:bodyPr/>
        <a:lstStyle/>
        <a:p>
          <a:endParaRPr lang="en-GB"/>
        </a:p>
      </dgm:t>
    </dgm:pt>
    <dgm:pt modelId="{72225CDD-0281-4011-8E43-5C21F9002D09}" type="sibTrans" cxnId="{69F488D0-EA93-4F2C-94D8-0B799A997A2B}">
      <dgm:prSet/>
      <dgm:spPr/>
      <dgm:t>
        <a:bodyPr/>
        <a:lstStyle/>
        <a:p>
          <a:endParaRPr lang="en-GB"/>
        </a:p>
      </dgm:t>
    </dgm:pt>
    <dgm:pt modelId="{97B3E510-F2EB-4936-87BF-CE2649B59925}">
      <dgm:prSet phldrT="[Text]"/>
      <dgm:spPr/>
      <dgm:t>
        <a:bodyPr/>
        <a:lstStyle/>
        <a:p>
          <a:r>
            <a:rPr lang="en-GB" dirty="0"/>
            <a:t>Plan your progression </a:t>
          </a:r>
        </a:p>
      </dgm:t>
    </dgm:pt>
    <dgm:pt modelId="{28ECBDFF-E077-4B48-BB6A-21BBF1D686D3}" type="parTrans" cxnId="{DC7476C9-21F4-459A-9034-00C3383562CC}">
      <dgm:prSet/>
      <dgm:spPr/>
      <dgm:t>
        <a:bodyPr/>
        <a:lstStyle/>
        <a:p>
          <a:endParaRPr lang="en-GB"/>
        </a:p>
      </dgm:t>
    </dgm:pt>
    <dgm:pt modelId="{CA4A0AE2-8CDE-49AB-83C1-38D77D82A2AE}" type="sibTrans" cxnId="{DC7476C9-21F4-459A-9034-00C3383562CC}">
      <dgm:prSet/>
      <dgm:spPr/>
      <dgm:t>
        <a:bodyPr/>
        <a:lstStyle/>
        <a:p>
          <a:endParaRPr lang="en-GB"/>
        </a:p>
      </dgm:t>
    </dgm:pt>
    <dgm:pt modelId="{32420C05-2C7F-4FAF-B901-1DF5EC67FC83}">
      <dgm:prSet phldrT="[Text]"/>
      <dgm:spPr/>
      <dgm:t>
        <a:bodyPr/>
        <a:lstStyle/>
        <a:p>
          <a:r>
            <a:rPr lang="en-GB" dirty="0"/>
            <a:t>Don’t flare up, but don’t freak out if you do</a:t>
          </a:r>
        </a:p>
      </dgm:t>
    </dgm:pt>
    <dgm:pt modelId="{D356EC7F-0A3B-4E5B-8297-DACFE30D9DB3}" type="parTrans" cxnId="{B9FD8708-FE78-4CC1-A295-8CEAFABDE22B}">
      <dgm:prSet/>
      <dgm:spPr/>
      <dgm:t>
        <a:bodyPr/>
        <a:lstStyle/>
        <a:p>
          <a:endParaRPr lang="en-GB"/>
        </a:p>
      </dgm:t>
    </dgm:pt>
    <dgm:pt modelId="{B9BECF1B-185A-4179-9067-6A5EDF47CE6E}" type="sibTrans" cxnId="{B9FD8708-FE78-4CC1-A295-8CEAFABDE22B}">
      <dgm:prSet/>
      <dgm:spPr/>
      <dgm:t>
        <a:bodyPr/>
        <a:lstStyle/>
        <a:p>
          <a:endParaRPr lang="en-GB"/>
        </a:p>
      </dgm:t>
    </dgm:pt>
    <dgm:pt modelId="{1077BCA5-5041-4C26-819A-61FF6E9E975B}">
      <dgm:prSet phldrT="[Text]"/>
      <dgm:spPr/>
      <dgm:t>
        <a:bodyPr/>
        <a:lstStyle/>
        <a:p>
          <a:r>
            <a:rPr lang="en-GB" dirty="0"/>
            <a:t>It’s a lifestyle thing </a:t>
          </a:r>
        </a:p>
      </dgm:t>
    </dgm:pt>
    <dgm:pt modelId="{ABC76AD3-301C-459E-B32F-F148E9D690ED}" type="parTrans" cxnId="{BECAFAE8-24FB-4660-9998-9EB524993454}">
      <dgm:prSet/>
      <dgm:spPr/>
      <dgm:t>
        <a:bodyPr/>
        <a:lstStyle/>
        <a:p>
          <a:endParaRPr lang="en-GB"/>
        </a:p>
      </dgm:t>
    </dgm:pt>
    <dgm:pt modelId="{3397EFF4-AE9C-4043-8546-85C8CD1CD6E7}" type="sibTrans" cxnId="{BECAFAE8-24FB-4660-9998-9EB524993454}">
      <dgm:prSet/>
      <dgm:spPr/>
      <dgm:t>
        <a:bodyPr/>
        <a:lstStyle/>
        <a:p>
          <a:endParaRPr lang="en-GB"/>
        </a:p>
      </dgm:t>
    </dgm:pt>
    <dgm:pt modelId="{CF39443B-523A-4923-B994-AF38B5791D4D}" type="pres">
      <dgm:prSet presAssocID="{DFE82989-9695-4DC7-8916-4FFAA82664D3}" presName="cycle" presStyleCnt="0">
        <dgm:presLayoutVars>
          <dgm:dir/>
          <dgm:resizeHandles val="exact"/>
        </dgm:presLayoutVars>
      </dgm:prSet>
      <dgm:spPr/>
    </dgm:pt>
    <dgm:pt modelId="{22163185-0CC2-4B7F-A156-9FF921A287F5}" type="pres">
      <dgm:prSet presAssocID="{F96AF1E4-2957-4B09-B1DD-567A3DE6CDE2}" presName="node" presStyleLbl="node1" presStyleIdx="0" presStyleCnt="5" custScaleX="137624" custScaleY="132207">
        <dgm:presLayoutVars>
          <dgm:bulletEnabled val="1"/>
        </dgm:presLayoutVars>
      </dgm:prSet>
      <dgm:spPr/>
    </dgm:pt>
    <dgm:pt modelId="{44469E99-234B-406E-B0F6-F21E49854C1B}" type="pres">
      <dgm:prSet presAssocID="{72D5DA33-59A8-4412-A66D-F05435653E06}" presName="sibTrans" presStyleLbl="sibTrans2D1" presStyleIdx="0" presStyleCnt="5"/>
      <dgm:spPr/>
    </dgm:pt>
    <dgm:pt modelId="{588E5407-26F4-40AE-8385-A3E86AA96DB9}" type="pres">
      <dgm:prSet presAssocID="{72D5DA33-59A8-4412-A66D-F05435653E06}" presName="connectorText" presStyleLbl="sibTrans2D1" presStyleIdx="0" presStyleCnt="5"/>
      <dgm:spPr/>
    </dgm:pt>
    <dgm:pt modelId="{CE1E3156-2C60-4CED-AED0-90AF6FAA02E7}" type="pres">
      <dgm:prSet presAssocID="{BD38817B-7A1E-46A6-B4BF-B7EF8CB7BEA3}" presName="node" presStyleLbl="node1" presStyleIdx="1" presStyleCnt="5" custScaleX="118244" custScaleY="120670" custRadScaleRad="145750" custRadScaleInc="15997">
        <dgm:presLayoutVars>
          <dgm:bulletEnabled val="1"/>
        </dgm:presLayoutVars>
      </dgm:prSet>
      <dgm:spPr/>
    </dgm:pt>
    <dgm:pt modelId="{24F7C7F1-A934-475D-AD10-4D1A64149BA1}" type="pres">
      <dgm:prSet presAssocID="{72225CDD-0281-4011-8E43-5C21F9002D09}" presName="sibTrans" presStyleLbl="sibTrans2D1" presStyleIdx="1" presStyleCnt="5"/>
      <dgm:spPr/>
    </dgm:pt>
    <dgm:pt modelId="{8B59FA6E-0099-4FAA-B6FB-866673900D01}" type="pres">
      <dgm:prSet presAssocID="{72225CDD-0281-4011-8E43-5C21F9002D09}" presName="connectorText" presStyleLbl="sibTrans2D1" presStyleIdx="1" presStyleCnt="5"/>
      <dgm:spPr/>
    </dgm:pt>
    <dgm:pt modelId="{81F91C46-F564-4EF7-AC4A-3C1ACF2BCB6A}" type="pres">
      <dgm:prSet presAssocID="{97B3E510-F2EB-4936-87BF-CE2649B59925}" presName="node" presStyleLbl="node1" presStyleIdx="2" presStyleCnt="5" custScaleX="133682" custScaleY="131990" custRadScaleRad="102312" custRadScaleInc="-5203">
        <dgm:presLayoutVars>
          <dgm:bulletEnabled val="1"/>
        </dgm:presLayoutVars>
      </dgm:prSet>
      <dgm:spPr/>
    </dgm:pt>
    <dgm:pt modelId="{363E4EA0-B4E4-4CFF-9861-13E929660AF9}" type="pres">
      <dgm:prSet presAssocID="{CA4A0AE2-8CDE-49AB-83C1-38D77D82A2AE}" presName="sibTrans" presStyleLbl="sibTrans2D1" presStyleIdx="2" presStyleCnt="5"/>
      <dgm:spPr/>
    </dgm:pt>
    <dgm:pt modelId="{69B90D83-9270-4897-9138-23E8CACF4F27}" type="pres">
      <dgm:prSet presAssocID="{CA4A0AE2-8CDE-49AB-83C1-38D77D82A2AE}" presName="connectorText" presStyleLbl="sibTrans2D1" presStyleIdx="2" presStyleCnt="5"/>
      <dgm:spPr/>
    </dgm:pt>
    <dgm:pt modelId="{789BBF66-1168-4A29-9519-4F96256CE3B9}" type="pres">
      <dgm:prSet presAssocID="{32420C05-2C7F-4FAF-B901-1DF5EC67FC83}" presName="node" presStyleLbl="node1" presStyleIdx="3" presStyleCnt="5" custScaleX="133135" custScaleY="122506" custRadScaleRad="104489" custRadScaleInc="4257">
        <dgm:presLayoutVars>
          <dgm:bulletEnabled val="1"/>
        </dgm:presLayoutVars>
      </dgm:prSet>
      <dgm:spPr/>
    </dgm:pt>
    <dgm:pt modelId="{7638E781-CE87-400A-B761-CDB0E73110EB}" type="pres">
      <dgm:prSet presAssocID="{B9BECF1B-185A-4179-9067-6A5EDF47CE6E}" presName="sibTrans" presStyleLbl="sibTrans2D1" presStyleIdx="3" presStyleCnt="5"/>
      <dgm:spPr/>
    </dgm:pt>
    <dgm:pt modelId="{A338D9E1-8539-4303-A26D-19889D52AA6F}" type="pres">
      <dgm:prSet presAssocID="{B9BECF1B-185A-4179-9067-6A5EDF47CE6E}" presName="connectorText" presStyleLbl="sibTrans2D1" presStyleIdx="3" presStyleCnt="5"/>
      <dgm:spPr/>
    </dgm:pt>
    <dgm:pt modelId="{E368E5FF-0054-4E55-BEA1-165880071881}" type="pres">
      <dgm:prSet presAssocID="{1077BCA5-5041-4C26-819A-61FF6E9E975B}" presName="node" presStyleLbl="node1" presStyleIdx="4" presStyleCnt="5" custScaleX="134406" custScaleY="120668" custRadScaleRad="142462" custRadScaleInc="-15200">
        <dgm:presLayoutVars>
          <dgm:bulletEnabled val="1"/>
        </dgm:presLayoutVars>
      </dgm:prSet>
      <dgm:spPr/>
    </dgm:pt>
    <dgm:pt modelId="{D149FFD3-7CF7-45E3-A2C4-09FC6321ECAB}" type="pres">
      <dgm:prSet presAssocID="{3397EFF4-AE9C-4043-8546-85C8CD1CD6E7}" presName="sibTrans" presStyleLbl="sibTrans2D1" presStyleIdx="4" presStyleCnt="5"/>
      <dgm:spPr/>
    </dgm:pt>
    <dgm:pt modelId="{4AA9273D-CCC0-4EE6-96D7-045BB907D0F1}" type="pres">
      <dgm:prSet presAssocID="{3397EFF4-AE9C-4043-8546-85C8CD1CD6E7}" presName="connectorText" presStyleLbl="sibTrans2D1" presStyleIdx="4" presStyleCnt="5"/>
      <dgm:spPr/>
    </dgm:pt>
  </dgm:ptLst>
  <dgm:cxnLst>
    <dgm:cxn modelId="{B9FD8708-FE78-4CC1-A295-8CEAFABDE22B}" srcId="{DFE82989-9695-4DC7-8916-4FFAA82664D3}" destId="{32420C05-2C7F-4FAF-B901-1DF5EC67FC83}" srcOrd="3" destOrd="0" parTransId="{D356EC7F-0A3B-4E5B-8297-DACFE30D9DB3}" sibTransId="{B9BECF1B-185A-4179-9067-6A5EDF47CE6E}"/>
    <dgm:cxn modelId="{875ADD20-8680-465F-815F-BE41FC2C4D85}" type="presOf" srcId="{CA4A0AE2-8CDE-49AB-83C1-38D77D82A2AE}" destId="{69B90D83-9270-4897-9138-23E8CACF4F27}" srcOrd="1" destOrd="0" presId="urn:microsoft.com/office/officeart/2005/8/layout/cycle2"/>
    <dgm:cxn modelId="{60905B38-0D56-43ED-AFD4-4AAD15C3D26E}" type="presOf" srcId="{72D5DA33-59A8-4412-A66D-F05435653E06}" destId="{588E5407-26F4-40AE-8385-A3E86AA96DB9}" srcOrd="1" destOrd="0" presId="urn:microsoft.com/office/officeart/2005/8/layout/cycle2"/>
    <dgm:cxn modelId="{78F2B23D-2EAE-4BF4-A48F-8AAD89C5DABD}" srcId="{DFE82989-9695-4DC7-8916-4FFAA82664D3}" destId="{F96AF1E4-2957-4B09-B1DD-567A3DE6CDE2}" srcOrd="0" destOrd="0" parTransId="{73B49E81-959A-450C-8775-421727277EB9}" sibTransId="{72D5DA33-59A8-4412-A66D-F05435653E06}"/>
    <dgm:cxn modelId="{F6CC705F-C146-4129-9D2D-A31C0BAA3FA1}" type="presOf" srcId="{CA4A0AE2-8CDE-49AB-83C1-38D77D82A2AE}" destId="{363E4EA0-B4E4-4CFF-9861-13E929660AF9}" srcOrd="0" destOrd="0" presId="urn:microsoft.com/office/officeart/2005/8/layout/cycle2"/>
    <dgm:cxn modelId="{50E15341-4BBE-4624-9794-781C7B3A313D}" type="presOf" srcId="{72D5DA33-59A8-4412-A66D-F05435653E06}" destId="{44469E99-234B-406E-B0F6-F21E49854C1B}" srcOrd="0" destOrd="0" presId="urn:microsoft.com/office/officeart/2005/8/layout/cycle2"/>
    <dgm:cxn modelId="{6DCACC80-7F97-4D78-9C0F-D326F36BB2E6}" type="presOf" srcId="{B9BECF1B-185A-4179-9067-6A5EDF47CE6E}" destId="{A338D9E1-8539-4303-A26D-19889D52AA6F}" srcOrd="1" destOrd="0" presId="urn:microsoft.com/office/officeart/2005/8/layout/cycle2"/>
    <dgm:cxn modelId="{25693391-3F8C-41B0-B7D6-0DB03D30B370}" type="presOf" srcId="{B9BECF1B-185A-4179-9067-6A5EDF47CE6E}" destId="{7638E781-CE87-400A-B761-CDB0E73110EB}" srcOrd="0" destOrd="0" presId="urn:microsoft.com/office/officeart/2005/8/layout/cycle2"/>
    <dgm:cxn modelId="{8DCFA993-BDAE-44C1-95A9-55787F23F7E6}" type="presOf" srcId="{72225CDD-0281-4011-8E43-5C21F9002D09}" destId="{8B59FA6E-0099-4FAA-B6FB-866673900D01}" srcOrd="1" destOrd="0" presId="urn:microsoft.com/office/officeart/2005/8/layout/cycle2"/>
    <dgm:cxn modelId="{FE07AE96-2695-4C41-A858-24E4703CC966}" type="presOf" srcId="{3397EFF4-AE9C-4043-8546-85C8CD1CD6E7}" destId="{D149FFD3-7CF7-45E3-A2C4-09FC6321ECAB}" srcOrd="0" destOrd="0" presId="urn:microsoft.com/office/officeart/2005/8/layout/cycle2"/>
    <dgm:cxn modelId="{08A1A698-77B5-43E0-A019-3A4F30162FA2}" type="presOf" srcId="{32420C05-2C7F-4FAF-B901-1DF5EC67FC83}" destId="{789BBF66-1168-4A29-9519-4F96256CE3B9}" srcOrd="0" destOrd="0" presId="urn:microsoft.com/office/officeart/2005/8/layout/cycle2"/>
    <dgm:cxn modelId="{9012C6AC-B6A0-4517-B2F2-07CD662085AD}" type="presOf" srcId="{BD38817B-7A1E-46A6-B4BF-B7EF8CB7BEA3}" destId="{CE1E3156-2C60-4CED-AED0-90AF6FAA02E7}" srcOrd="0" destOrd="0" presId="urn:microsoft.com/office/officeart/2005/8/layout/cycle2"/>
    <dgm:cxn modelId="{03E539B9-C16C-485B-9424-A5975211280D}" type="presOf" srcId="{F96AF1E4-2957-4B09-B1DD-567A3DE6CDE2}" destId="{22163185-0CC2-4B7F-A156-9FF921A287F5}" srcOrd="0" destOrd="0" presId="urn:microsoft.com/office/officeart/2005/8/layout/cycle2"/>
    <dgm:cxn modelId="{023ABBBB-E30C-49C0-944C-82EE72F5A1B5}" type="presOf" srcId="{3397EFF4-AE9C-4043-8546-85C8CD1CD6E7}" destId="{4AA9273D-CCC0-4EE6-96D7-045BB907D0F1}" srcOrd="1" destOrd="0" presId="urn:microsoft.com/office/officeart/2005/8/layout/cycle2"/>
    <dgm:cxn modelId="{DC7476C9-21F4-459A-9034-00C3383562CC}" srcId="{DFE82989-9695-4DC7-8916-4FFAA82664D3}" destId="{97B3E510-F2EB-4936-87BF-CE2649B59925}" srcOrd="2" destOrd="0" parTransId="{28ECBDFF-E077-4B48-BB6A-21BBF1D686D3}" sibTransId="{CA4A0AE2-8CDE-49AB-83C1-38D77D82A2AE}"/>
    <dgm:cxn modelId="{69F488D0-EA93-4F2C-94D8-0B799A997A2B}" srcId="{DFE82989-9695-4DC7-8916-4FFAA82664D3}" destId="{BD38817B-7A1E-46A6-B4BF-B7EF8CB7BEA3}" srcOrd="1" destOrd="0" parTransId="{5BC0E60A-DFCA-4CE8-AA00-15460F11454A}" sibTransId="{72225CDD-0281-4011-8E43-5C21F9002D09}"/>
    <dgm:cxn modelId="{B62D68DD-363F-4510-A043-596DF766439D}" type="presOf" srcId="{72225CDD-0281-4011-8E43-5C21F9002D09}" destId="{24F7C7F1-A934-475D-AD10-4D1A64149BA1}" srcOrd="0" destOrd="0" presId="urn:microsoft.com/office/officeart/2005/8/layout/cycle2"/>
    <dgm:cxn modelId="{B89E48E3-C3EB-4948-BC84-EFCA4D2CA065}" type="presOf" srcId="{97B3E510-F2EB-4936-87BF-CE2649B59925}" destId="{81F91C46-F564-4EF7-AC4A-3C1ACF2BCB6A}" srcOrd="0" destOrd="0" presId="urn:microsoft.com/office/officeart/2005/8/layout/cycle2"/>
    <dgm:cxn modelId="{AC27CEE3-3E36-42F2-95CA-A56329465535}" type="presOf" srcId="{DFE82989-9695-4DC7-8916-4FFAA82664D3}" destId="{CF39443B-523A-4923-B994-AF38B5791D4D}" srcOrd="0" destOrd="0" presId="urn:microsoft.com/office/officeart/2005/8/layout/cycle2"/>
    <dgm:cxn modelId="{BECAFAE8-24FB-4660-9998-9EB524993454}" srcId="{DFE82989-9695-4DC7-8916-4FFAA82664D3}" destId="{1077BCA5-5041-4C26-819A-61FF6E9E975B}" srcOrd="4" destOrd="0" parTransId="{ABC76AD3-301C-459E-B32F-F148E9D690ED}" sibTransId="{3397EFF4-AE9C-4043-8546-85C8CD1CD6E7}"/>
    <dgm:cxn modelId="{258427EE-16CF-407D-A6BD-7A5FB9165F7A}" type="presOf" srcId="{1077BCA5-5041-4C26-819A-61FF6E9E975B}" destId="{E368E5FF-0054-4E55-BEA1-165880071881}" srcOrd="0" destOrd="0" presId="urn:microsoft.com/office/officeart/2005/8/layout/cycle2"/>
    <dgm:cxn modelId="{61AF80D2-5C55-4EAD-BB50-DEE52B91A348}" type="presParOf" srcId="{CF39443B-523A-4923-B994-AF38B5791D4D}" destId="{22163185-0CC2-4B7F-A156-9FF921A287F5}" srcOrd="0" destOrd="0" presId="urn:microsoft.com/office/officeart/2005/8/layout/cycle2"/>
    <dgm:cxn modelId="{1974CF5B-DDCE-45CB-A3D1-C4345FD00A64}" type="presParOf" srcId="{CF39443B-523A-4923-B994-AF38B5791D4D}" destId="{44469E99-234B-406E-B0F6-F21E49854C1B}" srcOrd="1" destOrd="0" presId="urn:microsoft.com/office/officeart/2005/8/layout/cycle2"/>
    <dgm:cxn modelId="{736001F8-E9D2-4C2A-821B-4FD832A6618F}" type="presParOf" srcId="{44469E99-234B-406E-B0F6-F21E49854C1B}" destId="{588E5407-26F4-40AE-8385-A3E86AA96DB9}" srcOrd="0" destOrd="0" presId="urn:microsoft.com/office/officeart/2005/8/layout/cycle2"/>
    <dgm:cxn modelId="{E3D4DB43-A641-4DB5-9F2F-739002C2C767}" type="presParOf" srcId="{CF39443B-523A-4923-B994-AF38B5791D4D}" destId="{CE1E3156-2C60-4CED-AED0-90AF6FAA02E7}" srcOrd="2" destOrd="0" presId="urn:microsoft.com/office/officeart/2005/8/layout/cycle2"/>
    <dgm:cxn modelId="{A7551966-C9E7-4D11-9252-9060ED6AF962}" type="presParOf" srcId="{CF39443B-523A-4923-B994-AF38B5791D4D}" destId="{24F7C7F1-A934-475D-AD10-4D1A64149BA1}" srcOrd="3" destOrd="0" presId="urn:microsoft.com/office/officeart/2005/8/layout/cycle2"/>
    <dgm:cxn modelId="{D46AF6E2-018E-4C50-893C-3A806785A457}" type="presParOf" srcId="{24F7C7F1-A934-475D-AD10-4D1A64149BA1}" destId="{8B59FA6E-0099-4FAA-B6FB-866673900D01}" srcOrd="0" destOrd="0" presId="urn:microsoft.com/office/officeart/2005/8/layout/cycle2"/>
    <dgm:cxn modelId="{26B3C8FC-9091-4FB0-8BE5-D2C95FFB3F46}" type="presParOf" srcId="{CF39443B-523A-4923-B994-AF38B5791D4D}" destId="{81F91C46-F564-4EF7-AC4A-3C1ACF2BCB6A}" srcOrd="4" destOrd="0" presId="urn:microsoft.com/office/officeart/2005/8/layout/cycle2"/>
    <dgm:cxn modelId="{5A81F394-CD76-476B-B49A-75669D265E39}" type="presParOf" srcId="{CF39443B-523A-4923-B994-AF38B5791D4D}" destId="{363E4EA0-B4E4-4CFF-9861-13E929660AF9}" srcOrd="5" destOrd="0" presId="urn:microsoft.com/office/officeart/2005/8/layout/cycle2"/>
    <dgm:cxn modelId="{3AC30E85-5026-4F42-9060-830F77FCE302}" type="presParOf" srcId="{363E4EA0-B4E4-4CFF-9861-13E929660AF9}" destId="{69B90D83-9270-4897-9138-23E8CACF4F27}" srcOrd="0" destOrd="0" presId="urn:microsoft.com/office/officeart/2005/8/layout/cycle2"/>
    <dgm:cxn modelId="{5B0AA1FA-5A7F-408F-9138-0FA5854988BD}" type="presParOf" srcId="{CF39443B-523A-4923-B994-AF38B5791D4D}" destId="{789BBF66-1168-4A29-9519-4F96256CE3B9}" srcOrd="6" destOrd="0" presId="urn:microsoft.com/office/officeart/2005/8/layout/cycle2"/>
    <dgm:cxn modelId="{83EC8918-605E-40C5-AC54-6DB4F4F68FCA}" type="presParOf" srcId="{CF39443B-523A-4923-B994-AF38B5791D4D}" destId="{7638E781-CE87-400A-B761-CDB0E73110EB}" srcOrd="7" destOrd="0" presId="urn:microsoft.com/office/officeart/2005/8/layout/cycle2"/>
    <dgm:cxn modelId="{9A154470-F5D5-4404-90CF-C0F6848A7D03}" type="presParOf" srcId="{7638E781-CE87-400A-B761-CDB0E73110EB}" destId="{A338D9E1-8539-4303-A26D-19889D52AA6F}" srcOrd="0" destOrd="0" presId="urn:microsoft.com/office/officeart/2005/8/layout/cycle2"/>
    <dgm:cxn modelId="{D84AA6D2-919A-4DE1-B2AD-9D36B4236D21}" type="presParOf" srcId="{CF39443B-523A-4923-B994-AF38B5791D4D}" destId="{E368E5FF-0054-4E55-BEA1-165880071881}" srcOrd="8" destOrd="0" presId="urn:microsoft.com/office/officeart/2005/8/layout/cycle2"/>
    <dgm:cxn modelId="{C0F75EB9-291E-427B-8E2D-FEBFA43AAEEF}" type="presParOf" srcId="{CF39443B-523A-4923-B994-AF38B5791D4D}" destId="{D149FFD3-7CF7-45E3-A2C4-09FC6321ECAB}" srcOrd="9" destOrd="0" presId="urn:microsoft.com/office/officeart/2005/8/layout/cycle2"/>
    <dgm:cxn modelId="{CD6B8C89-E347-4D47-BDEB-B117E4EE6307}" type="presParOf" srcId="{D149FFD3-7CF7-45E3-A2C4-09FC6321ECAB}" destId="{4AA9273D-CCC0-4EE6-96D7-045BB907D0F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CFF20A-A99A-4D3A-9575-82D495CFC281}">
      <dsp:nvSpPr>
        <dsp:cNvPr id="0" name=""/>
        <dsp:cNvSpPr/>
      </dsp:nvSpPr>
      <dsp:spPr>
        <a:xfrm>
          <a:off x="362656" y="2158"/>
          <a:ext cx="1957833" cy="1174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It comes on when I think about it</a:t>
          </a:r>
        </a:p>
      </dsp:txBody>
      <dsp:txXfrm>
        <a:off x="362656" y="2158"/>
        <a:ext cx="1957833" cy="1174700"/>
      </dsp:txXfrm>
    </dsp:sp>
    <dsp:sp modelId="{5D956039-6B5E-45B1-BE07-B42D76A80B7A}">
      <dsp:nvSpPr>
        <dsp:cNvPr id="0" name=""/>
        <dsp:cNvSpPr/>
      </dsp:nvSpPr>
      <dsp:spPr>
        <a:xfrm>
          <a:off x="2516274" y="2158"/>
          <a:ext cx="1957833" cy="1174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Watching someone move makes it hurt</a:t>
          </a:r>
        </a:p>
      </dsp:txBody>
      <dsp:txXfrm>
        <a:off x="2516274" y="2158"/>
        <a:ext cx="1957833" cy="1174700"/>
      </dsp:txXfrm>
    </dsp:sp>
    <dsp:sp modelId="{CE743FB9-E96A-42D2-B385-D59F6C745F94}">
      <dsp:nvSpPr>
        <dsp:cNvPr id="0" name=""/>
        <dsp:cNvSpPr/>
      </dsp:nvSpPr>
      <dsp:spPr>
        <a:xfrm>
          <a:off x="4669891" y="2158"/>
          <a:ext cx="1957833" cy="1174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It started off simple and now it has spread</a:t>
          </a:r>
        </a:p>
      </dsp:txBody>
      <dsp:txXfrm>
        <a:off x="4669891" y="2158"/>
        <a:ext cx="1957833" cy="1174700"/>
      </dsp:txXfrm>
    </dsp:sp>
    <dsp:sp modelId="{CDE07C67-1D6C-49C3-978B-A607CE59C656}">
      <dsp:nvSpPr>
        <dsp:cNvPr id="0" name=""/>
        <dsp:cNvSpPr/>
      </dsp:nvSpPr>
      <dsp:spPr>
        <a:xfrm>
          <a:off x="6823509" y="2158"/>
          <a:ext cx="1957833" cy="1174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It is worse on Mondays </a:t>
          </a:r>
        </a:p>
      </dsp:txBody>
      <dsp:txXfrm>
        <a:off x="6823509" y="2158"/>
        <a:ext cx="1957833" cy="1174700"/>
      </dsp:txXfrm>
    </dsp:sp>
    <dsp:sp modelId="{73472C1F-844B-4D77-936B-BCC50938C6BA}">
      <dsp:nvSpPr>
        <dsp:cNvPr id="0" name=""/>
        <dsp:cNvSpPr/>
      </dsp:nvSpPr>
      <dsp:spPr>
        <a:xfrm>
          <a:off x="362656" y="1372641"/>
          <a:ext cx="1957833" cy="1174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 pain has a mind of its own </a:t>
          </a:r>
        </a:p>
      </dsp:txBody>
      <dsp:txXfrm>
        <a:off x="362656" y="1372641"/>
        <a:ext cx="1957833" cy="1174700"/>
      </dsp:txXfrm>
    </dsp:sp>
    <dsp:sp modelId="{306E5A25-1ABF-4CA1-BCAE-C81E7699A12B}">
      <dsp:nvSpPr>
        <dsp:cNvPr id="0" name=""/>
        <dsp:cNvSpPr/>
      </dsp:nvSpPr>
      <dsp:spPr>
        <a:xfrm>
          <a:off x="2516274" y="1372641"/>
          <a:ext cx="1957833" cy="1174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It gets better with a vodka/pint/wine</a:t>
          </a:r>
        </a:p>
      </dsp:txBody>
      <dsp:txXfrm>
        <a:off x="2516274" y="1372641"/>
        <a:ext cx="1957833" cy="1174700"/>
      </dsp:txXfrm>
    </dsp:sp>
    <dsp:sp modelId="{96FE120A-0A07-4FDB-B53C-9893BC95FD76}">
      <dsp:nvSpPr>
        <dsp:cNvPr id="0" name=""/>
        <dsp:cNvSpPr/>
      </dsp:nvSpPr>
      <dsp:spPr>
        <a:xfrm>
          <a:off x="4669891" y="1372641"/>
          <a:ext cx="1957833" cy="1174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My pain is worse when I’m anxious or depressed or stressed </a:t>
          </a:r>
        </a:p>
      </dsp:txBody>
      <dsp:txXfrm>
        <a:off x="4669891" y="1372641"/>
        <a:ext cx="1957833" cy="1174700"/>
      </dsp:txXfrm>
    </dsp:sp>
    <dsp:sp modelId="{24EA12ED-9E8A-4CC6-82A2-AC9C7E8DCFE9}">
      <dsp:nvSpPr>
        <dsp:cNvPr id="0" name=""/>
        <dsp:cNvSpPr/>
      </dsp:nvSpPr>
      <dsp:spPr>
        <a:xfrm>
          <a:off x="6823509" y="1372641"/>
          <a:ext cx="1957833" cy="1174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 pain moves around </a:t>
          </a:r>
        </a:p>
      </dsp:txBody>
      <dsp:txXfrm>
        <a:off x="6823509" y="1372641"/>
        <a:ext cx="1957833" cy="1174700"/>
      </dsp:txXfrm>
    </dsp:sp>
    <dsp:sp modelId="{6FB6221A-99AC-47AC-ACD3-3C9E40904C04}">
      <dsp:nvSpPr>
        <dsp:cNvPr id="0" name=""/>
        <dsp:cNvSpPr/>
      </dsp:nvSpPr>
      <dsp:spPr>
        <a:xfrm>
          <a:off x="3593083" y="2743125"/>
          <a:ext cx="1957833" cy="1174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No-one seems to believe me (I’ve had so many diagnoses)</a:t>
          </a:r>
        </a:p>
      </dsp:txBody>
      <dsp:txXfrm>
        <a:off x="3593083" y="2743125"/>
        <a:ext cx="1957833" cy="11747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163185-0CC2-4B7F-A156-9FF921A287F5}">
      <dsp:nvSpPr>
        <dsp:cNvPr id="0" name=""/>
        <dsp:cNvSpPr/>
      </dsp:nvSpPr>
      <dsp:spPr>
        <a:xfrm>
          <a:off x="3501979" y="-263592"/>
          <a:ext cx="2273537" cy="218404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Decide what you want to do more of </a:t>
          </a:r>
        </a:p>
      </dsp:txBody>
      <dsp:txXfrm>
        <a:off x="3834931" y="56255"/>
        <a:ext cx="1607633" cy="1544355"/>
      </dsp:txXfrm>
    </dsp:sp>
    <dsp:sp modelId="{44469E99-234B-406E-B0F6-F21E49854C1B}">
      <dsp:nvSpPr>
        <dsp:cNvPr id="0" name=""/>
        <dsp:cNvSpPr/>
      </dsp:nvSpPr>
      <dsp:spPr>
        <a:xfrm rot="1552710">
          <a:off x="5864694" y="1302831"/>
          <a:ext cx="653268" cy="5575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5873080" y="1377838"/>
        <a:ext cx="486004" cy="334529"/>
      </dsp:txXfrm>
    </dsp:sp>
    <dsp:sp modelId="{CE1E3156-2C60-4CED-AED0-90AF6FAA02E7}">
      <dsp:nvSpPr>
        <dsp:cNvPr id="0" name=""/>
        <dsp:cNvSpPr/>
      </dsp:nvSpPr>
      <dsp:spPr>
        <a:xfrm>
          <a:off x="6667863" y="1289850"/>
          <a:ext cx="1953381" cy="19934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Find your baseline </a:t>
          </a:r>
        </a:p>
      </dsp:txBody>
      <dsp:txXfrm>
        <a:off x="6953929" y="1581785"/>
        <a:ext cx="1381249" cy="1409588"/>
      </dsp:txXfrm>
    </dsp:sp>
    <dsp:sp modelId="{24F7C7F1-A934-475D-AD10-4D1A64149BA1}">
      <dsp:nvSpPr>
        <dsp:cNvPr id="0" name=""/>
        <dsp:cNvSpPr/>
      </dsp:nvSpPr>
      <dsp:spPr>
        <a:xfrm rot="7529501">
          <a:off x="6627429" y="3133378"/>
          <a:ext cx="429016" cy="5575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6729144" y="3192491"/>
        <a:ext cx="300311" cy="334529"/>
      </dsp:txXfrm>
    </dsp:sp>
    <dsp:sp modelId="{81F91C46-F564-4EF7-AC4A-3C1ACF2BCB6A}">
      <dsp:nvSpPr>
        <dsp:cNvPr id="0" name=""/>
        <dsp:cNvSpPr/>
      </dsp:nvSpPr>
      <dsp:spPr>
        <a:xfrm>
          <a:off x="4860025" y="3552793"/>
          <a:ext cx="2208416" cy="21804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Plan your progression </a:t>
          </a:r>
        </a:p>
      </dsp:txBody>
      <dsp:txXfrm>
        <a:off x="5183440" y="3872115"/>
        <a:ext cx="1561586" cy="1541820"/>
      </dsp:txXfrm>
    </dsp:sp>
    <dsp:sp modelId="{363E4EA0-B4E4-4CFF-9861-13E929660AF9}">
      <dsp:nvSpPr>
        <dsp:cNvPr id="0" name=""/>
        <dsp:cNvSpPr/>
      </dsp:nvSpPr>
      <dsp:spPr>
        <a:xfrm rot="10796210">
          <a:off x="4511345" y="4365718"/>
          <a:ext cx="246401" cy="5575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4585265" y="4477186"/>
        <a:ext cx="172481" cy="334529"/>
      </dsp:txXfrm>
    </dsp:sp>
    <dsp:sp modelId="{789BBF66-1168-4A29-9519-4F96256CE3B9}">
      <dsp:nvSpPr>
        <dsp:cNvPr id="0" name=""/>
        <dsp:cNvSpPr/>
      </dsp:nvSpPr>
      <dsp:spPr>
        <a:xfrm>
          <a:off x="2195739" y="3634073"/>
          <a:ext cx="2199379" cy="20237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Don’t flare up, but don’t freak out if you do</a:t>
          </a:r>
        </a:p>
      </dsp:txBody>
      <dsp:txXfrm>
        <a:off x="2517831" y="3930450"/>
        <a:ext cx="1555195" cy="1431035"/>
      </dsp:txXfrm>
    </dsp:sp>
    <dsp:sp modelId="{7638E781-CE87-400A-B761-CDB0E73110EB}">
      <dsp:nvSpPr>
        <dsp:cNvPr id="0" name=""/>
        <dsp:cNvSpPr/>
      </dsp:nvSpPr>
      <dsp:spPr>
        <a:xfrm rot="14159973">
          <a:off x="2296997" y="3193617"/>
          <a:ext cx="413662" cy="5575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2393745" y="3356567"/>
        <a:ext cx="289563" cy="334529"/>
      </dsp:txXfrm>
    </dsp:sp>
    <dsp:sp modelId="{E368E5FF-0054-4E55-BEA1-165880071881}">
      <dsp:nvSpPr>
        <dsp:cNvPr id="0" name=""/>
        <dsp:cNvSpPr/>
      </dsp:nvSpPr>
      <dsp:spPr>
        <a:xfrm>
          <a:off x="593791" y="1289873"/>
          <a:ext cx="2220376" cy="199342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It’s a lifestyle thing </a:t>
          </a:r>
        </a:p>
      </dsp:txBody>
      <dsp:txXfrm>
        <a:off x="918958" y="1581803"/>
        <a:ext cx="1570042" cy="1409565"/>
      </dsp:txXfrm>
    </dsp:sp>
    <dsp:sp modelId="{D149FFD3-7CF7-45E3-A2C4-09FC6321ECAB}">
      <dsp:nvSpPr>
        <dsp:cNvPr id="0" name=""/>
        <dsp:cNvSpPr/>
      </dsp:nvSpPr>
      <dsp:spPr>
        <a:xfrm rot="20014757">
          <a:off x="2855675" y="1295371"/>
          <a:ext cx="564413" cy="5575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2864410" y="1444093"/>
        <a:ext cx="397149" cy="3345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2A675B-8E35-4C3E-93BE-9B47B965B1BD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D8243C-B2BD-4013-8E7E-7CFBC6435A8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236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808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2412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8700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3011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9892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9092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0887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Sensitivity alters by the sensors changing the way they work</a:t>
            </a:r>
          </a:p>
          <a:p>
            <a:r>
              <a:rPr lang="en-GB" dirty="0"/>
              <a:t>Stay open longer each time they are opened (more +</a:t>
            </a:r>
            <a:r>
              <a:rPr lang="en-GB" dirty="0" err="1"/>
              <a:t>vely</a:t>
            </a:r>
            <a:r>
              <a:rPr lang="en-GB" dirty="0"/>
              <a:t> charged ions move in to neuron)</a:t>
            </a:r>
          </a:p>
          <a:p>
            <a:r>
              <a:rPr lang="en-GB" dirty="0"/>
              <a:t>Increased manufacture of sensory receptors (binding sites) </a:t>
            </a:r>
          </a:p>
          <a:p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Allodynia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is the experience of pain from stimuli that isn't normally painful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2675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3241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6794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5483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2504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5244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1854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4657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96072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96136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9031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81537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65223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27735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93012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13620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57890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Sometimes a bit of trickery needed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36522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00179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1073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3500438"/>
            <a:ext cx="7772400" cy="1470025"/>
          </a:xfrm>
        </p:spPr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Explain Pain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7290" y="5105400"/>
            <a:ext cx="6400800" cy="1752600"/>
          </a:xfrm>
        </p:spPr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PART 3</a:t>
            </a:r>
          </a:p>
        </p:txBody>
      </p:sp>
      <p:pic>
        <p:nvPicPr>
          <p:cNvPr id="2050" name="Picture 2" descr="C:\Users\s2108939\AppData\Local\Microsoft\Windows\Temporary Internet Files\Content.Outlook\KVKUVOG7\IMG00739-20111124-1413.jpg"/>
          <p:cNvPicPr>
            <a:picLocks noChangeAspect="1" noChangeArrowheads="1"/>
          </p:cNvPicPr>
          <p:nvPr/>
        </p:nvPicPr>
        <p:blipFill>
          <a:blip r:embed="rId3" cstate="print"/>
          <a:srcRect l="2343" t="3125"/>
          <a:stretch>
            <a:fillRect/>
          </a:stretch>
        </p:blipFill>
        <p:spPr bwMode="auto">
          <a:xfrm>
            <a:off x="2483768" y="152020"/>
            <a:ext cx="4500562" cy="3348418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06"/>
    </mc:Choice>
    <mc:Fallback xmlns="">
      <p:transition spd="slow" advTm="410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Consider the following potential areas for FAULTS in our danger alarm system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7620000" cy="381642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Altered Nociceptive sensors (Thermal, Chemical and Mechanical)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Peripheral Nerves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Spinal Cord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Brain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Thoughts and Beliefs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Response System (SNS, PNS, endocrine, immune, movement patterns)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892"/>
    </mc:Choice>
    <mc:Fallback xmlns="">
      <p:transition spd="slow" advTm="30892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1. Altered Nociceptive sensors (Thermal, Chemical and Mechanical)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24847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The life of a sensor is short</a:t>
            </a:r>
          </a:p>
          <a:p>
            <a:r>
              <a:rPr lang="en-GB" dirty="0"/>
              <a:t>They only live for a few days then they are replaced by fresh sensors</a:t>
            </a:r>
          </a:p>
          <a:p>
            <a:r>
              <a:rPr lang="en-GB" dirty="0"/>
              <a:t>Sensitivity is continually changing </a:t>
            </a:r>
          </a:p>
          <a:p>
            <a:r>
              <a:rPr lang="en-GB" dirty="0"/>
              <a:t>If you are pain sufferer, your current level of sensitivity is not fixed </a:t>
            </a:r>
          </a:p>
          <a:p>
            <a:r>
              <a:rPr lang="en-GB" dirty="0"/>
              <a:t>If the brain decides that increased sensitivity is in your best interests, the DNA can increase the manufacture of more sensors (T, M, C) </a:t>
            </a:r>
          </a:p>
          <a:p>
            <a:r>
              <a:rPr lang="en-GB" dirty="0"/>
              <a:t>The rate at which sensors are made is normally stable but can change quickly (increase or decrease)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444"/>
    </mc:Choice>
    <mc:Fallback xmlns="">
      <p:transition spd="slow" advTm="95444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Consider the following potential areas for FAULTS in our danger alarm system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7620000" cy="381642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Altered Nociceptive sensors (Thermal, Chemical and Mechanical)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Peripheral Nerves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Spinal Cord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Brain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Thoughts and Beliefs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Response System (SNS, PNS, endocrine, immune, movement patterns) </a:t>
            </a:r>
          </a:p>
        </p:txBody>
      </p:sp>
    </p:spTree>
    <p:extLst>
      <p:ext uri="{BB962C8B-B14F-4D97-AF65-F5344CB8AC3E}">
        <p14:creationId xmlns:p14="http://schemas.microsoft.com/office/powerpoint/2010/main" val="4128590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57"/>
    </mc:Choice>
    <mc:Fallback xmlns="">
      <p:transition spd="slow" advTm="5857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2. Altered Peripheral Nerves (sensitised) AKA the backfiring nerve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7620000" cy="4800600"/>
          </a:xfrm>
        </p:spPr>
        <p:txBody>
          <a:bodyPr>
            <a:normAutofit/>
          </a:bodyPr>
          <a:lstStyle/>
          <a:p>
            <a:r>
              <a:rPr lang="en-GB" dirty="0"/>
              <a:t>Neurons backfire especially if they are injured </a:t>
            </a:r>
            <a:r>
              <a:rPr lang="en-GB" sz="1800" dirty="0"/>
              <a:t>(Howe, 1977)</a:t>
            </a:r>
            <a:endParaRPr lang="en-GB" dirty="0"/>
          </a:p>
          <a:p>
            <a:r>
              <a:rPr lang="en-GB" dirty="0"/>
              <a:t>Nerves have the ability to send a transmission in both directions, however usually in peripheral nerves the impulses start at the bottom </a:t>
            </a:r>
          </a:p>
          <a:p>
            <a:endParaRPr lang="en-GB" dirty="0"/>
          </a:p>
        </p:txBody>
      </p:sp>
      <p:pic>
        <p:nvPicPr>
          <p:cNvPr id="44034" name="Picture 2" descr="C:\Documents and Settings\Tesco Staff\Local Settings\Temporary Internet Files\Content.IE5\S1G6XHEG\MC90003007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61504" y="4221088"/>
            <a:ext cx="1682496" cy="13716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47"/>
    </mc:Choice>
    <mc:Fallback xmlns="">
      <p:transition spd="slow" advTm="14847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2. Altered Peripheral Nerves (sensitised) AKA the backfiring nerve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80920" cy="38884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When it happens in peripheral nerves, it causes a release of chemicals at the end of the neurone, Wherever that may be!</a:t>
            </a:r>
          </a:p>
          <a:p>
            <a:r>
              <a:rPr lang="en-GB" dirty="0"/>
              <a:t>These chemicals are pro-inflammatory and so can help the healing process in the short term </a:t>
            </a:r>
          </a:p>
          <a:p>
            <a:r>
              <a:rPr lang="en-GB" dirty="0"/>
              <a:t>However this backfiring in the long term results in sustained inflammation: not good for long term tissue health </a:t>
            </a:r>
          </a:p>
          <a:p>
            <a:r>
              <a:rPr lang="en-GB" dirty="0"/>
              <a:t>Explains chronic swelling and pain in peripheral joints?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951"/>
    </mc:Choice>
    <mc:Fallback xmlns="">
      <p:transition spd="slow" advTm="67951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Consider the following potential areas for FAULTS in our danger alarm system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7620000" cy="381642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Altered Nociceptive sensors (Thermal, Chemical and Mechanical)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Peripheral Nerves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Spinal Cord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Brain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Thoughts and Beliefs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Response System (SNS, PNS, endocrine, immune, movement patterns) </a:t>
            </a:r>
          </a:p>
        </p:txBody>
      </p:sp>
    </p:spTree>
    <p:extLst>
      <p:ext uri="{BB962C8B-B14F-4D97-AF65-F5344CB8AC3E}">
        <p14:creationId xmlns:p14="http://schemas.microsoft.com/office/powerpoint/2010/main" val="4229776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6"/>
    </mc:Choice>
    <mc:Fallback xmlns="">
      <p:transition spd="slow" advTm="4726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3. Altered Spinal Cord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When </a:t>
            </a:r>
            <a:r>
              <a:rPr lang="en-GB" dirty="0">
                <a:solidFill>
                  <a:srgbClr val="FF0000"/>
                </a:solidFill>
              </a:rPr>
              <a:t>impulses</a:t>
            </a:r>
            <a:r>
              <a:rPr lang="en-GB" dirty="0"/>
              <a:t> from </a:t>
            </a:r>
            <a:r>
              <a:rPr lang="en-GB" dirty="0">
                <a:solidFill>
                  <a:srgbClr val="FF0000"/>
                </a:solidFill>
              </a:rPr>
              <a:t>inflamed/damaged tissues</a:t>
            </a:r>
            <a:r>
              <a:rPr lang="en-GB" dirty="0"/>
              <a:t> keep arriving at the synapse in the </a:t>
            </a:r>
            <a:r>
              <a:rPr lang="en-GB" dirty="0">
                <a:solidFill>
                  <a:srgbClr val="FF0000"/>
                </a:solidFill>
              </a:rPr>
              <a:t>dorsal horn </a:t>
            </a:r>
          </a:p>
          <a:p>
            <a:r>
              <a:rPr lang="en-GB" dirty="0"/>
              <a:t>The neurones in the SC </a:t>
            </a:r>
            <a:r>
              <a:rPr lang="en-GB" dirty="0">
                <a:solidFill>
                  <a:srgbClr val="FF0000"/>
                </a:solidFill>
              </a:rPr>
              <a:t>adapt </a:t>
            </a:r>
            <a:r>
              <a:rPr lang="en-GB" dirty="0"/>
              <a:t>– within </a:t>
            </a:r>
            <a:r>
              <a:rPr lang="en-GB" dirty="0">
                <a:solidFill>
                  <a:srgbClr val="FF0000"/>
                </a:solidFill>
              </a:rPr>
              <a:t>seconds</a:t>
            </a:r>
            <a:r>
              <a:rPr lang="en-GB" dirty="0"/>
              <a:t> of demand increasing </a:t>
            </a:r>
          </a:p>
          <a:p>
            <a:r>
              <a:rPr lang="en-GB" dirty="0"/>
              <a:t>SHORT TERM </a:t>
            </a:r>
          </a:p>
          <a:p>
            <a:pPr lvl="1"/>
            <a:r>
              <a:rPr lang="en-GB" dirty="0"/>
              <a:t>Increased sensitivity to incoming messages – </a:t>
            </a:r>
          </a:p>
          <a:p>
            <a:pPr lvl="2"/>
            <a:r>
              <a:rPr lang="en-GB" dirty="0"/>
              <a:t>Things that used to hurt, now hurt more (hyperalgesia)</a:t>
            </a:r>
          </a:p>
          <a:p>
            <a:pPr lvl="2"/>
            <a:r>
              <a:rPr lang="en-GB" dirty="0"/>
              <a:t>Things that didn’t hurt before, now hurt (allodynia) </a:t>
            </a: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6651"/>
    </mc:Choice>
    <mc:Fallback xmlns="">
      <p:transition spd="slow" advTm="156651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3. Altered Spinal Cord (LT)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003232" cy="413305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Neuron ‘sprouting’ </a:t>
            </a:r>
          </a:p>
          <a:p>
            <a:pPr lvl="1"/>
            <a:r>
              <a:rPr lang="en-GB" dirty="0"/>
              <a:t>Neurones that don’t even carry danger signals (sensory nerves) sprout close to the danger messenger nerves which then in turn get activated by chemicals</a:t>
            </a:r>
          </a:p>
          <a:p>
            <a:r>
              <a:rPr lang="en-GB" dirty="0"/>
              <a:t>Even light touch of the skin or slight temperature change can now become ‘danger’ message </a:t>
            </a:r>
          </a:p>
          <a:p>
            <a:r>
              <a:rPr lang="en-GB" dirty="0"/>
              <a:t>Process behind the pain is now altered</a:t>
            </a:r>
          </a:p>
          <a:p>
            <a:r>
              <a:rPr lang="en-GB" dirty="0"/>
              <a:t>Brain is receiving false information   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592"/>
    </mc:Choice>
    <mc:Fallback xmlns="">
      <p:transition spd="slow" advTm="59592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3. Altered Spinal Cord (LT)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Spinal cord begins to </a:t>
            </a:r>
            <a:r>
              <a:rPr lang="en-GB" b="1" dirty="0">
                <a:solidFill>
                  <a:srgbClr val="FF0000"/>
                </a:solidFill>
              </a:rPr>
              <a:t>MAGNIFY</a:t>
            </a:r>
            <a:r>
              <a:rPr lang="en-GB" dirty="0"/>
              <a:t> tissue reality</a:t>
            </a:r>
          </a:p>
          <a:p>
            <a:r>
              <a:rPr lang="en-GB" dirty="0"/>
              <a:t>The clear view of the damaged tissue is distorted in the dorsal horn </a:t>
            </a:r>
          </a:p>
          <a:p>
            <a:r>
              <a:rPr lang="en-GB" dirty="0"/>
              <a:t>One message in to the dorsal horn may become many messages going up to the brain </a:t>
            </a:r>
          </a:p>
          <a:p>
            <a:r>
              <a:rPr lang="en-GB" i="1" dirty="0"/>
              <a:t>Paranoia </a:t>
            </a:r>
          </a:p>
          <a:p>
            <a:r>
              <a:rPr lang="en-GB" dirty="0"/>
              <a:t>Increased sensitivity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2534" y="3933056"/>
            <a:ext cx="2219547" cy="1765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693"/>
    </mc:Choice>
    <mc:Fallback xmlns="">
      <p:transition spd="slow" advTm="21693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Consider the following potential areas for FAULTS in our danger alarm system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7620000" cy="381642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Altered Nociceptive sensors (Thermal, Chemical and Mechanical)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Peripheral Nerves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Spinal Cord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Brain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Thoughts and Beliefs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Response System (SNS, PNS, endocrine, immune, movement patterns) </a:t>
            </a:r>
          </a:p>
        </p:txBody>
      </p:sp>
    </p:spTree>
    <p:extLst>
      <p:ext uri="{BB962C8B-B14F-4D97-AF65-F5344CB8AC3E}">
        <p14:creationId xmlns:p14="http://schemas.microsoft.com/office/powerpoint/2010/main" val="3250305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1"/>
    </mc:Choice>
    <mc:Fallback xmlns="">
      <p:transition spd="slow" advTm="3851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4. Altered Brain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brain adapts and tries to help</a:t>
            </a:r>
          </a:p>
          <a:p>
            <a:r>
              <a:rPr lang="en-GB" dirty="0"/>
              <a:t>Manufacture </a:t>
            </a:r>
            <a:r>
              <a:rPr lang="en-GB" b="1" dirty="0">
                <a:solidFill>
                  <a:srgbClr val="FF0000"/>
                </a:solidFill>
              </a:rPr>
              <a:t>more sensors </a:t>
            </a:r>
            <a:r>
              <a:rPr lang="en-GB" dirty="0"/>
              <a:t>in the brain for danger signals and </a:t>
            </a:r>
            <a:r>
              <a:rPr lang="en-GB" b="1" dirty="0">
                <a:solidFill>
                  <a:srgbClr val="FF0000"/>
                </a:solidFill>
              </a:rPr>
              <a:t>more chemicals </a:t>
            </a:r>
            <a:r>
              <a:rPr lang="en-GB" dirty="0"/>
              <a:t>to excite the sensors</a:t>
            </a:r>
          </a:p>
          <a:p>
            <a:r>
              <a:rPr lang="en-GB" dirty="0"/>
              <a:t>Easier to ‘</a:t>
            </a:r>
            <a:r>
              <a:rPr lang="en-GB" b="1" dirty="0">
                <a:solidFill>
                  <a:srgbClr val="FF0000"/>
                </a:solidFill>
              </a:rPr>
              <a:t>ignite</a:t>
            </a:r>
            <a:r>
              <a:rPr lang="en-GB" dirty="0"/>
              <a:t>’ </a:t>
            </a:r>
          </a:p>
          <a:p>
            <a:r>
              <a:rPr lang="en-GB" dirty="0"/>
              <a:t>Brain alters the virtual body (smudges) 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70"/>
    </mc:Choice>
    <mc:Fallback xmlns="">
      <p:transition spd="slow" advTm="3477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4. Altered Brain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84784"/>
            <a:ext cx="4258816" cy="452596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Areas of repeated use </a:t>
            </a:r>
            <a:r>
              <a:rPr lang="en-GB" b="1" dirty="0">
                <a:solidFill>
                  <a:srgbClr val="FF0000"/>
                </a:solidFill>
              </a:rPr>
              <a:t>get larger </a:t>
            </a:r>
            <a:r>
              <a:rPr lang="en-GB" dirty="0"/>
              <a:t>and </a:t>
            </a:r>
            <a:r>
              <a:rPr lang="en-GB" b="1" dirty="0">
                <a:solidFill>
                  <a:srgbClr val="FF0000"/>
                </a:solidFill>
              </a:rPr>
              <a:t>smudged</a:t>
            </a:r>
            <a:r>
              <a:rPr lang="en-GB" dirty="0"/>
              <a:t> making them harder to use (proprioception altered) </a:t>
            </a:r>
          </a:p>
          <a:p>
            <a:r>
              <a:rPr lang="en-GB" dirty="0"/>
              <a:t>Area start to overlap with different body parts making nearby body parts sensitive too</a:t>
            </a:r>
          </a:p>
          <a:p>
            <a:r>
              <a:rPr lang="en-GB" b="1" dirty="0">
                <a:solidFill>
                  <a:srgbClr val="FF0000"/>
                </a:solidFill>
              </a:rPr>
              <a:t>REVERSIBLE!</a:t>
            </a:r>
            <a:r>
              <a:rPr lang="en-GB" dirty="0"/>
              <a:t> Your virtual body is ever changing </a:t>
            </a:r>
          </a:p>
          <a:p>
            <a:endParaRPr lang="en-GB" dirty="0"/>
          </a:p>
        </p:txBody>
      </p:sp>
      <p:sp>
        <p:nvSpPr>
          <p:cNvPr id="10242" name="AutoShape 2" descr="https://webmail.glos.ac.uk/exchange/kevans/Inbox/IMG00767-20120107-1030.jpg.EML/1_multipart_xF8FF_2_IMG00767-20120107-1030.jpg/C58EA28C-18C0-4a97-9AF2-036E93DDAFB3/IMG00767-20120107-1030.jpg?attach=1"/>
          <p:cNvSpPr>
            <a:spLocks noChangeAspect="1" noChangeArrowheads="1"/>
          </p:cNvSpPr>
          <p:nvPr/>
        </p:nvSpPr>
        <p:spPr bwMode="auto">
          <a:xfrm>
            <a:off x="63500" y="-136525"/>
            <a:ext cx="4295775" cy="32194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 descr="IMG00767-20120107-1030.jpg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rcRect l="20863" t="5901" r="17713" b="8001"/>
          <a:stretch>
            <a:fillRect/>
          </a:stretch>
        </p:blipFill>
        <p:spPr>
          <a:xfrm>
            <a:off x="4932040" y="1340768"/>
            <a:ext cx="4023667" cy="423000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197"/>
    </mc:Choice>
    <mc:Fallback xmlns="">
      <p:transition spd="slow" advTm="44197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Consider the following potential areas for FAULTS in our danger alarm system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7620000" cy="381642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Altered Nociceptive sensors (Thermal, Chemical and Mechanical)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Peripheral Nerves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Spinal Cord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Brain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Thoughts and Beliefs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Response System (SNS, PNS, endocrine, immune, movement patterns) </a:t>
            </a:r>
          </a:p>
        </p:txBody>
      </p:sp>
    </p:spTree>
    <p:extLst>
      <p:ext uri="{BB962C8B-B14F-4D97-AF65-F5344CB8AC3E}">
        <p14:creationId xmlns:p14="http://schemas.microsoft.com/office/powerpoint/2010/main" val="3618550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83"/>
    </mc:Choice>
    <mc:Fallback xmlns="">
      <p:transition spd="slow" advTm="11783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 Altered Thoughts and Beliefs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Thoughts are </a:t>
            </a:r>
            <a:r>
              <a:rPr lang="en-GB" b="1" dirty="0">
                <a:solidFill>
                  <a:srgbClr val="FF0000"/>
                </a:solidFill>
              </a:rPr>
              <a:t>nerve impulses too</a:t>
            </a:r>
          </a:p>
          <a:p>
            <a:r>
              <a:rPr lang="en-GB" dirty="0"/>
              <a:t>In persistent pain </a:t>
            </a:r>
            <a:r>
              <a:rPr lang="en-GB" dirty="0" err="1"/>
              <a:t>Pts</a:t>
            </a:r>
            <a:r>
              <a:rPr lang="en-GB" dirty="0"/>
              <a:t>, even imagining a movement can cause swelling in the painful area </a:t>
            </a:r>
            <a:r>
              <a:rPr lang="en-GB" sz="2000" dirty="0"/>
              <a:t>(Moseley, 2004) </a:t>
            </a:r>
          </a:p>
          <a:p>
            <a:r>
              <a:rPr lang="en-GB" dirty="0"/>
              <a:t>Thoughts such as </a:t>
            </a:r>
          </a:p>
          <a:p>
            <a:pPr lvl="1"/>
            <a:r>
              <a:rPr lang="en-GB" dirty="0"/>
              <a:t>I’m in pain so there must be something bad happening</a:t>
            </a:r>
          </a:p>
          <a:p>
            <a:pPr lvl="1"/>
            <a:r>
              <a:rPr lang="en-GB" dirty="0"/>
              <a:t>I’m so frightened of my pain and injuring myself even more</a:t>
            </a:r>
          </a:p>
          <a:p>
            <a:r>
              <a:rPr lang="en-GB" dirty="0"/>
              <a:t>Are compounding the problem and are based on misconceptions and </a:t>
            </a:r>
            <a:r>
              <a:rPr lang="en-GB" dirty="0" err="1"/>
              <a:t>mis</a:t>
            </a:r>
            <a:r>
              <a:rPr lang="en-GB" dirty="0"/>
              <a:t>-information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973"/>
    </mc:Choice>
    <mc:Fallback xmlns="">
      <p:transition spd="slow" advTm="83973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Consider the following potential areas for FAULTS in our danger alarm system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7620000" cy="381642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Altered Nociceptive sensors (Thermal, Chemical and Mechanical)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Peripheral Nerves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Spinal Cord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Brain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Thoughts and Beliefs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Response System (SNS, PNS, endocrine, immune, movement patterns) </a:t>
            </a:r>
          </a:p>
        </p:txBody>
      </p:sp>
    </p:spTree>
    <p:extLst>
      <p:ext uri="{BB962C8B-B14F-4D97-AF65-F5344CB8AC3E}">
        <p14:creationId xmlns:p14="http://schemas.microsoft.com/office/powerpoint/2010/main" val="2865514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60"/>
    </mc:Choice>
    <mc:Fallback xmlns="">
      <p:transition spd="slow" advTm="926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6. Chronic pain &amp; the Altered Response System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Experience of pain is persistently produced</a:t>
            </a:r>
          </a:p>
          <a:p>
            <a:r>
              <a:rPr lang="en-GB" dirty="0"/>
              <a:t>False sensory input, magnified by the dorsal horn, smudged by the brain</a:t>
            </a:r>
          </a:p>
          <a:p>
            <a:r>
              <a:rPr lang="en-GB" b="1" dirty="0">
                <a:solidFill>
                  <a:srgbClr val="FF0000"/>
                </a:solidFill>
              </a:rPr>
              <a:t>SENSITISED</a:t>
            </a:r>
            <a:r>
              <a:rPr lang="en-GB" dirty="0"/>
              <a:t> </a:t>
            </a:r>
          </a:p>
          <a:p>
            <a:r>
              <a:rPr lang="en-GB" dirty="0"/>
              <a:t>Will also lead to persistent changes in the </a:t>
            </a:r>
          </a:p>
          <a:p>
            <a:pPr lvl="1"/>
            <a:r>
              <a:rPr lang="en-GB" dirty="0"/>
              <a:t>Sympathetic and parasympathetic nervous systems</a:t>
            </a:r>
          </a:p>
          <a:p>
            <a:pPr lvl="1"/>
            <a:r>
              <a:rPr lang="en-GB" dirty="0"/>
              <a:t>Endocrine system </a:t>
            </a:r>
          </a:p>
          <a:p>
            <a:pPr lvl="1"/>
            <a:r>
              <a:rPr lang="en-GB" dirty="0"/>
              <a:t>Immune system </a:t>
            </a:r>
          </a:p>
          <a:p>
            <a:pPr lvl="1"/>
            <a:r>
              <a:rPr lang="en-GB" dirty="0"/>
              <a:t>Motor systems</a:t>
            </a: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479"/>
    </mc:Choice>
    <mc:Fallback xmlns="">
      <p:transition spd="slow" advTm="87479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Modern Management </a:t>
            </a:r>
            <a:r>
              <a:rPr lang="en-GB"/>
              <a:t>of Chronic Pain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3 areas  </a:t>
            </a:r>
          </a:p>
          <a:p>
            <a:pPr lvl="1"/>
            <a:r>
              <a:rPr lang="en-GB" dirty="0"/>
              <a:t>Prevent the central sensitisation in EVERY patient</a:t>
            </a:r>
          </a:p>
          <a:p>
            <a:pPr lvl="1"/>
            <a:r>
              <a:rPr lang="en-GB" dirty="0"/>
              <a:t>Recognise the centrally sensitised patient </a:t>
            </a:r>
          </a:p>
          <a:p>
            <a:pPr lvl="1"/>
            <a:r>
              <a:rPr lang="en-GB" dirty="0"/>
              <a:t>Put strategies in place to reduce sensitisation 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581"/>
    </mc:Choice>
    <mc:Fallback xmlns="">
      <p:transition spd="slow" advTm="66581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Communication strategies - what do you visualise with these terms: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Torn </a:t>
            </a:r>
          </a:p>
          <a:p>
            <a:r>
              <a:rPr lang="en-GB" dirty="0"/>
              <a:t>Strained </a:t>
            </a:r>
          </a:p>
          <a:p>
            <a:r>
              <a:rPr lang="en-GB" dirty="0"/>
              <a:t>Fractured </a:t>
            </a:r>
          </a:p>
          <a:p>
            <a:r>
              <a:rPr lang="en-GB" dirty="0"/>
              <a:t>Blown </a:t>
            </a:r>
          </a:p>
          <a:p>
            <a:r>
              <a:rPr lang="en-GB" dirty="0"/>
              <a:t>Shattered </a:t>
            </a:r>
          </a:p>
          <a:p>
            <a:r>
              <a:rPr lang="en-GB" dirty="0"/>
              <a:t>In shreds </a:t>
            </a:r>
          </a:p>
          <a:p>
            <a:r>
              <a:rPr lang="en-GB" dirty="0"/>
              <a:t>Broken </a:t>
            </a:r>
          </a:p>
          <a:p>
            <a:r>
              <a:rPr lang="en-GB" dirty="0"/>
              <a:t>Grumbly </a:t>
            </a:r>
          </a:p>
          <a:p>
            <a:r>
              <a:rPr lang="en-GB" dirty="0"/>
              <a:t>Swollen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Ripped</a:t>
            </a:r>
          </a:p>
          <a:p>
            <a:r>
              <a:rPr lang="en-GB" dirty="0"/>
              <a:t>Tight </a:t>
            </a:r>
          </a:p>
          <a:p>
            <a:r>
              <a:rPr lang="en-GB" dirty="0"/>
              <a:t>Rupture </a:t>
            </a:r>
          </a:p>
          <a:p>
            <a:r>
              <a:rPr lang="en-GB" dirty="0"/>
              <a:t>Come away from the...</a:t>
            </a:r>
          </a:p>
          <a:p>
            <a:r>
              <a:rPr lang="en-GB" dirty="0"/>
              <a:t>Ripped off </a:t>
            </a:r>
          </a:p>
          <a:p>
            <a:r>
              <a:rPr lang="en-GB" dirty="0"/>
              <a:t>Pulled </a:t>
            </a:r>
          </a:p>
          <a:p>
            <a:r>
              <a:rPr lang="en-GB" dirty="0"/>
              <a:t>In tatters </a:t>
            </a:r>
          </a:p>
          <a:p>
            <a:r>
              <a:rPr lang="en-GB" dirty="0"/>
              <a:t>Grumpy </a:t>
            </a:r>
          </a:p>
          <a:p>
            <a:r>
              <a:rPr lang="en-GB" dirty="0"/>
              <a:t>Unhappy </a:t>
            </a: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7340"/>
    </mc:Choice>
    <mc:Fallback xmlns="">
      <p:transition spd="slow" advTm="17734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1" algn="ctr" rtl="0">
              <a:spcBef>
                <a:spcPct val="0"/>
              </a:spcBef>
            </a:pPr>
            <a:r>
              <a:rPr lang="en-GB" sz="3600" dirty="0">
                <a:latin typeface="+mj-lt"/>
              </a:rPr>
              <a:t>1. Prevent the central sensitisation in EVERY patient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703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Therapist LANGUAGE can be emotive. </a:t>
            </a:r>
          </a:p>
          <a:p>
            <a:r>
              <a:rPr lang="en-GB" dirty="0"/>
              <a:t>Explain your DIAGNOSIS </a:t>
            </a:r>
          </a:p>
          <a:p>
            <a:r>
              <a:rPr lang="en-GB" dirty="0"/>
              <a:t>Explain WHERE the symptoms are coming from </a:t>
            </a:r>
          </a:p>
          <a:p>
            <a:r>
              <a:rPr lang="en-GB" dirty="0"/>
              <a:t>Explain WHAT your treatment will do to help this situation </a:t>
            </a:r>
          </a:p>
          <a:p>
            <a:r>
              <a:rPr lang="en-GB" dirty="0"/>
              <a:t>Set GOALS in treatment and rehabilitation </a:t>
            </a:r>
          </a:p>
          <a:p>
            <a:r>
              <a:rPr lang="en-GB" dirty="0"/>
              <a:t>Light at the end of the tunnel </a:t>
            </a:r>
          </a:p>
          <a:p>
            <a:r>
              <a:rPr lang="en-GB" dirty="0"/>
              <a:t>REMOVE the </a:t>
            </a:r>
            <a:r>
              <a:rPr lang="en-GB" b="1" dirty="0">
                <a:solidFill>
                  <a:srgbClr val="C00000"/>
                </a:solidFill>
              </a:rPr>
              <a:t>THREAT</a:t>
            </a:r>
            <a:r>
              <a:rPr lang="en-GB" dirty="0"/>
              <a:t> and </a:t>
            </a:r>
            <a:r>
              <a:rPr lang="en-GB" b="1" dirty="0">
                <a:solidFill>
                  <a:srgbClr val="C00000"/>
                </a:solidFill>
              </a:rPr>
              <a:t>FEAR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442"/>
    </mc:Choice>
    <mc:Fallback xmlns="">
      <p:transition spd="slow" advTm="111442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1" algn="ctr" rtl="0">
              <a:spcBef>
                <a:spcPct val="0"/>
              </a:spcBef>
            </a:pPr>
            <a:r>
              <a:rPr lang="en-GB" sz="4000" dirty="0">
                <a:latin typeface="+mj-lt"/>
              </a:rPr>
              <a:t>2. Recognise the centrally sensitised patient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 centrally sensitised patient presents with</a:t>
            </a:r>
          </a:p>
          <a:p>
            <a:pPr lvl="1"/>
            <a:r>
              <a:rPr lang="en-GB" dirty="0"/>
              <a:t>Pain that persists (long after healing timeframe has passed) </a:t>
            </a:r>
          </a:p>
          <a:p>
            <a:pPr lvl="1"/>
            <a:r>
              <a:rPr lang="en-GB" dirty="0"/>
              <a:t>Pain that is spreading (smudging)</a:t>
            </a:r>
          </a:p>
          <a:p>
            <a:pPr lvl="1"/>
            <a:r>
              <a:rPr lang="en-GB" dirty="0"/>
              <a:t>Pain that is getting worse: Increased sensitivity to incoming messages: </a:t>
            </a:r>
          </a:p>
          <a:p>
            <a:pPr lvl="2"/>
            <a:r>
              <a:rPr lang="en-GB" dirty="0"/>
              <a:t>Things that used to hurt, now hurt more (</a:t>
            </a:r>
            <a:r>
              <a:rPr lang="en-GB" dirty="0" err="1"/>
              <a:t>hyperalgesia</a:t>
            </a:r>
            <a:r>
              <a:rPr lang="en-GB" dirty="0"/>
              <a:t>)</a:t>
            </a:r>
          </a:p>
          <a:p>
            <a:pPr lvl="2"/>
            <a:r>
              <a:rPr lang="en-GB" dirty="0"/>
              <a:t>Things that didn’t hurt before now hurt (allodynia) </a:t>
            </a:r>
          </a:p>
          <a:p>
            <a:pPr lvl="1"/>
            <a:r>
              <a:rPr lang="en-GB" dirty="0"/>
              <a:t>Lots of movements (even small ones) hurt </a:t>
            </a:r>
          </a:p>
          <a:p>
            <a:pPr lvl="1"/>
            <a:r>
              <a:rPr lang="en-GB" dirty="0"/>
              <a:t>Pain is unpredictable (latency: pain comes on hours or days after activity)</a:t>
            </a:r>
          </a:p>
          <a:p>
            <a:pPr lvl="1"/>
            <a:r>
              <a:rPr lang="en-GB" dirty="0"/>
              <a:t>There are other threats in life (previous, current or predicted traumatic events; brain more vigilant to threat)</a:t>
            </a:r>
          </a:p>
          <a:p>
            <a:pPr lvl="1"/>
            <a:endParaRPr lang="en-GB" dirty="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4910"/>
    </mc:Choice>
    <mc:Fallback xmlns="">
      <p:transition spd="slow" advTm="1249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1" algn="ctr" rtl="0">
              <a:spcBef>
                <a:spcPct val="0"/>
              </a:spcBef>
            </a:pPr>
            <a:r>
              <a:rPr lang="en-GB" sz="3600" dirty="0">
                <a:latin typeface="+mj-lt"/>
              </a:rPr>
              <a:t>2. Recognise the centrally sensitised patient </a:t>
            </a:r>
            <a:endParaRPr lang="en-GB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720080"/>
          </a:xfrm>
        </p:spPr>
        <p:txBody>
          <a:bodyPr>
            <a:normAutofit/>
          </a:bodyPr>
          <a:lstStyle/>
          <a:p>
            <a:r>
              <a:rPr lang="en-GB" sz="2400" dirty="0"/>
              <a:t>Can your patient identify with any of these statements? </a:t>
            </a:r>
          </a:p>
          <a:p>
            <a:pPr>
              <a:buNone/>
            </a:pPr>
            <a:endParaRPr lang="en-GB" sz="20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34611897"/>
              </p:ext>
            </p:extLst>
          </p:nvPr>
        </p:nvGraphicFramePr>
        <p:xfrm>
          <a:off x="0" y="1862205"/>
          <a:ext cx="9144000" cy="3919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247"/>
    </mc:Choice>
    <mc:Fallback xmlns="">
      <p:transition spd="slow" advTm="87247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1" algn="ctr" rtl="0">
              <a:spcBef>
                <a:spcPct val="0"/>
              </a:spcBef>
            </a:pPr>
            <a:r>
              <a:rPr lang="en-GB" sz="4000" dirty="0">
                <a:latin typeface="+mj-lt"/>
              </a:rPr>
              <a:t>2. Recognise the centrally sensitised patient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/>
          <a:lstStyle/>
          <a:p>
            <a:r>
              <a:rPr lang="en-GB" dirty="0"/>
              <a:t>Previous Diagnoses (and their meaning)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0" y="2348880"/>
          <a:ext cx="9144000" cy="4312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472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967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9051">
                <a:tc>
                  <a:txBody>
                    <a:bodyPr/>
                    <a:lstStyle/>
                    <a:p>
                      <a:r>
                        <a:rPr lang="en-GB" dirty="0"/>
                        <a:t>Diagnosis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the words actually mean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9051">
                <a:tc>
                  <a:txBody>
                    <a:bodyPr/>
                    <a:lstStyle/>
                    <a:p>
                      <a:r>
                        <a:rPr lang="en-GB" dirty="0"/>
                        <a:t>Fibromyalgia</a:t>
                      </a:r>
                      <a:r>
                        <a:rPr lang="en-GB" baseline="0" dirty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Pain in the muscle</a:t>
                      </a:r>
                      <a:r>
                        <a:rPr lang="en-GB" baseline="0" dirty="0"/>
                        <a:t>s and ligaments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9051">
                <a:tc>
                  <a:txBody>
                    <a:bodyPr/>
                    <a:lstStyle/>
                    <a:p>
                      <a:r>
                        <a:rPr lang="en-GB" dirty="0"/>
                        <a:t>Somatoform Pain Disorder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Pain due to neurosis</a:t>
                      </a:r>
                      <a:r>
                        <a:rPr lang="en-GB" baseline="0" dirty="0"/>
                        <a:t>  (anxiety, depression, hypochondria)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9051">
                <a:tc>
                  <a:txBody>
                    <a:bodyPr/>
                    <a:lstStyle/>
                    <a:p>
                      <a:r>
                        <a:rPr lang="en-GB" dirty="0"/>
                        <a:t>Chronic</a:t>
                      </a:r>
                      <a:r>
                        <a:rPr lang="en-GB" baseline="0" dirty="0"/>
                        <a:t> Fatigue Syndrome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Always</a:t>
                      </a:r>
                      <a:r>
                        <a:rPr lang="en-GB" baseline="0" dirty="0"/>
                        <a:t> tired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9051">
                <a:tc>
                  <a:txBody>
                    <a:bodyPr/>
                    <a:lstStyle/>
                    <a:p>
                      <a:r>
                        <a:rPr lang="en-GB" dirty="0"/>
                        <a:t>Myofascial Syndrome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Pain in</a:t>
                      </a:r>
                      <a:r>
                        <a:rPr lang="en-GB" baseline="0" dirty="0"/>
                        <a:t> the muscles and fascia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9051">
                <a:tc>
                  <a:txBody>
                    <a:bodyPr/>
                    <a:lstStyle/>
                    <a:p>
                      <a:r>
                        <a:rPr lang="en-GB" dirty="0"/>
                        <a:t>Non-specific Lower Back Pain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 back pain not caused by</a:t>
                      </a:r>
                      <a:r>
                        <a:rPr lang="en-GB" baseline="0" dirty="0"/>
                        <a:t> anything in particular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9051">
                <a:tc>
                  <a:txBody>
                    <a:bodyPr/>
                    <a:lstStyle/>
                    <a:p>
                      <a:r>
                        <a:rPr lang="en-GB" dirty="0"/>
                        <a:t>Psychosomatic Pain Syndrome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Pain caused</a:t>
                      </a:r>
                      <a:r>
                        <a:rPr lang="en-GB" baseline="0" dirty="0"/>
                        <a:t> by thoughts and emotions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59051">
                <a:tc>
                  <a:txBody>
                    <a:bodyPr/>
                    <a:lstStyle/>
                    <a:p>
                      <a:r>
                        <a:rPr lang="en-GB" dirty="0"/>
                        <a:t>Repetitive Strain Injury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Pain started by repetitive</a:t>
                      </a:r>
                      <a:r>
                        <a:rPr lang="en-GB" baseline="0" dirty="0"/>
                        <a:t> movements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59051">
                <a:tc>
                  <a:txBody>
                    <a:bodyPr/>
                    <a:lstStyle/>
                    <a:p>
                      <a:r>
                        <a:rPr lang="en-GB" dirty="0"/>
                        <a:t>Non-specific Neuropathic </a:t>
                      </a:r>
                      <a:r>
                        <a:rPr lang="en-GB" baseline="0" dirty="0"/>
                        <a:t> Pain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Pain caused by faulty nerves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318"/>
    </mc:Choice>
    <mc:Fallback xmlns="">
      <p:transition spd="slow" advTm="41318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1" algn="ctr" rtl="0">
              <a:spcBef>
                <a:spcPct val="0"/>
              </a:spcBef>
            </a:pPr>
            <a:r>
              <a:rPr lang="en-GB" sz="3600" dirty="0">
                <a:latin typeface="+mj-lt"/>
              </a:rPr>
              <a:t>3</a:t>
            </a:r>
            <a:r>
              <a:rPr lang="en-GB" sz="4000" dirty="0">
                <a:latin typeface="+mj-lt"/>
              </a:rPr>
              <a:t>. </a:t>
            </a:r>
            <a:r>
              <a:rPr lang="en-GB" sz="3600" dirty="0">
                <a:latin typeface="+mj-lt"/>
              </a:rPr>
              <a:t>Put strategies in place to reduce sensitisation  </a:t>
            </a:r>
            <a:endParaRPr lang="en-GB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Is there any reason that the damaged tissue might not have healed (referral)</a:t>
            </a:r>
          </a:p>
          <a:p>
            <a:r>
              <a:rPr lang="en-GB" dirty="0"/>
              <a:t>Rule out Red Flags (referral)</a:t>
            </a:r>
          </a:p>
          <a:p>
            <a:r>
              <a:rPr lang="en-GB" dirty="0"/>
              <a:t>Even if scans and tests are clear: let the patient know that YOU know their pain is REAL (you believe them) </a:t>
            </a:r>
          </a:p>
          <a:p>
            <a:r>
              <a:rPr lang="en-GB" dirty="0"/>
              <a:t>Explain their pain (brain made a threat appraisal)</a:t>
            </a:r>
          </a:p>
          <a:p>
            <a:r>
              <a:rPr lang="en-GB" dirty="0"/>
              <a:t>GOAL: reduce threat value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7263"/>
    </mc:Choice>
    <mc:Fallback xmlns="">
      <p:transition spd="slow" advTm="197263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1" algn="ctr" rtl="0">
              <a:spcBef>
                <a:spcPct val="0"/>
              </a:spcBef>
            </a:pPr>
            <a:r>
              <a:rPr lang="en-GB" sz="4000" dirty="0">
                <a:latin typeface="+mj-lt"/>
              </a:rPr>
              <a:t>3. Put strategies in place to reduce sensitisation 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Engage in Active Coping Strategies </a:t>
            </a:r>
          </a:p>
          <a:p>
            <a:pPr lvl="1"/>
            <a:r>
              <a:rPr lang="en-GB" dirty="0"/>
              <a:t>learn about the problem, </a:t>
            </a:r>
          </a:p>
          <a:p>
            <a:pPr lvl="1"/>
            <a:r>
              <a:rPr lang="en-GB" dirty="0"/>
              <a:t>explore ways to move, </a:t>
            </a:r>
          </a:p>
          <a:p>
            <a:pPr lvl="1"/>
            <a:r>
              <a:rPr lang="en-GB" dirty="0"/>
              <a:t>explore and nudge the areas of pain,</a:t>
            </a:r>
          </a:p>
          <a:p>
            <a:pPr lvl="1"/>
            <a:r>
              <a:rPr lang="en-GB" dirty="0"/>
              <a:t>stay positive, make plans</a:t>
            </a:r>
          </a:p>
          <a:p>
            <a:r>
              <a:rPr lang="en-GB" dirty="0"/>
              <a:t>Avoid Passive Coping Strategies </a:t>
            </a:r>
          </a:p>
          <a:p>
            <a:pPr lvl="1"/>
            <a:r>
              <a:rPr lang="en-GB" dirty="0"/>
              <a:t>avoid activity, </a:t>
            </a:r>
          </a:p>
          <a:p>
            <a:pPr lvl="1"/>
            <a:r>
              <a:rPr lang="en-GB" dirty="0"/>
              <a:t>do nothing, </a:t>
            </a:r>
          </a:p>
          <a:p>
            <a:pPr lvl="1"/>
            <a:r>
              <a:rPr lang="en-GB" dirty="0"/>
              <a:t>wait for something to happen, </a:t>
            </a:r>
          </a:p>
          <a:p>
            <a:pPr lvl="1"/>
            <a:r>
              <a:rPr lang="en-GB" dirty="0"/>
              <a:t>believe someone else has the answer</a:t>
            </a: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088"/>
    </mc:Choice>
    <mc:Fallback xmlns="">
      <p:transition spd="slow" advTm="160088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1" algn="ctr" rtl="0">
              <a:spcBef>
                <a:spcPct val="0"/>
              </a:spcBef>
            </a:pPr>
            <a:r>
              <a:rPr lang="en-GB" sz="4000" dirty="0">
                <a:latin typeface="+mj-lt"/>
              </a:rPr>
              <a:t>3. Put strategies in place to reduce sensitisation  </a:t>
            </a:r>
            <a:endParaRPr lang="en-GB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0506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Can ‘no pain, no gain’ apply here</a:t>
            </a:r>
            <a:r>
              <a:rPr lang="en-GB" dirty="0">
                <a:solidFill>
                  <a:srgbClr val="FF0000"/>
                </a:solidFill>
              </a:rPr>
              <a:t>?</a:t>
            </a:r>
            <a:r>
              <a:rPr lang="en-GB" i="1" dirty="0">
                <a:solidFill>
                  <a:srgbClr val="FF0000"/>
                </a:solidFill>
              </a:rPr>
              <a:t>!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Can ‘let pain be your guide’ apply here</a:t>
            </a:r>
            <a:r>
              <a:rPr lang="en-GB" dirty="0">
                <a:solidFill>
                  <a:srgbClr val="FF0000"/>
                </a:solidFill>
              </a:rPr>
              <a:t>?</a:t>
            </a:r>
            <a:r>
              <a:rPr lang="en-GB" i="1" dirty="0">
                <a:solidFill>
                  <a:srgbClr val="FF0000"/>
                </a:solidFill>
              </a:rPr>
              <a:t>!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Understand your pain so that you don’t fear it </a:t>
            </a:r>
          </a:p>
          <a:p>
            <a:r>
              <a:rPr lang="en-GB" dirty="0"/>
              <a:t>‘When I am hurting, it doesn’t necessarily mean that I am damaging myself’ </a:t>
            </a:r>
          </a:p>
          <a:p>
            <a:r>
              <a:rPr lang="en-GB" dirty="0"/>
              <a:t>Hurt does not always equal harm </a:t>
            </a:r>
          </a:p>
          <a:p>
            <a:r>
              <a:rPr lang="en-GB" dirty="0"/>
              <a:t>Slowly and gradually increase your activity levels </a:t>
            </a:r>
          </a:p>
          <a:p>
            <a:r>
              <a:rPr lang="en-GB" dirty="0"/>
              <a:t>Pacing and graded exposure 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977"/>
    </mc:Choice>
    <mc:Fallback xmlns="">
      <p:transition spd="slow" advTm="50977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435280" cy="1143000"/>
          </a:xfrm>
        </p:spPr>
        <p:txBody>
          <a:bodyPr>
            <a:noAutofit/>
          </a:bodyPr>
          <a:lstStyle/>
          <a:p>
            <a:pPr lvl="1" algn="ctr" rtl="0">
              <a:spcBef>
                <a:spcPct val="0"/>
              </a:spcBef>
            </a:pPr>
            <a:r>
              <a:rPr lang="en-GB" sz="3200" dirty="0">
                <a:latin typeface="+mj-lt"/>
              </a:rPr>
              <a:t>3. Put strategies in place to reduce sensitisation 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7434075"/>
              </p:ext>
            </p:extLst>
          </p:nvPr>
        </p:nvGraphicFramePr>
        <p:xfrm>
          <a:off x="0" y="1124744"/>
          <a:ext cx="9144000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583"/>
    </mc:Choice>
    <mc:Fallback xmlns="">
      <p:transition spd="slow" advTm="50583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Pain is necessary </a:t>
            </a:r>
          </a:p>
          <a:p>
            <a:r>
              <a:rPr lang="en-GB" dirty="0"/>
              <a:t>Pain is NOT always nociceptive </a:t>
            </a:r>
          </a:p>
          <a:p>
            <a:r>
              <a:rPr lang="en-GB" dirty="0"/>
              <a:t>It may be centrally sensitised pain </a:t>
            </a:r>
          </a:p>
          <a:p>
            <a:r>
              <a:rPr lang="en-GB" dirty="0"/>
              <a:t>Prevent </a:t>
            </a:r>
          </a:p>
          <a:p>
            <a:r>
              <a:rPr lang="en-GB" dirty="0"/>
              <a:t>Recognise</a:t>
            </a:r>
          </a:p>
          <a:p>
            <a:r>
              <a:rPr lang="en-GB" dirty="0"/>
              <a:t>Reduce sensitisation </a:t>
            </a:r>
          </a:p>
        </p:txBody>
      </p:sp>
    </p:spTree>
    <p:extLst>
      <p:ext uri="{BB962C8B-B14F-4D97-AF65-F5344CB8AC3E}">
        <p14:creationId xmlns:p14="http://schemas.microsoft.com/office/powerpoint/2010/main" val="2348176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4335"/>
    </mc:Choice>
    <mc:Fallback xmlns="">
      <p:transition spd="slow" advTm="124335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7345A-E45E-49E7-80AE-F91EE6BA2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910CE-7FD4-45A4-822F-167623CEC4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4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460"/>
    </mc:Choice>
    <mc:Fallback xmlns="">
      <p:transition spd="slow" advTm="47460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|1.1|43.3|24.3|17.6|16.3"/>
</p:tagLst>
</file>

<file path=ppt/theme/theme1.xml><?xml version="1.0" encoding="utf-8"?>
<a:theme xmlns:a="http://schemas.openxmlformats.org/drawingml/2006/main" name="UWTSD NEW 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NEW .thmx</Template>
  <TotalTime>1434</TotalTime>
  <Words>1656</Words>
  <Application>Microsoft Office PowerPoint</Application>
  <PresentationFormat>On-screen Show (4:3)</PresentationFormat>
  <Paragraphs>247</Paragraphs>
  <Slides>29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Myriad Pro</vt:lpstr>
      <vt:lpstr>arial</vt:lpstr>
      <vt:lpstr>arial</vt:lpstr>
      <vt:lpstr>Calibri</vt:lpstr>
      <vt:lpstr>UWTSD NEW </vt:lpstr>
      <vt:lpstr>Explain Pain </vt:lpstr>
      <vt:lpstr>Consider the following potential areas for FAULTS in our danger alarm system </vt:lpstr>
      <vt:lpstr>1. Altered Nociceptive sensors (Thermal, Chemical and Mechanical)</vt:lpstr>
      <vt:lpstr>Consider the following potential areas for FAULTS in our danger alarm system </vt:lpstr>
      <vt:lpstr>2. Altered Peripheral Nerves (sensitised) AKA the backfiring nerve</vt:lpstr>
      <vt:lpstr>2. Altered Peripheral Nerves (sensitised) AKA the backfiring nerve</vt:lpstr>
      <vt:lpstr>Consider the following potential areas for FAULTS in our danger alarm system </vt:lpstr>
      <vt:lpstr>3. Altered Spinal Cord </vt:lpstr>
      <vt:lpstr>3. Altered Spinal Cord (LT)</vt:lpstr>
      <vt:lpstr>3. Altered Spinal Cord (LT)</vt:lpstr>
      <vt:lpstr>Consider the following potential areas for FAULTS in our danger alarm system </vt:lpstr>
      <vt:lpstr>4. Altered Brain </vt:lpstr>
      <vt:lpstr>4. Altered Brain </vt:lpstr>
      <vt:lpstr>Consider the following potential areas for FAULTS in our danger alarm system </vt:lpstr>
      <vt:lpstr>5. Altered Thoughts and Beliefs  </vt:lpstr>
      <vt:lpstr>Consider the following potential areas for FAULTS in our danger alarm system </vt:lpstr>
      <vt:lpstr>6. Chronic pain &amp; the Altered Response System </vt:lpstr>
      <vt:lpstr>Modern Management of Chronic Pain </vt:lpstr>
      <vt:lpstr>Communication strategies - what do you visualise with these terms:</vt:lpstr>
      <vt:lpstr>1. Prevent the central sensitisation in EVERY patient</vt:lpstr>
      <vt:lpstr>2. Recognise the centrally sensitised patient  </vt:lpstr>
      <vt:lpstr>2. Recognise the centrally sensitised patient </vt:lpstr>
      <vt:lpstr>2. Recognise the centrally sensitised patient  </vt:lpstr>
      <vt:lpstr>3. Put strategies in place to reduce sensitisation  </vt:lpstr>
      <vt:lpstr>3. Put strategies in place to reduce sensitisation   </vt:lpstr>
      <vt:lpstr>3. Put strategies in place to reduce sensitisation  </vt:lpstr>
      <vt:lpstr>3. Put strategies in place to reduce sensitisation   </vt:lpstr>
      <vt:lpstr>Conclusion </vt:lpstr>
      <vt:lpstr>The End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Explain Pain</dc:title>
  <dc:creator>Kate Evans</dc:creator>
  <cp:lastModifiedBy>Kerry Nicholas</cp:lastModifiedBy>
  <cp:revision>47</cp:revision>
  <cp:lastPrinted>2014-02-12T14:00:31Z</cp:lastPrinted>
  <dcterms:created xsi:type="dcterms:W3CDTF">2011-11-20T19:18:02Z</dcterms:created>
  <dcterms:modified xsi:type="dcterms:W3CDTF">2022-12-15T16:30:52Z</dcterms:modified>
</cp:coreProperties>
</file>