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notesSlides/notesSlide11.xml" ContentType="application/vnd.openxmlformats-officedocument.presentationml.notesSlide+xml"/>
  <Override PartName="/ppt/slides/slide13.xml" ContentType="application/vnd.openxmlformats-officedocument.presentationml.slide+xml"/>
  <Override PartName="/ppt/notesSlides/notesSlide12.xml" ContentType="application/vnd.openxmlformats-officedocument.presentationml.notesSlide+xml"/>
  <Override PartName="/ppt/slides/slide14.xml" ContentType="application/vnd.openxmlformats-officedocument.presentationml.slide+xml"/>
  <Override PartName="/ppt/notesSlides/notesSlide13.xml" ContentType="application/vnd.openxmlformats-officedocument.presentationml.notesSlide+xml"/>
  <Override PartName="/ppt/slides/slide15.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60" r:id="rId1"/>
  </p:sldMasterIdLst>
  <p:notesMasterIdLst>
    <p:notesMasterId r:id="rId2"/>
  </p:notesMasterIdLst>
  <p:sldIdLst>
    <p:sldId id="286" r:id="rId3"/>
    <p:sldId id="287" r:id="rId4"/>
    <p:sldId id="288" r:id="rId5"/>
    <p:sldId id="289" r:id="rId6"/>
    <p:sldId id="290" r:id="rId7"/>
    <p:sldId id="291" r:id="rId8"/>
    <p:sldId id="292" r:id="rId9"/>
    <p:sldId id="293" r:id="rId10"/>
    <p:sldId id="294" r:id="rId11"/>
    <p:sldId id="295" r:id="rId12"/>
    <p:sldId id="296" r:id="rId13"/>
    <p:sldId id="297" r:id="rId14"/>
    <p:sldId id="298" r:id="rId15"/>
    <p:sldId id="299" r:id="rId16"/>
    <p:sldId id="300" r:id="rId17"/>
  </p:sldIdLst>
  <p:sldSz type="screen4x3" cy="6858000" cx="9144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lastView="sldThumbnailView">
  <p:normalViewPr showOutlineIcons="0">
    <p:restoredLeft sz="15620"/>
    <p:restoredTop sz="94660"/>
  </p:normalViewPr>
  <p:slideViewPr>
    <p:cSldViewPr>
      <p:cViewPr>
        <p:scale>
          <a:sx n="60" d="100"/>
          <a:sy n="60" d="100"/>
        </p:scale>
        <p:origin x="-1656" y="-2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82" name=""/>
        <p:cNvGrpSpPr/>
        <p:nvPr/>
      </p:nvGrpSpPr>
      <p:grpSpPr>
        <a:xfrm>
          <a:off x="0" y="0"/>
          <a:ext cx="0" cy="0"/>
          <a:chOff x="0" y="0"/>
          <a:chExt cx="0" cy="0"/>
        </a:xfrm>
      </p:grpSpPr>
      <p:sp>
        <p:nvSpPr>
          <p:cNvPr id="1048706" name="Header Placeholder 1"/>
          <p:cNvSpPr>
            <a:spLocks noGrp="1"/>
          </p:cNvSpPr>
          <p:nvPr>
            <p:ph type="hdr" sz="quarter"/>
          </p:nvPr>
        </p:nvSpPr>
        <p:spPr>
          <a:xfrm>
            <a:off x="0" y="0"/>
            <a:ext cx="2971800" cy="457200"/>
          </a:xfrm>
          <a:prstGeom prst="rect"/>
        </p:spPr>
        <p:txBody>
          <a:bodyPr bIns="45720" lIns="91440" rIns="91440" rtlCol="0" tIns="45720" vert="horz"/>
          <a:lstStyle>
            <a:lvl1pPr algn="l">
              <a:defRPr sz="1200"/>
            </a:lvl1pPr>
          </a:lstStyle>
          <a:p>
            <a:endParaRPr lang="en-US"/>
          </a:p>
        </p:txBody>
      </p:sp>
      <p:sp>
        <p:nvSpPr>
          <p:cNvPr id="1048707" name="Date Placeholder 2"/>
          <p:cNvSpPr>
            <a:spLocks noGrp="1"/>
          </p:cNvSpPr>
          <p:nvPr>
            <p:ph type="dt" idx="1"/>
          </p:nvPr>
        </p:nvSpPr>
        <p:spPr>
          <a:xfrm>
            <a:off x="3884613" y="0"/>
            <a:ext cx="2971800" cy="457200"/>
          </a:xfrm>
          <a:prstGeom prst="rect"/>
        </p:spPr>
        <p:txBody>
          <a:bodyPr bIns="45720" lIns="91440" rIns="91440" rtlCol="0" tIns="45720" vert="horz"/>
          <a:lstStyle>
            <a:lvl1pPr algn="r">
              <a:defRPr sz="1200"/>
            </a:lvl1pPr>
          </a:lstStyle>
          <a:p>
            <a:fld id="{A23F11CA-BFD0-436C-A5AC-B4D849FAD79D}" type="datetimeFigureOut">
              <a:rPr lang="en-US" smtClean="0"/>
              <a:t>7/5/2026</a:t>
            </a:fld>
            <a:endParaRPr lang="en-US"/>
          </a:p>
        </p:txBody>
      </p:sp>
      <p:sp>
        <p:nvSpPr>
          <p:cNvPr id="1048708" name="Slide Image Placeholder 3"/>
          <p:cNvSpPr>
            <a:spLocks noChangeAspect="1" noRot="1" noGrp="1"/>
          </p:cNvSpPr>
          <p:nvPr>
            <p:ph type="sldImg" idx="2"/>
          </p:nvPr>
        </p:nvSpPr>
        <p:spPr>
          <a:xfrm>
            <a:off x="1143000" y="685800"/>
            <a:ext cx="4572000" cy="3429000"/>
          </a:xfrm>
          <a:prstGeom prst="rect"/>
          <a:noFill/>
          <a:ln w="12700">
            <a:solidFill>
              <a:prstClr val="black"/>
            </a:solidFill>
          </a:ln>
        </p:spPr>
        <p:txBody>
          <a:bodyPr anchor="ctr" bIns="45720" lIns="91440" rIns="91440" rtlCol="0" tIns="45720" vert="horz"/>
          <a:p>
            <a:endParaRPr lang="en-US"/>
          </a:p>
        </p:txBody>
      </p:sp>
      <p:sp>
        <p:nvSpPr>
          <p:cNvPr id="1048709" name="Notes Placeholder 4"/>
          <p:cNvSpPr>
            <a:spLocks noGrp="1"/>
          </p:cNvSpPr>
          <p:nvPr>
            <p:ph type="body" sz="quarter" idx="3"/>
          </p:nvPr>
        </p:nvSpPr>
        <p:spPr>
          <a:xfrm>
            <a:off x="685800" y="4343400"/>
            <a:ext cx="5486400" cy="4114800"/>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10" name="Footer Placeholder 5"/>
          <p:cNvSpPr>
            <a:spLocks noGrp="1"/>
          </p:cNvSpPr>
          <p:nvPr>
            <p:ph type="ftr" sz="quarter" idx="4"/>
          </p:nvPr>
        </p:nvSpPr>
        <p:spPr>
          <a:xfrm>
            <a:off x="0" y="8685213"/>
            <a:ext cx="2971800" cy="457200"/>
          </a:xfrm>
          <a:prstGeom prst="rect"/>
        </p:spPr>
        <p:txBody>
          <a:bodyPr anchor="b" bIns="45720" lIns="91440" rIns="91440" rtlCol="0" tIns="45720" vert="horz"/>
          <a:lstStyle>
            <a:lvl1pPr algn="l">
              <a:defRPr sz="1200"/>
            </a:lvl1pPr>
          </a:lstStyle>
          <a:p>
            <a:endParaRPr lang="en-US"/>
          </a:p>
        </p:txBody>
      </p:sp>
      <p:sp>
        <p:nvSpPr>
          <p:cNvPr id="1048711" name="Slide Number Placeholder 6"/>
          <p:cNvSpPr>
            <a:spLocks noGrp="1"/>
          </p:cNvSpPr>
          <p:nvPr>
            <p:ph type="sldNum" sz="quarter" idx="5"/>
          </p:nvPr>
        </p:nvSpPr>
        <p:spPr>
          <a:xfrm>
            <a:off x="3884613" y="8685213"/>
            <a:ext cx="2971800" cy="457200"/>
          </a:xfrm>
          <a:prstGeom prst="rect"/>
        </p:spPr>
        <p:txBody>
          <a:bodyPr anchor="b" bIns="45720" lIns="91440" rIns="91440" rtlCol="0" tIns="45720" vert="horz"/>
          <a:lstStyle>
            <a:lvl1pPr algn="r">
              <a:defRPr sz="1200"/>
            </a:lvl1pPr>
          </a:lstStyle>
          <a:p>
            <a:fld id="{A95B7522-6BDE-4FEA-B0FB-D3E4C53DAC08}" type="slidenum">
              <a:rPr lang="en-US" smtClean="0"/>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4" name=""/>
        <p:cNvGrpSpPr/>
        <p:nvPr/>
      </p:nvGrpSpPr>
      <p:grpSpPr>
        <a:xfrm>
          <a:off x="0" y="0"/>
          <a:ext cx="0" cy="0"/>
          <a:chOff x="0" y="0"/>
          <a:chExt cx="0" cy="0"/>
        </a:xfrm>
      </p:grpSpPr>
      <p:sp>
        <p:nvSpPr>
          <p:cNvPr id="1048596" name="Slide Image Placeholder 1"/>
          <p:cNvSpPr>
            <a:spLocks noChangeAspect="1" noRot="1" noGrp="1"/>
          </p:cNvSpPr>
          <p:nvPr>
            <p:ph type="sldImg"/>
          </p:nvPr>
        </p:nvSpPr>
        <p:spPr/>
      </p:sp>
      <p:sp>
        <p:nvSpPr>
          <p:cNvPr id="1048597"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Community-based physical activity programmes are consistently associated with increased participation in physical activity, physical health and overall wellbeing (</a:t>
            </a:r>
            <a:r>
              <a:rPr dirty="0" sz="1200" kern="1200" lang="en-GB" err="1">
                <a:solidFill>
                  <a:schemeClr val="tx1"/>
                </a:solidFill>
                <a:latin typeface="Arial" pitchFamily="34" charset="0"/>
                <a:ea typeface="+mn-ea"/>
                <a:cs typeface="Arial" pitchFamily="34" charset="0"/>
              </a:rPr>
              <a:t>Mukherji</a:t>
            </a:r>
            <a:r>
              <a:rPr dirty="0" sz="1200" kern="1200" lang="en-GB">
                <a:solidFill>
                  <a:schemeClr val="tx1"/>
                </a:solidFill>
                <a:latin typeface="Arial" pitchFamily="34" charset="0"/>
                <a:ea typeface="+mn-ea"/>
                <a:cs typeface="Arial" pitchFamily="34" charset="0"/>
              </a:rPr>
              <a:t> </a:t>
            </a:r>
            <a:r>
              <a:rPr dirty="0" sz="1200" i="1" kern="1200" lang="en-GB">
                <a:solidFill>
                  <a:schemeClr val="tx1"/>
                </a:solidFill>
                <a:latin typeface="Arial" pitchFamily="34" charset="0"/>
                <a:ea typeface="+mn-ea"/>
                <a:cs typeface="Arial" pitchFamily="34" charset="0"/>
              </a:rPr>
              <a:t>et al</a:t>
            </a:r>
            <a:r>
              <a:rPr dirty="0" sz="1200" kern="1200" lang="en-GB">
                <a:solidFill>
                  <a:schemeClr val="tx1"/>
                </a:solidFill>
                <a:latin typeface="Arial" pitchFamily="34" charset="0"/>
                <a:ea typeface="+mn-ea"/>
                <a:cs typeface="Arial" pitchFamily="34" charset="0"/>
              </a:rPr>
              <a:t>. 2022). The above 8 weeks' community intervention involves supervised exercise and health education and peer support to encourage adults aged 18-64 to undertake regular physical activity. The purpose of the programme is to foster sustainable (long-term) lifestyle habits, not short-term behaviour change.</a:t>
            </a:r>
            <a:endParaRPr dirty="0" sz="1200" kern="1200" lang="en-US">
              <a:solidFill>
                <a:schemeClr val="tx1"/>
              </a:solidFill>
              <a:latin typeface="Arial" pitchFamily="34" charset="0"/>
              <a:ea typeface="+mn-ea"/>
              <a:cs typeface="Arial" pitchFamily="34" charset="0"/>
            </a:endParaRPr>
          </a:p>
        </p:txBody>
      </p:sp>
      <p:sp>
        <p:nvSpPr>
          <p:cNvPr id="1048598" name="Slide Number Placeholder 3"/>
          <p:cNvSpPr>
            <a:spLocks noGrp="1"/>
          </p:cNvSpPr>
          <p:nvPr>
            <p:ph type="sldNum" sz="quarter" idx="10"/>
          </p:nvPr>
        </p:nvSpPr>
        <p:spPr/>
        <p:txBody>
          <a:bodyPr/>
          <a:p>
            <a:fld id="{A95B7522-6BDE-4FEA-B0FB-D3E4C53DAC08}"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00" name="Slide Image Placeholder 1"/>
          <p:cNvSpPr>
            <a:spLocks noChangeAspect="1" noRot="1" noGrp="1"/>
          </p:cNvSpPr>
          <p:nvPr>
            <p:ph type="sldImg"/>
          </p:nvPr>
        </p:nvSpPr>
        <p:spPr/>
      </p:sp>
      <p:sp>
        <p:nvSpPr>
          <p:cNvPr id="1048601"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Compared to single sessions of physical activity, progressive community-based and local context oriented physical activity programmes are more effective at increasing adherence and health outcomes (Martinez </a:t>
            </a:r>
            <a:r>
              <a:rPr dirty="0" sz="1200" i="1" kern="1200" lang="en-GB">
                <a:solidFill>
                  <a:schemeClr val="tx1"/>
                </a:solidFill>
                <a:latin typeface="Arial" pitchFamily="34" charset="0"/>
                <a:ea typeface="+mn-ea"/>
                <a:cs typeface="Arial" pitchFamily="34" charset="0"/>
              </a:rPr>
              <a:t>et al</a:t>
            </a:r>
            <a:r>
              <a:rPr dirty="0" sz="1200" kern="1200" lang="en-GB">
                <a:solidFill>
                  <a:schemeClr val="tx1"/>
                </a:solidFill>
                <a:latin typeface="Arial" pitchFamily="34" charset="0"/>
                <a:ea typeface="+mn-ea"/>
                <a:cs typeface="Arial" pitchFamily="34" charset="0"/>
              </a:rPr>
              <a:t>. 2024). The programme therefore gradually moves from assessment and goal setting to the structured exercise, education and long-term behaviour maintenance. These sessions build confidence, knowledge and physical ability, and help participants adopt a sustainable lifestyle.</a:t>
            </a:r>
            <a:endParaRPr dirty="0" sz="1200" kern="1200" lang="en-US">
              <a:solidFill>
                <a:schemeClr val="tx1"/>
              </a:solidFill>
              <a:latin typeface="Arial" pitchFamily="34" charset="0"/>
              <a:ea typeface="+mn-ea"/>
              <a:cs typeface="Arial" pitchFamily="34" charset="0"/>
            </a:endParaRPr>
          </a:p>
        </p:txBody>
      </p:sp>
      <p:sp>
        <p:nvSpPr>
          <p:cNvPr id="1048602" name="Slide Number Placeholder 3"/>
          <p:cNvSpPr>
            <a:spLocks noGrp="1"/>
          </p:cNvSpPr>
          <p:nvPr>
            <p:ph type="sldNum" sz="quarter" idx="10"/>
          </p:nvPr>
        </p:nvSpPr>
        <p:spPr/>
        <p:txBody>
          <a:bodyPr/>
          <a:p>
            <a:fld id="{A95B7522-6BDE-4FEA-B0FB-D3E4C53DAC08}"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05" name="Slide Image Placeholder 1"/>
          <p:cNvSpPr>
            <a:spLocks noChangeAspect="1" noRot="1" noGrp="1"/>
          </p:cNvSpPr>
          <p:nvPr>
            <p:ph type="sldImg"/>
          </p:nvPr>
        </p:nvSpPr>
        <p:spPr/>
      </p:sp>
      <p:sp>
        <p:nvSpPr>
          <p:cNvPr id="1048606"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Physical inactivity is the fourth leading single risk factor for mortality worldwide and is a key risk factor for cardiovascular disease and diabetes and obesity. More than a third (63.7%) of adults in England are not meeting the activity guidelines. Worldwide 1.8 billion adults are not active enough, costing the UK £7.4 billion each year, of which £0.9 billion is on the NHS. It is therefore necessary to have a targeted community-based intervention to increase activity levels, decrease preventable disease burden and facilitate sustainable behaviour change before inactivity becomes chronic.</a:t>
            </a:r>
            <a:endParaRPr dirty="0" sz="1200" kern="1200" lang="en-US">
              <a:solidFill>
                <a:schemeClr val="tx1"/>
              </a:solidFill>
              <a:latin typeface="Arial" pitchFamily="34" charset="0"/>
              <a:ea typeface="+mn-ea"/>
              <a:cs typeface="Arial" pitchFamily="34" charset="0"/>
            </a:endParaRPr>
          </a:p>
        </p:txBody>
      </p:sp>
      <p:sp>
        <p:nvSpPr>
          <p:cNvPr id="1048607" name="Slide Number Placeholder 3"/>
          <p:cNvSpPr>
            <a:spLocks noGrp="1"/>
          </p:cNvSpPr>
          <p:nvPr>
            <p:ph type="sldNum" sz="quarter" idx="10"/>
          </p:nvPr>
        </p:nvSpPr>
        <p:spPr/>
        <p:txBody>
          <a:bodyPr/>
          <a:p>
            <a:fld id="{A95B7522-6BDE-4FEA-B0FB-D3E4C53DAC08}"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0" name="Slide Image Placeholder 1"/>
          <p:cNvSpPr>
            <a:spLocks noChangeAspect="1" noRot="1" noGrp="1"/>
          </p:cNvSpPr>
          <p:nvPr>
            <p:ph type="sldImg"/>
          </p:nvPr>
        </p:nvSpPr>
        <p:spPr/>
      </p:sp>
      <p:sp>
        <p:nvSpPr>
          <p:cNvPr id="1048611"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There are recommendations for at least 150 minutes of moderate physical activity per week, as well as muscle strengthening activities. Yet, more than a third of adults in England are still not active, putting them at risk of developing long-term conditions and preventable deaths and adding significant financial burden to NHS services.</a:t>
            </a:r>
            <a:endParaRPr dirty="0" sz="1200" kern="1200" lang="en-US">
              <a:solidFill>
                <a:schemeClr val="tx1"/>
              </a:solidFill>
              <a:latin typeface="Arial" pitchFamily="34" charset="0"/>
              <a:ea typeface="+mn-ea"/>
              <a:cs typeface="Arial" pitchFamily="34" charset="0"/>
            </a:endParaRPr>
          </a:p>
        </p:txBody>
      </p:sp>
      <p:sp>
        <p:nvSpPr>
          <p:cNvPr id="1048612" name="Slide Number Placeholder 3"/>
          <p:cNvSpPr>
            <a:spLocks noGrp="1"/>
          </p:cNvSpPr>
          <p:nvPr>
            <p:ph type="sldNum" sz="quarter" idx="10"/>
          </p:nvPr>
        </p:nvSpPr>
        <p:spPr/>
        <p:txBody>
          <a:bodyPr/>
          <a:p>
            <a:fld id="{A95B7522-6BDE-4FEA-B0FB-D3E4C53DAC08}"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14" name="Slide Image Placeholder 1"/>
          <p:cNvSpPr>
            <a:spLocks noChangeAspect="1" noRot="1" noGrp="1"/>
          </p:cNvSpPr>
          <p:nvPr>
            <p:ph type="sldImg"/>
          </p:nvPr>
        </p:nvSpPr>
        <p:spPr/>
      </p:sp>
      <p:sp>
        <p:nvSpPr>
          <p:cNvPr id="1048615"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The intervention aims are clearly defined through these SMART aims. They work together to promote physical activity, less sedentary behaviour and more self-confidence in physical activity. These goals will facilitate sustainable behaviour change, better health outcomes and strong measures to assess the impact of the campaign.</a:t>
            </a:r>
            <a:endParaRPr dirty="0" sz="1200" kern="1200" lang="en-US">
              <a:solidFill>
                <a:schemeClr val="tx1"/>
              </a:solidFill>
              <a:latin typeface="Arial" pitchFamily="34" charset="0"/>
              <a:ea typeface="+mn-ea"/>
              <a:cs typeface="Arial" pitchFamily="34" charset="0"/>
            </a:endParaRPr>
          </a:p>
        </p:txBody>
      </p:sp>
      <p:sp>
        <p:nvSpPr>
          <p:cNvPr id="1048616" name="Slide Number Placeholder 3"/>
          <p:cNvSpPr>
            <a:spLocks noGrp="1"/>
          </p:cNvSpPr>
          <p:nvPr>
            <p:ph type="sldNum" sz="quarter" idx="10"/>
          </p:nvPr>
        </p:nvSpPr>
        <p:spPr/>
        <p:txBody>
          <a:bodyPr/>
          <a:p>
            <a:fld id="{A95B7522-6BDE-4FEA-B0FB-D3E4C53DAC08}"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19" name="Slide Image Placeholder 1"/>
          <p:cNvSpPr>
            <a:spLocks noChangeAspect="1" noRot="1" noGrp="1"/>
          </p:cNvSpPr>
          <p:nvPr>
            <p:ph type="sldImg"/>
          </p:nvPr>
        </p:nvSpPr>
        <p:spPr/>
      </p:sp>
      <p:sp>
        <p:nvSpPr>
          <p:cNvPr id="1048620"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The campaign combines supervised exercise, health education and digital support; building a bridge to promote lasting behavioural change. The participants get individualised feedback and support from an individual and from a group of peers during the eight-week programme. Regularly supervised, peer-supported and digitally reminded participants may have greater engagement and sustain physical activity beyond the 8-week programme (</a:t>
            </a:r>
            <a:r>
              <a:rPr dirty="0" sz="1200" kern="1200" lang="en-GB" err="1">
                <a:solidFill>
                  <a:schemeClr val="tx1"/>
                </a:solidFill>
                <a:latin typeface="Arial" pitchFamily="34" charset="0"/>
                <a:ea typeface="+mn-ea"/>
                <a:cs typeface="Arial" pitchFamily="34" charset="0"/>
              </a:rPr>
              <a:t>Gan</a:t>
            </a:r>
            <a:r>
              <a:rPr dirty="0" sz="1200" kern="1200" lang="en-GB">
                <a:solidFill>
                  <a:schemeClr val="tx1"/>
                </a:solidFill>
                <a:latin typeface="Arial" pitchFamily="34" charset="0"/>
                <a:ea typeface="+mn-ea"/>
                <a:cs typeface="Arial" pitchFamily="34" charset="0"/>
              </a:rPr>
              <a:t> </a:t>
            </a:r>
            <a:r>
              <a:rPr dirty="0" sz="1200" i="1" kern="1200" lang="en-GB">
                <a:solidFill>
                  <a:schemeClr val="tx1"/>
                </a:solidFill>
                <a:latin typeface="Arial" pitchFamily="34" charset="0"/>
                <a:ea typeface="+mn-ea"/>
                <a:cs typeface="Arial" pitchFamily="34" charset="0"/>
              </a:rPr>
              <a:t>et al</a:t>
            </a:r>
            <a:r>
              <a:rPr dirty="0" sz="1200" kern="1200" lang="en-GB">
                <a:solidFill>
                  <a:schemeClr val="tx1"/>
                </a:solidFill>
                <a:latin typeface="Arial" pitchFamily="34" charset="0"/>
                <a:ea typeface="+mn-ea"/>
                <a:cs typeface="Arial" pitchFamily="34" charset="0"/>
              </a:rPr>
              <a:t>. 2022).</a:t>
            </a:r>
            <a:endParaRPr dirty="0" sz="1200" kern="1200" lang="en-US">
              <a:solidFill>
                <a:schemeClr val="tx1"/>
              </a:solidFill>
              <a:latin typeface="Arial" pitchFamily="34" charset="0"/>
              <a:ea typeface="+mn-ea"/>
              <a:cs typeface="Arial" pitchFamily="34" charset="0"/>
            </a:endParaRPr>
          </a:p>
        </p:txBody>
      </p:sp>
      <p:sp>
        <p:nvSpPr>
          <p:cNvPr id="1048621" name="Slide Number Placeholder 3"/>
          <p:cNvSpPr>
            <a:spLocks noGrp="1"/>
          </p:cNvSpPr>
          <p:nvPr>
            <p:ph type="sldNum" sz="quarter" idx="10"/>
          </p:nvPr>
        </p:nvSpPr>
        <p:spPr/>
        <p:txBody>
          <a:bodyPr/>
          <a:p>
            <a:fld id="{A95B7522-6BDE-4FEA-B0FB-D3E4C53DAC08}"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23" name="Slide Image Placeholder 1"/>
          <p:cNvSpPr>
            <a:spLocks noChangeAspect="1" noRot="1" noGrp="1"/>
          </p:cNvSpPr>
          <p:nvPr>
            <p:ph type="sldImg"/>
          </p:nvPr>
        </p:nvSpPr>
        <p:spPr/>
      </p:sp>
      <p:sp>
        <p:nvSpPr>
          <p:cNvPr id="1048624" name="Notes Placeholder 2"/>
          <p:cNvSpPr>
            <a:spLocks noGrp="1"/>
          </p:cNvSpPr>
          <p:nvPr>
            <p:ph type="body" idx="1"/>
          </p:nvPr>
        </p:nvSpPr>
        <p:spPr/>
        <p:txBody>
          <a:bodyPr>
            <a:normAutofit/>
          </a:bodyPr>
          <a:p>
            <a:pPr algn="l" defTabSz="914400" eaLnBrk="1" fontAlgn="auto" hangingPunct="1" indent="0" latinLnBrk="0" marL="0" marR="0" rtl="0">
              <a:lnSpc>
                <a:spcPct val="100000"/>
              </a:lnSpc>
              <a:spcBef>
                <a:spcPts val="0"/>
              </a:spcBef>
              <a:spcAft>
                <a:spcPts val="0"/>
              </a:spcAft>
              <a:buClrTx/>
              <a:buSzTx/>
              <a:buFontTx/>
              <a:buNone/>
            </a:pPr>
            <a:r>
              <a:rPr dirty="0" sz="1200" kern="1200" lang="en-GB">
                <a:solidFill>
                  <a:schemeClr val="tx1"/>
                </a:solidFill>
                <a:latin typeface="+mn-lt"/>
                <a:ea typeface="+mn-ea"/>
                <a:cs typeface="+mn-cs"/>
              </a:rPr>
              <a:t>The campaign evaluation employs process, impact and outcome measures to gauge the overall effectiveness. Process evaluation looks at attendance, engagement and programme delivery. The impact evaluation includes changes in knowledge, attitudes, confidence and exercise behaviour. Both behaviour and health outcomes during the 8 week intervention were assessed through outcome evaluation, which measured improvements in BMI, cardiovascular fitness, physical activity, and health-related quality of life.</a:t>
            </a:r>
            <a:endParaRPr dirty="0" sz="1200" kern="1200" lang="en-US">
              <a:solidFill>
                <a:schemeClr val="tx1"/>
              </a:solidFill>
              <a:latin typeface="+mn-lt"/>
              <a:ea typeface="+mn-ea"/>
              <a:cs typeface="+mn-cs"/>
            </a:endParaRPr>
          </a:p>
        </p:txBody>
      </p:sp>
      <p:sp>
        <p:nvSpPr>
          <p:cNvPr id="1048625" name="Slide Number Placeholder 3"/>
          <p:cNvSpPr>
            <a:spLocks noGrp="1"/>
          </p:cNvSpPr>
          <p:nvPr>
            <p:ph type="sldNum" sz="quarter" idx="10"/>
          </p:nvPr>
        </p:nvSpPr>
        <p:spPr/>
        <p:txBody>
          <a:bodyPr/>
          <a:p>
            <a:fld id="{A95B7522-6BDE-4FEA-B0FB-D3E4C53DAC08}"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27" name="Slide Image Placeholder 1"/>
          <p:cNvSpPr>
            <a:spLocks noChangeAspect="1" noRot="1" noGrp="1"/>
          </p:cNvSpPr>
          <p:nvPr>
            <p:ph type="sldImg"/>
          </p:nvPr>
        </p:nvSpPr>
        <p:spPr/>
      </p:sp>
      <p:sp>
        <p:nvSpPr>
          <p:cNvPr id="1048628"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The campaign will be promoted using this promotional poster that will be designed to capture the attention of adults between the ages of 18 and 64, while being made visually engaging and easy to understand. It showcases the goal, activities, health benefits, location, prizes and registration information of the programme. The QR code and strong call to action prompt action and reiterates the campaign message of sustainable physical activity.</a:t>
            </a:r>
            <a:endParaRPr dirty="0" sz="1200" kern="1200" lang="en-US">
              <a:solidFill>
                <a:schemeClr val="tx1"/>
              </a:solidFill>
              <a:latin typeface="Arial" pitchFamily="34" charset="0"/>
              <a:ea typeface="+mn-ea"/>
              <a:cs typeface="Arial" pitchFamily="34" charset="0"/>
            </a:endParaRPr>
          </a:p>
        </p:txBody>
      </p:sp>
      <p:sp>
        <p:nvSpPr>
          <p:cNvPr id="1048629" name="Slide Number Placeholder 3"/>
          <p:cNvSpPr>
            <a:spLocks noGrp="1"/>
          </p:cNvSpPr>
          <p:nvPr>
            <p:ph type="sldNum" sz="quarter" idx="10"/>
          </p:nvPr>
        </p:nvSpPr>
        <p:spPr/>
        <p:txBody>
          <a:bodyPr/>
          <a:p>
            <a:fld id="{A95B7522-6BDE-4FEA-B0FB-D3E4C53DAC08}"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32" name="Slide Image Placeholder 1"/>
          <p:cNvSpPr>
            <a:spLocks noChangeAspect="1" noRot="1" noGrp="1"/>
          </p:cNvSpPr>
          <p:nvPr>
            <p:ph type="sldImg"/>
          </p:nvPr>
        </p:nvSpPr>
        <p:spPr/>
      </p:sp>
      <p:sp>
        <p:nvSpPr>
          <p:cNvPr id="1048633" name="Notes Placeholder 2"/>
          <p:cNvSpPr>
            <a:spLocks noGrp="1"/>
          </p:cNvSpPr>
          <p:nvPr>
            <p:ph type="body" idx="1"/>
          </p:nvPr>
        </p:nvSpPr>
        <p:spPr/>
        <p:txBody>
          <a:bodyPr>
            <a:normAutofit/>
          </a:bodyPr>
          <a:p>
            <a:pPr algn="just">
              <a:lnSpc>
                <a:spcPct val="150000"/>
              </a:lnSpc>
            </a:pPr>
            <a:r>
              <a:rPr dirty="0" sz="1200" kern="1200" lang="en-GB">
                <a:solidFill>
                  <a:schemeClr val="tx1"/>
                </a:solidFill>
                <a:latin typeface="Arial" pitchFamily="34" charset="0"/>
                <a:ea typeface="+mn-ea"/>
                <a:cs typeface="Arial" pitchFamily="34" charset="0"/>
              </a:rPr>
              <a:t>The campaign is able to make use of local and national partners to make the greatest impact. Local organisations can offer venues, fitness professionals, referrals and community outreach and national partners can provide evidence-based physical activity guidelines, educational resources, digital behaviour change resources, campaign resources and funding opportunities to help deliver sustainable health promotion and long term participant engagement.</a:t>
            </a:r>
            <a:endParaRPr dirty="0" lang="en-US">
              <a:latin typeface="Arial" pitchFamily="34" charset="0"/>
              <a:cs typeface="Arial" pitchFamily="34" charset="0"/>
            </a:endParaRPr>
          </a:p>
        </p:txBody>
      </p:sp>
      <p:sp>
        <p:nvSpPr>
          <p:cNvPr id="1048634" name="Slide Number Placeholder 3"/>
          <p:cNvSpPr>
            <a:spLocks noGrp="1"/>
          </p:cNvSpPr>
          <p:nvPr>
            <p:ph type="sldNum" sz="quarter" idx="10"/>
          </p:nvPr>
        </p:nvSpPr>
        <p:spPr/>
        <p:txBody>
          <a:bodyPr/>
          <a:p>
            <a:fld id="{A95B7522-6BDE-4FEA-B0FB-D3E4C53DAC08}"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37" name="Slide Image Placeholder 1"/>
          <p:cNvSpPr>
            <a:spLocks noChangeAspect="1" noRot="1" noGrp="1"/>
          </p:cNvSpPr>
          <p:nvPr>
            <p:ph type="sldImg"/>
          </p:nvPr>
        </p:nvSpPr>
        <p:spPr/>
      </p:sp>
      <p:sp>
        <p:nvSpPr>
          <p:cNvPr id="1048638"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Exercise provides all-round health benefits in addition to fitness. Meeting the recommended activity guidelines lowers premature mortality risk, enhances cardiovascular health and reduces depression. Group-based activities also enhance social connections, decrease isolation and promote longer duration of participation – physical activity is a valuable tool for decreasing overall physical, mental, and social burden.</a:t>
            </a:r>
            <a:endParaRPr dirty="0" sz="1200" kern="1200" lang="en-US">
              <a:solidFill>
                <a:schemeClr val="tx1"/>
              </a:solidFill>
              <a:latin typeface="Arial" pitchFamily="34" charset="0"/>
              <a:ea typeface="+mn-ea"/>
              <a:cs typeface="Arial" pitchFamily="34" charset="0"/>
            </a:endParaRPr>
          </a:p>
        </p:txBody>
      </p:sp>
      <p:sp>
        <p:nvSpPr>
          <p:cNvPr id="1048639" name="Slide Number Placeholder 3"/>
          <p:cNvSpPr>
            <a:spLocks noGrp="1"/>
          </p:cNvSpPr>
          <p:nvPr>
            <p:ph type="sldNum" sz="quarter" idx="10"/>
          </p:nvPr>
        </p:nvSpPr>
        <p:spPr/>
        <p:txBody>
          <a:bodyPr/>
          <a:p>
            <a:fld id="{A95B7522-6BDE-4FEA-B0FB-D3E4C53DAC08}"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64" name=""/>
        <p:cNvGrpSpPr/>
        <p:nvPr/>
      </p:nvGrpSpPr>
      <p:grpSpPr>
        <a:xfrm>
          <a:off x="0" y="0"/>
          <a:ext cx="0" cy="0"/>
          <a:chOff x="0" y="0"/>
          <a:chExt cx="0" cy="0"/>
        </a:xfrm>
      </p:grpSpPr>
      <p:sp>
        <p:nvSpPr>
          <p:cNvPr id="1048642" name="Slide Image Placeholder 1"/>
          <p:cNvSpPr>
            <a:spLocks noChangeAspect="1" noRot="1" noGrp="1"/>
          </p:cNvSpPr>
          <p:nvPr>
            <p:ph type="sldImg"/>
          </p:nvPr>
        </p:nvSpPr>
        <p:spPr/>
      </p:sp>
      <p:sp>
        <p:nvSpPr>
          <p:cNvPr id="1048643" name="Notes Placeholder 2"/>
          <p:cNvSpPr>
            <a:spLocks noGrp="1"/>
          </p:cNvSpPr>
          <p:nvPr>
            <p:ph type="body" idx="1"/>
          </p:nvPr>
        </p:nvSpPr>
        <p:spPr/>
        <p:txBody>
          <a:bodyPr>
            <a:normAutofit/>
          </a:bodyPr>
          <a:p>
            <a:pPr algn="just" defTabSz="914400" eaLnBrk="1" fontAlgn="auto" hangingPunct="1" indent="0" latinLnBrk="0" marL="0" marR="0" rtl="0">
              <a:lnSpc>
                <a:spcPct val="150000"/>
              </a:lnSpc>
              <a:spcBef>
                <a:spcPts val="0"/>
              </a:spcBef>
              <a:spcAft>
                <a:spcPts val="0"/>
              </a:spcAft>
              <a:buClrTx/>
              <a:buSzTx/>
              <a:buFontTx/>
              <a:buNone/>
            </a:pPr>
            <a:r>
              <a:rPr dirty="0" sz="1200" kern="1200" lang="en-GB">
                <a:solidFill>
                  <a:schemeClr val="tx1"/>
                </a:solidFill>
                <a:latin typeface="Arial" pitchFamily="34" charset="0"/>
                <a:ea typeface="+mn-ea"/>
                <a:cs typeface="Arial" pitchFamily="34" charset="0"/>
              </a:rPr>
              <a:t>The "</a:t>
            </a:r>
            <a:r>
              <a:rPr b="1" dirty="0" sz="1200" i="1" kern="1200" lang="en-GB">
                <a:solidFill>
                  <a:schemeClr val="tx1"/>
                </a:solidFill>
                <a:latin typeface="Arial" pitchFamily="34" charset="0"/>
                <a:ea typeface="+mn-ea"/>
                <a:cs typeface="Arial" pitchFamily="34" charset="0"/>
              </a:rPr>
              <a:t>Move More, Live Better</a:t>
            </a:r>
            <a:r>
              <a:rPr dirty="0" sz="1200" kern="1200" lang="en-GB">
                <a:solidFill>
                  <a:schemeClr val="tx1"/>
                </a:solidFill>
                <a:latin typeface="Arial" pitchFamily="34" charset="0"/>
                <a:ea typeface="+mn-ea"/>
                <a:cs typeface="Arial" pitchFamily="34" charset="0"/>
              </a:rPr>
              <a:t>" campaign is based on the Health Belief Model, which has a dual focus of raising awareness of the health risks of exercise, and lowering barriers by offering free exercise classes and individual guidance and digital resources. The TBP approach enhances positive attitudes, social support and confidence, leading participants to form more permanent intentions to keep exercising during and after the 8 week programme.</a:t>
            </a:r>
            <a:endParaRPr dirty="0" sz="1200" kern="1200" lang="en-US">
              <a:solidFill>
                <a:schemeClr val="tx1"/>
              </a:solidFill>
              <a:latin typeface="Arial" pitchFamily="34" charset="0"/>
              <a:ea typeface="+mn-ea"/>
              <a:cs typeface="Arial" pitchFamily="34" charset="0"/>
            </a:endParaRPr>
          </a:p>
        </p:txBody>
      </p:sp>
      <p:sp>
        <p:nvSpPr>
          <p:cNvPr id="1048644" name="Slide Number Placeholder 3"/>
          <p:cNvSpPr>
            <a:spLocks noGrp="1"/>
          </p:cNvSpPr>
          <p:nvPr>
            <p:ph type="sldNum" sz="quarter" idx="10"/>
          </p:nvPr>
        </p:nvSpPr>
        <p:spPr/>
        <p:txBody>
          <a:bodyPr/>
          <a:p>
            <a:fld id="{A95B7522-6BDE-4FEA-B0FB-D3E4C53DAC08}"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47" name="Slide Image Placeholder 1"/>
          <p:cNvSpPr>
            <a:spLocks noChangeAspect="1" noRot="1" noGrp="1"/>
          </p:cNvSpPr>
          <p:nvPr>
            <p:ph type="sldImg"/>
          </p:nvPr>
        </p:nvSpPr>
        <p:spPr/>
      </p:sp>
      <p:sp>
        <p:nvSpPr>
          <p:cNvPr id="1048648" name="Notes Placeholder 2"/>
          <p:cNvSpPr>
            <a:spLocks noGrp="1"/>
          </p:cNvSpPr>
          <p:nvPr>
            <p:ph type="body" idx="1"/>
          </p:nvPr>
        </p:nvSpPr>
        <p:spPr/>
        <p:txBody>
          <a:bodyPr>
            <a:normAutofit/>
          </a:bodyPr>
          <a:p>
            <a:pPr algn="just">
              <a:lnSpc>
                <a:spcPct val="150000"/>
              </a:lnSpc>
            </a:pPr>
            <a:r>
              <a:rPr dirty="0" sz="1200" kern="1200" lang="en-GB">
                <a:solidFill>
                  <a:schemeClr val="tx1"/>
                </a:solidFill>
                <a:latin typeface="Arial" pitchFamily="34" charset="0"/>
                <a:ea typeface="+mn-ea"/>
                <a:cs typeface="Arial" pitchFamily="34" charset="0"/>
              </a:rPr>
              <a:t>While there is an increased understanding of the importance of physical activity, there is still time, lack of motivation and limited access issues that limit participation. The campaign tackles these issues by providing supervised sessions with no charge, individual SMART (Specific, Measurable, Achievable, Realistic, Time-bound) goals, buddy support and digital reminders, making the physical activity environment supportive and fostering lasting behaviour change.</a:t>
            </a:r>
            <a:endParaRPr dirty="0" lang="en-US">
              <a:latin typeface="Arial" pitchFamily="34" charset="0"/>
              <a:cs typeface="Arial" pitchFamily="34" charset="0"/>
            </a:endParaRPr>
          </a:p>
        </p:txBody>
      </p:sp>
      <p:sp>
        <p:nvSpPr>
          <p:cNvPr id="1048649" name="Slide Number Placeholder 3"/>
          <p:cNvSpPr>
            <a:spLocks noGrp="1"/>
          </p:cNvSpPr>
          <p:nvPr>
            <p:ph type="sldNum" sz="quarter" idx="10"/>
          </p:nvPr>
        </p:nvSpPr>
        <p:spPr/>
        <p:txBody>
          <a:bodyPr/>
          <a:p>
            <a:fld id="{A95B7522-6BDE-4FEA-B0FB-D3E4C53DAC08}"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52" name="Slide Image Placeholder 1"/>
          <p:cNvSpPr>
            <a:spLocks noChangeAspect="1" noRot="1" noGrp="1"/>
          </p:cNvSpPr>
          <p:nvPr>
            <p:ph type="sldImg"/>
          </p:nvPr>
        </p:nvSpPr>
        <p:spPr/>
      </p:sp>
      <p:sp>
        <p:nvSpPr>
          <p:cNvPr id="1048653" name="Notes Placeholder 2"/>
          <p:cNvSpPr>
            <a:spLocks noGrp="1"/>
          </p:cNvSpPr>
          <p:nvPr>
            <p:ph type="body" idx="1"/>
          </p:nvPr>
        </p:nvSpPr>
        <p:spPr/>
        <p:txBody>
          <a:bodyPr>
            <a:normAutofit/>
          </a:bodyPr>
          <a:p>
            <a:endParaRPr dirty="0" lang="en-US"/>
          </a:p>
        </p:txBody>
      </p:sp>
      <p:sp>
        <p:nvSpPr>
          <p:cNvPr id="1048654" name="Slide Number Placeholder 3"/>
          <p:cNvSpPr>
            <a:spLocks noGrp="1"/>
          </p:cNvSpPr>
          <p:nvPr>
            <p:ph type="sldNum" sz="quarter" idx="10"/>
          </p:nvPr>
        </p:nvSpPr>
        <p:spPr/>
        <p:txBody>
          <a:bodyPr/>
          <a:p>
            <a:fld id="{A95B7522-6BDE-4FEA-B0FB-D3E4C53DAC08}"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4" name=""/>
        <p:cNvGrpSpPr/>
        <p:nvPr/>
      </p:nvGrpSpPr>
      <p:grpSpPr>
        <a:xfrm>
          <a:off x="0" y="0"/>
          <a:ext cx="0" cy="0"/>
          <a:chOff x="0" y="0"/>
          <a:chExt cx="0" cy="0"/>
        </a:xfrm>
      </p:grpSpPr>
      <p:sp>
        <p:nvSpPr>
          <p:cNvPr id="1048581" name="Title 1"/>
          <p:cNvSpPr>
            <a:spLocks noGrp="1"/>
          </p:cNvSpPr>
          <p:nvPr>
            <p:ph type="ctrTitle"/>
          </p:nvPr>
        </p:nvSpPr>
        <p:spPr>
          <a:xfrm>
            <a:off x="685800" y="2130425"/>
            <a:ext cx="7772400" cy="1470025"/>
          </a:xfrm>
        </p:spPr>
        <p:txBody>
          <a:bodyPr/>
          <a:p>
            <a:r>
              <a:rPr lang="en-US"/>
              <a:t>Click to edit Master title style</a:t>
            </a:r>
          </a:p>
        </p:txBody>
      </p:sp>
      <p:sp>
        <p:nvSpPr>
          <p:cNvPr id="1048582"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583" name="Date Placeholder 3"/>
          <p:cNvSpPr>
            <a:spLocks noGrp="1"/>
          </p:cNvSpPr>
          <p:nvPr>
            <p:ph type="dt" sz="half" idx="10"/>
          </p:nvPr>
        </p:nvSpPr>
        <p:spPr/>
        <p:txBody>
          <a:bodyPr/>
          <a:p>
            <a:fld id="{CA5FFE15-5AC4-459C-9E15-D076D7982098}" type="datetimeFigureOut">
              <a:rPr lang="en-US" smtClean="0"/>
              <a:t>7/5/2026</a:t>
            </a:fld>
            <a:endParaRPr lang="en-US"/>
          </a:p>
        </p:txBody>
      </p:sp>
      <p:sp>
        <p:nvSpPr>
          <p:cNvPr id="1048584" name="Footer Placeholder 4"/>
          <p:cNvSpPr>
            <a:spLocks noGrp="1"/>
          </p:cNvSpPr>
          <p:nvPr>
            <p:ph type="ftr" sz="quarter" idx="11"/>
          </p:nvPr>
        </p:nvSpPr>
        <p:spPr/>
        <p:txBody>
          <a:bodyPr/>
          <a:p>
            <a:endParaRPr lang="en-US"/>
          </a:p>
        </p:txBody>
      </p:sp>
      <p:sp>
        <p:nvSpPr>
          <p:cNvPr id="1048585" name="Slide Number Placeholder 5"/>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1" name=""/>
        <p:cNvGrpSpPr/>
        <p:nvPr/>
      </p:nvGrpSpPr>
      <p:grpSpPr>
        <a:xfrm>
          <a:off x="0" y="0"/>
          <a:ext cx="0" cy="0"/>
          <a:chOff x="0" y="0"/>
          <a:chExt cx="0" cy="0"/>
        </a:xfrm>
      </p:grpSpPr>
      <p:sp>
        <p:nvSpPr>
          <p:cNvPr id="1048589" name="Title 1"/>
          <p:cNvSpPr>
            <a:spLocks noGrp="1"/>
          </p:cNvSpPr>
          <p:nvPr>
            <p:ph type="title"/>
          </p:nvPr>
        </p:nvSpPr>
        <p:spPr/>
        <p:txBody>
          <a:bodyPr/>
          <a:p>
            <a:r>
              <a:rPr lang="en-US"/>
              <a:t>Click to edit Master title style</a:t>
            </a:r>
          </a:p>
        </p:txBody>
      </p:sp>
      <p:sp>
        <p:nvSpPr>
          <p:cNvPr id="1048590"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91" name="Date Placeholder 3"/>
          <p:cNvSpPr>
            <a:spLocks noGrp="1"/>
          </p:cNvSpPr>
          <p:nvPr>
            <p:ph type="dt" sz="half" idx="10"/>
          </p:nvPr>
        </p:nvSpPr>
        <p:spPr/>
        <p:txBody>
          <a:bodyPr/>
          <a:p>
            <a:fld id="{CA5FFE15-5AC4-459C-9E15-D076D7982098}" type="datetimeFigureOut">
              <a:rPr lang="en-US" smtClean="0"/>
              <a:t>7/5/2026</a:t>
            </a:fld>
            <a:endParaRPr lang="en-US"/>
          </a:p>
        </p:txBody>
      </p:sp>
      <p:sp>
        <p:nvSpPr>
          <p:cNvPr id="1048592" name="Footer Placeholder 4"/>
          <p:cNvSpPr>
            <a:spLocks noGrp="1"/>
          </p:cNvSpPr>
          <p:nvPr>
            <p:ph type="ftr" sz="quarter" idx="11"/>
          </p:nvPr>
        </p:nvSpPr>
        <p:spPr/>
        <p:txBody>
          <a:bodyPr/>
          <a:p>
            <a:endParaRPr lang="en-US"/>
          </a:p>
        </p:txBody>
      </p:sp>
      <p:sp>
        <p:nvSpPr>
          <p:cNvPr id="1048593" name="Slide Number Placeholder 5"/>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77" name=""/>
        <p:cNvGrpSpPr/>
        <p:nvPr/>
      </p:nvGrpSpPr>
      <p:grpSpPr>
        <a:xfrm>
          <a:off x="0" y="0"/>
          <a:ext cx="0" cy="0"/>
          <a:chOff x="0" y="0"/>
          <a:chExt cx="0" cy="0"/>
        </a:xfrm>
      </p:grpSpPr>
      <p:sp>
        <p:nvSpPr>
          <p:cNvPr id="1048678"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679"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80" name="Date Placeholder 3"/>
          <p:cNvSpPr>
            <a:spLocks noGrp="1"/>
          </p:cNvSpPr>
          <p:nvPr>
            <p:ph type="dt" sz="half" idx="10"/>
          </p:nvPr>
        </p:nvSpPr>
        <p:spPr/>
        <p:txBody>
          <a:bodyPr/>
          <a:p>
            <a:fld id="{CA5FFE15-5AC4-459C-9E15-D076D7982098}" type="datetimeFigureOut">
              <a:rPr lang="en-US" smtClean="0"/>
              <a:t>7/5/2026</a:t>
            </a:fld>
            <a:endParaRPr lang="en-US"/>
          </a:p>
        </p:txBody>
      </p:sp>
      <p:sp>
        <p:nvSpPr>
          <p:cNvPr id="1048681" name="Footer Placeholder 4"/>
          <p:cNvSpPr>
            <a:spLocks noGrp="1"/>
          </p:cNvSpPr>
          <p:nvPr>
            <p:ph type="ftr" sz="quarter" idx="11"/>
          </p:nvPr>
        </p:nvSpPr>
        <p:spPr/>
        <p:txBody>
          <a:bodyPr/>
          <a:p>
            <a:endParaRPr lang="en-US"/>
          </a:p>
        </p:txBody>
      </p:sp>
      <p:sp>
        <p:nvSpPr>
          <p:cNvPr id="1048682" name="Slide Number Placeholder 5"/>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78" name=""/>
        <p:cNvGrpSpPr/>
        <p:nvPr/>
      </p:nvGrpSpPr>
      <p:grpSpPr>
        <a:xfrm>
          <a:off x="0" y="0"/>
          <a:ext cx="0" cy="0"/>
          <a:chOff x="0" y="0"/>
          <a:chExt cx="0" cy="0"/>
        </a:xfrm>
      </p:grpSpPr>
      <p:sp>
        <p:nvSpPr>
          <p:cNvPr id="1048683" name="Title 1"/>
          <p:cNvSpPr>
            <a:spLocks noGrp="1"/>
          </p:cNvSpPr>
          <p:nvPr>
            <p:ph type="title"/>
          </p:nvPr>
        </p:nvSpPr>
        <p:spPr/>
        <p:txBody>
          <a:bodyPr/>
          <a:p>
            <a:r>
              <a:rPr lang="en-US"/>
              <a:t>Click to edit Master title style</a:t>
            </a:r>
          </a:p>
        </p:txBody>
      </p:sp>
      <p:sp>
        <p:nvSpPr>
          <p:cNvPr id="1048684"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5"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86" name="Date Placeholder 4"/>
          <p:cNvSpPr>
            <a:spLocks noGrp="1"/>
          </p:cNvSpPr>
          <p:nvPr>
            <p:ph type="dt" sz="half" idx="10"/>
          </p:nvPr>
        </p:nvSpPr>
        <p:spPr/>
        <p:txBody>
          <a:bodyPr/>
          <a:p>
            <a:fld id="{CA5FFE15-5AC4-459C-9E15-D076D7982098}" type="datetimeFigureOut">
              <a:rPr lang="en-US" smtClean="0"/>
              <a:t>7/5/2026</a:t>
            </a:fld>
            <a:endParaRPr lang="en-US"/>
          </a:p>
        </p:txBody>
      </p:sp>
      <p:sp>
        <p:nvSpPr>
          <p:cNvPr id="1048687" name="Footer Placeholder 5"/>
          <p:cNvSpPr>
            <a:spLocks noGrp="1"/>
          </p:cNvSpPr>
          <p:nvPr>
            <p:ph type="ftr" sz="quarter" idx="11"/>
          </p:nvPr>
        </p:nvSpPr>
        <p:spPr/>
        <p:txBody>
          <a:bodyPr/>
          <a:p>
            <a:endParaRPr lang="en-US"/>
          </a:p>
        </p:txBody>
      </p:sp>
      <p:sp>
        <p:nvSpPr>
          <p:cNvPr id="1048688" name="Slide Number Placeholder 6"/>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79" name=""/>
        <p:cNvGrpSpPr/>
        <p:nvPr/>
      </p:nvGrpSpPr>
      <p:grpSpPr>
        <a:xfrm>
          <a:off x="0" y="0"/>
          <a:ext cx="0" cy="0"/>
          <a:chOff x="0" y="0"/>
          <a:chExt cx="0" cy="0"/>
        </a:xfrm>
      </p:grpSpPr>
      <p:sp>
        <p:nvSpPr>
          <p:cNvPr id="1048689" name="Title 1"/>
          <p:cNvSpPr>
            <a:spLocks noGrp="1"/>
          </p:cNvSpPr>
          <p:nvPr>
            <p:ph type="title"/>
          </p:nvPr>
        </p:nvSpPr>
        <p:spPr/>
        <p:txBody>
          <a:bodyPr/>
          <a:p>
            <a:r>
              <a:rPr lang="en-US"/>
              <a:t>Click to edit Master title style</a:t>
            </a:r>
          </a:p>
        </p:txBody>
      </p:sp>
      <p:sp>
        <p:nvSpPr>
          <p:cNvPr id="1048690"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91"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2"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93"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4" name="Date Placeholder 6"/>
          <p:cNvSpPr>
            <a:spLocks noGrp="1"/>
          </p:cNvSpPr>
          <p:nvPr>
            <p:ph type="dt" sz="half" idx="10"/>
          </p:nvPr>
        </p:nvSpPr>
        <p:spPr/>
        <p:txBody>
          <a:bodyPr/>
          <a:p>
            <a:fld id="{CA5FFE15-5AC4-459C-9E15-D076D7982098}" type="datetimeFigureOut">
              <a:rPr lang="en-US" smtClean="0"/>
              <a:t>7/5/2026</a:t>
            </a:fld>
            <a:endParaRPr lang="en-US"/>
          </a:p>
        </p:txBody>
      </p:sp>
      <p:sp>
        <p:nvSpPr>
          <p:cNvPr id="1048695" name="Footer Placeholder 7"/>
          <p:cNvSpPr>
            <a:spLocks noGrp="1"/>
          </p:cNvSpPr>
          <p:nvPr>
            <p:ph type="ftr" sz="quarter" idx="11"/>
          </p:nvPr>
        </p:nvSpPr>
        <p:spPr/>
        <p:txBody>
          <a:bodyPr/>
          <a:p>
            <a:endParaRPr lang="en-US"/>
          </a:p>
        </p:txBody>
      </p:sp>
      <p:sp>
        <p:nvSpPr>
          <p:cNvPr id="1048696" name="Slide Number Placeholder 8"/>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73" name=""/>
        <p:cNvGrpSpPr/>
        <p:nvPr/>
      </p:nvGrpSpPr>
      <p:grpSpPr>
        <a:xfrm>
          <a:off x="0" y="0"/>
          <a:ext cx="0" cy="0"/>
          <a:chOff x="0" y="0"/>
          <a:chExt cx="0" cy="0"/>
        </a:xfrm>
      </p:grpSpPr>
      <p:sp>
        <p:nvSpPr>
          <p:cNvPr id="1048658" name="Title 1"/>
          <p:cNvSpPr>
            <a:spLocks noGrp="1"/>
          </p:cNvSpPr>
          <p:nvPr>
            <p:ph type="title"/>
          </p:nvPr>
        </p:nvSpPr>
        <p:spPr/>
        <p:txBody>
          <a:bodyPr/>
          <a:p>
            <a:r>
              <a:rPr lang="en-US"/>
              <a:t>Click to edit Master title style</a:t>
            </a:r>
          </a:p>
        </p:txBody>
      </p:sp>
      <p:sp>
        <p:nvSpPr>
          <p:cNvPr id="1048659" name="Date Placeholder 2"/>
          <p:cNvSpPr>
            <a:spLocks noGrp="1"/>
          </p:cNvSpPr>
          <p:nvPr>
            <p:ph type="dt" sz="half" idx="10"/>
          </p:nvPr>
        </p:nvSpPr>
        <p:spPr/>
        <p:txBody>
          <a:bodyPr/>
          <a:p>
            <a:fld id="{CA5FFE15-5AC4-459C-9E15-D076D7982098}" type="datetimeFigureOut">
              <a:rPr lang="en-US" smtClean="0"/>
              <a:t>7/5/2026</a:t>
            </a:fld>
            <a:endParaRPr lang="en-US"/>
          </a:p>
        </p:txBody>
      </p:sp>
      <p:sp>
        <p:nvSpPr>
          <p:cNvPr id="1048660" name="Footer Placeholder 3"/>
          <p:cNvSpPr>
            <a:spLocks noGrp="1"/>
          </p:cNvSpPr>
          <p:nvPr>
            <p:ph type="ftr" sz="quarter" idx="11"/>
          </p:nvPr>
        </p:nvSpPr>
        <p:spPr/>
        <p:txBody>
          <a:bodyPr/>
          <a:p>
            <a:endParaRPr lang="en-US"/>
          </a:p>
        </p:txBody>
      </p:sp>
      <p:sp>
        <p:nvSpPr>
          <p:cNvPr id="1048661" name="Slide Number Placeholder 4"/>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80" name=""/>
        <p:cNvGrpSpPr/>
        <p:nvPr/>
      </p:nvGrpSpPr>
      <p:grpSpPr>
        <a:xfrm>
          <a:off x="0" y="0"/>
          <a:ext cx="0" cy="0"/>
          <a:chOff x="0" y="0"/>
          <a:chExt cx="0" cy="0"/>
        </a:xfrm>
      </p:grpSpPr>
      <p:sp>
        <p:nvSpPr>
          <p:cNvPr id="1048697" name="Date Placeholder 1"/>
          <p:cNvSpPr>
            <a:spLocks noGrp="1"/>
          </p:cNvSpPr>
          <p:nvPr>
            <p:ph type="dt" sz="half" idx="10"/>
          </p:nvPr>
        </p:nvSpPr>
        <p:spPr/>
        <p:txBody>
          <a:bodyPr/>
          <a:p>
            <a:fld id="{CA5FFE15-5AC4-459C-9E15-D076D7982098}" type="datetimeFigureOut">
              <a:rPr lang="en-US" smtClean="0"/>
              <a:t>7/5/2026</a:t>
            </a:fld>
            <a:endParaRPr lang="en-US"/>
          </a:p>
        </p:txBody>
      </p:sp>
      <p:sp>
        <p:nvSpPr>
          <p:cNvPr id="1048698" name="Footer Placeholder 2"/>
          <p:cNvSpPr>
            <a:spLocks noGrp="1"/>
          </p:cNvSpPr>
          <p:nvPr>
            <p:ph type="ftr" sz="quarter" idx="11"/>
          </p:nvPr>
        </p:nvSpPr>
        <p:spPr/>
        <p:txBody>
          <a:bodyPr/>
          <a:p>
            <a:endParaRPr lang="en-US"/>
          </a:p>
        </p:txBody>
      </p:sp>
      <p:sp>
        <p:nvSpPr>
          <p:cNvPr id="1048699" name="Slide Number Placeholder 3"/>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81" name=""/>
        <p:cNvGrpSpPr/>
        <p:nvPr/>
      </p:nvGrpSpPr>
      <p:grpSpPr>
        <a:xfrm>
          <a:off x="0" y="0"/>
          <a:ext cx="0" cy="0"/>
          <a:chOff x="0" y="0"/>
          <a:chExt cx="0" cy="0"/>
        </a:xfrm>
      </p:grpSpPr>
      <p:sp>
        <p:nvSpPr>
          <p:cNvPr id="1048700"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701"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2"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703" name="Date Placeholder 4"/>
          <p:cNvSpPr>
            <a:spLocks noGrp="1"/>
          </p:cNvSpPr>
          <p:nvPr>
            <p:ph type="dt" sz="half" idx="10"/>
          </p:nvPr>
        </p:nvSpPr>
        <p:spPr/>
        <p:txBody>
          <a:bodyPr/>
          <a:p>
            <a:fld id="{CA5FFE15-5AC4-459C-9E15-D076D7982098}" type="datetimeFigureOut">
              <a:rPr lang="en-US" smtClean="0"/>
              <a:t>7/5/2026</a:t>
            </a:fld>
            <a:endParaRPr lang="en-US"/>
          </a:p>
        </p:txBody>
      </p:sp>
      <p:sp>
        <p:nvSpPr>
          <p:cNvPr id="1048704" name="Footer Placeholder 5"/>
          <p:cNvSpPr>
            <a:spLocks noGrp="1"/>
          </p:cNvSpPr>
          <p:nvPr>
            <p:ph type="ftr" sz="quarter" idx="11"/>
          </p:nvPr>
        </p:nvSpPr>
        <p:spPr/>
        <p:txBody>
          <a:bodyPr/>
          <a:p>
            <a:endParaRPr lang="en-US"/>
          </a:p>
        </p:txBody>
      </p:sp>
      <p:sp>
        <p:nvSpPr>
          <p:cNvPr id="1048705" name="Slide Number Placeholder 6"/>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75" name=""/>
        <p:cNvGrpSpPr/>
        <p:nvPr/>
      </p:nvGrpSpPr>
      <p:grpSpPr>
        <a:xfrm>
          <a:off x="0" y="0"/>
          <a:ext cx="0" cy="0"/>
          <a:chOff x="0" y="0"/>
          <a:chExt cx="0" cy="0"/>
        </a:xfrm>
      </p:grpSpPr>
      <p:sp>
        <p:nvSpPr>
          <p:cNvPr id="1048667"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668"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69"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70" name="Date Placeholder 4"/>
          <p:cNvSpPr>
            <a:spLocks noGrp="1"/>
          </p:cNvSpPr>
          <p:nvPr>
            <p:ph type="dt" sz="half" idx="10"/>
          </p:nvPr>
        </p:nvSpPr>
        <p:spPr/>
        <p:txBody>
          <a:bodyPr/>
          <a:p>
            <a:fld id="{CA5FFE15-5AC4-459C-9E15-D076D7982098}" type="datetimeFigureOut">
              <a:rPr lang="en-US" smtClean="0"/>
              <a:t>7/5/2026</a:t>
            </a:fld>
            <a:endParaRPr lang="en-US"/>
          </a:p>
        </p:txBody>
      </p:sp>
      <p:sp>
        <p:nvSpPr>
          <p:cNvPr id="1048671" name="Footer Placeholder 5"/>
          <p:cNvSpPr>
            <a:spLocks noGrp="1"/>
          </p:cNvSpPr>
          <p:nvPr>
            <p:ph type="ftr" sz="quarter" idx="11"/>
          </p:nvPr>
        </p:nvSpPr>
        <p:spPr/>
        <p:txBody>
          <a:bodyPr/>
          <a:p>
            <a:endParaRPr lang="en-US"/>
          </a:p>
        </p:txBody>
      </p:sp>
      <p:sp>
        <p:nvSpPr>
          <p:cNvPr id="1048672" name="Slide Number Placeholder 6"/>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76" name=""/>
        <p:cNvGrpSpPr/>
        <p:nvPr/>
      </p:nvGrpSpPr>
      <p:grpSpPr>
        <a:xfrm>
          <a:off x="0" y="0"/>
          <a:ext cx="0" cy="0"/>
          <a:chOff x="0" y="0"/>
          <a:chExt cx="0" cy="0"/>
        </a:xfrm>
      </p:grpSpPr>
      <p:sp>
        <p:nvSpPr>
          <p:cNvPr id="1048673" name="Title 1"/>
          <p:cNvSpPr>
            <a:spLocks noGrp="1"/>
          </p:cNvSpPr>
          <p:nvPr>
            <p:ph type="title"/>
          </p:nvPr>
        </p:nvSpPr>
        <p:spPr/>
        <p:txBody>
          <a:bodyPr/>
          <a:p>
            <a:r>
              <a:rPr lang="en-US"/>
              <a:t>Click to edit Master title style</a:t>
            </a:r>
          </a:p>
        </p:txBody>
      </p:sp>
      <p:sp>
        <p:nvSpPr>
          <p:cNvPr id="1048674"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75" name="Date Placeholder 3"/>
          <p:cNvSpPr>
            <a:spLocks noGrp="1"/>
          </p:cNvSpPr>
          <p:nvPr>
            <p:ph type="dt" sz="half" idx="10"/>
          </p:nvPr>
        </p:nvSpPr>
        <p:spPr/>
        <p:txBody>
          <a:bodyPr/>
          <a:p>
            <a:fld id="{CA5FFE15-5AC4-459C-9E15-D076D7982098}" type="datetimeFigureOut">
              <a:rPr lang="en-US" smtClean="0"/>
              <a:t>7/5/2026</a:t>
            </a:fld>
            <a:endParaRPr lang="en-US"/>
          </a:p>
        </p:txBody>
      </p:sp>
      <p:sp>
        <p:nvSpPr>
          <p:cNvPr id="1048676" name="Footer Placeholder 4"/>
          <p:cNvSpPr>
            <a:spLocks noGrp="1"/>
          </p:cNvSpPr>
          <p:nvPr>
            <p:ph type="ftr" sz="quarter" idx="11"/>
          </p:nvPr>
        </p:nvSpPr>
        <p:spPr/>
        <p:txBody>
          <a:bodyPr/>
          <a:p>
            <a:endParaRPr lang="en-US"/>
          </a:p>
        </p:txBody>
      </p:sp>
      <p:sp>
        <p:nvSpPr>
          <p:cNvPr id="1048677" name="Slide Number Placeholder 5"/>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74" name=""/>
        <p:cNvGrpSpPr/>
        <p:nvPr/>
      </p:nvGrpSpPr>
      <p:grpSpPr>
        <a:xfrm>
          <a:off x="0" y="0"/>
          <a:ext cx="0" cy="0"/>
          <a:chOff x="0" y="0"/>
          <a:chExt cx="0" cy="0"/>
        </a:xfrm>
      </p:grpSpPr>
      <p:sp>
        <p:nvSpPr>
          <p:cNvPr id="1048662"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663"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64" name="Date Placeholder 3"/>
          <p:cNvSpPr>
            <a:spLocks noGrp="1"/>
          </p:cNvSpPr>
          <p:nvPr>
            <p:ph type="dt" sz="half" idx="10"/>
          </p:nvPr>
        </p:nvSpPr>
        <p:spPr/>
        <p:txBody>
          <a:bodyPr/>
          <a:p>
            <a:fld id="{CA5FFE15-5AC4-459C-9E15-D076D7982098}" type="datetimeFigureOut">
              <a:rPr lang="en-US" smtClean="0"/>
              <a:t>7/5/2026</a:t>
            </a:fld>
            <a:endParaRPr lang="en-US"/>
          </a:p>
        </p:txBody>
      </p:sp>
      <p:sp>
        <p:nvSpPr>
          <p:cNvPr id="1048665" name="Footer Placeholder 4"/>
          <p:cNvSpPr>
            <a:spLocks noGrp="1"/>
          </p:cNvSpPr>
          <p:nvPr>
            <p:ph type="ftr" sz="quarter" idx="11"/>
          </p:nvPr>
        </p:nvSpPr>
        <p:spPr/>
        <p:txBody>
          <a:bodyPr/>
          <a:p>
            <a:endParaRPr lang="en-US"/>
          </a:p>
        </p:txBody>
      </p:sp>
      <p:sp>
        <p:nvSpPr>
          <p:cNvPr id="1048666" name="Slide Number Placeholder 5"/>
          <p:cNvSpPr>
            <a:spLocks noGrp="1"/>
          </p:cNvSpPr>
          <p:nvPr>
            <p:ph type="sldNum" sz="quarter" idx="12"/>
          </p:nvPr>
        </p:nvSpPr>
        <p:spPr/>
        <p:txBody>
          <a:bodyPr/>
          <a:p>
            <a:fld id="{6F82738F-6126-425E-86E6-F5E08285207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CA5FFE15-5AC4-459C-9E15-D076D7982098}" type="datetimeFigureOut">
              <a:rPr lang="en-US" smtClean="0"/>
              <a:t>7/5/2026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6F82738F-6126-425E-86E6-F5E08285207A}"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2.xm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slideLayout" Target="../slideLayouts/slideLayout2.xm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xml"/><Relationship Id="rId3"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2.xml"/><Relationship Id="rId3"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10.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xml"/><Relationship Id="rId3"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xml"/><Relationship Id="rId3"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image" Target="../media/image14.png"/><Relationship Id="rId2" Type="http://schemas.openxmlformats.org/officeDocument/2006/relationships/image" Target="../media/image15.png"/><Relationship Id="rId3" Type="http://schemas.openxmlformats.org/officeDocument/2006/relationships/slideLayout" Target="../slideLayouts/slideLayout2.xml"/><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image" Target="../media/image16.png"/><Relationship Id="rId2" Type="http://schemas.openxmlformats.org/officeDocument/2006/relationships/slideLayout" Target="../slideLayouts/slideLayout2.xml"/><Relationship Id="rId3"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hyperlink" Target="https://ojs.unbc.ca/index.php/design/article/download/1887/1414" TargetMode="External"/><Relationship Id="rId2" Type="http://schemas.openxmlformats.org/officeDocument/2006/relationships/hyperlink" Target="https://www.sportengland.org/news-and-inspiration/record-numbers-playing-sport-and-taking-part-physical-activity" TargetMode="External"/><Relationship Id="rId3" Type="http://schemas.openxmlformats.org/officeDocument/2006/relationships/hyperlink" Target="https://www.bhf.org.uk/" TargetMode="External"/><Relationship Id="rId4" Type="http://schemas.openxmlformats.org/officeDocument/2006/relationships/hyperlink" Target="https://doi.org/10.46344/JBINO.2022.v11i02.13" TargetMode="External"/><Relationship Id="rId5" Type="http://schemas.openxmlformats.org/officeDocument/2006/relationships/hyperlink" Target="https://journals.sagepub.com/doi/pdf/10.1177/20552076221098268" TargetMode="External"/><Relationship Id="rId6" Type="http://schemas.openxmlformats.org/officeDocument/2006/relationships/hyperlink" Target="https://assets.publishing.service.gov.uk/media/5d839543ed915d52428dc134/uk-chief-medical-officers-physical-activity-guidelines.pdf" TargetMode="External"/><Relationship Id="rId7" Type="http://schemas.openxmlformats.org/officeDocument/2006/relationships/hyperlink" Target="https://www.gov.uk/government/publications/physical-activity-applying-all-our-health/physical-activity-applying-all-our-health" TargetMode="External"/><Relationship Id="rId8" Type="http://schemas.openxmlformats.org/officeDocument/2006/relationships/hyperlink" Target="https://www.mdpi.com/1660-4601/21/8/966" TargetMode="External"/><Relationship Id="rId9" Type="http://schemas.openxmlformats.org/officeDocument/2006/relationships/hyperlink" Target="https://www.mentalhealth.org.uk/explore-mental-health/movement/movement-research" TargetMode="External"/><Relationship Id="rId10" Type="http://schemas.openxmlformats.org/officeDocument/2006/relationships/hyperlink" Target="https://jamanetwork.com/journals/jamanetworkopen/articlepdf/2799803/mukherji_2022_oi_221354_1670961747.34128.pdf" TargetMode="External"/><Relationship Id="rId11" Type="http://schemas.openxmlformats.org/officeDocument/2006/relationships/hyperlink" Target="https://www.nhs.uk/live-well/exercise/physical-activity-guidelines-for-adults-aged-19-to-64/" TargetMode="External"/><Relationship Id="rId12" Type="http://schemas.openxmlformats.org/officeDocument/2006/relationships/hyperlink" Target="https://www.nhs.uk/live-well/exercise/physical-activity-guidelines-older-adults/" TargetMode="External"/><Relationship Id="rId13" Type="http://schemas.openxmlformats.org/officeDocument/2006/relationships/hyperlink" Target="https://www.nhs.uk/better-health/" TargetMode="External"/><Relationship Id="rId14" Type="http://schemas.openxmlformats.org/officeDocument/2006/relationships/hyperlink" Target="https://sportengland-production-files.s3.eu-west-2.amazonaws.com/s3fs-public/2026-04/Active%20Lives%20Adult%20Survey%20November%202024-25%20Report_.pdf?VersionId=eNbVPPXI6E4LS5ozt489Yr_FnGdH84zQ" TargetMode="External"/><Relationship Id="rId15" Type="http://schemas.openxmlformats.org/officeDocument/2006/relationships/hyperlink" Target="https://www.who.int/news-room/fact-sheets/detail/physical-activity" TargetMode="External"/><Relationship Id="rId16" Type="http://schemas.openxmlformats.org/officeDocument/2006/relationships/slideLayout" Target="../slideLayouts/slideLayout2.xml"/><Relationship Id="rId17"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image" Target="../media/image17.jpeg"/><Relationship Id="rId2"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25" name=""/>
        <p:cNvGrpSpPr/>
        <p:nvPr/>
      </p:nvGrpSpPr>
      <p:grpSpPr>
        <a:xfrm>
          <a:off x="0" y="0"/>
          <a:ext cx="0" cy="0"/>
          <a:chOff x="0" y="0"/>
          <a:chExt cx="0" cy="0"/>
        </a:xfrm>
      </p:grpSpPr>
      <p:sp useBgFill="1">
        <p:nvSpPr>
          <p:cNvPr id="1048586" name="Rectangle 1037"/>
          <p:cNvSpPr>
            <a:spLocks noChangeAspect="1" noMove="1" noResize="1" noRot="1" noGrp="1" noAdjustHandles="1" noEditPoints="1" noChangeArrowheads="1" noChangeShapeType="1" noTextEdit="1"/>
          </p:cNvSpPr>
          <p:nvPr/>
        </p:nvSpPr>
        <p:spPr>
          <a:xfrm>
            <a:off x="0" y="0"/>
            <a:ext cx="9144000" cy="6858000"/>
          </a:xfrm>
          <a:prstGeom prst="rect"/>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7" name="Title 1"/>
          <p:cNvSpPr>
            <a:spLocks noGrp="1"/>
          </p:cNvSpPr>
          <p:nvPr>
            <p:ph type="ctrTitle"/>
          </p:nvPr>
        </p:nvSpPr>
        <p:spPr>
          <a:xfrm>
            <a:off x="480885" y="2914595"/>
            <a:ext cx="8182230" cy="2790899"/>
          </a:xfrm>
        </p:spPr>
        <p:txBody>
          <a:bodyPr anchor="b" bIns="45720" lIns="91440" rIns="91440" rtlCol="0" tIns="45720" vert="horz">
            <a:noAutofit/>
          </a:bodyPr>
          <a:p>
            <a:pPr>
              <a:lnSpc>
                <a:spcPct val="90000"/>
              </a:lnSpc>
            </a:pPr>
            <a:r>
              <a:rPr b="1" sz="2400" lang="en-US">
                <a:latin typeface="Arial"/>
                <a:cs typeface="Arial"/>
              </a:rPr>
              <a:t>Assignment Title: </a:t>
            </a:r>
            <a:r>
              <a:rPr sz="2400" lang="en-US">
                <a:latin typeface="Arial"/>
                <a:cs typeface="Arial"/>
              </a:rPr>
              <a:t>Component 1: Group Presentation (Practice intervention)</a:t>
            </a:r>
            <a:r>
              <a:rPr b="1" dirty="0" sz="2400" lang="en-US">
                <a:latin typeface="Arial" pitchFamily="34" charset="0"/>
                <a:cs typeface="Arial" pitchFamily="34" charset="0"/>
              </a:rPr>
              <a:t/>
            </a:r>
            <a:br>
              <a:rPr b="1" dirty="0" sz="2400" lang="en-US">
                <a:latin typeface="Arial" pitchFamily="34" charset="0"/>
                <a:cs typeface="Arial" pitchFamily="34" charset="0"/>
              </a:rPr>
            </a:br>
            <a:r>
              <a:rPr b="1" dirty="0" sz="2400" lang="en-US">
                <a:latin typeface="Arial"/>
                <a:cs typeface="Arial"/>
              </a:rPr>
              <a:t/>
            </a:r>
            <a:r>
              <a:rPr b="1" dirty="0" sz="2000" lang="en-US">
                <a:latin typeface="Arial"/>
                <a:cs typeface="Arial"/>
              </a:rPr>
              <a:t/>
            </a:r>
            <a:r>
              <a:rPr b="1" sz="2000" lang="en-US">
                <a:latin typeface="Arial"/>
                <a:cs typeface="Arial"/>
              </a:rPr>
              <a:t>Student Name and ID- </a:t>
            </a:r>
            <a:br>
              <a:rPr altLang="en-GB" b="1" sz="2000" lang="en-US">
                <a:latin typeface="Arial"/>
                <a:cs typeface="Arial"/>
              </a:rPr>
            </a:br>
            <a:r>
              <a:rPr altLang="en-GB" b="0" sz="2000" lang="en-US">
                <a:latin typeface="Arial"/>
                <a:cs typeface="Arial"/>
              </a:rPr>
              <a:t>1</a:t>
            </a:r>
            <a:r>
              <a:rPr altLang="en-GB" b="0" sz="2000" lang="en-US">
                <a:latin typeface="Arial"/>
                <a:cs typeface="Arial"/>
              </a:rPr>
              <a:t>.</a:t>
            </a:r>
            <a:r>
              <a:rPr altLang="en-GB" b="0" sz="2000" lang="en-US">
                <a:latin typeface="Arial"/>
                <a:cs typeface="Arial"/>
              </a:rPr>
              <a:t> </a:t>
            </a:r>
            <a:r>
              <a:rPr b="0" sz="2000" lang="en-US">
                <a:latin typeface="Arial"/>
                <a:cs typeface="Arial"/>
              </a:rPr>
              <a:t>Krupal</a:t>
            </a:r>
            <a:r>
              <a:rPr sz="2000" lang="en-US">
                <a:latin typeface="Arial"/>
                <a:cs typeface="Arial"/>
              </a:rPr>
              <a:t> </a:t>
            </a:r>
            <a:r>
              <a:rPr altLang="en-GB" sz="2000" lang="en-US">
                <a:latin typeface="Arial"/>
                <a:cs typeface="Arial"/>
              </a:rPr>
              <a:t>Mon</a:t>
            </a:r>
            <a:r>
              <a:rPr altLang="en-GB" sz="2000" lang="en-US">
                <a:latin typeface="Arial"/>
                <a:cs typeface="Arial"/>
              </a:rPr>
              <a:t>p</a:t>
            </a:r>
            <a:r>
              <a:rPr altLang="en-GB" sz="2000" lang="en-US">
                <a:latin typeface="Arial"/>
                <a:cs typeface="Arial"/>
              </a:rPr>
              <a:t>a</a:t>
            </a:r>
            <a:r>
              <a:rPr altLang="en-GB" sz="2000" lang="en-US">
                <a:latin typeface="Arial"/>
                <a:cs typeface="Arial"/>
              </a:rPr>
              <a:t>r</a:t>
            </a:r>
            <a:r>
              <a:rPr altLang="en-GB" sz="2000" lang="en-US">
                <a:latin typeface="Arial"/>
                <a:cs typeface="Arial"/>
              </a:rPr>
              <a:t>a</a:t>
            </a:r>
            <a:r>
              <a:rPr altLang="en-GB" sz="2000" lang="en-US">
                <a:latin typeface="Arial"/>
                <a:cs typeface="Arial"/>
              </a:rPr>
              <a:t> </a:t>
            </a:r>
            <a:r>
              <a:rPr altLang="en-GB" sz="2000" lang="en-US">
                <a:latin typeface="Arial"/>
                <a:cs typeface="Arial"/>
              </a:rPr>
              <a:t>-</a:t>
            </a:r>
            <a:r>
              <a:rPr altLang="en-GB" sz="2000" lang="en-US">
                <a:latin typeface="Arial"/>
                <a:cs typeface="Arial"/>
              </a:rPr>
              <a:t>2</a:t>
            </a:r>
            <a:r>
              <a:rPr altLang="en-GB" sz="2000" lang="en-US">
                <a:latin typeface="Arial"/>
                <a:cs typeface="Arial"/>
              </a:rPr>
              <a:t>5</a:t>
            </a:r>
            <a:r>
              <a:rPr altLang="en-GB" sz="2000" lang="en-US">
                <a:latin typeface="Arial"/>
                <a:cs typeface="Arial"/>
              </a:rPr>
              <a:t>3</a:t>
            </a:r>
            <a:r>
              <a:rPr altLang="en-GB" sz="2000" lang="en-US">
                <a:latin typeface="Arial"/>
                <a:cs typeface="Arial"/>
              </a:rPr>
              <a:t>7</a:t>
            </a:r>
            <a:r>
              <a:rPr altLang="en-GB" sz="2000" lang="en-US">
                <a:latin typeface="Arial"/>
                <a:cs typeface="Arial"/>
              </a:rPr>
              <a:t>1</a:t>
            </a:r>
            <a:r>
              <a:rPr altLang="en-GB" sz="2000" lang="en-US">
                <a:latin typeface="Arial"/>
                <a:cs typeface="Arial"/>
              </a:rPr>
              <a:t>4</a:t>
            </a:r>
            <a:r>
              <a:rPr altLang="en-GB" sz="2000" lang="en-US">
                <a:latin typeface="Arial"/>
                <a:cs typeface="Arial"/>
              </a:rPr>
              <a:t>1</a:t>
            </a:r>
            <a:br>
              <a:rPr altLang="en-GB" sz="2000" lang="en-US">
                <a:latin typeface="Arial"/>
                <a:cs typeface="Arial"/>
              </a:rPr>
            </a:br>
            <a:r>
              <a:rPr altLang="en-GB" sz="2000" lang="en-US">
                <a:latin typeface="Arial"/>
                <a:cs typeface="Arial"/>
              </a:rPr>
              <a:t> </a:t>
            </a:r>
            <a:r>
              <a:rPr altLang="en-GB" sz="2000" lang="en-US">
                <a:latin typeface="Arial"/>
                <a:cs typeface="Arial"/>
              </a:rPr>
              <a:t>2</a:t>
            </a:r>
            <a:r>
              <a:rPr altLang="en-GB" sz="2000" lang="en-US">
                <a:latin typeface="Arial"/>
                <a:cs typeface="Arial"/>
              </a:rPr>
              <a:t>.</a:t>
            </a:r>
            <a:r>
              <a:rPr altLang="en-GB" sz="2000" lang="en-US">
                <a:latin typeface="Arial"/>
                <a:cs typeface="Arial"/>
              </a:rPr>
              <a:t> </a:t>
            </a:r>
            <a:r>
              <a:rPr altLang="en-GB" sz="2000" lang="en-US">
                <a:latin typeface="Arial"/>
                <a:cs typeface="Arial"/>
              </a:rPr>
              <a:t>A</a:t>
            </a:r>
            <a:r>
              <a:rPr altLang="en-GB" sz="2000" lang="en-US">
                <a:latin typeface="Arial"/>
                <a:cs typeface="Arial"/>
              </a:rPr>
              <a:t>k</a:t>
            </a:r>
            <a:r>
              <a:rPr altLang="en-GB" sz="2000" lang="en-US">
                <a:latin typeface="Arial"/>
                <a:cs typeface="Arial"/>
              </a:rPr>
              <a:t>a</a:t>
            </a:r>
            <a:r>
              <a:rPr altLang="en-GB" sz="2000" lang="en-US">
                <a:latin typeface="Arial"/>
                <a:cs typeface="Arial"/>
              </a:rPr>
              <a:t>s</a:t>
            </a:r>
            <a:r>
              <a:rPr altLang="en-GB" sz="2000" lang="en-US">
                <a:latin typeface="Arial"/>
                <a:cs typeface="Arial"/>
              </a:rPr>
              <a:t>h</a:t>
            </a:r>
            <a:r>
              <a:rPr altLang="en-GB" sz="2000" lang="en-US">
                <a:latin typeface="Arial"/>
                <a:cs typeface="Arial"/>
              </a:rPr>
              <a:t>p</a:t>
            </a:r>
            <a:r>
              <a:rPr altLang="en-GB" sz="2000" lang="en-US">
                <a:latin typeface="Arial"/>
                <a:cs typeface="Arial"/>
              </a:rPr>
              <a:t>u</a:t>
            </a:r>
            <a:r>
              <a:rPr altLang="en-GB" sz="2000" lang="en-US">
                <a:latin typeface="Arial"/>
                <a:cs typeface="Arial"/>
              </a:rPr>
              <a:t>r</a:t>
            </a:r>
            <a:r>
              <a:rPr altLang="en-GB" sz="2000" lang="en-US">
                <a:latin typeface="Arial"/>
                <a:cs typeface="Arial"/>
              </a:rPr>
              <a:t>i</a:t>
            </a:r>
            <a:r>
              <a:rPr altLang="en-GB" sz="2000" lang="en-US">
                <a:latin typeface="Arial"/>
                <a:cs typeface="Arial"/>
              </a:rPr>
              <a:t> </a:t>
            </a:r>
            <a:r>
              <a:rPr altLang="en-GB" sz="2000" lang="en-US">
                <a:latin typeface="Arial"/>
                <a:cs typeface="Arial"/>
              </a:rPr>
              <a:t>G</a:t>
            </a:r>
            <a:r>
              <a:rPr altLang="en-GB" sz="2000" lang="en-US">
                <a:latin typeface="Arial"/>
                <a:cs typeface="Arial"/>
              </a:rPr>
              <a:t>a</a:t>
            </a:r>
            <a:r>
              <a:rPr altLang="en-GB" sz="2000" lang="en-US">
                <a:latin typeface="Arial"/>
                <a:cs typeface="Arial"/>
              </a:rPr>
              <a:t>u</a:t>
            </a:r>
            <a:r>
              <a:rPr altLang="en-GB" sz="2000" lang="en-US">
                <a:latin typeface="Arial"/>
                <a:cs typeface="Arial"/>
              </a:rPr>
              <a:t>s</a:t>
            </a:r>
            <a:r>
              <a:rPr altLang="en-GB" sz="2000" lang="en-US">
                <a:latin typeface="Arial"/>
                <a:cs typeface="Arial"/>
              </a:rPr>
              <a:t>v</a:t>
            </a:r>
            <a:r>
              <a:rPr altLang="en-GB" sz="2000" lang="en-US">
                <a:latin typeface="Arial"/>
                <a:cs typeface="Arial"/>
              </a:rPr>
              <a:t>a</a:t>
            </a:r>
            <a:r>
              <a:rPr altLang="en-GB" sz="2000" lang="en-US">
                <a:latin typeface="Arial"/>
                <a:cs typeface="Arial"/>
              </a:rPr>
              <a:t>m</a:t>
            </a:r>
            <a:r>
              <a:rPr altLang="en-GB" sz="2000" lang="en-US">
                <a:latin typeface="Arial"/>
                <a:cs typeface="Arial"/>
              </a:rPr>
              <a:t>i</a:t>
            </a:r>
            <a:r>
              <a:rPr altLang="en-GB" sz="2000" lang="en-US">
                <a:latin typeface="Arial"/>
                <a:cs typeface="Arial"/>
              </a:rPr>
              <a:t> </a:t>
            </a:r>
            <a:r>
              <a:rPr altLang="en-GB" sz="2000" lang="en-US">
                <a:latin typeface="Arial"/>
                <a:cs typeface="Arial"/>
              </a:rPr>
              <a:t>-</a:t>
            </a:r>
            <a:r>
              <a:rPr altLang="en-GB" sz="2000" lang="en-US">
                <a:latin typeface="Arial"/>
                <a:cs typeface="Arial"/>
              </a:rPr>
              <a:t> </a:t>
            </a:r>
            <a:r>
              <a:rPr altLang="en-GB" sz="2000" lang="en-US">
                <a:latin typeface="Arial"/>
                <a:cs typeface="Arial"/>
              </a:rPr>
              <a:t> </a:t>
            </a:r>
            <a:r>
              <a:rPr altLang="en-GB" sz="2000" lang="en-US">
                <a:latin typeface="Arial"/>
                <a:cs typeface="Arial"/>
              </a:rPr>
              <a:t>2</a:t>
            </a:r>
            <a:r>
              <a:rPr altLang="en-GB" sz="2000" lang="en-US">
                <a:latin typeface="Arial"/>
                <a:cs typeface="Arial"/>
              </a:rPr>
              <a:t>5</a:t>
            </a:r>
            <a:r>
              <a:rPr altLang="en-GB" sz="2000" lang="en-US">
                <a:latin typeface="Arial"/>
                <a:cs typeface="Arial"/>
              </a:rPr>
              <a:t>3</a:t>
            </a:r>
            <a:r>
              <a:rPr altLang="en-GB" sz="2000" lang="en-US">
                <a:latin typeface="Arial"/>
                <a:cs typeface="Arial"/>
              </a:rPr>
              <a:t>5</a:t>
            </a:r>
            <a:r>
              <a:rPr altLang="en-GB" sz="2000" lang="en-US">
                <a:latin typeface="Arial"/>
                <a:cs typeface="Arial"/>
              </a:rPr>
              <a:t>8</a:t>
            </a:r>
            <a:r>
              <a:rPr altLang="en-GB" sz="2000" lang="en-US">
                <a:latin typeface="Arial"/>
                <a:cs typeface="Arial"/>
              </a:rPr>
              <a:t>0</a:t>
            </a:r>
            <a:r>
              <a:rPr altLang="en-GB" sz="2000" lang="en-US">
                <a:latin typeface="Arial"/>
                <a:cs typeface="Arial"/>
              </a:rPr>
              <a:t>1</a:t>
            </a:r>
            <a:br>
              <a:rPr altLang="en-GB" sz="2000" lang="en-US">
                <a:latin typeface="Arial"/>
                <a:cs typeface="Arial"/>
              </a:rPr>
            </a:br>
            <a:r>
              <a:rPr altLang="en-GB" sz="2000" lang="en-US">
                <a:latin typeface="Arial"/>
                <a:cs typeface="Arial"/>
              </a:rPr>
              <a:t>3</a:t>
            </a:r>
            <a:r>
              <a:rPr altLang="en-GB" sz="2000" lang="en-US">
                <a:latin typeface="Arial"/>
                <a:cs typeface="Arial"/>
              </a:rPr>
              <a:t>.</a:t>
            </a:r>
            <a:r>
              <a:rPr altLang="en-GB" sz="2000" lang="en-US">
                <a:latin typeface="Arial"/>
                <a:cs typeface="Arial"/>
              </a:rPr>
              <a:t> </a:t>
            </a:r>
            <a:r>
              <a:rPr altLang="en-GB" sz="2000" lang="en-US">
                <a:latin typeface="Arial"/>
                <a:cs typeface="Arial"/>
              </a:rPr>
              <a:t>R</a:t>
            </a:r>
            <a:r>
              <a:rPr altLang="en-GB" sz="2000" lang="en-US">
                <a:latin typeface="Arial"/>
                <a:cs typeface="Arial"/>
              </a:rPr>
              <a:t>o</a:t>
            </a:r>
            <a:r>
              <a:rPr altLang="en-GB" sz="2000" lang="en-US">
                <a:latin typeface="Arial"/>
                <a:cs typeface="Arial"/>
              </a:rPr>
              <a:t>n</a:t>
            </a:r>
            <a:r>
              <a:rPr altLang="en-GB" sz="2000" lang="en-US">
                <a:latin typeface="Arial"/>
                <a:cs typeface="Arial"/>
              </a:rPr>
              <a:t>a</a:t>
            </a:r>
            <a:r>
              <a:rPr altLang="en-GB" sz="2000" lang="en-US">
                <a:latin typeface="Arial"/>
                <a:cs typeface="Arial"/>
              </a:rPr>
              <a:t>k</a:t>
            </a:r>
            <a:r>
              <a:rPr altLang="en-GB" sz="2000" lang="en-US">
                <a:latin typeface="Arial"/>
                <a:cs typeface="Arial"/>
              </a:rPr>
              <a:t>kumar </a:t>
            </a:r>
            <a:r>
              <a:rPr altLang="en-GB" sz="2000" lang="en-US">
                <a:latin typeface="Arial"/>
                <a:cs typeface="Arial"/>
              </a:rPr>
              <a:t>B</a:t>
            </a:r>
            <a:r>
              <a:rPr altLang="en-GB" sz="2000" lang="en-US">
                <a:latin typeface="Arial"/>
                <a:cs typeface="Arial"/>
              </a:rPr>
              <a:t>a</a:t>
            </a:r>
            <a:r>
              <a:rPr altLang="en-GB" sz="2000" lang="en-US">
                <a:latin typeface="Arial"/>
                <a:cs typeface="Arial"/>
              </a:rPr>
              <a:t>r</a:t>
            </a:r>
            <a:r>
              <a:rPr altLang="en-GB" sz="2000" lang="en-US">
                <a:latin typeface="Arial"/>
                <a:cs typeface="Arial"/>
              </a:rPr>
              <a:t>a</a:t>
            </a:r>
            <a:r>
              <a:rPr altLang="en-GB" sz="2000" lang="en-US">
                <a:latin typeface="Arial"/>
                <a:cs typeface="Arial"/>
              </a:rPr>
              <a:t>d</a:t>
            </a:r>
            <a:r>
              <a:rPr altLang="en-GB" sz="2000" lang="en-US">
                <a:latin typeface="Arial"/>
                <a:cs typeface="Arial"/>
              </a:rPr>
              <a:t> </a:t>
            </a:r>
            <a:r>
              <a:rPr altLang="en-GB" sz="2000" lang="en-US">
                <a:latin typeface="Arial"/>
                <a:cs typeface="Arial"/>
              </a:rPr>
              <a:t>-</a:t>
            </a:r>
            <a:r>
              <a:rPr altLang="en-GB" sz="2000" lang="en-US">
                <a:latin typeface="Arial"/>
                <a:cs typeface="Arial"/>
              </a:rPr>
              <a:t> </a:t>
            </a:r>
            <a:r>
              <a:rPr altLang="en-GB" sz="2000" lang="en-US">
                <a:latin typeface="Arial"/>
                <a:cs typeface="Arial"/>
              </a:rPr>
              <a:t>2</a:t>
            </a:r>
            <a:r>
              <a:rPr altLang="en-GB" sz="2000" lang="en-US">
                <a:latin typeface="Arial"/>
                <a:cs typeface="Arial"/>
              </a:rPr>
              <a:t>5</a:t>
            </a:r>
            <a:r>
              <a:rPr altLang="en-GB" sz="2000" lang="en-US">
                <a:latin typeface="Arial"/>
                <a:cs typeface="Arial"/>
              </a:rPr>
              <a:t>2</a:t>
            </a:r>
            <a:r>
              <a:rPr altLang="en-GB" sz="2000" lang="en-US">
                <a:latin typeface="Arial"/>
                <a:cs typeface="Arial"/>
              </a:rPr>
              <a:t>7</a:t>
            </a:r>
            <a:r>
              <a:rPr altLang="en-GB" sz="2000" lang="en-US">
                <a:latin typeface="Arial"/>
                <a:cs typeface="Arial"/>
              </a:rPr>
              <a:t>2</a:t>
            </a:r>
            <a:r>
              <a:rPr altLang="en-GB" sz="2000" lang="en-US">
                <a:latin typeface="Arial"/>
                <a:cs typeface="Arial"/>
              </a:rPr>
              <a:t>2</a:t>
            </a:r>
            <a:r>
              <a:rPr altLang="en-GB" sz="2000" lang="en-US">
                <a:latin typeface="Arial"/>
                <a:cs typeface="Arial"/>
              </a:rPr>
              <a:t>2</a:t>
            </a:r>
            <a:br>
              <a:rPr altLang="en-GB" sz="2000" lang="en-US">
                <a:latin typeface="Arial"/>
                <a:cs typeface="Arial"/>
              </a:rPr>
            </a:br>
            <a:r>
              <a:rPr b="1" dirty="0" sz="2000" lang="en-US">
                <a:latin typeface="Arial" pitchFamily="34" charset="0"/>
                <a:cs typeface="Arial" pitchFamily="34" charset="0"/>
              </a:rPr>
              <a:t/>
            </a:r>
            <a:r>
              <a:rPr b="1" sz="2000" lang="en-US">
                <a:latin typeface="Arial"/>
                <a:cs typeface="Arial"/>
              </a:rPr>
              <a:t>Module Code: </a:t>
            </a:r>
            <a:r>
              <a:rPr sz="2000" lang="en-US">
                <a:latin typeface="Arial"/>
                <a:cs typeface="Arial"/>
              </a:rPr>
              <a:t>LCHS7000</a:t>
            </a:r>
            <a:r>
              <a:rPr b="1" dirty="0" sz="2000" lang="en-US">
                <a:latin typeface="Arial" pitchFamily="34" charset="0"/>
                <a:cs typeface="Arial" pitchFamily="34" charset="0"/>
              </a:rPr>
              <a:t/>
            </a:r>
            <a:br>
              <a:rPr b="1" dirty="0" sz="2000" lang="en-US">
                <a:latin typeface="Arial" pitchFamily="34" charset="0"/>
                <a:cs typeface="Arial" pitchFamily="34" charset="0"/>
              </a:rPr>
            </a:br>
            <a:r>
              <a:rPr b="1" sz="2000" lang="en-US">
                <a:latin typeface="Arial"/>
                <a:cs typeface="Arial"/>
              </a:rPr>
              <a:t>Module Title:</a:t>
            </a:r>
            <a:r>
              <a:rPr altLang="en-GB" b="1" dirty="0" sz="2000" lang="en-US">
                <a:latin typeface="Arial" pitchFamily="34" charset="0"/>
                <a:cs typeface="Arial" pitchFamily="34" charset="0"/>
              </a:rPr>
              <a:t> </a:t>
            </a:r>
            <a:r>
              <a:rPr b="0" dirty="0" sz="2000" lang="en-US">
                <a:latin typeface="Arial" pitchFamily="34" charset="0"/>
                <a:cs typeface="Arial" pitchFamily="34" charset="0"/>
              </a:rPr>
              <a:t/>
            </a:r>
            <a:r>
              <a:rPr altLang="en-GB" b="0" dirty="0" sz="2000" lang="en-US">
                <a:latin typeface="Arial" pitchFamily="34" charset="0"/>
                <a:cs typeface="Arial" pitchFamily="34" charset="0"/>
              </a:rPr>
              <a:t>Social Epidemiology and Public </a:t>
            </a:r>
            <a:r>
              <a:rPr altLang="en-GB" b="0" dirty="0" sz="2000" lang="en-US">
                <a:latin typeface="Arial" pitchFamily="34" charset="0"/>
                <a:cs typeface="Arial" pitchFamily="34" charset="0"/>
              </a:rPr>
              <a:t>Health</a:t>
            </a:r>
            <a:r>
              <a:rPr altLang="en-GB" b="0" dirty="0" sz="2000" lang="en-US">
                <a:latin typeface="Arial" pitchFamily="34" charset="0"/>
                <a:cs typeface="Arial" pitchFamily="34" charset="0"/>
              </a:rPr>
              <a:t> </a:t>
            </a:r>
            <a:r>
              <a:rPr altLang="en-GB" b="0" dirty="0" sz="2000" lang="en-US">
                <a:latin typeface="Arial" pitchFamily="34" charset="0"/>
                <a:cs typeface="Arial" pitchFamily="34" charset="0"/>
              </a:rPr>
              <a:t>Development</a:t>
            </a:r>
            <a:br>
              <a:rPr altLang="en-GB" b="1" dirty="0" sz="2000" lang="en-US">
                <a:latin typeface="Arial" pitchFamily="34" charset="0"/>
                <a:cs typeface="Arial" pitchFamily="34" charset="0"/>
              </a:rPr>
            </a:br>
            <a:r>
              <a:rPr b="1" sz="2000" lang="en-US">
                <a:latin typeface="Arial"/>
                <a:cs typeface="Arial"/>
              </a:rPr>
              <a:t>Lecturer’s Name: </a:t>
            </a:r>
            <a:r>
              <a:rPr sz="2000" lang="en-US" err="1">
                <a:latin typeface="Arial"/>
                <a:cs typeface="Arial"/>
              </a:rPr>
              <a:t>Itse</a:t>
            </a:r>
            <a:r>
              <a:rPr sz="2000" lang="en-US">
                <a:latin typeface="Arial"/>
                <a:cs typeface="Arial"/>
              </a:rPr>
              <a:t> Olaoye and Muhammad Aliyu</a:t>
            </a:r>
            <a:r>
              <a:rPr b="1" dirty="0" sz="2000" lang="en-US">
                <a:latin typeface="Arial" pitchFamily="34" charset="0"/>
                <a:cs typeface="Arial" pitchFamily="34" charset="0"/>
              </a:rPr>
              <a:t/>
            </a:r>
            <a:br>
              <a:rPr b="1" dirty="0" sz="2000" lang="en-US">
                <a:latin typeface="Arial" pitchFamily="34" charset="0"/>
                <a:cs typeface="Arial" pitchFamily="34" charset="0"/>
              </a:rPr>
            </a:br>
            <a:endParaRPr sz="1400" lang="en-US">
              <a:latin typeface="Arial" pitchFamily="34" charset="0"/>
              <a:cs typeface="Arial" pitchFamily="34" charset="0"/>
            </a:endParaRPr>
          </a:p>
        </p:txBody>
      </p:sp>
      <p:pic>
        <p:nvPicPr>
          <p:cNvPr id="2097152" name="Picture 2"/>
          <p:cNvPicPr>
            <a:picLocks noChangeAspect="1" noChangeArrowheads="1"/>
          </p:cNvPicPr>
          <p:nvPr/>
        </p:nvPicPr>
        <p:blipFill>
          <a:blip xmlns:r="http://schemas.openxmlformats.org/officeDocument/2006/relationships" r:embed="rId1"/>
          <a:stretch>
            <a:fillRect/>
          </a:stretch>
        </p:blipFill>
        <p:spPr bwMode="auto">
          <a:xfrm>
            <a:off x="2583602" y="978825"/>
            <a:ext cx="3973349" cy="1474208"/>
          </a:xfrm>
          <a:prstGeom prst="rect"/>
          <a:noFill/>
        </p:spPr>
      </p:pic>
      <p:sp>
        <p:nvSpPr>
          <p:cNvPr id="1048588" name="sketch line"/>
          <p:cNvSpPr>
            <a:spLocks noChangeAspect="1" noMove="1" noResize="1" noRot="1" noGrp="1" noAdjustHandles="1" noEditPoints="1" noChangeArrowheads="1" noChangeShapeType="1" noTextEdit="1"/>
          </p:cNvSpPr>
          <p:nvPr/>
        </p:nvSpPr>
        <p:spPr>
          <a:xfrm>
            <a:off x="2857500" y="6167059"/>
            <a:ext cx="3429000" cy="18288"/>
          </a:xfrm>
          <a:custGeom>
            <a:avLst/>
            <a:gdLst>
              <a:gd name="csX0" fmla="*/ 0 w 3429000"/>
              <a:gd name="csY0" fmla="*/ 0 h 18288"/>
              <a:gd name="csX1" fmla="*/ 685800 w 3429000"/>
              <a:gd name="csY1" fmla="*/ 0 h 18288"/>
              <a:gd name="csX2" fmla="*/ 1371600 w 3429000"/>
              <a:gd name="csY2" fmla="*/ 0 h 18288"/>
              <a:gd name="csX3" fmla="*/ 2057400 w 3429000"/>
              <a:gd name="csY3" fmla="*/ 0 h 18288"/>
              <a:gd name="csX4" fmla="*/ 2674620 w 3429000"/>
              <a:gd name="csY4" fmla="*/ 0 h 18288"/>
              <a:gd name="csX5" fmla="*/ 3429000 w 3429000"/>
              <a:gd name="csY5" fmla="*/ 0 h 18288"/>
              <a:gd name="csX6" fmla="*/ 3429000 w 3429000"/>
              <a:gd name="csY6" fmla="*/ 18288 h 18288"/>
              <a:gd name="csX7" fmla="*/ 2811780 w 3429000"/>
              <a:gd name="csY7" fmla="*/ 18288 h 18288"/>
              <a:gd name="csX8" fmla="*/ 2228850 w 3429000"/>
              <a:gd name="csY8" fmla="*/ 18288 h 18288"/>
              <a:gd name="csX9" fmla="*/ 1543050 w 3429000"/>
              <a:gd name="csY9" fmla="*/ 18288 h 18288"/>
              <a:gd name="csX10" fmla="*/ 925830 w 3429000"/>
              <a:gd name="csY10" fmla="*/ 18288 h 18288"/>
              <a:gd name="csX11" fmla="*/ 0 w 3429000"/>
              <a:gd name="csY11" fmla="*/ 18288 h 18288"/>
              <a:gd name="csX12" fmla="*/ 0 w 342900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29000" h="18288" fill="none" extrusionOk="0">
                <a:moveTo>
                  <a:pt x="0" y="0"/>
                </a:moveTo>
                <a:cubicBezTo>
                  <a:pt x="219865" y="20479"/>
                  <a:pt x="493281" y="26186"/>
                  <a:pt x="685800" y="0"/>
                </a:cubicBezTo>
                <a:cubicBezTo>
                  <a:pt x="878319" y="-26186"/>
                  <a:pt x="1121382" y="-11869"/>
                  <a:pt x="1371600" y="0"/>
                </a:cubicBezTo>
                <a:cubicBezTo>
                  <a:pt x="1621818" y="11869"/>
                  <a:pt x="1878793" y="32281"/>
                  <a:pt x="2057400" y="0"/>
                </a:cubicBezTo>
                <a:cubicBezTo>
                  <a:pt x="2236007" y="-32281"/>
                  <a:pt x="2433797" y="-18251"/>
                  <a:pt x="2674620" y="0"/>
                </a:cubicBezTo>
                <a:cubicBezTo>
                  <a:pt x="2915443" y="18251"/>
                  <a:pt x="3205923" y="-1443"/>
                  <a:pt x="3429000" y="0"/>
                </a:cubicBezTo>
                <a:cubicBezTo>
                  <a:pt x="3429442" y="4516"/>
                  <a:pt x="3428173" y="12266"/>
                  <a:pt x="3429000" y="18288"/>
                </a:cubicBezTo>
                <a:cubicBezTo>
                  <a:pt x="3221081" y="48608"/>
                  <a:pt x="3088001" y="8066"/>
                  <a:pt x="2811780" y="18288"/>
                </a:cubicBezTo>
                <a:cubicBezTo>
                  <a:pt x="2535559" y="28510"/>
                  <a:pt x="2481355" y="24898"/>
                  <a:pt x="2228850" y="18288"/>
                </a:cubicBezTo>
                <a:cubicBezTo>
                  <a:pt x="1976345" y="11679"/>
                  <a:pt x="1807520" y="48356"/>
                  <a:pt x="1543050" y="18288"/>
                </a:cubicBezTo>
                <a:cubicBezTo>
                  <a:pt x="1278580" y="-11780"/>
                  <a:pt x="1181944" y="5123"/>
                  <a:pt x="925830" y="18288"/>
                </a:cubicBezTo>
                <a:cubicBezTo>
                  <a:pt x="669716" y="31453"/>
                  <a:pt x="410304" y="34815"/>
                  <a:pt x="0" y="18288"/>
                </a:cubicBezTo>
                <a:cubicBezTo>
                  <a:pt x="-306" y="11477"/>
                  <a:pt x="485" y="4355"/>
                  <a:pt x="0" y="0"/>
                </a:cubicBezTo>
                <a:close/>
              </a:path>
              <a:path w="3429000" h="18288" stroke="0" extrusionOk="0">
                <a:moveTo>
                  <a:pt x="0" y="0"/>
                </a:moveTo>
                <a:cubicBezTo>
                  <a:pt x="174095" y="-12874"/>
                  <a:pt x="443087" y="-14090"/>
                  <a:pt x="617220" y="0"/>
                </a:cubicBezTo>
                <a:cubicBezTo>
                  <a:pt x="791353" y="14090"/>
                  <a:pt x="1072677" y="8451"/>
                  <a:pt x="1200150" y="0"/>
                </a:cubicBezTo>
                <a:cubicBezTo>
                  <a:pt x="1327623" y="-8451"/>
                  <a:pt x="1526638" y="19866"/>
                  <a:pt x="1817370" y="0"/>
                </a:cubicBezTo>
                <a:cubicBezTo>
                  <a:pt x="2108102" y="-19866"/>
                  <a:pt x="2221289" y="26161"/>
                  <a:pt x="2503170" y="0"/>
                </a:cubicBezTo>
                <a:cubicBezTo>
                  <a:pt x="2785051" y="-26161"/>
                  <a:pt x="3022134" y="39178"/>
                  <a:pt x="3429000" y="0"/>
                </a:cubicBezTo>
                <a:cubicBezTo>
                  <a:pt x="3429577" y="4624"/>
                  <a:pt x="3429819" y="11191"/>
                  <a:pt x="3429000" y="18288"/>
                </a:cubicBezTo>
                <a:cubicBezTo>
                  <a:pt x="3103464" y="593"/>
                  <a:pt x="2887909" y="22940"/>
                  <a:pt x="2743200" y="18288"/>
                </a:cubicBezTo>
                <a:cubicBezTo>
                  <a:pt x="2598491" y="13636"/>
                  <a:pt x="2362615" y="10656"/>
                  <a:pt x="1988820" y="18288"/>
                </a:cubicBezTo>
                <a:cubicBezTo>
                  <a:pt x="1615025" y="25920"/>
                  <a:pt x="1580494" y="3693"/>
                  <a:pt x="1405890" y="18288"/>
                </a:cubicBezTo>
                <a:cubicBezTo>
                  <a:pt x="1231286" y="32884"/>
                  <a:pt x="885259" y="-16285"/>
                  <a:pt x="651510" y="18288"/>
                </a:cubicBezTo>
                <a:cubicBezTo>
                  <a:pt x="417761" y="52861"/>
                  <a:pt x="138362" y="-13856"/>
                  <a:pt x="0" y="18288"/>
                </a:cubicBezTo>
                <a:cubicBezTo>
                  <a:pt x="-171" y="12755"/>
                  <a:pt x="-690" y="7930"/>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32" name=""/>
        <p:cNvGrpSpPr/>
        <p:nvPr/>
      </p:nvGrpSpPr>
      <p:grpSpPr>
        <a:xfrm>
          <a:off x="0" y="0"/>
          <a:ext cx="0" cy="0"/>
          <a:chOff x="0" y="0"/>
          <a:chExt cx="0" cy="0"/>
        </a:xfrm>
      </p:grpSpPr>
      <p:sp>
        <p:nvSpPr>
          <p:cNvPr id="1048594" name="Title 1"/>
          <p:cNvSpPr>
            <a:spLocks noGrp="1"/>
          </p:cNvSpPr>
          <p:nvPr>
            <p:ph type="title"/>
          </p:nvPr>
        </p:nvSpPr>
        <p:spPr>
          <a:xfrm>
            <a:off x="457200" y="0"/>
            <a:ext cx="8229600" cy="1071546"/>
          </a:xfrm>
        </p:spPr>
        <p:txBody>
          <a:bodyPr>
            <a:normAutofit/>
          </a:bodyPr>
          <a:p>
            <a:pPr>
              <a:lnSpc>
                <a:spcPct val="150000"/>
              </a:lnSpc>
            </a:pPr>
            <a:r>
              <a:rPr b="1" dirty="0" sz="3200" lang="en-GB">
                <a:latin typeface="Arial" pitchFamily="34" charset="0"/>
                <a:cs typeface="Arial" pitchFamily="34" charset="0"/>
              </a:rPr>
              <a:t>CAMPAIGN OVERVIEW</a:t>
            </a:r>
            <a:endParaRPr dirty="0" sz="3200" lang="en-US">
              <a:latin typeface="Arial" pitchFamily="34" charset="0"/>
              <a:cs typeface="Arial" pitchFamily="34" charset="0"/>
            </a:endParaRPr>
          </a:p>
        </p:txBody>
      </p:sp>
      <p:sp>
        <p:nvSpPr>
          <p:cNvPr id="1048595" name="Content Placeholder 2"/>
          <p:cNvSpPr>
            <a:spLocks noGrp="1"/>
          </p:cNvSpPr>
          <p:nvPr>
            <p:ph idx="1"/>
          </p:nvPr>
        </p:nvSpPr>
        <p:spPr>
          <a:xfrm>
            <a:off x="285720" y="947042"/>
            <a:ext cx="4429156" cy="5577830"/>
          </a:xfrm>
        </p:spPr>
        <p:txBody>
          <a:bodyPr anchor="t" bIns="45720" lIns="91440" rIns="91440" rtlCol="0" tIns="45720" vert="horz">
            <a:noAutofit/>
          </a:bodyPr>
          <a:p>
            <a:pPr algn="just">
              <a:lnSpc>
                <a:spcPct val="170000"/>
              </a:lnSpc>
            </a:pPr>
            <a:r>
              <a:rPr b="1" dirty="0" sz="1200" lang="en-GB">
                <a:latin typeface="Arial"/>
                <a:cs typeface="Arial"/>
              </a:rPr>
              <a:t>Campaign Name: “</a:t>
            </a:r>
            <a:r>
              <a:rPr b="1" dirty="0" sz="1200" i="1" lang="en-GB">
                <a:latin typeface="Arial"/>
                <a:cs typeface="Arial"/>
              </a:rPr>
              <a:t>Move More, Live Better</a:t>
            </a:r>
            <a:r>
              <a:rPr b="1" dirty="0" sz="1200" lang="en-GB">
                <a:latin typeface="Arial"/>
                <a:cs typeface="Arial"/>
              </a:rPr>
              <a:t>”</a:t>
            </a:r>
            <a:endParaRPr sz="1200" lang="en-US">
              <a:latin typeface="Arial"/>
              <a:cs typeface="Arial"/>
            </a:endParaRPr>
          </a:p>
          <a:p>
            <a:pPr algn="just">
              <a:lnSpc>
                <a:spcPct val="170000"/>
              </a:lnSpc>
            </a:pPr>
            <a:r>
              <a:rPr b="1" dirty="0" sz="1200" lang="en-GB">
                <a:latin typeface="Arial"/>
                <a:cs typeface="Arial"/>
              </a:rPr>
              <a:t>Slogan: </a:t>
            </a:r>
            <a:r>
              <a:rPr b="1" dirty="0" sz="1200" i="1" lang="en-GB">
                <a:latin typeface="Arial"/>
                <a:cs typeface="Arial"/>
              </a:rPr>
              <a:t>“Every Step Counts Towards Better Health”</a:t>
            </a:r>
            <a:endParaRPr sz="1200" lang="en-US">
              <a:latin typeface="Arial"/>
              <a:cs typeface="Arial"/>
            </a:endParaRPr>
          </a:p>
          <a:p>
            <a:pPr algn="just">
              <a:lnSpc>
                <a:spcPct val="170000"/>
              </a:lnSpc>
            </a:pPr>
            <a:r>
              <a:rPr b="1" dirty="0" sz="1200" lang="en-GB">
                <a:latin typeface="Arial"/>
                <a:cs typeface="Arial"/>
              </a:rPr>
              <a:t>Target behaviour: </a:t>
            </a:r>
            <a:r>
              <a:rPr dirty="0" sz="1200" lang="en-GB">
                <a:latin typeface="Arial"/>
                <a:cs typeface="Arial"/>
              </a:rPr>
              <a:t>Increasing regular physical activity and reduce sedentary behaviour</a:t>
            </a:r>
            <a:endParaRPr sz="1200" lang="en-US">
              <a:latin typeface="Arial"/>
              <a:cs typeface="Arial"/>
            </a:endParaRPr>
          </a:p>
          <a:p>
            <a:pPr algn="just">
              <a:lnSpc>
                <a:spcPct val="170000"/>
              </a:lnSpc>
            </a:pPr>
            <a:r>
              <a:rPr b="1" dirty="0" sz="1200" lang="en-GB">
                <a:latin typeface="Arial"/>
                <a:cs typeface="Arial"/>
              </a:rPr>
              <a:t>Target population: </a:t>
            </a:r>
            <a:r>
              <a:rPr dirty="0" sz="1200" lang="en-GB">
                <a:latin typeface="Arial"/>
                <a:cs typeface="Arial"/>
              </a:rPr>
              <a:t>Adults aged 18–64 years</a:t>
            </a:r>
            <a:endParaRPr sz="1200" lang="en-US">
              <a:latin typeface="Arial"/>
              <a:cs typeface="Arial"/>
            </a:endParaRPr>
          </a:p>
          <a:p>
            <a:pPr algn="just">
              <a:lnSpc>
                <a:spcPct val="170000"/>
              </a:lnSpc>
            </a:pPr>
            <a:r>
              <a:rPr b="1" dirty="0" sz="1200" lang="en-GB">
                <a:latin typeface="Arial"/>
                <a:cs typeface="Arial"/>
              </a:rPr>
              <a:t>Programme duration: </a:t>
            </a:r>
            <a:r>
              <a:rPr dirty="0" sz="1200" lang="en-GB">
                <a:latin typeface="Arial"/>
                <a:cs typeface="Arial"/>
              </a:rPr>
              <a:t>8 weeks</a:t>
            </a:r>
            <a:endParaRPr sz="1200" lang="en-US">
              <a:latin typeface="Arial"/>
              <a:cs typeface="Arial"/>
            </a:endParaRPr>
          </a:p>
          <a:p>
            <a:pPr algn="just">
              <a:lnSpc>
                <a:spcPct val="170000"/>
              </a:lnSpc>
            </a:pPr>
            <a:r>
              <a:rPr b="1" dirty="0" sz="1200" lang="en-GB">
                <a:latin typeface="Arial"/>
                <a:cs typeface="Arial"/>
              </a:rPr>
              <a:t>Delivery setting: </a:t>
            </a:r>
            <a:r>
              <a:rPr dirty="0" sz="1200" lang="en-GB">
                <a:latin typeface="Arial"/>
                <a:cs typeface="Arial"/>
              </a:rPr>
              <a:t>Local parks and walking trails, University/community halls and community leisure centre</a:t>
            </a:r>
            <a:endParaRPr sz="1200" lang="en-US">
              <a:latin typeface="Arial"/>
              <a:cs typeface="Arial"/>
            </a:endParaRPr>
          </a:p>
          <a:p>
            <a:pPr algn="just">
              <a:lnSpc>
                <a:spcPct val="170000"/>
              </a:lnSpc>
            </a:pPr>
            <a:r>
              <a:rPr b="1" dirty="0" sz="1200" lang="en-GB">
                <a:latin typeface="Arial"/>
                <a:cs typeface="Arial"/>
              </a:rPr>
              <a:t>Weekly activities: </a:t>
            </a:r>
            <a:r>
              <a:rPr dirty="0" sz="1200" lang="en-GB">
                <a:latin typeface="Arial"/>
                <a:cs typeface="Arial"/>
              </a:rPr>
              <a:t>Health screening, brisk walking, strength and flexibility training, lifestyle education workshops</a:t>
            </a:r>
            <a:endParaRPr sz="1200" lang="en-US">
              <a:latin typeface="Arial"/>
              <a:cs typeface="Arial"/>
            </a:endParaRPr>
          </a:p>
          <a:p>
            <a:pPr algn="just">
              <a:lnSpc>
                <a:spcPct val="170000"/>
              </a:lnSpc>
            </a:pPr>
            <a:r>
              <a:rPr b="1" dirty="0" sz="1200" lang="en-GB">
                <a:latin typeface="Arial"/>
                <a:cs typeface="Arial"/>
              </a:rPr>
              <a:t>Campaign aim: </a:t>
            </a:r>
            <a:r>
              <a:rPr dirty="0" sz="1200" lang="en-GB">
                <a:latin typeface="Arial"/>
                <a:cs typeface="Arial"/>
              </a:rPr>
              <a:t>To encourage adults to make sustainable choices when it comes to physical activity, developing healthier physical, mental and social habits, and supported by structured </a:t>
            </a:r>
            <a:r>
              <a:rPr dirty="0" sz="1200" lang="en-GB" err="1">
                <a:latin typeface="Arial"/>
                <a:cs typeface="Arial"/>
              </a:rPr>
              <a:t>community based</a:t>
            </a:r>
            <a:r>
              <a:rPr dirty="0" sz="1200" lang="en-GB">
                <a:latin typeface="Arial"/>
                <a:cs typeface="Arial"/>
              </a:rPr>
              <a:t> interventions.</a:t>
            </a:r>
            <a:endParaRPr sz="1200" lang="en-US">
              <a:latin typeface="Arial"/>
              <a:cs typeface="Arial"/>
            </a:endParaRPr>
          </a:p>
        </p:txBody>
      </p:sp>
      <p:pic>
        <p:nvPicPr>
          <p:cNvPr id="2097153" name="image1.png"/>
          <p:cNvPicPr>
            <a:picLocks/>
          </p:cNvPicPr>
          <p:nvPr/>
        </p:nvPicPr>
        <p:blipFill>
          <a:blip xmlns:r="http://schemas.openxmlformats.org/officeDocument/2006/relationships" r:embed="rId1"/>
          <a:srcRect/>
          <a:stretch>
            <a:fillRect/>
          </a:stretch>
        </p:blipFill>
        <p:spPr>
          <a:xfrm>
            <a:off x="4929190" y="928670"/>
            <a:ext cx="4014798" cy="5572125"/>
          </a:xfrm>
          <a:prstGeom prst="rec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35" name=""/>
        <p:cNvGrpSpPr/>
        <p:nvPr/>
      </p:nvGrpSpPr>
      <p:grpSpPr>
        <a:xfrm>
          <a:off x="0" y="0"/>
          <a:ext cx="0" cy="0"/>
          <a:chOff x="0" y="0"/>
          <a:chExt cx="0" cy="0"/>
        </a:xfrm>
      </p:grpSpPr>
      <p:sp>
        <p:nvSpPr>
          <p:cNvPr id="1048599" name="Title 1"/>
          <p:cNvSpPr>
            <a:spLocks noGrp="1"/>
          </p:cNvSpPr>
          <p:nvPr>
            <p:ph type="title"/>
          </p:nvPr>
        </p:nvSpPr>
        <p:spPr>
          <a:xfrm>
            <a:off x="428596" y="142852"/>
            <a:ext cx="8229600" cy="642942"/>
          </a:xfrm>
        </p:spPr>
        <p:txBody>
          <a:bodyPr>
            <a:normAutofit fontScale="90000"/>
          </a:bodyPr>
          <a:p>
            <a:pPr>
              <a:lnSpc>
                <a:spcPct val="150000"/>
              </a:lnSpc>
            </a:pPr>
            <a:r>
              <a:rPr b="1" dirty="0" sz="3200" lang="en-GB">
                <a:latin typeface="Arial" pitchFamily="34" charset="0"/>
                <a:cs typeface="Arial" pitchFamily="34" charset="0"/>
              </a:rPr>
              <a:t>WEEKLY ACTIVITY PLAN</a:t>
            </a:r>
            <a:endParaRPr dirty="0" sz="3200" lang="en-US">
              <a:latin typeface="Arial" pitchFamily="34" charset="0"/>
              <a:cs typeface="Arial" pitchFamily="34" charset="0"/>
            </a:endParaRPr>
          </a:p>
        </p:txBody>
      </p:sp>
      <p:graphicFrame>
        <p:nvGraphicFramePr>
          <p:cNvPr id="4194304" name="Table 3"/>
          <p:cNvGraphicFramePr>
            <a:graphicFrameLocks noGrp="1"/>
          </p:cNvGraphicFramePr>
          <p:nvPr/>
        </p:nvGraphicFramePr>
        <p:xfrm>
          <a:off x="214282" y="857233"/>
          <a:ext cx="8786873" cy="3448132"/>
        </p:xfrm>
        <a:graphic>
          <a:graphicData uri="http://schemas.openxmlformats.org/drawingml/2006/table">
            <a:tbl>
              <a:tblPr firstRow="1" bandRow="1">
                <a:tableStyleId>{5C22544A-7EE6-4342-B048-85BDC9FD1C3A}</a:tableStyleId>
              </a:tblPr>
              <a:tblGrid>
                <a:gridCol w="714380"/>
                <a:gridCol w="4857784"/>
                <a:gridCol w="3214709"/>
              </a:tblGrid>
              <a:tr h="308915">
                <a:tc>
                  <a:txBody>
                    <a:bodyPr/>
                    <a:p>
                      <a:pPr algn="just">
                        <a:lnSpc>
                          <a:spcPct val="150000"/>
                        </a:lnSpc>
                        <a:spcAft>
                          <a:spcPts val="0"/>
                        </a:spcAft>
                      </a:pPr>
                      <a:r>
                        <a:rPr b="1" dirty="0" sz="1000" lang="en-GB">
                          <a:latin typeface="Arial"/>
                          <a:ea typeface="Arial"/>
                        </a:rPr>
                        <a:t>Week</a:t>
                      </a:r>
                      <a:endParaRPr dirty="0" sz="900" lang="en-US">
                        <a:latin typeface="Arial"/>
                        <a:ea typeface="Arial"/>
                      </a:endParaRPr>
                    </a:p>
                  </a:txBody>
                  <a:tcPr marL="63500" marR="63500" marT="63500" marB="63500"/>
                </a:tc>
                <a:tc>
                  <a:txBody>
                    <a:bodyPr/>
                    <a:p>
                      <a:pPr algn="just">
                        <a:lnSpc>
                          <a:spcPct val="150000"/>
                        </a:lnSpc>
                        <a:spcAft>
                          <a:spcPts val="0"/>
                        </a:spcAft>
                      </a:pPr>
                      <a:r>
                        <a:rPr b="1" dirty="0" sz="1000" lang="en-GB">
                          <a:latin typeface="Arial"/>
                          <a:ea typeface="Arial"/>
                        </a:rPr>
                        <a:t>Activity</a:t>
                      </a:r>
                      <a:endParaRPr dirty="0" sz="900" lang="en-US">
                        <a:latin typeface="Arial"/>
                        <a:ea typeface="Arial"/>
                      </a:endParaRPr>
                    </a:p>
                  </a:txBody>
                  <a:tcPr marL="63500" marR="63500" marT="63500" marB="63500"/>
                </a:tc>
                <a:tc>
                  <a:txBody>
                    <a:bodyPr/>
                    <a:p>
                      <a:pPr algn="just">
                        <a:lnSpc>
                          <a:spcPct val="150000"/>
                        </a:lnSpc>
                        <a:spcAft>
                          <a:spcPts val="0"/>
                        </a:spcAft>
                      </a:pPr>
                      <a:r>
                        <a:rPr b="1" sz="1000" lang="en-GB">
                          <a:latin typeface="Arial"/>
                          <a:ea typeface="Arial"/>
                        </a:rPr>
                        <a:t>Objective</a:t>
                      </a:r>
                      <a:endParaRPr sz="900" lang="en-US">
                        <a:latin typeface="Arial"/>
                        <a:ea typeface="Arial"/>
                      </a:endParaRPr>
                    </a:p>
                  </a:txBody>
                  <a:tcPr marL="63500" marR="63500" marT="63500" marB="63500"/>
                </a:tc>
              </a:tr>
              <a:tr h="417533">
                <a:tc>
                  <a:txBody>
                    <a:bodyPr/>
                    <a:p>
                      <a:pPr algn="just">
                        <a:lnSpc>
                          <a:spcPct val="150000"/>
                        </a:lnSpc>
                        <a:spcAft>
                          <a:spcPts val="0"/>
                        </a:spcAft>
                      </a:pPr>
                      <a:r>
                        <a:rPr sz="1000" lang="en-GB">
                          <a:latin typeface="Arial"/>
                          <a:ea typeface="Arial"/>
                        </a:rPr>
                        <a:t>Week 1</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Health Screening, Fitness Assessment &amp; SMART Goal-Setting Workshop</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assess health condition and set goals accordingly</a:t>
                      </a:r>
                      <a:endParaRPr sz="900" lang="en-US">
                        <a:latin typeface="Arial"/>
                        <a:ea typeface="Arial"/>
                      </a:endParaRPr>
                    </a:p>
                  </a:txBody>
                  <a:tcPr marL="63500" marR="63500" marT="63500" marB="63500"/>
                </a:tc>
              </a:tr>
              <a:tr h="308915">
                <a:tc>
                  <a:txBody>
                    <a:bodyPr/>
                    <a:p>
                      <a:pPr algn="just">
                        <a:lnSpc>
                          <a:spcPct val="150000"/>
                        </a:lnSpc>
                        <a:spcAft>
                          <a:spcPts val="0"/>
                        </a:spcAft>
                      </a:pPr>
                      <a:r>
                        <a:rPr sz="1000" lang="en-GB">
                          <a:latin typeface="Arial"/>
                          <a:ea typeface="Arial"/>
                        </a:rPr>
                        <a:t>Week 2</a:t>
                      </a:r>
                      <a:endParaRPr sz="900" lang="en-US">
                        <a:latin typeface="Arial"/>
                        <a:ea typeface="Arial"/>
                      </a:endParaRPr>
                    </a:p>
                  </a:txBody>
                  <a:tcPr marL="63500" marR="63500" marT="63500" marB="63500"/>
                </a:tc>
                <a:tc>
                  <a:txBody>
                    <a:bodyPr/>
                    <a:p>
                      <a:pPr algn="just">
                        <a:lnSpc>
                          <a:spcPct val="150000"/>
                        </a:lnSpc>
                        <a:spcAft>
                          <a:spcPts val="0"/>
                        </a:spcAft>
                      </a:pPr>
                      <a:r>
                        <a:rPr dirty="0" sz="1000" lang="en-GB">
                          <a:latin typeface="Arial"/>
                          <a:ea typeface="Arial"/>
                        </a:rPr>
                        <a:t>Brisk Walking and Step Challenge Programme</a:t>
                      </a:r>
                      <a:endParaRPr dirty="0"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increase daily physical activity</a:t>
                      </a:r>
                      <a:endParaRPr sz="900" lang="en-US">
                        <a:latin typeface="Arial"/>
                        <a:ea typeface="Arial"/>
                      </a:endParaRPr>
                    </a:p>
                  </a:txBody>
                  <a:tcPr marL="63500" marR="63500" marT="63500" marB="63500"/>
                </a:tc>
              </a:tr>
              <a:tr h="308915">
                <a:tc>
                  <a:txBody>
                    <a:bodyPr/>
                    <a:p>
                      <a:pPr algn="just">
                        <a:lnSpc>
                          <a:spcPct val="150000"/>
                        </a:lnSpc>
                        <a:spcAft>
                          <a:spcPts val="0"/>
                        </a:spcAft>
                      </a:pPr>
                      <a:r>
                        <a:rPr sz="1000" lang="en-GB">
                          <a:latin typeface="Arial"/>
                          <a:ea typeface="Arial"/>
                        </a:rPr>
                        <a:t>Week 3</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Functional Strength Training and Resistance Band Circuit</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develop strength and endurance</a:t>
                      </a:r>
                      <a:endParaRPr sz="900" lang="en-US">
                        <a:latin typeface="Arial"/>
                        <a:ea typeface="Arial"/>
                      </a:endParaRPr>
                    </a:p>
                  </a:txBody>
                  <a:tcPr marL="63500" marR="63500" marT="63500" marB="63500"/>
                </a:tc>
              </a:tr>
              <a:tr h="308915">
                <a:tc>
                  <a:txBody>
                    <a:bodyPr/>
                    <a:p>
                      <a:pPr algn="just">
                        <a:lnSpc>
                          <a:spcPct val="150000"/>
                        </a:lnSpc>
                        <a:spcAft>
                          <a:spcPts val="0"/>
                        </a:spcAft>
                      </a:pPr>
                      <a:r>
                        <a:rPr sz="1000" lang="en-GB">
                          <a:latin typeface="Arial"/>
                          <a:ea typeface="Arial"/>
                        </a:rPr>
                        <a:t>Week 4</a:t>
                      </a:r>
                      <a:endParaRPr sz="900" lang="en-US">
                        <a:latin typeface="Arial"/>
                        <a:ea typeface="Arial"/>
                      </a:endParaRPr>
                    </a:p>
                  </a:txBody>
                  <a:tcPr marL="63500" marR="63500" marT="63500" marB="63500"/>
                </a:tc>
                <a:tc>
                  <a:txBody>
                    <a:bodyPr/>
                    <a:p>
                      <a:pPr algn="just">
                        <a:lnSpc>
                          <a:spcPct val="150000"/>
                        </a:lnSpc>
                        <a:spcAft>
                          <a:spcPts val="0"/>
                        </a:spcAft>
                      </a:pPr>
                      <a:r>
                        <a:rPr dirty="0" sz="1000" lang="en-GB">
                          <a:latin typeface="Arial"/>
                          <a:ea typeface="Arial"/>
                        </a:rPr>
                        <a:t>Flexibility, Balance and Core Stability Session (Yoga &amp; Pilates)</a:t>
                      </a:r>
                      <a:endParaRPr dirty="0"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improve flexibility and balance</a:t>
                      </a:r>
                      <a:endParaRPr sz="900" lang="en-US">
                        <a:latin typeface="Arial"/>
                        <a:ea typeface="Arial"/>
                      </a:endParaRPr>
                    </a:p>
                  </a:txBody>
                  <a:tcPr marL="63500" marR="63500" marT="63500" marB="63500"/>
                </a:tc>
              </a:tr>
              <a:tr h="308915">
                <a:tc>
                  <a:txBody>
                    <a:bodyPr/>
                    <a:p>
                      <a:pPr algn="just">
                        <a:lnSpc>
                          <a:spcPct val="150000"/>
                        </a:lnSpc>
                        <a:spcAft>
                          <a:spcPts val="0"/>
                        </a:spcAft>
                      </a:pPr>
                      <a:r>
                        <a:rPr sz="1000" lang="en-GB">
                          <a:latin typeface="Arial"/>
                          <a:ea typeface="Arial"/>
                        </a:rPr>
                        <a:t>Week 5</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High-Intensity Interval Training (HIIT) and Cardio Fitness Circuit</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enhance cardiovascular fitness</a:t>
                      </a:r>
                      <a:endParaRPr sz="900" lang="en-US">
                        <a:latin typeface="Arial"/>
                        <a:ea typeface="Arial"/>
                      </a:endParaRPr>
                    </a:p>
                  </a:txBody>
                  <a:tcPr marL="63500" marR="63500" marT="63500" marB="63500"/>
                </a:tc>
              </a:tr>
              <a:tr h="417533">
                <a:tc>
                  <a:txBody>
                    <a:bodyPr/>
                    <a:p>
                      <a:pPr algn="just">
                        <a:lnSpc>
                          <a:spcPct val="150000"/>
                        </a:lnSpc>
                        <a:spcAft>
                          <a:spcPts val="0"/>
                        </a:spcAft>
                      </a:pPr>
                      <a:r>
                        <a:rPr sz="1000" lang="en-GB">
                          <a:latin typeface="Arial"/>
                          <a:ea typeface="Arial"/>
                        </a:rPr>
                        <a:t>Week 6</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Team Sports and Active Recreation Challenge (Badminton, Football &amp; Volleyball)</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promote teamwork and motivation</a:t>
                      </a:r>
                      <a:endParaRPr sz="900" lang="en-US">
                        <a:latin typeface="Arial"/>
                        <a:ea typeface="Arial"/>
                      </a:endParaRPr>
                    </a:p>
                  </a:txBody>
                  <a:tcPr marL="63500" marR="63500" marT="63500" marB="63500"/>
                </a:tc>
              </a:tr>
              <a:tr h="417533">
                <a:tc>
                  <a:txBody>
                    <a:bodyPr/>
                    <a:p>
                      <a:pPr algn="just">
                        <a:lnSpc>
                          <a:spcPct val="150000"/>
                        </a:lnSpc>
                        <a:spcAft>
                          <a:spcPts val="0"/>
                        </a:spcAft>
                      </a:pPr>
                      <a:r>
                        <a:rPr sz="1000" lang="en-GB">
                          <a:latin typeface="Arial"/>
                          <a:ea typeface="Arial"/>
                        </a:rPr>
                        <a:t>Week 7</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Lifestyle Behaviour Change, Nutrition and Physical Activity Education Workshop</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To build sustainable healthy habits</a:t>
                      </a:r>
                      <a:endParaRPr sz="900" lang="en-US">
                        <a:latin typeface="Arial"/>
                        <a:ea typeface="Arial"/>
                      </a:endParaRPr>
                    </a:p>
                  </a:txBody>
                  <a:tcPr marL="63500" marR="63500" marT="63500" marB="63500"/>
                </a:tc>
              </a:tr>
              <a:tr h="417533">
                <a:tc>
                  <a:txBody>
                    <a:bodyPr/>
                    <a:p>
                      <a:pPr algn="just">
                        <a:lnSpc>
                          <a:spcPct val="150000"/>
                        </a:lnSpc>
                        <a:spcAft>
                          <a:spcPts val="0"/>
                        </a:spcAft>
                      </a:pPr>
                      <a:r>
                        <a:rPr sz="1000" lang="en-GB">
                          <a:latin typeface="Arial"/>
                          <a:ea typeface="Arial"/>
                        </a:rPr>
                        <a:t>Week 8</a:t>
                      </a:r>
                      <a:endParaRPr sz="900" lang="en-US">
                        <a:latin typeface="Arial"/>
                        <a:ea typeface="Arial"/>
                      </a:endParaRPr>
                    </a:p>
                  </a:txBody>
                  <a:tcPr marL="63500" marR="63500" marT="63500" marB="63500"/>
                </a:tc>
                <a:tc>
                  <a:txBody>
                    <a:bodyPr/>
                    <a:p>
                      <a:pPr algn="just">
                        <a:lnSpc>
                          <a:spcPct val="150000"/>
                        </a:lnSpc>
                        <a:spcAft>
                          <a:spcPts val="0"/>
                        </a:spcAft>
                      </a:pPr>
                      <a:r>
                        <a:rPr sz="1000" lang="en-GB">
                          <a:latin typeface="Arial"/>
                          <a:ea typeface="Arial"/>
                        </a:rPr>
                        <a:t>Final Fitness Assessment, Progress Review and Active Lifestyle Action Planning</a:t>
                      </a:r>
                      <a:endParaRPr sz="900" lang="en-US">
                        <a:latin typeface="Arial"/>
                        <a:ea typeface="Arial"/>
                      </a:endParaRPr>
                    </a:p>
                  </a:txBody>
                  <a:tcPr marL="63500" marR="63500" marT="63500" marB="63500"/>
                </a:tc>
                <a:tc>
                  <a:txBody>
                    <a:bodyPr/>
                    <a:p>
                      <a:pPr algn="just">
                        <a:lnSpc>
                          <a:spcPct val="150000"/>
                        </a:lnSpc>
                        <a:spcAft>
                          <a:spcPts val="0"/>
                        </a:spcAft>
                      </a:pPr>
                      <a:r>
                        <a:rPr dirty="0" sz="1000" lang="en-GB">
                          <a:latin typeface="Arial"/>
                          <a:ea typeface="Arial"/>
                        </a:rPr>
                        <a:t>To evaluate progress and maintain</a:t>
                      </a:r>
                      <a:endParaRPr dirty="0" sz="900" lang="en-US">
                        <a:latin typeface="Arial"/>
                        <a:ea typeface="Arial"/>
                      </a:endParaRPr>
                    </a:p>
                  </a:txBody>
                  <a:tcPr marL="63500" marR="63500" marT="63500" marB="63500"/>
                </a:tc>
              </a:tr>
            </a:tbl>
          </a:graphicData>
        </a:graphic>
      </p:graphicFrame>
      <p:pic>
        <p:nvPicPr>
          <p:cNvPr id="2097154" name="image3.png"/>
          <p:cNvPicPr>
            <a:picLocks/>
          </p:cNvPicPr>
          <p:nvPr/>
        </p:nvPicPr>
        <p:blipFill>
          <a:blip xmlns:r="http://schemas.openxmlformats.org/officeDocument/2006/relationships" r:embed="rId1"/>
          <a:srcRect/>
          <a:stretch>
            <a:fillRect/>
          </a:stretch>
        </p:blipFill>
        <p:spPr>
          <a:xfrm>
            <a:off x="1357290" y="4214818"/>
            <a:ext cx="6357982" cy="2643182"/>
          </a:xfrm>
          <a:prstGeom prst="rec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38" name=""/>
        <p:cNvGrpSpPr/>
        <p:nvPr/>
      </p:nvGrpSpPr>
      <p:grpSpPr>
        <a:xfrm>
          <a:off x="0" y="0"/>
          <a:ext cx="0" cy="0"/>
          <a:chOff x="0" y="0"/>
          <a:chExt cx="0" cy="0"/>
        </a:xfrm>
      </p:grpSpPr>
      <p:sp>
        <p:nvSpPr>
          <p:cNvPr id="1048603" name="Title 1"/>
          <p:cNvSpPr>
            <a:spLocks noGrp="1"/>
          </p:cNvSpPr>
          <p:nvPr>
            <p:ph type="title"/>
          </p:nvPr>
        </p:nvSpPr>
        <p:spPr>
          <a:xfrm>
            <a:off x="500034" y="142852"/>
            <a:ext cx="8229600" cy="654032"/>
          </a:xfrm>
        </p:spPr>
        <p:txBody>
          <a:bodyPr>
            <a:normAutofit fontScale="90000"/>
          </a:bodyPr>
          <a:p>
            <a:pPr>
              <a:lnSpc>
                <a:spcPct val="150000"/>
              </a:lnSpc>
            </a:pPr>
            <a:r>
              <a:rPr b="1" dirty="0" sz="2800" lang="en-GB">
                <a:latin typeface="Arial" pitchFamily="34" charset="0"/>
                <a:cs typeface="Arial" pitchFamily="34" charset="0"/>
              </a:rPr>
              <a:t>RATIONALE FOR THE CAMPAIGN</a:t>
            </a:r>
            <a:endParaRPr dirty="0" sz="2800" lang="en-US">
              <a:latin typeface="Arial" pitchFamily="34" charset="0"/>
              <a:cs typeface="Arial" pitchFamily="34" charset="0"/>
            </a:endParaRPr>
          </a:p>
        </p:txBody>
      </p:sp>
      <p:sp>
        <p:nvSpPr>
          <p:cNvPr id="1048604" name="Content Placeholder 2"/>
          <p:cNvSpPr>
            <a:spLocks noGrp="1"/>
          </p:cNvSpPr>
          <p:nvPr>
            <p:ph idx="1"/>
          </p:nvPr>
        </p:nvSpPr>
        <p:spPr>
          <a:xfrm>
            <a:off x="4214810" y="714356"/>
            <a:ext cx="4643470" cy="5929354"/>
          </a:xfrm>
        </p:spPr>
        <p:txBody>
          <a:bodyPr>
            <a:noAutofit/>
          </a:bodyPr>
          <a:p>
            <a:pPr algn="just" lvl="0">
              <a:lnSpc>
                <a:spcPct val="150000"/>
              </a:lnSpc>
            </a:pPr>
            <a:r>
              <a:rPr dirty="0" sz="1400" lang="en-GB">
                <a:latin typeface="Arial" pitchFamily="34" charset="0"/>
                <a:cs typeface="Arial" pitchFamily="34" charset="0"/>
              </a:rPr>
              <a:t>Physical inactivity is the fourth most important risk factor for all-cause mortality worldwide, with potential to raise the risk of cardiovascular diseases, diabetes and obesity (WHO, 2024).</a:t>
            </a:r>
            <a:endParaRPr dirty="0" sz="1400" lang="en-US">
              <a:latin typeface="Arial" pitchFamily="34" charset="0"/>
              <a:cs typeface="Arial" pitchFamily="34" charset="0"/>
            </a:endParaRPr>
          </a:p>
          <a:p>
            <a:pPr algn="just" lvl="0">
              <a:lnSpc>
                <a:spcPct val="150000"/>
              </a:lnSpc>
            </a:pPr>
            <a:r>
              <a:rPr dirty="0" sz="1400" lang="en-GB">
                <a:latin typeface="Arial" pitchFamily="34" charset="0"/>
                <a:cs typeface="Arial" pitchFamily="34" charset="0"/>
              </a:rPr>
              <a:t>The technology and the lack of leisure time activity, coupled with work, have led to an increasing sedentary lifestyle in adults aged 18-64 years. </a:t>
            </a:r>
            <a:endParaRPr dirty="0" sz="1400" lang="en-US">
              <a:latin typeface="Arial" pitchFamily="34" charset="0"/>
              <a:cs typeface="Arial" pitchFamily="34" charset="0"/>
            </a:endParaRPr>
          </a:p>
          <a:p>
            <a:pPr algn="just" lvl="0">
              <a:lnSpc>
                <a:spcPct val="150000"/>
              </a:lnSpc>
            </a:pPr>
            <a:r>
              <a:rPr dirty="0" sz="1400" lang="en-GB">
                <a:latin typeface="Arial" pitchFamily="34" charset="0"/>
                <a:cs typeface="Arial" pitchFamily="34" charset="0"/>
              </a:rPr>
              <a:t>Sport England (2025) estimated that less than 60% of adults in England meet physical activity guidelines, with more than a third not being physically active enough.</a:t>
            </a:r>
            <a:endParaRPr dirty="0" sz="1400" lang="en-US">
              <a:latin typeface="Arial" pitchFamily="34" charset="0"/>
              <a:cs typeface="Arial" pitchFamily="34" charset="0"/>
            </a:endParaRPr>
          </a:p>
          <a:p>
            <a:pPr algn="just" lvl="0">
              <a:lnSpc>
                <a:spcPct val="150000"/>
              </a:lnSpc>
            </a:pPr>
            <a:r>
              <a:rPr dirty="0" sz="1400" lang="en-GB">
                <a:latin typeface="Arial" pitchFamily="34" charset="0"/>
                <a:cs typeface="Arial" pitchFamily="34" charset="0"/>
              </a:rPr>
              <a:t>Unfortunately, 1.8 billion adults (31%) are not active and without intervention, inactivity is estimated to increase to 35% by 2030 (WHO, 2024).</a:t>
            </a:r>
            <a:endParaRPr dirty="0" sz="1400" lang="en-US">
              <a:latin typeface="Arial" pitchFamily="34" charset="0"/>
              <a:cs typeface="Arial" pitchFamily="34" charset="0"/>
            </a:endParaRPr>
          </a:p>
          <a:p>
            <a:pPr algn="just" lvl="0">
              <a:lnSpc>
                <a:spcPct val="150000"/>
              </a:lnSpc>
            </a:pPr>
            <a:r>
              <a:rPr dirty="0" sz="1400" lang="en-GB">
                <a:latin typeface="Arial" pitchFamily="34" charset="0"/>
                <a:cs typeface="Arial" pitchFamily="34" charset="0"/>
              </a:rPr>
              <a:t>Physical inactivity is linked to 1 in 6 deaths and the UK is estimated to be losing around £7.4bn each year, such as spending £0.9bn on the NHS (Gov UK, 2022).</a:t>
            </a:r>
            <a:endParaRPr dirty="0" sz="1400" lang="en-US">
              <a:latin typeface="Arial" pitchFamily="34" charset="0"/>
              <a:cs typeface="Arial" pitchFamily="34" charset="0"/>
            </a:endParaRPr>
          </a:p>
        </p:txBody>
      </p:sp>
      <p:pic>
        <p:nvPicPr>
          <p:cNvPr id="2097155" name="image6.png"/>
          <p:cNvPicPr>
            <a:picLocks/>
          </p:cNvPicPr>
          <p:nvPr/>
        </p:nvPicPr>
        <p:blipFill>
          <a:blip xmlns:r="http://schemas.openxmlformats.org/officeDocument/2006/relationships" r:embed="rId1"/>
          <a:srcRect/>
          <a:stretch>
            <a:fillRect/>
          </a:stretch>
        </p:blipFill>
        <p:spPr>
          <a:xfrm>
            <a:off x="214282" y="785794"/>
            <a:ext cx="3929090" cy="2786082"/>
          </a:xfrm>
          <a:prstGeom prst="rect"/>
        </p:spPr>
      </p:pic>
      <p:pic>
        <p:nvPicPr>
          <p:cNvPr id="2097156" name="image2.png"/>
          <p:cNvPicPr>
            <a:picLocks/>
          </p:cNvPicPr>
          <p:nvPr/>
        </p:nvPicPr>
        <p:blipFill>
          <a:blip xmlns:r="http://schemas.openxmlformats.org/officeDocument/2006/relationships" r:embed="rId2"/>
          <a:srcRect/>
          <a:stretch>
            <a:fillRect/>
          </a:stretch>
        </p:blipFill>
        <p:spPr>
          <a:xfrm>
            <a:off x="214282" y="3714752"/>
            <a:ext cx="4000528" cy="2982920"/>
          </a:xfrm>
          <a:prstGeom prst="rec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41" name=""/>
        <p:cNvGrpSpPr/>
        <p:nvPr/>
      </p:nvGrpSpPr>
      <p:grpSpPr>
        <a:xfrm>
          <a:off x="0" y="0"/>
          <a:ext cx="0" cy="0"/>
          <a:chOff x="0" y="0"/>
          <a:chExt cx="0" cy="0"/>
        </a:xfrm>
      </p:grpSpPr>
      <p:sp>
        <p:nvSpPr>
          <p:cNvPr id="1048608" name="Title 1"/>
          <p:cNvSpPr>
            <a:spLocks noGrp="1"/>
          </p:cNvSpPr>
          <p:nvPr>
            <p:ph type="title"/>
          </p:nvPr>
        </p:nvSpPr>
        <p:spPr>
          <a:xfrm>
            <a:off x="457200" y="142852"/>
            <a:ext cx="8229600" cy="642942"/>
          </a:xfrm>
        </p:spPr>
        <p:txBody>
          <a:bodyPr>
            <a:noAutofit/>
          </a:bodyPr>
          <a:p>
            <a:pPr>
              <a:lnSpc>
                <a:spcPct val="150000"/>
              </a:lnSpc>
            </a:pPr>
            <a:r>
              <a:rPr b="1" dirty="0" sz="2400" lang="en-GB">
                <a:latin typeface="Arial" pitchFamily="34" charset="0"/>
                <a:cs typeface="Arial" pitchFamily="34" charset="0"/>
              </a:rPr>
              <a:t>NATIONAL GUIDELINES &amp; CONSEQUENCES</a:t>
            </a:r>
            <a:endParaRPr dirty="0" sz="2400" lang="en-US">
              <a:latin typeface="Arial" pitchFamily="34" charset="0"/>
              <a:cs typeface="Arial" pitchFamily="34" charset="0"/>
            </a:endParaRPr>
          </a:p>
        </p:txBody>
      </p:sp>
      <p:sp>
        <p:nvSpPr>
          <p:cNvPr id="1048609" name="Content Placeholder 2"/>
          <p:cNvSpPr>
            <a:spLocks noGrp="1"/>
          </p:cNvSpPr>
          <p:nvPr>
            <p:ph idx="1"/>
          </p:nvPr>
        </p:nvSpPr>
        <p:spPr>
          <a:xfrm>
            <a:off x="142844" y="928670"/>
            <a:ext cx="4214842" cy="5715040"/>
          </a:xfrm>
        </p:spPr>
        <p:txBody>
          <a:bodyPr>
            <a:normAutofit fontScale="55000" lnSpcReduction="20000"/>
          </a:bodyPr>
          <a:p>
            <a:pPr algn="just" lvl="0">
              <a:lnSpc>
                <a:spcPct val="160000"/>
              </a:lnSpc>
            </a:pPr>
            <a:r>
              <a:rPr b="1" dirty="0" i="1" lang="en-GB">
                <a:latin typeface="Arial" pitchFamily="34" charset="0"/>
                <a:cs typeface="Arial" pitchFamily="34" charset="0"/>
              </a:rPr>
              <a:t>Adults (18–64 years)</a:t>
            </a:r>
            <a:r>
              <a:rPr dirty="0" lang="en-GB">
                <a:latin typeface="Arial" pitchFamily="34" charset="0"/>
                <a:cs typeface="Arial" pitchFamily="34" charset="0"/>
              </a:rPr>
              <a:t>: At least 150 minutes of moderate-intensity or 75 minutes of vigorous-intensity activity per week (Gov UK, 2019).</a:t>
            </a:r>
            <a:endParaRPr dirty="0" lang="en-US">
              <a:latin typeface="Arial" pitchFamily="34" charset="0"/>
              <a:cs typeface="Arial" pitchFamily="34" charset="0"/>
            </a:endParaRPr>
          </a:p>
          <a:p>
            <a:pPr algn="just" lvl="0">
              <a:lnSpc>
                <a:spcPct val="160000"/>
              </a:lnSpc>
            </a:pPr>
            <a:r>
              <a:rPr b="1" dirty="0" i="1" lang="en-GB">
                <a:latin typeface="Arial" pitchFamily="34" charset="0"/>
                <a:cs typeface="Arial" pitchFamily="34" charset="0"/>
              </a:rPr>
              <a:t>Strengthening activities</a:t>
            </a:r>
            <a:r>
              <a:rPr dirty="0" lang="en-GB">
                <a:latin typeface="Arial" pitchFamily="34" charset="0"/>
                <a:cs typeface="Arial" pitchFamily="34" charset="0"/>
              </a:rPr>
              <a:t>: At least 2 days per week involving all major muscle groups (Gov UK, 2019).</a:t>
            </a:r>
            <a:endParaRPr dirty="0" lang="en-US">
              <a:latin typeface="Arial" pitchFamily="34" charset="0"/>
              <a:cs typeface="Arial" pitchFamily="34" charset="0"/>
            </a:endParaRPr>
          </a:p>
          <a:p>
            <a:pPr algn="just" lvl="0">
              <a:lnSpc>
                <a:spcPct val="160000"/>
              </a:lnSpc>
            </a:pPr>
            <a:r>
              <a:rPr b="1" dirty="0" i="1" lang="en-GB">
                <a:latin typeface="Arial" pitchFamily="34" charset="0"/>
                <a:cs typeface="Arial" pitchFamily="34" charset="0"/>
              </a:rPr>
              <a:t>Reduce sedentary time</a:t>
            </a:r>
            <a:r>
              <a:rPr dirty="0" lang="en-GB">
                <a:latin typeface="Arial" pitchFamily="34" charset="0"/>
                <a:cs typeface="Arial" pitchFamily="34" charset="0"/>
              </a:rPr>
              <a:t>: Break up prolonged periods of sitting with light movement.</a:t>
            </a:r>
            <a:endParaRPr dirty="0" lang="en-US">
              <a:latin typeface="Arial" pitchFamily="34" charset="0"/>
              <a:cs typeface="Arial" pitchFamily="34" charset="0"/>
            </a:endParaRPr>
          </a:p>
          <a:p>
            <a:pPr algn="just">
              <a:lnSpc>
                <a:spcPct val="160000"/>
              </a:lnSpc>
            </a:pPr>
            <a:r>
              <a:rPr b="1" dirty="0" i="1" lang="en-GB">
                <a:latin typeface="Arial" pitchFamily="34" charset="0"/>
                <a:cs typeface="Arial" pitchFamily="34" charset="0"/>
              </a:rPr>
              <a:t>Older adults</a:t>
            </a:r>
            <a:r>
              <a:rPr dirty="0" lang="en-GB">
                <a:latin typeface="Arial" pitchFamily="34" charset="0"/>
                <a:cs typeface="Arial" pitchFamily="34" charset="0"/>
              </a:rPr>
              <a:t>: Include activities that improve balance and coordination at least twice weekly (NHS UK, 2024).</a:t>
            </a:r>
            <a:endParaRPr dirty="0" lang="en-US">
              <a:latin typeface="Arial" pitchFamily="34" charset="0"/>
              <a:cs typeface="Arial" pitchFamily="34" charset="0"/>
            </a:endParaRPr>
          </a:p>
        </p:txBody>
      </p:sp>
      <p:pic>
        <p:nvPicPr>
          <p:cNvPr id="2097157" name="image12.png"/>
          <p:cNvPicPr>
            <a:picLocks/>
          </p:cNvPicPr>
          <p:nvPr/>
        </p:nvPicPr>
        <p:blipFill>
          <a:blip xmlns:r="http://schemas.openxmlformats.org/officeDocument/2006/relationships" r:embed="rId1"/>
          <a:srcRect/>
          <a:stretch>
            <a:fillRect/>
          </a:stretch>
        </p:blipFill>
        <p:spPr>
          <a:xfrm>
            <a:off x="4572000" y="857232"/>
            <a:ext cx="4400560" cy="3000396"/>
          </a:xfrm>
          <a:prstGeom prst="rect"/>
        </p:spPr>
      </p:pic>
      <p:pic>
        <p:nvPicPr>
          <p:cNvPr id="2097158" name="image4.png"/>
          <p:cNvPicPr>
            <a:picLocks/>
          </p:cNvPicPr>
          <p:nvPr/>
        </p:nvPicPr>
        <p:blipFill>
          <a:blip xmlns:r="http://schemas.openxmlformats.org/officeDocument/2006/relationships" r:embed="rId2"/>
          <a:srcRect/>
          <a:stretch>
            <a:fillRect/>
          </a:stretch>
        </p:blipFill>
        <p:spPr>
          <a:xfrm>
            <a:off x="4643438" y="4000504"/>
            <a:ext cx="4329122" cy="2670180"/>
          </a:xfrm>
          <a:prstGeom prst="rec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44" name=""/>
        <p:cNvGrpSpPr/>
        <p:nvPr/>
      </p:nvGrpSpPr>
      <p:grpSpPr>
        <a:xfrm>
          <a:off x="0" y="0"/>
          <a:ext cx="0" cy="0"/>
          <a:chOff x="0" y="0"/>
          <a:chExt cx="0" cy="0"/>
        </a:xfrm>
      </p:grpSpPr>
      <p:sp>
        <p:nvSpPr>
          <p:cNvPr id="1048613" name="Title 1"/>
          <p:cNvSpPr>
            <a:spLocks noGrp="1"/>
          </p:cNvSpPr>
          <p:nvPr>
            <p:ph type="title"/>
          </p:nvPr>
        </p:nvSpPr>
        <p:spPr>
          <a:xfrm>
            <a:off x="428596" y="0"/>
            <a:ext cx="8229600" cy="500042"/>
          </a:xfrm>
        </p:spPr>
        <p:txBody>
          <a:bodyPr>
            <a:noAutofit/>
          </a:bodyPr>
          <a:p>
            <a:pPr>
              <a:lnSpc>
                <a:spcPct val="150000"/>
              </a:lnSpc>
            </a:pPr>
            <a:r>
              <a:rPr b="1" dirty="0" sz="3200" lang="en-GB">
                <a:latin typeface="Arial" pitchFamily="34" charset="0"/>
                <a:cs typeface="Arial" pitchFamily="34" charset="0"/>
              </a:rPr>
              <a:t>CAMPAIGN AIMS</a:t>
            </a:r>
            <a:endParaRPr dirty="0" sz="3200" lang="en-US">
              <a:latin typeface="Arial" pitchFamily="34" charset="0"/>
              <a:cs typeface="Arial" pitchFamily="34" charset="0"/>
            </a:endParaRPr>
          </a:p>
        </p:txBody>
      </p:sp>
      <p:graphicFrame>
        <p:nvGraphicFramePr>
          <p:cNvPr id="4194305" name="Table 3"/>
          <p:cNvGraphicFramePr>
            <a:graphicFrameLocks noGrp="1"/>
          </p:cNvGraphicFramePr>
          <p:nvPr/>
        </p:nvGraphicFramePr>
        <p:xfrm>
          <a:off x="214283" y="642918"/>
          <a:ext cx="4929221" cy="6000791"/>
        </p:xfrm>
        <a:graphic>
          <a:graphicData uri="http://schemas.openxmlformats.org/drawingml/2006/table">
            <a:tbl>
              <a:tblPr firstRow="1" bandRow="1">
                <a:tableStyleId>{5C22544A-7EE6-4342-B048-85BDC9FD1C3A}</a:tableStyleId>
              </a:tblPr>
              <a:tblGrid>
                <a:gridCol w="1020494"/>
                <a:gridCol w="937690"/>
                <a:gridCol w="877806"/>
                <a:gridCol w="742759"/>
                <a:gridCol w="742759"/>
                <a:gridCol w="607713"/>
              </a:tblGrid>
              <a:tr h="1209190">
                <a:tc>
                  <a:txBody>
                    <a:bodyPr/>
                    <a:p>
                      <a:pPr algn="just">
                        <a:lnSpc>
                          <a:spcPct val="150000"/>
                        </a:lnSpc>
                        <a:spcAft>
                          <a:spcPts val="0"/>
                        </a:spcAft>
                      </a:pPr>
                      <a:r>
                        <a:rPr b="1" dirty="0" sz="1100" lang="en-GB">
                          <a:latin typeface="Arial"/>
                          <a:ea typeface="Arial"/>
                        </a:rPr>
                        <a:t>Aim</a:t>
                      </a:r>
                      <a:endParaRPr dirty="0" sz="1050" lang="en-US">
                        <a:latin typeface="Arial"/>
                        <a:ea typeface="Arial"/>
                      </a:endParaRPr>
                    </a:p>
                  </a:txBody>
                  <a:tcPr marL="63500" marR="63500" marT="63500" marB="63500"/>
                </a:tc>
                <a:tc>
                  <a:txBody>
                    <a:bodyPr/>
                    <a:p>
                      <a:pPr algn="just">
                        <a:lnSpc>
                          <a:spcPct val="150000"/>
                        </a:lnSpc>
                        <a:spcAft>
                          <a:spcPts val="0"/>
                        </a:spcAft>
                      </a:pPr>
                      <a:r>
                        <a:rPr b="1" sz="1100" lang="en-GB">
                          <a:latin typeface="Arial"/>
                          <a:ea typeface="Arial"/>
                        </a:rPr>
                        <a:t>Specific</a:t>
                      </a:r>
                      <a:endParaRPr sz="1050" lang="en-US">
                        <a:latin typeface="Arial"/>
                        <a:ea typeface="Arial"/>
                      </a:endParaRPr>
                    </a:p>
                  </a:txBody>
                  <a:tcPr marL="63500" marR="63500" marT="63500" marB="63500"/>
                </a:tc>
                <a:tc>
                  <a:txBody>
                    <a:bodyPr/>
                    <a:p>
                      <a:pPr algn="just">
                        <a:lnSpc>
                          <a:spcPct val="150000"/>
                        </a:lnSpc>
                        <a:spcAft>
                          <a:spcPts val="0"/>
                        </a:spcAft>
                      </a:pPr>
                      <a:r>
                        <a:rPr b="1" dirty="0" sz="1100" lang="en-GB">
                          <a:latin typeface="Arial"/>
                          <a:ea typeface="Arial"/>
                        </a:rPr>
                        <a:t>Measurable</a:t>
                      </a:r>
                      <a:endParaRPr dirty="0" sz="1050" lang="en-US">
                        <a:latin typeface="Arial"/>
                        <a:ea typeface="Arial"/>
                      </a:endParaRPr>
                    </a:p>
                  </a:txBody>
                  <a:tcPr marL="63500" marR="63500" marT="63500" marB="63500"/>
                </a:tc>
                <a:tc>
                  <a:txBody>
                    <a:bodyPr/>
                    <a:p>
                      <a:pPr algn="just">
                        <a:lnSpc>
                          <a:spcPct val="150000"/>
                        </a:lnSpc>
                        <a:spcAft>
                          <a:spcPts val="0"/>
                        </a:spcAft>
                      </a:pPr>
                      <a:r>
                        <a:rPr b="1" dirty="0" sz="1100" lang="en-GB">
                          <a:latin typeface="Arial"/>
                          <a:ea typeface="Arial"/>
                        </a:rPr>
                        <a:t>Achievable</a:t>
                      </a:r>
                      <a:endParaRPr dirty="0" sz="1050" lang="en-US">
                        <a:latin typeface="Arial"/>
                        <a:ea typeface="Arial"/>
                      </a:endParaRPr>
                    </a:p>
                  </a:txBody>
                  <a:tcPr marL="63500" marR="63500" marT="63500" marB="63500"/>
                </a:tc>
                <a:tc>
                  <a:txBody>
                    <a:bodyPr/>
                    <a:p>
                      <a:pPr algn="just">
                        <a:lnSpc>
                          <a:spcPct val="150000"/>
                        </a:lnSpc>
                        <a:spcAft>
                          <a:spcPts val="0"/>
                        </a:spcAft>
                      </a:pPr>
                      <a:r>
                        <a:rPr b="1" dirty="0" sz="1100" lang="en-GB">
                          <a:latin typeface="Arial"/>
                          <a:ea typeface="Arial"/>
                        </a:rPr>
                        <a:t>Relevant</a:t>
                      </a:r>
                      <a:endParaRPr dirty="0" sz="1050" lang="en-US">
                        <a:latin typeface="Arial"/>
                        <a:ea typeface="Arial"/>
                      </a:endParaRPr>
                    </a:p>
                  </a:txBody>
                  <a:tcPr marL="63500" marR="63500" marT="63500" marB="63500"/>
                </a:tc>
                <a:tc>
                  <a:txBody>
                    <a:bodyPr/>
                    <a:p>
                      <a:pPr algn="just">
                        <a:lnSpc>
                          <a:spcPct val="150000"/>
                        </a:lnSpc>
                        <a:spcAft>
                          <a:spcPts val="0"/>
                        </a:spcAft>
                      </a:pPr>
                      <a:r>
                        <a:rPr b="1" sz="1100" lang="en-GB">
                          <a:latin typeface="Arial"/>
                          <a:ea typeface="Arial"/>
                        </a:rPr>
                        <a:t>Time-bound</a:t>
                      </a:r>
                      <a:endParaRPr sz="1050" lang="en-US">
                        <a:latin typeface="Arial"/>
                        <a:ea typeface="Arial"/>
                      </a:endParaRPr>
                    </a:p>
                  </a:txBody>
                  <a:tcPr marL="63500" marR="63500" marT="63500" marB="63500"/>
                </a:tc>
              </a:tr>
              <a:tr h="1683465">
                <a:tc>
                  <a:txBody>
                    <a:bodyPr/>
                    <a:p>
                      <a:pPr algn="just">
                        <a:lnSpc>
                          <a:spcPct val="150000"/>
                        </a:lnSpc>
                        <a:spcAft>
                          <a:spcPts val="0"/>
                        </a:spcAft>
                      </a:pPr>
                      <a:r>
                        <a:rPr dirty="0" sz="1100" lang="en-GB">
                          <a:latin typeface="Arial"/>
                          <a:ea typeface="Arial"/>
                        </a:rPr>
                        <a:t>To increase Physical Activity Participation</a:t>
                      </a:r>
                      <a:endParaRPr dirty="0"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Increasing weekly physical activity in a steady speed</a:t>
                      </a:r>
                      <a:endParaRPr sz="1050" lang="en-US">
                        <a:latin typeface="Arial"/>
                        <a:ea typeface="Arial"/>
                      </a:endParaRPr>
                    </a:p>
                  </a:txBody>
                  <a:tcPr marL="63500" marR="63500" marT="63500" marB="63500"/>
                </a:tc>
                <a:tc>
                  <a:txBody>
                    <a:bodyPr/>
                    <a:p>
                      <a:pPr algn="just">
                        <a:lnSpc>
                          <a:spcPct val="150000"/>
                        </a:lnSpc>
                        <a:spcAft>
                          <a:spcPts val="0"/>
                        </a:spcAft>
                      </a:pPr>
                      <a:r>
                        <a:rPr dirty="0" sz="1100" lang="en-GB">
                          <a:latin typeface="Arial"/>
                          <a:ea typeface="Arial"/>
                        </a:rPr>
                        <a:t>30% increase in activity</a:t>
                      </a:r>
                      <a:endParaRPr dirty="0"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Weekly supervised sessions</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Meets UK activity guidelines</a:t>
                      </a:r>
                      <a:endParaRPr sz="1050" lang="en-US">
                        <a:latin typeface="Arial"/>
                        <a:ea typeface="Arial"/>
                      </a:endParaRPr>
                    </a:p>
                  </a:txBody>
                  <a:tcPr marL="63500" marR="63500" marT="63500" marB="63500"/>
                </a:tc>
                <a:tc>
                  <a:txBody>
                    <a:bodyPr/>
                    <a:p>
                      <a:pPr algn="just">
                        <a:lnSpc>
                          <a:spcPct val="150000"/>
                        </a:lnSpc>
                        <a:spcAft>
                          <a:spcPts val="0"/>
                        </a:spcAft>
                      </a:pPr>
                      <a:r>
                        <a:rPr dirty="0" sz="1100" lang="en-GB">
                          <a:latin typeface="Arial"/>
                          <a:ea typeface="Arial"/>
                        </a:rPr>
                        <a:t>2 weeks</a:t>
                      </a:r>
                      <a:endParaRPr dirty="0" sz="1050" lang="en-US">
                        <a:latin typeface="Arial"/>
                        <a:ea typeface="Arial"/>
                      </a:endParaRPr>
                    </a:p>
                  </a:txBody>
                  <a:tcPr marL="63500" marR="63500" marT="63500" marB="63500"/>
                </a:tc>
              </a:tr>
              <a:tr h="1683465">
                <a:tc>
                  <a:txBody>
                    <a:bodyPr/>
                    <a:p>
                      <a:pPr algn="just">
                        <a:lnSpc>
                          <a:spcPct val="150000"/>
                        </a:lnSpc>
                        <a:spcAft>
                          <a:spcPts val="0"/>
                        </a:spcAft>
                      </a:pPr>
                      <a:r>
                        <a:rPr sz="1100" lang="en-GB">
                          <a:latin typeface="Arial"/>
                          <a:ea typeface="Arial"/>
                        </a:rPr>
                        <a:t>To reduce Sedentary Behaviour</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Reducing daily sitting time</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20% reduction in sitting time</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Step challenges and movement breaks</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Reduces chronic disease risk</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4 weeks</a:t>
                      </a:r>
                      <a:endParaRPr sz="1050" lang="en-US">
                        <a:latin typeface="Arial"/>
                        <a:ea typeface="Arial"/>
                      </a:endParaRPr>
                    </a:p>
                  </a:txBody>
                  <a:tcPr marL="63500" marR="63500" marT="63500" marB="63500"/>
                </a:tc>
              </a:tr>
              <a:tr h="1424671">
                <a:tc>
                  <a:txBody>
                    <a:bodyPr/>
                    <a:p>
                      <a:pPr algn="just">
                        <a:lnSpc>
                          <a:spcPct val="150000"/>
                        </a:lnSpc>
                        <a:spcAft>
                          <a:spcPts val="0"/>
                        </a:spcAft>
                      </a:pPr>
                      <a:r>
                        <a:rPr sz="1100" lang="en-GB">
                          <a:latin typeface="Arial"/>
                          <a:ea typeface="Arial"/>
                        </a:rPr>
                        <a:t>To enhance Exercise Confidence</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Improving posture of different exercises</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25% increase in self-efficacy</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Education and peer support</a:t>
                      </a:r>
                      <a:endParaRPr sz="1050" lang="en-US">
                        <a:latin typeface="Arial"/>
                        <a:ea typeface="Arial"/>
                      </a:endParaRPr>
                    </a:p>
                  </a:txBody>
                  <a:tcPr marL="63500" marR="63500" marT="63500" marB="63500"/>
                </a:tc>
                <a:tc>
                  <a:txBody>
                    <a:bodyPr/>
                    <a:p>
                      <a:pPr algn="just">
                        <a:lnSpc>
                          <a:spcPct val="150000"/>
                        </a:lnSpc>
                        <a:spcAft>
                          <a:spcPts val="0"/>
                        </a:spcAft>
                      </a:pPr>
                      <a:r>
                        <a:rPr sz="1100" lang="en-GB">
                          <a:latin typeface="Arial"/>
                          <a:ea typeface="Arial"/>
                        </a:rPr>
                        <a:t>Supports long-term adherence</a:t>
                      </a:r>
                      <a:endParaRPr sz="1050" lang="en-US">
                        <a:latin typeface="Arial"/>
                        <a:ea typeface="Arial"/>
                      </a:endParaRPr>
                    </a:p>
                  </a:txBody>
                  <a:tcPr marL="63500" marR="63500" marT="63500" marB="63500"/>
                </a:tc>
                <a:tc>
                  <a:txBody>
                    <a:bodyPr/>
                    <a:p>
                      <a:pPr algn="just">
                        <a:lnSpc>
                          <a:spcPct val="150000"/>
                        </a:lnSpc>
                        <a:spcAft>
                          <a:spcPts val="0"/>
                        </a:spcAft>
                      </a:pPr>
                      <a:r>
                        <a:rPr dirty="0" sz="1100" lang="en-GB">
                          <a:latin typeface="Arial"/>
                          <a:ea typeface="Arial"/>
                        </a:rPr>
                        <a:t>8 weeks</a:t>
                      </a:r>
                      <a:endParaRPr dirty="0" sz="1050" lang="en-US">
                        <a:latin typeface="Arial"/>
                        <a:ea typeface="Arial"/>
                      </a:endParaRPr>
                    </a:p>
                  </a:txBody>
                  <a:tcPr marL="63500" marR="63500" marT="63500" marB="63500"/>
                </a:tc>
              </a:tr>
            </a:tbl>
          </a:graphicData>
        </a:graphic>
      </p:graphicFrame>
      <p:pic>
        <p:nvPicPr>
          <p:cNvPr id="2097159" name="Picture 2"/>
          <p:cNvPicPr>
            <a:picLocks noChangeAspect="1" noChangeArrowheads="1"/>
          </p:cNvPicPr>
          <p:nvPr/>
        </p:nvPicPr>
        <p:blipFill>
          <a:blip xmlns:r="http://schemas.openxmlformats.org/officeDocument/2006/relationships" r:embed="rId1"/>
          <a:srcRect/>
          <a:stretch>
            <a:fillRect/>
          </a:stretch>
        </p:blipFill>
        <p:spPr bwMode="auto">
          <a:xfrm>
            <a:off x="5286380" y="1071546"/>
            <a:ext cx="3714776" cy="5214974"/>
          </a:xfrm>
          <a:prstGeom prst="rect"/>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47" name=""/>
        <p:cNvGrpSpPr/>
        <p:nvPr/>
      </p:nvGrpSpPr>
      <p:grpSpPr>
        <a:xfrm>
          <a:off x="0" y="0"/>
          <a:ext cx="0" cy="0"/>
          <a:chOff x="0" y="0"/>
          <a:chExt cx="0" cy="0"/>
        </a:xfrm>
      </p:grpSpPr>
      <p:sp>
        <p:nvSpPr>
          <p:cNvPr id="1048617" name="Title 1"/>
          <p:cNvSpPr>
            <a:spLocks noGrp="1"/>
          </p:cNvSpPr>
          <p:nvPr>
            <p:ph type="title"/>
          </p:nvPr>
        </p:nvSpPr>
        <p:spPr>
          <a:xfrm>
            <a:off x="457200" y="142852"/>
            <a:ext cx="8229600" cy="571504"/>
          </a:xfrm>
        </p:spPr>
        <p:txBody>
          <a:bodyPr>
            <a:normAutofit fontScale="90000"/>
          </a:bodyPr>
          <a:p>
            <a:pPr>
              <a:lnSpc>
                <a:spcPct val="150000"/>
              </a:lnSpc>
            </a:pPr>
            <a:r>
              <a:rPr b="1" dirty="0" sz="2800" lang="en-GB">
                <a:latin typeface="Arial" pitchFamily="34" charset="0"/>
                <a:cs typeface="Arial" pitchFamily="34" charset="0"/>
              </a:rPr>
              <a:t>CAMPAIGN IMPLEMENTATION</a:t>
            </a:r>
            <a:endParaRPr dirty="0" sz="2800" lang="en-US">
              <a:latin typeface="Arial" pitchFamily="34" charset="0"/>
              <a:cs typeface="Arial" pitchFamily="34" charset="0"/>
            </a:endParaRPr>
          </a:p>
        </p:txBody>
      </p:sp>
      <p:sp>
        <p:nvSpPr>
          <p:cNvPr id="1048618" name="Content Placeholder 2"/>
          <p:cNvSpPr>
            <a:spLocks noGrp="1"/>
          </p:cNvSpPr>
          <p:nvPr>
            <p:ph idx="1"/>
          </p:nvPr>
        </p:nvSpPr>
        <p:spPr>
          <a:xfrm>
            <a:off x="4143372" y="714356"/>
            <a:ext cx="4857784" cy="6143644"/>
          </a:xfrm>
        </p:spPr>
        <p:txBody>
          <a:bodyPr>
            <a:noAutofit/>
          </a:bodyPr>
          <a:p>
            <a:pPr algn="just" lvl="0">
              <a:lnSpc>
                <a:spcPct val="170000"/>
              </a:lnSpc>
            </a:pPr>
            <a:r>
              <a:rPr b="1" dirty="0" sz="1400" i="1" lang="en-GB">
                <a:latin typeface="Arial" pitchFamily="34" charset="0"/>
                <a:cs typeface="Arial" pitchFamily="34" charset="0"/>
              </a:rPr>
              <a:t>Recruitment</a:t>
            </a:r>
            <a:r>
              <a:rPr dirty="0" sz="1400" lang="en-GB">
                <a:latin typeface="Arial" pitchFamily="34" charset="0"/>
                <a:cs typeface="Arial" pitchFamily="34" charset="0"/>
              </a:rPr>
              <a:t>: 40–50 adults via GPs, workplaces and community centres.</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Delivery</a:t>
            </a:r>
            <a:r>
              <a:rPr dirty="0" sz="1400" lang="en-GB">
                <a:latin typeface="Arial" pitchFamily="34" charset="0"/>
                <a:cs typeface="Arial" pitchFamily="34" charset="0"/>
              </a:rPr>
              <a:t>: Weekly 90-minute face-to-face community sessions.</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Supervision</a:t>
            </a:r>
            <a:r>
              <a:rPr dirty="0" sz="1400" lang="en-GB">
                <a:latin typeface="Arial" pitchFamily="34" charset="0"/>
                <a:cs typeface="Arial" pitchFamily="34" charset="0"/>
              </a:rPr>
              <a:t>:</a:t>
            </a:r>
            <a:r>
              <a:rPr altLang="en-GB" dirty="0" sz="1400" lang="en-US">
                <a:latin typeface="Arial" pitchFamily="34" charset="0"/>
                <a:cs typeface="Arial" pitchFamily="34" charset="0"/>
              </a:rPr>
              <a:t> </a:t>
            </a:r>
            <a:r>
              <a:rPr altLang="en-GB" dirty="0" sz="1400" lang="en-US">
                <a:latin typeface="Arial" pitchFamily="34" charset="0"/>
                <a:cs typeface="Arial" pitchFamily="34" charset="0"/>
              </a:rPr>
              <a:t>Q</a:t>
            </a:r>
            <a:r>
              <a:rPr altLang="en-GB" dirty="0" sz="1400" lang="en-US">
                <a:latin typeface="Arial" pitchFamily="34" charset="0"/>
                <a:cs typeface="Arial" pitchFamily="34" charset="0"/>
              </a:rPr>
              <a:t>u</a:t>
            </a:r>
            <a:r>
              <a:rPr altLang="en-GB" dirty="0" sz="1400" lang="en-US">
                <a:latin typeface="Arial" pitchFamily="34" charset="0"/>
                <a:cs typeface="Arial" pitchFamily="34" charset="0"/>
              </a:rPr>
              <a:t>a</a:t>
            </a:r>
            <a:r>
              <a:rPr altLang="en-GB" dirty="0" sz="1400" lang="en-US">
                <a:latin typeface="Arial" pitchFamily="34" charset="0"/>
                <a:cs typeface="Arial" pitchFamily="34" charset="0"/>
              </a:rPr>
              <a:t>l</a:t>
            </a:r>
            <a:r>
              <a:rPr altLang="en-GB" dirty="0" sz="1400" lang="en-US">
                <a:latin typeface="Arial" pitchFamily="34" charset="0"/>
                <a:cs typeface="Arial" pitchFamily="34" charset="0"/>
              </a:rPr>
              <a:t>i</a:t>
            </a:r>
            <a:r>
              <a:rPr altLang="en-GB" dirty="0" sz="1400" lang="en-US">
                <a:latin typeface="Arial" pitchFamily="34" charset="0"/>
                <a:cs typeface="Arial" pitchFamily="34" charset="0"/>
              </a:rPr>
              <a:t>f</a:t>
            </a:r>
            <a:r>
              <a:rPr altLang="en-GB" dirty="0" sz="1400" lang="en-US">
                <a:latin typeface="Arial" pitchFamily="34" charset="0"/>
                <a:cs typeface="Arial" pitchFamily="34" charset="0"/>
              </a:rPr>
              <a:t>i</a:t>
            </a:r>
            <a:r>
              <a:rPr altLang="en-GB" dirty="0" sz="1400" lang="en-US">
                <a:latin typeface="Arial" pitchFamily="34" charset="0"/>
                <a:cs typeface="Arial" pitchFamily="34" charset="0"/>
              </a:rPr>
              <a:t>e</a:t>
            </a:r>
            <a:r>
              <a:rPr altLang="en-GB" dirty="0" sz="1400" lang="en-US">
                <a:latin typeface="Arial" pitchFamily="34" charset="0"/>
                <a:cs typeface="Arial" pitchFamily="34" charset="0"/>
              </a:rPr>
              <a:t>d </a:t>
            </a:r>
            <a:r>
              <a:rPr dirty="0" sz="1400" lang="en-GB">
                <a:latin typeface="Arial" pitchFamily="34" charset="0"/>
                <a:cs typeface="Arial" pitchFamily="34" charset="0"/>
              </a:rPr>
              <a:t> instructors provide personalised weekly feedback.</a:t>
            </a:r>
            <a:endParaRPr dirty="0" sz="1400" lang="en-US">
              <a:latin typeface="Arial" pitchFamily="34" charset="0"/>
              <a:cs typeface="Arial" pitchFamily="34" charset="0"/>
            </a:endParaRPr>
          </a:p>
          <a:p>
            <a:pPr algn="just" lvl="0">
              <a:lnSpc>
                <a:spcPct val="170000"/>
              </a:lnSpc>
            </a:pPr>
            <a:r>
              <a:rPr b="1" dirty="0" sz="1400" lang="en-GB">
                <a:latin typeface="Arial" pitchFamily="34" charset="0"/>
                <a:cs typeface="Arial" pitchFamily="34" charset="0"/>
              </a:rPr>
              <a:t>Education</a:t>
            </a:r>
            <a:r>
              <a:rPr dirty="0" sz="1400" lang="en-GB">
                <a:latin typeface="Arial" pitchFamily="34" charset="0"/>
                <a:cs typeface="Arial" pitchFamily="34" charset="0"/>
              </a:rPr>
              <a:t>: 20-minute workshops on exercise and healthy lifestyles.</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Exercise</a:t>
            </a:r>
            <a:r>
              <a:rPr dirty="0" sz="1400" lang="en-GB">
                <a:latin typeface="Arial" pitchFamily="34" charset="0"/>
                <a:cs typeface="Arial" pitchFamily="34" charset="0"/>
              </a:rPr>
              <a:t>: 60-minute walking, strength, cardio and flexibility training.</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Community</a:t>
            </a:r>
            <a:r>
              <a:rPr dirty="0" sz="1400" lang="en-GB">
                <a:latin typeface="Arial" pitchFamily="34" charset="0"/>
                <a:cs typeface="Arial" pitchFamily="34" charset="0"/>
              </a:rPr>
              <a:t>: Peer groups, park events and team challenges.</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Incentives</a:t>
            </a:r>
            <a:r>
              <a:rPr dirty="0" sz="1400" lang="en-GB">
                <a:latin typeface="Arial" pitchFamily="34" charset="0"/>
                <a:cs typeface="Arial" pitchFamily="34" charset="0"/>
              </a:rPr>
              <a:t>: Free pedometers, certificates and attendance rewards.</a:t>
            </a:r>
            <a:endParaRPr dirty="0" sz="1400" lang="en-US">
              <a:latin typeface="Arial" pitchFamily="34" charset="0"/>
              <a:cs typeface="Arial" pitchFamily="34" charset="0"/>
            </a:endParaRPr>
          </a:p>
          <a:p>
            <a:pPr algn="just" lvl="0">
              <a:lnSpc>
                <a:spcPct val="170000"/>
              </a:lnSpc>
            </a:pPr>
            <a:r>
              <a:rPr b="1" dirty="0" sz="1400" i="1" lang="en-GB">
                <a:latin typeface="Arial" pitchFamily="34" charset="0"/>
                <a:cs typeface="Arial" pitchFamily="34" charset="0"/>
              </a:rPr>
              <a:t>Digital Support</a:t>
            </a:r>
            <a:r>
              <a:rPr dirty="0" sz="1400" lang="en-GB">
                <a:latin typeface="Arial" pitchFamily="34" charset="0"/>
                <a:cs typeface="Arial" pitchFamily="34" charset="0"/>
              </a:rPr>
              <a:t>: </a:t>
            </a:r>
            <a:r>
              <a:rPr dirty="0" sz="1400" lang="en-GB" err="1">
                <a:latin typeface="Arial" pitchFamily="34" charset="0"/>
                <a:cs typeface="Arial" pitchFamily="34" charset="0"/>
              </a:rPr>
              <a:t>Whats</a:t>
            </a:r>
            <a:r>
              <a:rPr dirty="0" sz="1400" lang="en-GB">
                <a:latin typeface="Arial" pitchFamily="34" charset="0"/>
                <a:cs typeface="Arial" pitchFamily="34" charset="0"/>
              </a:rPr>
              <a:t>-App reminders, exercise videos and activity tracking.</a:t>
            </a:r>
            <a:endParaRPr dirty="0" sz="1400" lang="en-US">
              <a:latin typeface="Arial" pitchFamily="34" charset="0"/>
              <a:cs typeface="Arial" pitchFamily="34" charset="0"/>
            </a:endParaRPr>
          </a:p>
        </p:txBody>
      </p:sp>
      <p:pic>
        <p:nvPicPr>
          <p:cNvPr id="2097160" name="Picture 3" descr="A diagram of a group of people  AI-generated content may be incorrect."/>
          <p:cNvPicPr>
            <a:picLocks noChangeAspect="1"/>
          </p:cNvPicPr>
          <p:nvPr/>
        </p:nvPicPr>
        <p:blipFill>
          <a:blip xmlns:r="http://schemas.openxmlformats.org/officeDocument/2006/relationships" r:embed="rId1"/>
          <a:stretch>
            <a:fillRect/>
          </a:stretch>
        </p:blipFill>
        <p:spPr>
          <a:xfrm>
            <a:off x="138566" y="997858"/>
            <a:ext cx="4004583" cy="5377542"/>
          </a:xfrm>
          <a:prstGeom prst="rec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50" name=""/>
        <p:cNvGrpSpPr/>
        <p:nvPr/>
      </p:nvGrpSpPr>
      <p:grpSpPr>
        <a:xfrm>
          <a:off x="0" y="0"/>
          <a:ext cx="0" cy="0"/>
          <a:chOff x="0" y="0"/>
          <a:chExt cx="0" cy="0"/>
        </a:xfrm>
      </p:grpSpPr>
      <p:sp>
        <p:nvSpPr>
          <p:cNvPr id="1048622" name="Title 1"/>
          <p:cNvSpPr>
            <a:spLocks noGrp="1"/>
          </p:cNvSpPr>
          <p:nvPr>
            <p:ph type="title"/>
          </p:nvPr>
        </p:nvSpPr>
        <p:spPr>
          <a:xfrm>
            <a:off x="457200" y="142852"/>
            <a:ext cx="8229600" cy="571504"/>
          </a:xfrm>
        </p:spPr>
        <p:txBody>
          <a:bodyPr>
            <a:normAutofit fontScale="90000"/>
          </a:bodyPr>
          <a:p>
            <a:pPr>
              <a:lnSpc>
                <a:spcPct val="150000"/>
              </a:lnSpc>
            </a:pPr>
            <a:r>
              <a:rPr b="1" dirty="0" sz="3200" lang="en-GB">
                <a:latin typeface="Arial" pitchFamily="34" charset="0"/>
                <a:cs typeface="Arial" pitchFamily="34" charset="0"/>
              </a:rPr>
              <a:t>EVALUATION STRATEGY</a:t>
            </a:r>
            <a:endParaRPr dirty="0" sz="3200" lang="en-US">
              <a:latin typeface="Arial" pitchFamily="34" charset="0"/>
              <a:cs typeface="Arial" pitchFamily="34" charset="0"/>
            </a:endParaRPr>
          </a:p>
        </p:txBody>
      </p:sp>
      <p:pic>
        <p:nvPicPr>
          <p:cNvPr id="2097161" name="image9.png"/>
          <p:cNvPicPr>
            <a:picLocks/>
          </p:cNvPicPr>
          <p:nvPr/>
        </p:nvPicPr>
        <p:blipFill>
          <a:blip xmlns:r="http://schemas.openxmlformats.org/officeDocument/2006/relationships" r:embed="rId1"/>
          <a:srcRect/>
          <a:stretch>
            <a:fillRect/>
          </a:stretch>
        </p:blipFill>
        <p:spPr>
          <a:xfrm>
            <a:off x="357158" y="928670"/>
            <a:ext cx="8358246" cy="5715039"/>
          </a:xfrm>
          <a:prstGeom prst="rec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53" name=""/>
        <p:cNvGrpSpPr/>
        <p:nvPr/>
      </p:nvGrpSpPr>
      <p:grpSpPr>
        <a:xfrm>
          <a:off x="0" y="0"/>
          <a:ext cx="0" cy="0"/>
          <a:chOff x="0" y="0"/>
          <a:chExt cx="0" cy="0"/>
        </a:xfrm>
      </p:grpSpPr>
      <p:sp>
        <p:nvSpPr>
          <p:cNvPr id="1048626" name="Title 1"/>
          <p:cNvSpPr>
            <a:spLocks noGrp="1"/>
          </p:cNvSpPr>
          <p:nvPr>
            <p:ph type="title"/>
          </p:nvPr>
        </p:nvSpPr>
        <p:spPr>
          <a:xfrm>
            <a:off x="457200" y="142852"/>
            <a:ext cx="8229600" cy="571504"/>
          </a:xfrm>
        </p:spPr>
        <p:txBody>
          <a:bodyPr>
            <a:noAutofit/>
          </a:bodyPr>
          <a:p>
            <a:pPr>
              <a:lnSpc>
                <a:spcPct val="150000"/>
              </a:lnSpc>
            </a:pPr>
            <a:r>
              <a:rPr b="1" dirty="0" sz="2800" lang="en-GB">
                <a:latin typeface="Arial" pitchFamily="34" charset="0"/>
                <a:cs typeface="Arial" pitchFamily="34" charset="0"/>
              </a:rPr>
              <a:t>CAMPAIGN POSTER</a:t>
            </a:r>
            <a:endParaRPr dirty="0" sz="2800" lang="en-US">
              <a:latin typeface="Arial" pitchFamily="34" charset="0"/>
              <a:cs typeface="Arial" pitchFamily="34" charset="0"/>
            </a:endParaRPr>
          </a:p>
        </p:txBody>
      </p:sp>
      <p:pic>
        <p:nvPicPr>
          <p:cNvPr id="2097162" name="image13.png"/>
          <p:cNvPicPr>
            <a:picLocks/>
          </p:cNvPicPr>
          <p:nvPr/>
        </p:nvPicPr>
        <p:blipFill>
          <a:blip xmlns:r="http://schemas.openxmlformats.org/officeDocument/2006/relationships" r:embed="rId1"/>
          <a:srcRect/>
          <a:stretch>
            <a:fillRect/>
          </a:stretch>
        </p:blipFill>
        <p:spPr>
          <a:xfrm>
            <a:off x="642910" y="714356"/>
            <a:ext cx="7858180" cy="5929353"/>
          </a:xfrm>
          <a:prstGeom prst="rec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56" name=""/>
        <p:cNvGrpSpPr/>
        <p:nvPr/>
      </p:nvGrpSpPr>
      <p:grpSpPr>
        <a:xfrm>
          <a:off x="0" y="0"/>
          <a:ext cx="0" cy="0"/>
          <a:chOff x="0" y="0"/>
          <a:chExt cx="0" cy="0"/>
        </a:xfrm>
      </p:grpSpPr>
      <p:sp>
        <p:nvSpPr>
          <p:cNvPr id="1048630" name="Title 1"/>
          <p:cNvSpPr>
            <a:spLocks noGrp="1"/>
          </p:cNvSpPr>
          <p:nvPr>
            <p:ph type="title"/>
          </p:nvPr>
        </p:nvSpPr>
        <p:spPr>
          <a:xfrm>
            <a:off x="457200" y="142852"/>
            <a:ext cx="8229600" cy="857256"/>
          </a:xfrm>
        </p:spPr>
        <p:txBody>
          <a:bodyPr>
            <a:noAutofit/>
          </a:bodyPr>
          <a:p>
            <a:pPr>
              <a:lnSpc>
                <a:spcPct val="150000"/>
              </a:lnSpc>
            </a:pPr>
            <a:r>
              <a:rPr b="1" dirty="0" sz="3200" lang="en-GB">
                <a:latin typeface="Arial" pitchFamily="34" charset="0"/>
                <a:cs typeface="Arial" pitchFamily="34" charset="0"/>
              </a:rPr>
              <a:t>PARTNERS AND RESOURCES</a:t>
            </a:r>
            <a:endParaRPr dirty="0" sz="3200" lang="en-US">
              <a:latin typeface="Arial" pitchFamily="34" charset="0"/>
              <a:cs typeface="Arial" pitchFamily="34" charset="0"/>
            </a:endParaRPr>
          </a:p>
        </p:txBody>
      </p:sp>
      <p:sp>
        <p:nvSpPr>
          <p:cNvPr id="1048631" name="Content Placeholder 2"/>
          <p:cNvSpPr>
            <a:spLocks noGrp="1"/>
          </p:cNvSpPr>
          <p:nvPr>
            <p:ph idx="1"/>
          </p:nvPr>
        </p:nvSpPr>
        <p:spPr>
          <a:xfrm>
            <a:off x="214282" y="1000108"/>
            <a:ext cx="4429156" cy="5572164"/>
          </a:xfrm>
        </p:spPr>
        <p:txBody>
          <a:bodyPr>
            <a:normAutofit fontScale="84167" lnSpcReduction="10000"/>
          </a:bodyPr>
          <a:p>
            <a:pPr algn="just">
              <a:lnSpc>
                <a:spcPct val="170000"/>
              </a:lnSpc>
            </a:pPr>
            <a:r>
              <a:rPr b="1" dirty="0" sz="1200" i="1" lang="en-GB">
                <a:latin typeface="Arial" pitchFamily="34" charset="0"/>
                <a:cs typeface="Arial" pitchFamily="34" charset="0"/>
              </a:rPr>
              <a:t>Local Partners and resources</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Local Council: Community funding, public parks, event promotion</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Leisure Centre: Gym facilities, fitness instructors, exercise equipment</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GP Practices: Health screening, patient referrals, health advice</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Community Centres: Activity rooms, meeting spaces, volunteer support</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Schools/Universities: Sports halls, student volunteers, promotional platforms</a:t>
            </a:r>
            <a:endParaRPr dirty="0" sz="1200" lang="en-US">
              <a:latin typeface="Arial" pitchFamily="34" charset="0"/>
              <a:cs typeface="Arial" pitchFamily="34" charset="0"/>
            </a:endParaRPr>
          </a:p>
          <a:p>
            <a:pPr algn="just">
              <a:lnSpc>
                <a:spcPct val="170000"/>
              </a:lnSpc>
            </a:pPr>
            <a:r>
              <a:rPr b="1" dirty="0" sz="1200" i="1" lang="en-GB">
                <a:latin typeface="Arial" pitchFamily="34" charset="0"/>
                <a:cs typeface="Arial" pitchFamily="34" charset="0"/>
              </a:rPr>
              <a:t>National Partners and resources</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NHS: Physical activity guidelines, health education materials, self-assessment tools</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Sport England: Active Lives data, campaign resources, funding opportunities</a:t>
            </a:r>
            <a:endParaRPr dirty="0" sz="1200" lang="en-US">
              <a:latin typeface="Arial" pitchFamily="34" charset="0"/>
              <a:cs typeface="Arial" pitchFamily="34" charset="0"/>
            </a:endParaRPr>
          </a:p>
          <a:p>
            <a:pPr algn="just" lvl="0">
              <a:lnSpc>
                <a:spcPct val="170000"/>
              </a:lnSpc>
            </a:pPr>
            <a:r>
              <a:rPr dirty="0" sz="1200" lang="en-GB">
                <a:latin typeface="Arial" pitchFamily="34" charset="0"/>
                <a:cs typeface="Arial" pitchFamily="34" charset="0"/>
              </a:rPr>
              <a:t>Better Health Campaign: Better Health app, activity plans, digital behaviour change resources (NHS UK, 2026)</a:t>
            </a:r>
            <a:endParaRPr dirty="0" sz="1200" lang="en-US">
              <a:latin typeface="Arial" pitchFamily="34" charset="0"/>
              <a:cs typeface="Arial" pitchFamily="34" charset="0"/>
            </a:endParaRPr>
          </a:p>
          <a:p>
            <a:pPr algn="just">
              <a:lnSpc>
                <a:spcPct val="170000"/>
              </a:lnSpc>
            </a:pPr>
            <a:r>
              <a:rPr dirty="0" sz="1200" lang="en-GB">
                <a:latin typeface="Arial" pitchFamily="34" charset="0"/>
                <a:cs typeface="Arial" pitchFamily="34" charset="0"/>
              </a:rPr>
              <a:t>British Heart Foundation: Heart health leaf</a:t>
            </a:r>
            <a:r>
              <a:rPr altLang="en-GB" dirty="0" sz="1200" lang="en-US">
                <a:latin typeface="Arial" pitchFamily="34" charset="0"/>
                <a:cs typeface="Arial" pitchFamily="34" charset="0"/>
              </a:rPr>
              <a:t> </a:t>
            </a:r>
            <a:r>
              <a:rPr altLang="en-GB" dirty="0" sz="1200" lang="en-US">
                <a:latin typeface="Arial" pitchFamily="34" charset="0"/>
                <a:cs typeface="Arial" pitchFamily="34" charset="0"/>
              </a:rPr>
              <a:t>l</a:t>
            </a:r>
            <a:r>
              <a:rPr altLang="en-GB" dirty="0" sz="1200" lang="en-US">
                <a:latin typeface="Arial" pitchFamily="34" charset="0"/>
                <a:cs typeface="Arial" pitchFamily="34" charset="0"/>
              </a:rPr>
              <a:t>e</a:t>
            </a:r>
            <a:r>
              <a:rPr altLang="en-GB" dirty="0" sz="1200" lang="en-US">
                <a:latin typeface="Arial" pitchFamily="34" charset="0"/>
                <a:cs typeface="Arial" pitchFamily="34" charset="0"/>
              </a:rPr>
              <a:t>t</a:t>
            </a:r>
            <a:r>
              <a:rPr altLang="en-GB" dirty="0" sz="1200" lang="en-US">
                <a:latin typeface="Arial" pitchFamily="34" charset="0"/>
                <a:cs typeface="Arial" pitchFamily="34" charset="0"/>
              </a:rPr>
              <a:t>s</a:t>
            </a:r>
            <a:r>
              <a:rPr dirty="0" sz="1200" lang="en-GB">
                <a:latin typeface="Arial" pitchFamily="34" charset="0"/>
                <a:cs typeface="Arial" pitchFamily="34" charset="0"/>
              </a:rPr>
              <a:t>, fundraising resources, educational campaigns (BHF, 2026)</a:t>
            </a:r>
            <a:endParaRPr dirty="0" sz="1200" lang="en-US">
              <a:latin typeface="Arial" pitchFamily="34" charset="0"/>
              <a:cs typeface="Arial" pitchFamily="34" charset="0"/>
            </a:endParaRPr>
          </a:p>
        </p:txBody>
      </p:sp>
      <p:pic>
        <p:nvPicPr>
          <p:cNvPr id="2097163" name="image8.png"/>
          <p:cNvPicPr>
            <a:picLocks/>
          </p:cNvPicPr>
          <p:nvPr/>
        </p:nvPicPr>
        <p:blipFill>
          <a:blip xmlns:r="http://schemas.openxmlformats.org/officeDocument/2006/relationships" r:embed="rId1"/>
          <a:srcRect/>
          <a:stretch>
            <a:fillRect/>
          </a:stretch>
        </p:blipFill>
        <p:spPr>
          <a:xfrm>
            <a:off x="4786314" y="1500174"/>
            <a:ext cx="4114808" cy="4143404"/>
          </a:xfrm>
          <a:prstGeom prst="rec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59" name=""/>
        <p:cNvGrpSpPr/>
        <p:nvPr/>
      </p:nvGrpSpPr>
      <p:grpSpPr>
        <a:xfrm>
          <a:off x="0" y="0"/>
          <a:ext cx="0" cy="0"/>
          <a:chOff x="0" y="0"/>
          <a:chExt cx="0" cy="0"/>
        </a:xfrm>
      </p:grpSpPr>
      <p:sp>
        <p:nvSpPr>
          <p:cNvPr id="1048635" name="Title 1"/>
          <p:cNvSpPr>
            <a:spLocks noGrp="1"/>
          </p:cNvSpPr>
          <p:nvPr>
            <p:ph type="title"/>
          </p:nvPr>
        </p:nvSpPr>
        <p:spPr>
          <a:xfrm>
            <a:off x="457200" y="142852"/>
            <a:ext cx="8229600" cy="714380"/>
          </a:xfrm>
        </p:spPr>
        <p:txBody>
          <a:bodyPr>
            <a:normAutofit fontScale="90000"/>
          </a:bodyPr>
          <a:p>
            <a:pPr>
              <a:lnSpc>
                <a:spcPct val="150000"/>
              </a:lnSpc>
            </a:pPr>
            <a:r>
              <a:rPr b="1" dirty="0" lang="en-GB">
                <a:latin typeface="Arial" pitchFamily="34" charset="0"/>
                <a:cs typeface="Arial" pitchFamily="34" charset="0"/>
              </a:rPr>
              <a:t>Benefits of Behaviour Change</a:t>
            </a:r>
            <a:endParaRPr dirty="0" lang="en-US">
              <a:latin typeface="Arial" pitchFamily="34" charset="0"/>
              <a:cs typeface="Arial" pitchFamily="34" charset="0"/>
            </a:endParaRPr>
          </a:p>
        </p:txBody>
      </p:sp>
      <p:sp>
        <p:nvSpPr>
          <p:cNvPr id="1048636" name="Content Placeholder 2"/>
          <p:cNvSpPr>
            <a:spLocks noGrp="1"/>
          </p:cNvSpPr>
          <p:nvPr>
            <p:ph idx="1"/>
          </p:nvPr>
        </p:nvSpPr>
        <p:spPr>
          <a:xfrm>
            <a:off x="4429124" y="1000108"/>
            <a:ext cx="4500594" cy="5643602"/>
          </a:xfrm>
        </p:spPr>
        <p:txBody>
          <a:bodyPr>
            <a:noAutofit/>
          </a:bodyPr>
          <a:p>
            <a:pPr algn="just" lvl="0">
              <a:lnSpc>
                <a:spcPct val="160000"/>
              </a:lnSpc>
            </a:pPr>
            <a:r>
              <a:rPr b="1" dirty="0" sz="1600" i="1" lang="en-GB">
                <a:latin typeface="Arial" pitchFamily="34" charset="0"/>
                <a:cs typeface="Arial" pitchFamily="34" charset="0"/>
              </a:rPr>
              <a:t>Physiological</a:t>
            </a:r>
            <a:r>
              <a:rPr dirty="0" sz="1600" lang="en-GB">
                <a:latin typeface="Arial" pitchFamily="34" charset="0"/>
                <a:cs typeface="Arial" pitchFamily="34" charset="0"/>
              </a:rPr>
              <a:t>: 150-300 minutes/week of physical activity decreases all-cause mortality by 20-30%, and improves cardiovascular health (WHO, 2024).</a:t>
            </a:r>
            <a:endParaRPr dirty="0" sz="1600" lang="en-US">
              <a:latin typeface="Arial" pitchFamily="34" charset="0"/>
              <a:cs typeface="Arial" pitchFamily="34" charset="0"/>
            </a:endParaRPr>
          </a:p>
          <a:p>
            <a:pPr algn="just" lvl="0">
              <a:lnSpc>
                <a:spcPct val="160000"/>
              </a:lnSpc>
            </a:pPr>
            <a:r>
              <a:rPr b="1" dirty="0" sz="1600" i="1" lang="en-GB">
                <a:latin typeface="Arial" pitchFamily="34" charset="0"/>
                <a:cs typeface="Arial" pitchFamily="34" charset="0"/>
              </a:rPr>
              <a:t>Psychological</a:t>
            </a:r>
            <a:r>
              <a:rPr dirty="0" sz="1600" lang="en-GB">
                <a:latin typeface="Arial" pitchFamily="34" charset="0"/>
                <a:cs typeface="Arial" pitchFamily="34" charset="0"/>
              </a:rPr>
              <a:t>: There is up to a 30% reduction in risk of depression with regular exercise, and it enhances mood, sleep and self-esteem (Mental Health UK, 2026).</a:t>
            </a:r>
            <a:endParaRPr dirty="0" sz="1600" lang="en-US">
              <a:latin typeface="Arial" pitchFamily="34" charset="0"/>
              <a:cs typeface="Arial" pitchFamily="34" charset="0"/>
            </a:endParaRPr>
          </a:p>
          <a:p>
            <a:pPr algn="just" lvl="0">
              <a:lnSpc>
                <a:spcPct val="160000"/>
              </a:lnSpc>
            </a:pPr>
            <a:r>
              <a:rPr b="1" dirty="0" sz="1600" i="1" lang="en-GB">
                <a:latin typeface="Arial" pitchFamily="34" charset="0"/>
                <a:cs typeface="Arial" pitchFamily="34" charset="0"/>
              </a:rPr>
              <a:t>Sociological</a:t>
            </a:r>
            <a:r>
              <a:rPr dirty="0" sz="1600" lang="en-GB">
                <a:latin typeface="Arial" pitchFamily="34" charset="0"/>
                <a:cs typeface="Arial" pitchFamily="34" charset="0"/>
              </a:rPr>
              <a:t>: The sociological benefits of group based physical activity are that it helps to ensure social inclusion, build relationships and enhance community participation (Sport England, 2025).</a:t>
            </a:r>
            <a:endParaRPr dirty="0" sz="1600" lang="en-US">
              <a:latin typeface="Arial" pitchFamily="34" charset="0"/>
              <a:cs typeface="Arial" pitchFamily="34" charset="0"/>
            </a:endParaRPr>
          </a:p>
        </p:txBody>
      </p:sp>
      <p:pic>
        <p:nvPicPr>
          <p:cNvPr id="2097164" name="image11.png"/>
          <p:cNvPicPr>
            <a:picLocks/>
          </p:cNvPicPr>
          <p:nvPr/>
        </p:nvPicPr>
        <p:blipFill>
          <a:blip xmlns:r="http://schemas.openxmlformats.org/officeDocument/2006/relationships" r:embed="rId1"/>
          <a:srcRect/>
          <a:stretch>
            <a:fillRect/>
          </a:stretch>
        </p:blipFill>
        <p:spPr>
          <a:xfrm>
            <a:off x="285720" y="1357298"/>
            <a:ext cx="3857652" cy="4714908"/>
          </a:xfrm>
          <a:prstGeom prst="rec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62" name=""/>
        <p:cNvGrpSpPr/>
        <p:nvPr/>
      </p:nvGrpSpPr>
      <p:grpSpPr>
        <a:xfrm>
          <a:off x="0" y="0"/>
          <a:ext cx="0" cy="0"/>
          <a:chOff x="0" y="0"/>
          <a:chExt cx="0" cy="0"/>
        </a:xfrm>
      </p:grpSpPr>
      <p:sp>
        <p:nvSpPr>
          <p:cNvPr id="1048640" name="Title 1"/>
          <p:cNvSpPr>
            <a:spLocks noGrp="1"/>
          </p:cNvSpPr>
          <p:nvPr>
            <p:ph type="title"/>
          </p:nvPr>
        </p:nvSpPr>
        <p:spPr>
          <a:xfrm>
            <a:off x="457200" y="142852"/>
            <a:ext cx="8229600" cy="785818"/>
          </a:xfrm>
        </p:spPr>
        <p:txBody>
          <a:bodyPr>
            <a:normAutofit/>
          </a:bodyPr>
          <a:p>
            <a:pPr>
              <a:lnSpc>
                <a:spcPct val="150000"/>
              </a:lnSpc>
            </a:pPr>
            <a:r>
              <a:rPr b="1" dirty="0" sz="2800" lang="en-GB">
                <a:latin typeface="Arial" pitchFamily="34" charset="0"/>
                <a:cs typeface="Arial" pitchFamily="34" charset="0"/>
              </a:rPr>
              <a:t>BEHAVIOUR CHANGE THEORIES</a:t>
            </a:r>
            <a:endParaRPr dirty="0" sz="2800" lang="en-US">
              <a:latin typeface="Arial" pitchFamily="34" charset="0"/>
              <a:cs typeface="Arial" pitchFamily="34" charset="0"/>
            </a:endParaRPr>
          </a:p>
        </p:txBody>
      </p:sp>
      <p:sp>
        <p:nvSpPr>
          <p:cNvPr id="1048641" name="Content Placeholder 2"/>
          <p:cNvSpPr>
            <a:spLocks noGrp="1"/>
          </p:cNvSpPr>
          <p:nvPr>
            <p:ph idx="1"/>
          </p:nvPr>
        </p:nvSpPr>
        <p:spPr>
          <a:xfrm>
            <a:off x="142844" y="1000108"/>
            <a:ext cx="4786346" cy="5643602"/>
          </a:xfrm>
        </p:spPr>
        <p:txBody>
          <a:bodyPr>
            <a:noAutofit/>
          </a:bodyPr>
          <a:p>
            <a:pPr algn="just" lvl="0">
              <a:lnSpc>
                <a:spcPct val="170000"/>
              </a:lnSpc>
            </a:pPr>
            <a:r>
              <a:rPr b="1" dirty="0" sz="1600" i="1" lang="en-GB">
                <a:latin typeface="Arial" pitchFamily="34" charset="0"/>
                <a:cs typeface="Arial" pitchFamily="34" charset="0"/>
              </a:rPr>
              <a:t>Health Belief Model</a:t>
            </a:r>
            <a:r>
              <a:rPr dirty="0" sz="1600" lang="en-GB">
                <a:latin typeface="Arial" pitchFamily="34" charset="0"/>
                <a:cs typeface="Arial" pitchFamily="34" charset="0"/>
              </a:rPr>
              <a:t> increases awareness of risk of inactivity and highlights the benefits of exercise, lowers barriers by offering free community exercise sessions and digital support (Devi et al. 2022)</a:t>
            </a:r>
            <a:endParaRPr dirty="0" sz="1600" lang="en-US">
              <a:latin typeface="Arial" pitchFamily="34" charset="0"/>
              <a:cs typeface="Arial" pitchFamily="34" charset="0"/>
            </a:endParaRPr>
          </a:p>
          <a:p>
            <a:pPr algn="just" lvl="0">
              <a:lnSpc>
                <a:spcPct val="170000"/>
              </a:lnSpc>
            </a:pPr>
            <a:r>
              <a:rPr dirty="0" sz="1600" lang="en-GB">
                <a:latin typeface="Arial" pitchFamily="34" charset="0"/>
                <a:cs typeface="Arial" pitchFamily="34" charset="0"/>
              </a:rPr>
              <a:t>Positive reinforcement of attitudes with </a:t>
            </a:r>
            <a:r>
              <a:rPr b="1" dirty="0" sz="1600" i="1" lang="en-GB">
                <a:latin typeface="Arial" pitchFamily="34" charset="0"/>
                <a:cs typeface="Arial" pitchFamily="34" charset="0"/>
              </a:rPr>
              <a:t>theory of planned behaviour</a:t>
            </a:r>
            <a:r>
              <a:rPr dirty="0" sz="1600" lang="en-GB">
                <a:latin typeface="Arial" pitchFamily="34" charset="0"/>
                <a:cs typeface="Arial" pitchFamily="34" charset="0"/>
              </a:rPr>
              <a:t>, peer support and confidence boosted intentions and participation in regular physical activity (</a:t>
            </a:r>
            <a:r>
              <a:rPr dirty="0" sz="1600" lang="en-GB" err="1">
                <a:latin typeface="Arial" pitchFamily="34" charset="0"/>
                <a:cs typeface="Arial" pitchFamily="34" charset="0"/>
              </a:rPr>
              <a:t>Ajzen</a:t>
            </a:r>
            <a:r>
              <a:rPr dirty="0" sz="1600" lang="en-GB">
                <a:latin typeface="Arial" pitchFamily="34" charset="0"/>
                <a:cs typeface="Arial" pitchFamily="34" charset="0"/>
              </a:rPr>
              <a:t>, 1991)</a:t>
            </a:r>
            <a:endParaRPr dirty="0" sz="1600" lang="en-US">
              <a:latin typeface="Arial" pitchFamily="34" charset="0"/>
              <a:cs typeface="Arial" pitchFamily="34" charset="0"/>
            </a:endParaRPr>
          </a:p>
          <a:p>
            <a:pPr algn="just" lvl="0">
              <a:lnSpc>
                <a:spcPct val="170000"/>
              </a:lnSpc>
            </a:pPr>
            <a:r>
              <a:rPr dirty="0" sz="1600" lang="en-GB">
                <a:latin typeface="Arial" pitchFamily="34" charset="0"/>
                <a:cs typeface="Arial" pitchFamily="34" charset="0"/>
              </a:rPr>
              <a:t>Both theories inform recruitment, education, goal setting and peer support to support long-term physical activity outside of the 8-week programme.</a:t>
            </a:r>
            <a:endParaRPr dirty="0" sz="1600" lang="en-US">
              <a:latin typeface="Arial" pitchFamily="34" charset="0"/>
              <a:cs typeface="Arial" pitchFamily="34" charset="0"/>
            </a:endParaRPr>
          </a:p>
        </p:txBody>
      </p:sp>
      <p:pic>
        <p:nvPicPr>
          <p:cNvPr id="2097165" name="image7.png"/>
          <p:cNvPicPr>
            <a:picLocks/>
          </p:cNvPicPr>
          <p:nvPr/>
        </p:nvPicPr>
        <p:blipFill>
          <a:blip xmlns:r="http://schemas.openxmlformats.org/officeDocument/2006/relationships" r:embed="rId1"/>
          <a:srcRect/>
          <a:stretch>
            <a:fillRect/>
          </a:stretch>
        </p:blipFill>
        <p:spPr>
          <a:xfrm>
            <a:off x="5072066" y="1071546"/>
            <a:ext cx="3929058" cy="3071834"/>
          </a:xfrm>
          <a:prstGeom prst="rect"/>
        </p:spPr>
      </p:pic>
      <p:pic>
        <p:nvPicPr>
          <p:cNvPr id="2097166" name="image5.png"/>
          <p:cNvPicPr>
            <a:picLocks/>
          </p:cNvPicPr>
          <p:nvPr/>
        </p:nvPicPr>
        <p:blipFill>
          <a:blip xmlns:r="http://schemas.openxmlformats.org/officeDocument/2006/relationships" r:embed="rId2"/>
          <a:srcRect/>
          <a:stretch>
            <a:fillRect/>
          </a:stretch>
        </p:blipFill>
        <p:spPr>
          <a:xfrm>
            <a:off x="4929190" y="4000504"/>
            <a:ext cx="4000528" cy="2500330"/>
          </a:xfrm>
          <a:prstGeom prst="rec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65" name=""/>
        <p:cNvGrpSpPr/>
        <p:nvPr/>
      </p:nvGrpSpPr>
      <p:grpSpPr>
        <a:xfrm>
          <a:off x="0" y="0"/>
          <a:ext cx="0" cy="0"/>
          <a:chOff x="0" y="0"/>
          <a:chExt cx="0" cy="0"/>
        </a:xfrm>
      </p:grpSpPr>
      <p:sp>
        <p:nvSpPr>
          <p:cNvPr id="1048645" name="Title 1"/>
          <p:cNvSpPr>
            <a:spLocks noGrp="1"/>
          </p:cNvSpPr>
          <p:nvPr>
            <p:ph type="title"/>
          </p:nvPr>
        </p:nvSpPr>
        <p:spPr>
          <a:xfrm>
            <a:off x="457200" y="142852"/>
            <a:ext cx="8229600" cy="642942"/>
          </a:xfrm>
        </p:spPr>
        <p:txBody>
          <a:bodyPr>
            <a:noAutofit/>
          </a:bodyPr>
          <a:p>
            <a:pPr>
              <a:lnSpc>
                <a:spcPct val="150000"/>
              </a:lnSpc>
            </a:pPr>
            <a:r>
              <a:rPr b="1" dirty="0" sz="2800" lang="en-GB">
                <a:latin typeface="Arial" pitchFamily="34" charset="0"/>
                <a:cs typeface="Arial" pitchFamily="34" charset="0"/>
              </a:rPr>
              <a:t>BARRIERS AND CAMPAIGN SOLUTIONS</a:t>
            </a:r>
            <a:endParaRPr dirty="0" sz="2800" lang="en-US">
              <a:latin typeface="Arial" pitchFamily="34" charset="0"/>
              <a:cs typeface="Arial" pitchFamily="34" charset="0"/>
            </a:endParaRPr>
          </a:p>
        </p:txBody>
      </p:sp>
      <p:sp>
        <p:nvSpPr>
          <p:cNvPr id="1048646" name="Content Placeholder 2"/>
          <p:cNvSpPr>
            <a:spLocks noGrp="1"/>
          </p:cNvSpPr>
          <p:nvPr>
            <p:ph idx="1"/>
          </p:nvPr>
        </p:nvSpPr>
        <p:spPr>
          <a:xfrm>
            <a:off x="4143372" y="857232"/>
            <a:ext cx="4857784" cy="5715040"/>
          </a:xfrm>
        </p:spPr>
        <p:txBody>
          <a:bodyPr>
            <a:normAutofit fontScale="43125" lnSpcReduction="20000"/>
          </a:bodyPr>
          <a:p>
            <a:pPr algn="just">
              <a:lnSpc>
                <a:spcPct val="170000"/>
              </a:lnSpc>
            </a:pPr>
            <a:r>
              <a:rPr b="1" dirty="0" i="1" lang="en-GB">
                <a:latin typeface="Arial" pitchFamily="34" charset="0"/>
                <a:cs typeface="Arial" pitchFamily="34" charset="0"/>
              </a:rPr>
              <a:t>Barriers:</a:t>
            </a:r>
            <a:endParaRPr dirty="0" lang="en-US">
              <a:latin typeface="Arial" pitchFamily="34" charset="0"/>
              <a:cs typeface="Arial" pitchFamily="34" charset="0"/>
            </a:endParaRPr>
          </a:p>
          <a:p>
            <a:pPr algn="just" lvl="0">
              <a:lnSpc>
                <a:spcPct val="170000"/>
              </a:lnSpc>
            </a:pPr>
            <a:r>
              <a:rPr dirty="0" lang="en-GB">
                <a:latin typeface="Arial" pitchFamily="34" charset="0"/>
                <a:cs typeface="Arial" pitchFamily="34" charset="0"/>
              </a:rPr>
              <a:t>Due to time constraints, there are 24.7% of adults in England that are not sufficiently active as a result of barriers associated with their sedentary work and lifestyle (Sport England, 2026).</a:t>
            </a:r>
            <a:endParaRPr dirty="0" lang="en-US">
              <a:latin typeface="Arial" pitchFamily="34" charset="0"/>
              <a:cs typeface="Arial" pitchFamily="34" charset="0"/>
            </a:endParaRPr>
          </a:p>
          <a:p>
            <a:pPr algn="just" lvl="0">
              <a:lnSpc>
                <a:spcPct val="170000"/>
              </a:lnSpc>
            </a:pPr>
            <a:r>
              <a:rPr dirty="0" lang="en-GB">
                <a:latin typeface="Arial" pitchFamily="34" charset="0"/>
                <a:cs typeface="Arial" pitchFamily="34" charset="0"/>
              </a:rPr>
              <a:t>Only 31% (1.8 billion) of adults are physically active, and there is low motivation, confidence and access to facilities to get active (WHO, 2024).</a:t>
            </a:r>
            <a:endParaRPr dirty="0" lang="en-US">
              <a:latin typeface="Arial" pitchFamily="34" charset="0"/>
              <a:cs typeface="Arial" pitchFamily="34" charset="0"/>
            </a:endParaRPr>
          </a:p>
          <a:p>
            <a:pPr algn="just">
              <a:lnSpc>
                <a:spcPct val="170000"/>
              </a:lnSpc>
            </a:pPr>
            <a:r>
              <a:rPr b="1" dirty="0" i="1" lang="en-GB">
                <a:latin typeface="Arial" pitchFamily="34" charset="0"/>
                <a:cs typeface="Arial" pitchFamily="34" charset="0"/>
              </a:rPr>
              <a:t>Campaign Solutions</a:t>
            </a:r>
            <a:endParaRPr dirty="0" lang="en-US">
              <a:latin typeface="Arial" pitchFamily="34" charset="0"/>
              <a:cs typeface="Arial" pitchFamily="34" charset="0"/>
            </a:endParaRPr>
          </a:p>
          <a:p>
            <a:pPr algn="just" lvl="0">
              <a:lnSpc>
                <a:spcPct val="170000"/>
              </a:lnSpc>
            </a:pPr>
            <a:r>
              <a:rPr dirty="0" lang="en-GB">
                <a:latin typeface="Arial" pitchFamily="34" charset="0"/>
                <a:cs typeface="Arial" pitchFamily="34" charset="0"/>
              </a:rPr>
              <a:t>The idea is to boost the amount of physical activity by 30% per week over the 8 weeks, with help from free community exercise sessions, buddy support and individual SMART goals.</a:t>
            </a:r>
            <a:endParaRPr dirty="0" lang="en-US">
              <a:latin typeface="Arial" pitchFamily="34" charset="0"/>
              <a:cs typeface="Arial" pitchFamily="34" charset="0"/>
            </a:endParaRPr>
          </a:p>
          <a:p>
            <a:pPr algn="just" lvl="0">
              <a:lnSpc>
                <a:spcPct val="170000"/>
              </a:lnSpc>
            </a:pPr>
            <a:r>
              <a:rPr dirty="0" lang="en-GB">
                <a:latin typeface="Arial" pitchFamily="34" charset="0"/>
                <a:cs typeface="Arial" pitchFamily="34" charset="0"/>
              </a:rPr>
              <a:t>Digital reminders and local park activities and professional supervision enhance accessibility and promote sustained physical activity participation</a:t>
            </a:r>
            <a:r>
              <a:rPr dirty="0" lang="en-US">
                <a:latin typeface="Arial" pitchFamily="34" charset="0"/>
                <a:cs typeface="Arial" pitchFamily="34" charset="0"/>
              </a:rPr>
              <a:t>.</a:t>
            </a:r>
          </a:p>
        </p:txBody>
      </p:sp>
      <p:pic>
        <p:nvPicPr>
          <p:cNvPr id="2097167" name="image10.png"/>
          <p:cNvPicPr>
            <a:picLocks/>
          </p:cNvPicPr>
          <p:nvPr/>
        </p:nvPicPr>
        <p:blipFill>
          <a:blip xmlns:r="http://schemas.openxmlformats.org/officeDocument/2006/relationships" r:embed="rId1"/>
          <a:srcRect/>
          <a:stretch>
            <a:fillRect/>
          </a:stretch>
        </p:blipFill>
        <p:spPr>
          <a:xfrm>
            <a:off x="142844" y="1510155"/>
            <a:ext cx="4021167" cy="3795281"/>
          </a:xfrm>
          <a:prstGeom prst="rec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68" name=""/>
        <p:cNvGrpSpPr/>
        <p:nvPr/>
      </p:nvGrpSpPr>
      <p:grpSpPr>
        <a:xfrm>
          <a:off x="0" y="0"/>
          <a:ext cx="0" cy="0"/>
          <a:chOff x="0" y="0"/>
          <a:chExt cx="0" cy="0"/>
        </a:xfrm>
      </p:grpSpPr>
      <p:sp>
        <p:nvSpPr>
          <p:cNvPr id="1048650" name="Title 1"/>
          <p:cNvSpPr>
            <a:spLocks noGrp="1"/>
          </p:cNvSpPr>
          <p:nvPr>
            <p:ph type="title"/>
          </p:nvPr>
        </p:nvSpPr>
        <p:spPr>
          <a:xfrm>
            <a:off x="457200" y="142852"/>
            <a:ext cx="8229600" cy="500066"/>
          </a:xfrm>
        </p:spPr>
        <p:txBody>
          <a:bodyPr>
            <a:noAutofit/>
          </a:bodyPr>
          <a:p>
            <a:pPr>
              <a:lnSpc>
                <a:spcPct val="150000"/>
              </a:lnSpc>
            </a:pPr>
            <a:r>
              <a:rPr b="1" dirty="0" sz="3200" lang="en-GB">
                <a:latin typeface="Arial" pitchFamily="34" charset="0"/>
                <a:cs typeface="Arial" pitchFamily="34" charset="0"/>
              </a:rPr>
              <a:t>REFERENCES</a:t>
            </a:r>
            <a:endParaRPr dirty="0" sz="3200" lang="en-US">
              <a:latin typeface="Arial" pitchFamily="34" charset="0"/>
              <a:cs typeface="Arial" pitchFamily="34" charset="0"/>
            </a:endParaRPr>
          </a:p>
        </p:txBody>
      </p:sp>
      <p:sp>
        <p:nvSpPr>
          <p:cNvPr id="1048651" name="Content Placeholder 2"/>
          <p:cNvSpPr>
            <a:spLocks noGrp="1"/>
          </p:cNvSpPr>
          <p:nvPr>
            <p:ph idx="1"/>
          </p:nvPr>
        </p:nvSpPr>
        <p:spPr>
          <a:xfrm>
            <a:off x="142844" y="857232"/>
            <a:ext cx="8786874" cy="5786478"/>
          </a:xfrm>
        </p:spPr>
        <p:txBody>
          <a:bodyPr>
            <a:normAutofit fontScale="25000" lnSpcReduction="20000"/>
          </a:bodyPr>
          <a:p>
            <a:pPr algn="just">
              <a:lnSpc>
                <a:spcPct val="170000"/>
              </a:lnSpc>
            </a:pPr>
            <a:r>
              <a:rPr dirty="0" lang="en-GB" err="1">
                <a:latin typeface="Arial" pitchFamily="34" charset="0"/>
                <a:cs typeface="Arial" pitchFamily="34" charset="0"/>
              </a:rPr>
              <a:t>Ajzen</a:t>
            </a:r>
            <a:r>
              <a:rPr dirty="0" lang="en-GB">
                <a:latin typeface="Arial" pitchFamily="34" charset="0"/>
                <a:cs typeface="Arial" pitchFamily="34" charset="0"/>
              </a:rPr>
              <a:t>, I., (1991). ‘The theory of planned </a:t>
            </a:r>
            <a:r>
              <a:rPr dirty="0" lang="en-GB" err="1">
                <a:latin typeface="Arial" pitchFamily="34" charset="0"/>
                <a:cs typeface="Arial" pitchFamily="34" charset="0"/>
              </a:rPr>
              <a:t>behavior</a:t>
            </a:r>
            <a:r>
              <a:rPr dirty="0" lang="en-GB">
                <a:latin typeface="Arial" pitchFamily="34" charset="0"/>
                <a:cs typeface="Arial" pitchFamily="34" charset="0"/>
              </a:rPr>
              <a:t>.’ </a:t>
            </a:r>
            <a:r>
              <a:rPr dirty="0" i="1" lang="en-GB">
                <a:latin typeface="Arial" pitchFamily="34" charset="0"/>
                <a:cs typeface="Arial" pitchFamily="34" charset="0"/>
              </a:rPr>
              <a:t>Organizational </a:t>
            </a:r>
            <a:r>
              <a:rPr dirty="0" i="1" lang="en-GB" err="1">
                <a:latin typeface="Arial" pitchFamily="34" charset="0"/>
                <a:cs typeface="Arial" pitchFamily="34" charset="0"/>
              </a:rPr>
              <a:t>behavior</a:t>
            </a:r>
            <a:r>
              <a:rPr dirty="0" i="1" lang="en-GB">
                <a:latin typeface="Arial" pitchFamily="34" charset="0"/>
                <a:cs typeface="Arial" pitchFamily="34" charset="0"/>
              </a:rPr>
              <a:t> and human decision processes, 50</a:t>
            </a:r>
            <a:r>
              <a:rPr dirty="0" lang="en-GB">
                <a:latin typeface="Arial" pitchFamily="34" charset="0"/>
                <a:cs typeface="Arial" pitchFamily="34" charset="0"/>
              </a:rPr>
              <a:t>(2), pp.179-211. </a:t>
            </a:r>
            <a:r>
              <a:rPr dirty="0" lang="en-GB" u="sng">
                <a:latin typeface="Arial" pitchFamily="34" charset="0"/>
                <a:cs typeface="Arial" pitchFamily="34" charset="0"/>
                <a:hlinkClick r:id="rId1"/>
              </a:rPr>
              <a:t>https://ojs.unbc.ca/index.php/design/article/download/1887/1414</a:t>
            </a:r>
            <a:r>
              <a:rPr dirty="0" lang="en-GB">
                <a:latin typeface="Arial" pitchFamily="34" charset="0"/>
                <a:cs typeface="Arial" pitchFamily="34" charset="0"/>
              </a:rPr>
              <a:t> </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Available at: </a:t>
            </a:r>
            <a:r>
              <a:rPr dirty="0" lang="en-GB" u="sng">
                <a:latin typeface="Arial" pitchFamily="34" charset="0"/>
                <a:cs typeface="Arial" pitchFamily="34" charset="0"/>
                <a:hlinkClick r:id="rId2"/>
              </a:rPr>
              <a:t>https://www.sportengland.org/news-and-inspiration/record-numbers-playing-sport-and-taking-part-physical-activity</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BHF (2026), </a:t>
            </a:r>
            <a:r>
              <a:rPr dirty="0" i="1" lang="en-GB">
                <a:latin typeface="Arial" pitchFamily="34" charset="0"/>
                <a:cs typeface="Arial" pitchFamily="34" charset="0"/>
              </a:rPr>
              <a:t>Keep us beating </a:t>
            </a:r>
            <a:r>
              <a:rPr dirty="0" lang="en-GB">
                <a:latin typeface="Arial" pitchFamily="34" charset="0"/>
                <a:cs typeface="Arial" pitchFamily="34" charset="0"/>
              </a:rPr>
              <a:t>Available at: </a:t>
            </a:r>
            <a:r>
              <a:rPr dirty="0" lang="en-GB" u="sng">
                <a:latin typeface="Arial" pitchFamily="34" charset="0"/>
                <a:cs typeface="Arial" pitchFamily="34" charset="0"/>
                <a:hlinkClick r:id="rId3"/>
              </a:rPr>
              <a:t>https://www.bhf.org.uk/</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Devi, B., Devi, R., </a:t>
            </a:r>
            <a:r>
              <a:rPr dirty="0" lang="en-GB" err="1">
                <a:latin typeface="Arial" pitchFamily="34" charset="0"/>
                <a:cs typeface="Arial" pitchFamily="34" charset="0"/>
              </a:rPr>
              <a:t>Pradhan</a:t>
            </a:r>
            <a:r>
              <a:rPr dirty="0" lang="en-GB">
                <a:latin typeface="Arial" pitchFamily="34" charset="0"/>
                <a:cs typeface="Arial" pitchFamily="34" charset="0"/>
              </a:rPr>
              <a:t>, S. and </a:t>
            </a:r>
            <a:r>
              <a:rPr dirty="0" lang="en-GB" err="1">
                <a:latin typeface="Arial" pitchFamily="34" charset="0"/>
                <a:cs typeface="Arial" pitchFamily="34" charset="0"/>
              </a:rPr>
              <a:t>Lepcha</a:t>
            </a:r>
            <a:r>
              <a:rPr dirty="0" lang="en-GB">
                <a:latin typeface="Arial" pitchFamily="34" charset="0"/>
                <a:cs typeface="Arial" pitchFamily="34" charset="0"/>
              </a:rPr>
              <a:t>, N., (2022). ‘Theory at a glance: health belief models in predicting health </a:t>
            </a:r>
            <a:r>
              <a:rPr dirty="0" lang="en-GB" err="1">
                <a:latin typeface="Arial" pitchFamily="34" charset="0"/>
                <a:cs typeface="Arial" pitchFamily="34" charset="0"/>
              </a:rPr>
              <a:t>behaviors</a:t>
            </a:r>
            <a:r>
              <a:rPr dirty="0" lang="en-GB">
                <a:latin typeface="Arial" pitchFamily="34" charset="0"/>
                <a:cs typeface="Arial" pitchFamily="34" charset="0"/>
              </a:rPr>
              <a:t>.’ </a:t>
            </a:r>
            <a:r>
              <a:rPr dirty="0" i="1" lang="en-GB">
                <a:latin typeface="Arial" pitchFamily="34" charset="0"/>
                <a:cs typeface="Arial" pitchFamily="34" charset="0"/>
              </a:rPr>
              <a:t>Journal of Bio Innovation, 11</a:t>
            </a:r>
            <a:r>
              <a:rPr dirty="0" lang="en-GB">
                <a:latin typeface="Arial" pitchFamily="34" charset="0"/>
                <a:cs typeface="Arial" pitchFamily="34" charset="0"/>
              </a:rPr>
              <a:t>(2), pp.410-21. </a:t>
            </a:r>
            <a:r>
              <a:rPr dirty="0" lang="en-GB" u="sng">
                <a:latin typeface="Arial" pitchFamily="34" charset="0"/>
                <a:cs typeface="Arial" pitchFamily="34" charset="0"/>
                <a:hlinkClick r:id="rId4"/>
              </a:rPr>
              <a:t>https://doi.org/10.46344/JBINO.2022.v11i02.13</a:t>
            </a:r>
            <a:r>
              <a:rPr dirty="0" lang="en-GB">
                <a:latin typeface="Arial" pitchFamily="34" charset="0"/>
                <a:cs typeface="Arial" pitchFamily="34" charset="0"/>
              </a:rPr>
              <a:t>  </a:t>
            </a:r>
            <a:endParaRPr dirty="0" lang="en-US">
              <a:latin typeface="Arial" pitchFamily="34" charset="0"/>
              <a:cs typeface="Arial" pitchFamily="34" charset="0"/>
            </a:endParaRPr>
          </a:p>
          <a:p>
            <a:pPr algn="just">
              <a:lnSpc>
                <a:spcPct val="170000"/>
              </a:lnSpc>
            </a:pPr>
            <a:r>
              <a:rPr dirty="0" lang="en-GB" err="1">
                <a:latin typeface="Arial" pitchFamily="34" charset="0"/>
                <a:cs typeface="Arial" pitchFamily="34" charset="0"/>
              </a:rPr>
              <a:t>Gan</a:t>
            </a:r>
            <a:r>
              <a:rPr dirty="0" lang="en-GB">
                <a:latin typeface="Arial" pitchFamily="34" charset="0"/>
                <a:cs typeface="Arial" pitchFamily="34" charset="0"/>
              </a:rPr>
              <a:t>, D.Z., McGillivray, L., Larsen, M.E., Christensen, H. and </a:t>
            </a:r>
            <a:r>
              <a:rPr dirty="0" lang="en-GB" err="1">
                <a:latin typeface="Arial" pitchFamily="34" charset="0"/>
                <a:cs typeface="Arial" pitchFamily="34" charset="0"/>
              </a:rPr>
              <a:t>Torok</a:t>
            </a:r>
            <a:r>
              <a:rPr dirty="0" lang="en-GB">
                <a:latin typeface="Arial" pitchFamily="34" charset="0"/>
                <a:cs typeface="Arial" pitchFamily="34" charset="0"/>
              </a:rPr>
              <a:t>, M., (2022). ‘Technology-supported strategies for promoting user engagement with digital mental health interventions: a systematic review.’ </a:t>
            </a:r>
            <a:r>
              <a:rPr dirty="0" i="1" lang="en-GB">
                <a:latin typeface="Arial" pitchFamily="34" charset="0"/>
                <a:cs typeface="Arial" pitchFamily="34" charset="0"/>
              </a:rPr>
              <a:t>Digital health, 8</a:t>
            </a:r>
            <a:r>
              <a:rPr dirty="0" lang="en-GB">
                <a:latin typeface="Arial" pitchFamily="34" charset="0"/>
                <a:cs typeface="Arial" pitchFamily="34" charset="0"/>
              </a:rPr>
              <a:t>, p.20552076221098268. </a:t>
            </a:r>
            <a:r>
              <a:rPr dirty="0" lang="en-GB" u="sng">
                <a:latin typeface="Arial" pitchFamily="34" charset="0"/>
                <a:cs typeface="Arial" pitchFamily="34" charset="0"/>
                <a:hlinkClick r:id="rId5"/>
              </a:rPr>
              <a:t>https://journals.sagepub.com/doi/pdf/10.1177/20552076221098268</a:t>
            </a:r>
            <a:r>
              <a:rPr dirty="0" lang="en-GB">
                <a:latin typeface="Arial" pitchFamily="34" charset="0"/>
                <a:cs typeface="Arial" pitchFamily="34" charset="0"/>
              </a:rPr>
              <a:t> </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Gov UK (2019), </a:t>
            </a:r>
            <a:r>
              <a:rPr dirty="0" i="1" lang="en-GB">
                <a:latin typeface="Arial" pitchFamily="34" charset="0"/>
                <a:cs typeface="Arial" pitchFamily="34" charset="0"/>
              </a:rPr>
              <a:t>UK Chief Medical Officers' Physical Activity Guidelines </a:t>
            </a:r>
            <a:r>
              <a:rPr dirty="0" lang="en-GB">
                <a:latin typeface="Arial" pitchFamily="34" charset="0"/>
                <a:cs typeface="Arial" pitchFamily="34" charset="0"/>
              </a:rPr>
              <a:t>Available at: </a:t>
            </a:r>
            <a:r>
              <a:rPr dirty="0" lang="en-GB" u="sng">
                <a:latin typeface="Arial" pitchFamily="34" charset="0"/>
                <a:cs typeface="Arial" pitchFamily="34" charset="0"/>
                <a:hlinkClick r:id="rId6"/>
              </a:rPr>
              <a:t>https://assets.publishing.service.gov.uk/media/5d839543ed915d52428dc134/uk-chief-medical-officers-physical-activity-guidelines.pdf</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Gov UK (2022), </a:t>
            </a:r>
            <a:r>
              <a:rPr dirty="0" i="1" lang="en-GB">
                <a:latin typeface="Arial" pitchFamily="34" charset="0"/>
                <a:cs typeface="Arial" pitchFamily="34" charset="0"/>
              </a:rPr>
              <a:t>Physical activity: applying All Our Health </a:t>
            </a:r>
            <a:r>
              <a:rPr dirty="0" lang="en-GB">
                <a:latin typeface="Arial" pitchFamily="34" charset="0"/>
                <a:cs typeface="Arial" pitchFamily="34" charset="0"/>
              </a:rPr>
              <a:t>Available at: </a:t>
            </a:r>
            <a:r>
              <a:rPr dirty="0" lang="en-GB" u="sng">
                <a:latin typeface="Arial" pitchFamily="34" charset="0"/>
                <a:cs typeface="Arial" pitchFamily="34" charset="0"/>
                <a:hlinkClick r:id="rId7"/>
              </a:rPr>
              <a:t>https://www.gov.uk/government/publications/physical-activity-applying-all-our-health/physical-activity-applying-all-our-health</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Martinez, C., </a:t>
            </a:r>
            <a:r>
              <a:rPr dirty="0" lang="en-GB" err="1">
                <a:latin typeface="Arial" pitchFamily="34" charset="0"/>
                <a:cs typeface="Arial" pitchFamily="34" charset="0"/>
              </a:rPr>
              <a:t>Goncalves</a:t>
            </a:r>
            <a:r>
              <a:rPr dirty="0" lang="en-GB">
                <a:latin typeface="Arial" pitchFamily="34" charset="0"/>
                <a:cs typeface="Arial" pitchFamily="34" charset="0"/>
              </a:rPr>
              <a:t>, A., </a:t>
            </a:r>
            <a:r>
              <a:rPr dirty="0" lang="en-GB" err="1">
                <a:latin typeface="Arial" pitchFamily="34" charset="0"/>
                <a:cs typeface="Arial" pitchFamily="34" charset="0"/>
              </a:rPr>
              <a:t>Coste</a:t>
            </a:r>
            <a:r>
              <a:rPr dirty="0" lang="en-GB">
                <a:latin typeface="Arial" pitchFamily="34" charset="0"/>
                <a:cs typeface="Arial" pitchFamily="34" charset="0"/>
              </a:rPr>
              <a:t>, O., </a:t>
            </a:r>
            <a:r>
              <a:rPr dirty="0" lang="en-GB" err="1">
                <a:latin typeface="Arial" pitchFamily="34" charset="0"/>
                <a:cs typeface="Arial" pitchFamily="34" charset="0"/>
              </a:rPr>
              <a:t>Pabion</a:t>
            </a:r>
            <a:r>
              <a:rPr dirty="0" lang="en-GB">
                <a:latin typeface="Arial" pitchFamily="34" charset="0"/>
                <a:cs typeface="Arial" pitchFamily="34" charset="0"/>
              </a:rPr>
              <a:t>, S. and </a:t>
            </a:r>
            <a:r>
              <a:rPr dirty="0" lang="en-GB" err="1">
                <a:latin typeface="Arial" pitchFamily="34" charset="0"/>
                <a:cs typeface="Arial" pitchFamily="34" charset="0"/>
              </a:rPr>
              <a:t>Charbonnier</a:t>
            </a:r>
            <a:r>
              <a:rPr dirty="0" lang="en-GB">
                <a:latin typeface="Arial" pitchFamily="34" charset="0"/>
                <a:cs typeface="Arial" pitchFamily="34" charset="0"/>
              </a:rPr>
              <a:t>, E., (2024). ‘Impacts of a Prescribed Physical Activity Program for People with Chronic Diseases Living in Community Settings in France.’ </a:t>
            </a:r>
            <a:r>
              <a:rPr dirty="0" i="1" lang="en-GB">
                <a:latin typeface="Arial" pitchFamily="34" charset="0"/>
                <a:cs typeface="Arial" pitchFamily="34" charset="0"/>
              </a:rPr>
              <a:t>International Journal of Environmental Research and Public Health, 21</a:t>
            </a:r>
            <a:r>
              <a:rPr dirty="0" lang="en-GB">
                <a:latin typeface="Arial" pitchFamily="34" charset="0"/>
                <a:cs typeface="Arial" pitchFamily="34" charset="0"/>
              </a:rPr>
              <a:t>(8), p.966. </a:t>
            </a:r>
            <a:r>
              <a:rPr dirty="0" lang="en-GB" u="sng">
                <a:latin typeface="Arial" pitchFamily="34" charset="0"/>
                <a:cs typeface="Arial" pitchFamily="34" charset="0"/>
                <a:hlinkClick r:id="rId8"/>
              </a:rPr>
              <a:t>https://www.mdpi.com/1660-4601/21/8/966</a:t>
            </a:r>
            <a:r>
              <a:rPr dirty="0" lang="en-GB">
                <a:latin typeface="Arial" pitchFamily="34" charset="0"/>
                <a:cs typeface="Arial" pitchFamily="34" charset="0"/>
              </a:rPr>
              <a:t> </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Mental Health UK (2026), </a:t>
            </a:r>
            <a:r>
              <a:rPr dirty="0" i="1" lang="en-GB">
                <a:latin typeface="Arial" pitchFamily="34" charset="0"/>
                <a:cs typeface="Arial" pitchFamily="34" charset="0"/>
              </a:rPr>
              <a:t>Moving more is good for our mental health </a:t>
            </a:r>
            <a:r>
              <a:rPr dirty="0" lang="en-GB">
                <a:latin typeface="Arial" pitchFamily="34" charset="0"/>
                <a:cs typeface="Arial" pitchFamily="34" charset="0"/>
              </a:rPr>
              <a:t>Available at: </a:t>
            </a:r>
            <a:r>
              <a:rPr dirty="0" lang="en-GB" u="sng">
                <a:latin typeface="Arial" pitchFamily="34" charset="0"/>
                <a:cs typeface="Arial" pitchFamily="34" charset="0"/>
                <a:hlinkClick r:id="rId9"/>
              </a:rPr>
              <a:t>https://www.mentalhealth.org.uk/explore-mental-health/movement/movement-research</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err="1">
                <a:latin typeface="Arial" pitchFamily="34" charset="0"/>
                <a:cs typeface="Arial" pitchFamily="34" charset="0"/>
              </a:rPr>
              <a:t>Mukherji</a:t>
            </a:r>
            <a:r>
              <a:rPr dirty="0" lang="en-GB">
                <a:latin typeface="Arial" pitchFamily="34" charset="0"/>
                <a:cs typeface="Arial" pitchFamily="34" charset="0"/>
              </a:rPr>
              <a:t>, A.B., Lu, D., Qin, F., </a:t>
            </a:r>
            <a:r>
              <a:rPr dirty="0" lang="en-GB" err="1">
                <a:latin typeface="Arial" pitchFamily="34" charset="0"/>
                <a:cs typeface="Arial" pitchFamily="34" charset="0"/>
              </a:rPr>
              <a:t>Hedlin</a:t>
            </a:r>
            <a:r>
              <a:rPr dirty="0" lang="en-GB">
                <a:latin typeface="Arial" pitchFamily="34" charset="0"/>
                <a:cs typeface="Arial" pitchFamily="34" charset="0"/>
              </a:rPr>
              <a:t>, H., </a:t>
            </a:r>
            <a:r>
              <a:rPr dirty="0" lang="en-GB" err="1">
                <a:latin typeface="Arial" pitchFamily="34" charset="0"/>
                <a:cs typeface="Arial" pitchFamily="34" charset="0"/>
              </a:rPr>
              <a:t>Johannsen</a:t>
            </a:r>
            <a:r>
              <a:rPr dirty="0" lang="en-GB">
                <a:latin typeface="Arial" pitchFamily="34" charset="0"/>
                <a:cs typeface="Arial" pitchFamily="34" charset="0"/>
              </a:rPr>
              <a:t>, N.M., Chung, S., Kobayashi, Y., Haddad, F., </a:t>
            </a:r>
            <a:r>
              <a:rPr dirty="0" lang="en-GB" err="1">
                <a:latin typeface="Arial" pitchFamily="34" charset="0"/>
                <a:cs typeface="Arial" pitchFamily="34" charset="0"/>
              </a:rPr>
              <a:t>Lamendola</a:t>
            </a:r>
            <a:r>
              <a:rPr dirty="0" lang="en-GB">
                <a:latin typeface="Arial" pitchFamily="34" charset="0"/>
                <a:cs typeface="Arial" pitchFamily="34" charset="0"/>
              </a:rPr>
              <a:t>, C., </a:t>
            </a:r>
            <a:r>
              <a:rPr dirty="0" lang="en-GB" err="1">
                <a:latin typeface="Arial" pitchFamily="34" charset="0"/>
                <a:cs typeface="Arial" pitchFamily="34" charset="0"/>
              </a:rPr>
              <a:t>Basina</a:t>
            </a:r>
            <a:r>
              <a:rPr dirty="0" lang="en-GB">
                <a:latin typeface="Arial" pitchFamily="34" charset="0"/>
                <a:cs typeface="Arial" pitchFamily="34" charset="0"/>
              </a:rPr>
              <a:t>, M. and </a:t>
            </a:r>
            <a:r>
              <a:rPr dirty="0" lang="en-GB" err="1">
                <a:latin typeface="Arial" pitchFamily="34" charset="0"/>
                <a:cs typeface="Arial" pitchFamily="34" charset="0"/>
              </a:rPr>
              <a:t>Talamoa</a:t>
            </a:r>
            <a:r>
              <a:rPr dirty="0" lang="en-GB">
                <a:latin typeface="Arial" pitchFamily="34" charset="0"/>
                <a:cs typeface="Arial" pitchFamily="34" charset="0"/>
              </a:rPr>
              <a:t>, R., (2022). ‘Effectiveness of a community-based structured physical activity program for adults with type 2 diabetes: a randomized clinical trial.’ </a:t>
            </a:r>
            <a:r>
              <a:rPr dirty="0" i="1" lang="en-GB">
                <a:latin typeface="Arial" pitchFamily="34" charset="0"/>
                <a:cs typeface="Arial" pitchFamily="34" charset="0"/>
              </a:rPr>
              <a:t>JAMA network open, 5</a:t>
            </a:r>
            <a:r>
              <a:rPr dirty="0" lang="en-GB">
                <a:latin typeface="Arial" pitchFamily="34" charset="0"/>
                <a:cs typeface="Arial" pitchFamily="34" charset="0"/>
              </a:rPr>
              <a:t>(12), p.e2247858. </a:t>
            </a:r>
            <a:r>
              <a:rPr dirty="0" lang="en-GB" u="sng">
                <a:latin typeface="Arial" pitchFamily="34" charset="0"/>
                <a:cs typeface="Arial" pitchFamily="34" charset="0"/>
                <a:hlinkClick r:id="rId10"/>
              </a:rPr>
              <a:t>https://jamanetwork.com/journals/jamanetworkopen/articlepdf/2799803/mukherji_2022_oi_221354_1670961747.34128.pdf</a:t>
            </a:r>
            <a:r>
              <a:rPr dirty="0" lang="en-GB">
                <a:latin typeface="Arial" pitchFamily="34" charset="0"/>
                <a:cs typeface="Arial" pitchFamily="34" charset="0"/>
              </a:rPr>
              <a:t> </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NHS UK (2024), </a:t>
            </a:r>
            <a:r>
              <a:rPr dirty="0" i="1" lang="en-GB">
                <a:latin typeface="Arial" pitchFamily="34" charset="0"/>
                <a:cs typeface="Arial" pitchFamily="34" charset="0"/>
              </a:rPr>
              <a:t>Physical activity guidelines for adults aged 19 to 64 </a:t>
            </a:r>
            <a:r>
              <a:rPr dirty="0" lang="en-GB">
                <a:latin typeface="Arial" pitchFamily="34" charset="0"/>
                <a:cs typeface="Arial" pitchFamily="34" charset="0"/>
              </a:rPr>
              <a:t>Available at: </a:t>
            </a:r>
            <a:r>
              <a:rPr dirty="0" lang="en-GB" u="sng">
                <a:latin typeface="Arial" pitchFamily="34" charset="0"/>
                <a:cs typeface="Arial" pitchFamily="34" charset="0"/>
                <a:hlinkClick r:id="rId11"/>
              </a:rPr>
              <a:t>https://www.nhs.uk/live-well/exercise/physical-activity-guidelines-for-adults-aged-19-to-64/</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NHS UK (2024), </a:t>
            </a:r>
            <a:r>
              <a:rPr dirty="0" i="1" lang="en-GB">
                <a:latin typeface="Arial" pitchFamily="34" charset="0"/>
                <a:cs typeface="Arial" pitchFamily="34" charset="0"/>
              </a:rPr>
              <a:t>Physical activity guidelines for older adults </a:t>
            </a:r>
            <a:r>
              <a:rPr dirty="0" lang="en-GB">
                <a:latin typeface="Arial" pitchFamily="34" charset="0"/>
                <a:cs typeface="Arial" pitchFamily="34" charset="0"/>
              </a:rPr>
              <a:t>Available at: </a:t>
            </a:r>
            <a:r>
              <a:rPr dirty="0" lang="en-GB" u="sng">
                <a:latin typeface="Arial" pitchFamily="34" charset="0"/>
                <a:cs typeface="Arial" pitchFamily="34" charset="0"/>
                <a:hlinkClick r:id="rId12"/>
              </a:rPr>
              <a:t>https://www.nhs.uk/live-well/exercise/physical-activity-guidelines-older-adults/</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NHS UK (2026), </a:t>
            </a:r>
            <a:r>
              <a:rPr dirty="0" i="1" lang="en-GB">
                <a:latin typeface="Arial" pitchFamily="34" charset="0"/>
                <a:cs typeface="Arial" pitchFamily="34" charset="0"/>
              </a:rPr>
              <a:t>Better Health: Helping you make healthy changes </a:t>
            </a:r>
            <a:r>
              <a:rPr dirty="0" lang="en-GB">
                <a:latin typeface="Arial" pitchFamily="34" charset="0"/>
                <a:cs typeface="Arial" pitchFamily="34" charset="0"/>
              </a:rPr>
              <a:t>Available at: </a:t>
            </a:r>
            <a:r>
              <a:rPr dirty="0" lang="en-GB" u="sng">
                <a:latin typeface="Arial" pitchFamily="34" charset="0"/>
                <a:cs typeface="Arial" pitchFamily="34" charset="0"/>
                <a:hlinkClick r:id="rId13"/>
              </a:rPr>
              <a:t>https://www.nhs.uk/better-health/</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Sport England (2025), </a:t>
            </a:r>
            <a:r>
              <a:rPr dirty="0" i="1" lang="en-GB">
                <a:latin typeface="Arial" pitchFamily="34" charset="0"/>
                <a:cs typeface="Arial" pitchFamily="34" charset="0"/>
              </a:rPr>
              <a:t>Record numbers playing sport and taking part in physical activity</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Sport England (2026), </a:t>
            </a:r>
            <a:r>
              <a:rPr dirty="0" i="1" lang="en-GB">
                <a:latin typeface="Arial" pitchFamily="34" charset="0"/>
                <a:cs typeface="Arial" pitchFamily="34" charset="0"/>
              </a:rPr>
              <a:t>Active Lives Adult Survey November 2024-25 Report </a:t>
            </a:r>
            <a:r>
              <a:rPr dirty="0" lang="en-GB">
                <a:latin typeface="Arial" pitchFamily="34" charset="0"/>
                <a:cs typeface="Arial" pitchFamily="34" charset="0"/>
              </a:rPr>
              <a:t>Available at: </a:t>
            </a:r>
            <a:r>
              <a:rPr dirty="0" lang="en-GB" u="sng">
                <a:latin typeface="Arial" pitchFamily="34" charset="0"/>
                <a:cs typeface="Arial" pitchFamily="34" charset="0"/>
                <a:hlinkClick r:id="rId14"/>
              </a:rPr>
              <a:t>https://sportengland-production-files.s3.eu-west-2.amazonaws.com/s3fs-public/2026-04/Active%20Lives%20Adult%20Survey%20November%202024-25%20Report_.pdf?VersionId=eNbVPPXI6E4LS5ozt489Yr_FnGdH84zQ</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a:p>
            <a:pPr algn="just">
              <a:lnSpc>
                <a:spcPct val="170000"/>
              </a:lnSpc>
            </a:pPr>
            <a:r>
              <a:rPr dirty="0" lang="en-GB">
                <a:latin typeface="Arial" pitchFamily="34" charset="0"/>
                <a:cs typeface="Arial" pitchFamily="34" charset="0"/>
              </a:rPr>
              <a:t>WHO (2024), </a:t>
            </a:r>
            <a:r>
              <a:rPr dirty="0" i="1" lang="en-GB">
                <a:latin typeface="Arial" pitchFamily="34" charset="0"/>
                <a:cs typeface="Arial" pitchFamily="34" charset="0"/>
              </a:rPr>
              <a:t>Physical activity Key Facts </a:t>
            </a:r>
            <a:r>
              <a:rPr dirty="0" lang="en-GB">
                <a:latin typeface="Arial" pitchFamily="34" charset="0"/>
                <a:cs typeface="Arial" pitchFamily="34" charset="0"/>
              </a:rPr>
              <a:t>Available at: </a:t>
            </a:r>
            <a:r>
              <a:rPr dirty="0" lang="en-GB" u="sng">
                <a:latin typeface="Arial" pitchFamily="34" charset="0"/>
                <a:cs typeface="Arial" pitchFamily="34" charset="0"/>
                <a:hlinkClick r:id="rId15"/>
              </a:rPr>
              <a:t>https://www.who.int/news-room/fact-sheets/detail/physical-activity</a:t>
            </a:r>
            <a:r>
              <a:rPr dirty="0" lang="en-GB">
                <a:latin typeface="Arial" pitchFamily="34" charset="0"/>
                <a:cs typeface="Arial" pitchFamily="34" charset="0"/>
              </a:rPr>
              <a:t> [Accessed on 1st July 2026]</a:t>
            </a:r>
            <a:endParaRPr dirty="0" lang="en-US">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1" name=""/>
        <p:cNvGrpSpPr/>
        <p:nvPr/>
      </p:nvGrpSpPr>
      <p:grpSpPr>
        <a:xfrm>
          <a:off x="0" y="0"/>
          <a:ext cx="0" cy="0"/>
          <a:chOff x="0" y="0"/>
          <a:chExt cx="0" cy="0"/>
        </a:xfrm>
      </p:grpSpPr>
      <p:pic>
        <p:nvPicPr>
          <p:cNvPr id="2097168" name="Picture 4" descr="Aerial view of a highway near the ocean"/>
          <p:cNvPicPr>
            <a:picLocks noChangeAspect="1"/>
          </p:cNvPicPr>
          <p:nvPr/>
        </p:nvPicPr>
        <p:blipFill>
          <a:blip xmlns:r="http://schemas.openxmlformats.org/officeDocument/2006/relationships" r:embed="rId1"/>
          <a:srcRect l="30874" r="19161" b="6"/>
          <a:stretch>
            <a:fillRect/>
          </a:stretch>
        </p:blipFill>
        <p:spPr>
          <a:xfrm>
            <a:off x="20" y="10"/>
            <a:ext cx="4571980" cy="6857990"/>
          </a:xfrm>
          <a:prstGeom prst="rect"/>
        </p:spPr>
      </p:pic>
      <p:grpSp>
        <p:nvGrpSpPr>
          <p:cNvPr id="72" name="Group 8"/>
          <p:cNvGrpSpPr>
            <a:grpSpLocks noMove="1" noResize="1" noRot="1" noGrp="1" noChangeAspect="1"/>
          </p:cNvGrpSpPr>
          <p:nvPr/>
        </p:nvGrpSpPr>
        <p:grpSpPr>
          <a:xfrm>
            <a:off x="0" y="0"/>
            <a:ext cx="92521" cy="6858000"/>
            <a:chOff x="12068638" y="0"/>
            <a:chExt cx="123362" cy="6858000"/>
          </a:xfrm>
        </p:grpSpPr>
        <p:sp>
          <p:nvSpPr>
            <p:cNvPr id="1048655" name="Rectangle 9"/>
            <p:cNvSpPr/>
            <p:nvPr/>
          </p:nvSpPr>
          <p:spPr>
            <a:xfrm>
              <a:off x="12068638" y="0"/>
              <a:ext cx="123362" cy="6858000"/>
            </a:xfrm>
            <a:prstGeom prst="rect"/>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6" name="Rectangle 10"/>
            <p:cNvSpPr/>
            <p:nvPr/>
          </p:nvSpPr>
          <p:spPr>
            <a:xfrm>
              <a:off x="12068638" y="4139706"/>
              <a:ext cx="123362" cy="2718294"/>
            </a:xfrm>
            <a:prstGeom prst="rect"/>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sp>
        <p:nvSpPr>
          <p:cNvPr id="1048657" name="Content Placeholder 2"/>
          <p:cNvSpPr>
            <a:spLocks noGrp="1"/>
          </p:cNvSpPr>
          <p:nvPr>
            <p:ph idx="1"/>
          </p:nvPr>
        </p:nvSpPr>
        <p:spPr>
          <a:xfrm>
            <a:off x="5117908" y="2228677"/>
            <a:ext cx="3368865" cy="2098003"/>
          </a:xfrm>
        </p:spPr>
        <p:txBody>
          <a:bodyPr anchor="t">
            <a:normAutofit/>
          </a:bodyPr>
          <a:p>
            <a:pPr>
              <a:buNone/>
            </a:pPr>
            <a:endParaRPr b="1" sz="1700" lang="en-US">
              <a:latin typeface="Arial" pitchFamily="34" charset="0"/>
              <a:cs typeface="Arial" pitchFamily="34" charset="0"/>
            </a:endParaRPr>
          </a:p>
          <a:p>
            <a:pPr>
              <a:buNone/>
            </a:pPr>
            <a:endParaRPr b="1" sz="1700" lang="en-US">
              <a:latin typeface="Arial" pitchFamily="34" charset="0"/>
              <a:cs typeface="Arial" pitchFamily="34" charset="0"/>
            </a:endParaRPr>
          </a:p>
          <a:p>
            <a:pPr>
              <a:buNone/>
            </a:pPr>
            <a:endParaRPr b="1" sz="1700" lang="en-US">
              <a:latin typeface="Arial" pitchFamily="34" charset="0"/>
              <a:cs typeface="Arial" pitchFamily="34" charset="0"/>
            </a:endParaRPr>
          </a:p>
          <a:p>
            <a:pPr algn="ctr">
              <a:buNone/>
            </a:pPr>
            <a:r>
              <a:rPr b="1" sz="4400" lang="en-US">
                <a:latin typeface="Arial"/>
                <a:cs typeface="Arial"/>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ScaleCrop>0</ScaleCrop>
  <LinksUpToDate>0</LinksUpToDate>
  <AppVersion>12.0000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CPH2487</dc:creator>
  <dcterms:created xsi:type="dcterms:W3CDTF">2026-07-05T09:00:01Z</dcterms:created>
  <dcterms:modified xsi:type="dcterms:W3CDTF">2026-07-06T08:45:45Z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215effe8fc6e48919f3819a94f369b51_23</vt:lpwstr>
  </property>
</Properties>
</file>