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9"/>
  </p:notesMasterIdLst>
  <p:sldIdLst>
    <p:sldId id="403" r:id="rId2"/>
    <p:sldId id="384" r:id="rId3"/>
    <p:sldId id="410" r:id="rId4"/>
    <p:sldId id="269" r:id="rId5"/>
    <p:sldId id="385" r:id="rId6"/>
    <p:sldId id="406" r:id="rId7"/>
    <p:sldId id="405" r:id="rId8"/>
    <p:sldId id="295" r:id="rId9"/>
    <p:sldId id="296" r:id="rId10"/>
    <p:sldId id="408" r:id="rId11"/>
    <p:sldId id="288" r:id="rId12"/>
    <p:sldId id="409" r:id="rId13"/>
    <p:sldId id="386" r:id="rId14"/>
    <p:sldId id="387" r:id="rId15"/>
    <p:sldId id="311" r:id="rId16"/>
    <p:sldId id="268" r:id="rId17"/>
    <p:sldId id="388" r:id="rId18"/>
    <p:sldId id="297" r:id="rId19"/>
    <p:sldId id="286" r:id="rId20"/>
    <p:sldId id="299" r:id="rId21"/>
    <p:sldId id="389" r:id="rId22"/>
    <p:sldId id="390" r:id="rId23"/>
    <p:sldId id="303" r:id="rId24"/>
    <p:sldId id="304" r:id="rId25"/>
    <p:sldId id="391" r:id="rId26"/>
    <p:sldId id="306" r:id="rId27"/>
    <p:sldId id="307" r:id="rId28"/>
    <p:sldId id="392" r:id="rId29"/>
    <p:sldId id="309" r:id="rId30"/>
    <p:sldId id="257" r:id="rId31"/>
    <p:sldId id="258" r:id="rId32"/>
    <p:sldId id="377" r:id="rId33"/>
    <p:sldId id="260" r:id="rId34"/>
    <p:sldId id="298" r:id="rId35"/>
    <p:sldId id="287" r:id="rId36"/>
    <p:sldId id="261" r:id="rId37"/>
    <p:sldId id="262" r:id="rId38"/>
    <p:sldId id="263" r:id="rId39"/>
    <p:sldId id="264" r:id="rId40"/>
    <p:sldId id="265" r:id="rId41"/>
    <p:sldId id="266" r:id="rId42"/>
    <p:sldId id="267" r:id="rId43"/>
    <p:sldId id="375" r:id="rId44"/>
    <p:sldId id="270" r:id="rId45"/>
    <p:sldId id="284" r:id="rId46"/>
    <p:sldId id="283" r:id="rId47"/>
    <p:sldId id="280" r:id="rId48"/>
    <p:sldId id="272" r:id="rId49"/>
    <p:sldId id="276" r:id="rId50"/>
    <p:sldId id="282" r:id="rId51"/>
    <p:sldId id="278" r:id="rId52"/>
    <p:sldId id="279" r:id="rId53"/>
    <p:sldId id="291" r:id="rId54"/>
    <p:sldId id="404" r:id="rId55"/>
    <p:sldId id="378" r:id="rId56"/>
    <p:sldId id="334" r:id="rId57"/>
    <p:sldId id="335" r:id="rId58"/>
    <p:sldId id="337" r:id="rId59"/>
    <p:sldId id="336" r:id="rId60"/>
    <p:sldId id="338" r:id="rId61"/>
    <p:sldId id="318" r:id="rId62"/>
    <p:sldId id="340" r:id="rId63"/>
    <p:sldId id="342" r:id="rId64"/>
    <p:sldId id="319" r:id="rId65"/>
    <p:sldId id="322" r:id="rId66"/>
    <p:sldId id="323" r:id="rId67"/>
    <p:sldId id="324" r:id="rId68"/>
    <p:sldId id="325" r:id="rId69"/>
    <p:sldId id="326" r:id="rId70"/>
    <p:sldId id="327" r:id="rId71"/>
    <p:sldId id="330" r:id="rId72"/>
    <p:sldId id="331" r:id="rId73"/>
    <p:sldId id="332" r:id="rId74"/>
    <p:sldId id="333" r:id="rId75"/>
    <p:sldId id="301" r:id="rId76"/>
    <p:sldId id="302" r:id="rId77"/>
    <p:sldId id="305" r:id="rId78"/>
    <p:sldId id="314" r:id="rId79"/>
    <p:sldId id="308" r:id="rId80"/>
    <p:sldId id="320" r:id="rId81"/>
    <p:sldId id="411" r:id="rId82"/>
    <p:sldId id="259" r:id="rId83"/>
    <p:sldId id="345" r:id="rId84"/>
    <p:sldId id="346" r:id="rId85"/>
    <p:sldId id="347" r:id="rId86"/>
    <p:sldId id="348" r:id="rId87"/>
    <p:sldId id="350" r:id="rId88"/>
    <p:sldId id="352" r:id="rId89"/>
    <p:sldId id="353" r:id="rId90"/>
    <p:sldId id="354" r:id="rId91"/>
    <p:sldId id="355" r:id="rId92"/>
    <p:sldId id="356" r:id="rId93"/>
    <p:sldId id="357" r:id="rId94"/>
    <p:sldId id="358" r:id="rId95"/>
    <p:sldId id="359" r:id="rId96"/>
    <p:sldId id="379" r:id="rId97"/>
    <p:sldId id="271" r:id="rId98"/>
    <p:sldId id="368" r:id="rId99"/>
    <p:sldId id="273" r:id="rId100"/>
    <p:sldId id="369" r:id="rId101"/>
    <p:sldId id="275" r:id="rId102"/>
    <p:sldId id="370" r:id="rId103"/>
    <p:sldId id="277" r:id="rId104"/>
    <p:sldId id="371" r:id="rId105"/>
    <p:sldId id="372" r:id="rId106"/>
    <p:sldId id="373" r:id="rId107"/>
    <p:sldId id="380" r:id="rId10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1" d="100"/>
          <a:sy n="111" d="100"/>
        </p:scale>
        <p:origin x="59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theme" Target="theme/theme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tableStyles" Target="tableStyles.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microsoft.com/office/2016/11/relationships/changesInfo" Target="changesInfos/changesInfo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notesMaster" Target="notesMasters/notesMaster1.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presProps" Target="presProp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elicity Page" userId="f5bf5ff9cac893f2" providerId="LiveId" clId="{5EF91B20-4025-4F8D-A9FB-44B6CEF0A912}"/>
    <pc:docChg chg="modSld sldOrd">
      <pc:chgData name="Felicity Page" userId="f5bf5ff9cac893f2" providerId="LiveId" clId="{5EF91B20-4025-4F8D-A9FB-44B6CEF0A912}" dt="2022-02-06T15:32:43.383" v="4" actId="1076"/>
      <pc:docMkLst>
        <pc:docMk/>
      </pc:docMkLst>
      <pc:sldChg chg="ord">
        <pc:chgData name="Felicity Page" userId="f5bf5ff9cac893f2" providerId="LiveId" clId="{5EF91B20-4025-4F8D-A9FB-44B6CEF0A912}" dt="2022-02-06T14:20:51.607" v="1"/>
        <pc:sldMkLst>
          <pc:docMk/>
          <pc:sldMk cId="2031034757" sldId="296"/>
        </pc:sldMkLst>
      </pc:sldChg>
      <pc:sldChg chg="modSp mod">
        <pc:chgData name="Felicity Page" userId="f5bf5ff9cac893f2" providerId="LiveId" clId="{5EF91B20-4025-4F8D-A9FB-44B6CEF0A912}" dt="2022-02-06T15:32:43.383" v="4" actId="1076"/>
        <pc:sldMkLst>
          <pc:docMk/>
          <pc:sldMk cId="0" sldId="368"/>
        </pc:sldMkLst>
        <pc:spChg chg="mod">
          <ac:chgData name="Felicity Page" userId="f5bf5ff9cac893f2" providerId="LiveId" clId="{5EF91B20-4025-4F8D-A9FB-44B6CEF0A912}" dt="2022-02-06T15:32:43.383" v="4" actId="1076"/>
          <ac:spMkLst>
            <pc:docMk/>
            <pc:sldMk cId="0" sldId="368"/>
            <ac:spMk id="9" creationId="{00000000-0000-0000-0000-000000000000}"/>
          </ac:spMkLst>
        </pc:spChg>
      </pc:sldChg>
      <pc:sldChg chg="ord">
        <pc:chgData name="Felicity Page" userId="f5bf5ff9cac893f2" providerId="LiveId" clId="{5EF91B20-4025-4F8D-A9FB-44B6CEF0A912}" dt="2022-02-06T15:22:33.656" v="3"/>
        <pc:sldMkLst>
          <pc:docMk/>
          <pc:sldMk cId="730793012" sldId="411"/>
        </pc:sldMkLst>
      </pc:sldChg>
    </pc:docChg>
  </pc:docChgLst>
</pc:chgInfo>
</file>

<file path=ppt/diagrams/_rels/data8.xml.rels><?xml version="1.0" encoding="UTF-8" standalone="yes"?>
<Relationships xmlns="http://schemas.openxmlformats.org/package/2006/relationships"><Relationship Id="rId8" Type="http://schemas.openxmlformats.org/officeDocument/2006/relationships/image" Target="../media/image16.svg"/><Relationship Id="rId13" Type="http://schemas.openxmlformats.org/officeDocument/2006/relationships/image" Target="../media/image21.pn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 Id="rId14" Type="http://schemas.openxmlformats.org/officeDocument/2006/relationships/image" Target="../media/image22.svg"/></Relationships>
</file>

<file path=ppt/diagrams/_rels/data23.xml.rels><?xml version="1.0" encoding="UTF-8" standalone="yes"?>
<Relationships xmlns="http://schemas.openxmlformats.org/package/2006/relationships"><Relationship Id="rId1" Type="http://schemas.openxmlformats.org/officeDocument/2006/relationships/hyperlink" Target="https://www.verywellhealth.com/your-digestive-system-and-how-it-works-1941716" TargetMode="External"/></Relationships>
</file>

<file path=ppt/diagrams/_rels/drawing8.xml.rels><?xml version="1.0" encoding="UTF-8" standalone="yes"?>
<Relationships xmlns="http://schemas.openxmlformats.org/package/2006/relationships"><Relationship Id="rId8" Type="http://schemas.openxmlformats.org/officeDocument/2006/relationships/image" Target="../media/image16.svg"/><Relationship Id="rId13" Type="http://schemas.openxmlformats.org/officeDocument/2006/relationships/image" Target="../media/image21.pn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 Id="rId14" Type="http://schemas.openxmlformats.org/officeDocument/2006/relationships/image" Target="../media/image22.svg"/></Relationships>
</file>

<file path=ppt/diagrams/_rels/drawing23.xml.rels><?xml version="1.0" encoding="UTF-8" standalone="yes"?>
<Relationships xmlns="http://schemas.openxmlformats.org/package/2006/relationships"><Relationship Id="rId1" Type="http://schemas.openxmlformats.org/officeDocument/2006/relationships/hyperlink" Target="https://www.verywellhealth.com/your-digestive-system-and-how-it-works-1941716"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5F0080-378B-4F36-BDDA-E2A5A9FCD1DE}" type="doc">
      <dgm:prSet loTypeId="urn:microsoft.com/office/officeart/2005/8/layout/hList1" loCatId="list" qsTypeId="urn:microsoft.com/office/officeart/2005/8/quickstyle/simple4" qsCatId="simple" csTypeId="urn:microsoft.com/office/officeart/2005/8/colors/accent1_2" csCatId="accent1"/>
      <dgm:spPr/>
      <dgm:t>
        <a:bodyPr/>
        <a:lstStyle/>
        <a:p>
          <a:endParaRPr lang="en-US"/>
        </a:p>
      </dgm:t>
    </dgm:pt>
    <dgm:pt modelId="{974825C0-F666-41E1-A141-4ACECC73AC25}">
      <dgm:prSet/>
      <dgm:spPr/>
      <dgm:t>
        <a:bodyPr/>
        <a:lstStyle/>
        <a:p>
          <a:r>
            <a:rPr lang="en-US"/>
            <a:t>Arteries</a:t>
          </a:r>
          <a:r>
            <a:rPr lang="en-US">
              <a:sym typeface="Wingdings" panose="05000000000000000000" pitchFamily="2" charset="2"/>
            </a:rPr>
            <a:t></a:t>
          </a:r>
          <a:r>
            <a:rPr lang="en-US"/>
            <a:t>arterioles move away from the heart</a:t>
          </a:r>
        </a:p>
      </dgm:t>
    </dgm:pt>
    <dgm:pt modelId="{B8191CE4-ABFC-46A7-B59C-F9794DD672C5}" type="parTrans" cxnId="{E44E3CB5-4594-4D5F-AD32-97EA94F439DC}">
      <dgm:prSet/>
      <dgm:spPr/>
      <dgm:t>
        <a:bodyPr/>
        <a:lstStyle/>
        <a:p>
          <a:endParaRPr lang="en-US"/>
        </a:p>
      </dgm:t>
    </dgm:pt>
    <dgm:pt modelId="{6601406A-9194-4D4E-82D5-CACABBFEDCCB}" type="sibTrans" cxnId="{E44E3CB5-4594-4D5F-AD32-97EA94F439DC}">
      <dgm:prSet/>
      <dgm:spPr/>
      <dgm:t>
        <a:bodyPr/>
        <a:lstStyle/>
        <a:p>
          <a:endParaRPr lang="en-US"/>
        </a:p>
      </dgm:t>
    </dgm:pt>
    <dgm:pt modelId="{89B0A1D9-6ABA-43D4-9042-B7D9D10F6833}">
      <dgm:prSet/>
      <dgm:spPr/>
      <dgm:t>
        <a:bodyPr/>
        <a:lstStyle/>
        <a:p>
          <a:r>
            <a:rPr lang="en-US"/>
            <a:t>Elastic Fibers</a:t>
          </a:r>
        </a:p>
      </dgm:t>
    </dgm:pt>
    <dgm:pt modelId="{583A36FC-F744-4A74-889D-5FD8A1023C8B}" type="parTrans" cxnId="{5CA5FEAA-3E29-4FA1-ADC4-90E4CEEEA4FA}">
      <dgm:prSet/>
      <dgm:spPr/>
      <dgm:t>
        <a:bodyPr/>
        <a:lstStyle/>
        <a:p>
          <a:endParaRPr lang="en-US"/>
        </a:p>
      </dgm:t>
    </dgm:pt>
    <dgm:pt modelId="{E3EBC29C-3A08-4FCF-A0D5-682DC5A8BCE6}" type="sibTrans" cxnId="{5CA5FEAA-3E29-4FA1-ADC4-90E4CEEEA4FA}">
      <dgm:prSet/>
      <dgm:spPr/>
      <dgm:t>
        <a:bodyPr/>
        <a:lstStyle/>
        <a:p>
          <a:endParaRPr lang="en-US"/>
        </a:p>
      </dgm:t>
    </dgm:pt>
    <dgm:pt modelId="{DCD21E93-A161-4F4A-822E-4B39479E1A59}">
      <dgm:prSet/>
      <dgm:spPr/>
      <dgm:t>
        <a:bodyPr/>
        <a:lstStyle/>
        <a:p>
          <a:r>
            <a:rPr lang="en-US"/>
            <a:t>Circular Smooth Muscle</a:t>
          </a:r>
        </a:p>
      </dgm:t>
    </dgm:pt>
    <dgm:pt modelId="{987F990C-B726-49DD-80FB-D33615902E32}" type="parTrans" cxnId="{AE1849C3-F8DB-4C69-A5F7-3F772A3ED5F3}">
      <dgm:prSet/>
      <dgm:spPr/>
      <dgm:t>
        <a:bodyPr/>
        <a:lstStyle/>
        <a:p>
          <a:endParaRPr lang="en-US"/>
        </a:p>
      </dgm:t>
    </dgm:pt>
    <dgm:pt modelId="{6470AA8B-D61B-49AC-9FE4-13DFDD1D6001}" type="sibTrans" cxnId="{AE1849C3-F8DB-4C69-A5F7-3F772A3ED5F3}">
      <dgm:prSet/>
      <dgm:spPr/>
      <dgm:t>
        <a:bodyPr/>
        <a:lstStyle/>
        <a:p>
          <a:endParaRPr lang="en-US"/>
        </a:p>
      </dgm:t>
    </dgm:pt>
    <dgm:pt modelId="{DBC613A1-9BC7-4305-841B-AECC8BEC3163}">
      <dgm:prSet/>
      <dgm:spPr/>
      <dgm:t>
        <a:bodyPr/>
        <a:lstStyle/>
        <a:p>
          <a:r>
            <a:rPr lang="en-US"/>
            <a:t>Capillaries – where gas exchange takes place.</a:t>
          </a:r>
        </a:p>
      </dgm:t>
    </dgm:pt>
    <dgm:pt modelId="{B707AF0D-3F7F-4922-9D71-5D9E7A0EB25F}" type="parTrans" cxnId="{882B7181-B96C-44B4-B03A-36A2752CECB9}">
      <dgm:prSet/>
      <dgm:spPr/>
      <dgm:t>
        <a:bodyPr/>
        <a:lstStyle/>
        <a:p>
          <a:endParaRPr lang="en-US"/>
        </a:p>
      </dgm:t>
    </dgm:pt>
    <dgm:pt modelId="{11A1D527-62DD-4807-ABE8-F6C20CBFDA88}" type="sibTrans" cxnId="{882B7181-B96C-44B4-B03A-36A2752CECB9}">
      <dgm:prSet/>
      <dgm:spPr/>
      <dgm:t>
        <a:bodyPr/>
        <a:lstStyle/>
        <a:p>
          <a:endParaRPr lang="en-US"/>
        </a:p>
      </dgm:t>
    </dgm:pt>
    <dgm:pt modelId="{D3282117-ECC5-455F-BD0F-944FE6B9F2EF}">
      <dgm:prSet/>
      <dgm:spPr/>
      <dgm:t>
        <a:bodyPr/>
        <a:lstStyle/>
        <a:p>
          <a:r>
            <a:rPr lang="en-US"/>
            <a:t>One cell thick</a:t>
          </a:r>
        </a:p>
      </dgm:t>
    </dgm:pt>
    <dgm:pt modelId="{747F0DA5-6981-43A8-9797-B19540FD14F8}" type="parTrans" cxnId="{486C2FE8-8619-4E9B-8A74-D412C5149911}">
      <dgm:prSet/>
      <dgm:spPr/>
      <dgm:t>
        <a:bodyPr/>
        <a:lstStyle/>
        <a:p>
          <a:endParaRPr lang="en-US"/>
        </a:p>
      </dgm:t>
    </dgm:pt>
    <dgm:pt modelId="{99B5516E-52C1-4147-9AF2-5124958F750E}" type="sibTrans" cxnId="{486C2FE8-8619-4E9B-8A74-D412C5149911}">
      <dgm:prSet/>
      <dgm:spPr/>
      <dgm:t>
        <a:bodyPr/>
        <a:lstStyle/>
        <a:p>
          <a:endParaRPr lang="en-US"/>
        </a:p>
      </dgm:t>
    </dgm:pt>
    <dgm:pt modelId="{9E8165F7-A914-476E-BB0E-BFB1F94F36A2}">
      <dgm:prSet/>
      <dgm:spPr/>
      <dgm:t>
        <a:bodyPr/>
        <a:lstStyle/>
        <a:p>
          <a:r>
            <a:rPr lang="en-US"/>
            <a:t>Serves the Respiratory System</a:t>
          </a:r>
        </a:p>
      </dgm:t>
    </dgm:pt>
    <dgm:pt modelId="{FDE96356-11BF-4AA6-B942-298C617BB2AB}" type="parTrans" cxnId="{ECCB65B0-46F3-4083-9A42-74C076A38F17}">
      <dgm:prSet/>
      <dgm:spPr/>
      <dgm:t>
        <a:bodyPr/>
        <a:lstStyle/>
        <a:p>
          <a:endParaRPr lang="en-US"/>
        </a:p>
      </dgm:t>
    </dgm:pt>
    <dgm:pt modelId="{E8FF4721-13E5-4256-82A9-C0C89F8A1DA9}" type="sibTrans" cxnId="{ECCB65B0-46F3-4083-9A42-74C076A38F17}">
      <dgm:prSet/>
      <dgm:spPr/>
      <dgm:t>
        <a:bodyPr/>
        <a:lstStyle/>
        <a:p>
          <a:endParaRPr lang="en-US"/>
        </a:p>
      </dgm:t>
    </dgm:pt>
    <dgm:pt modelId="{41B50827-7BDE-4921-A743-9FB49912D0BA}">
      <dgm:prSet/>
      <dgm:spPr/>
      <dgm:t>
        <a:bodyPr/>
        <a:lstStyle/>
        <a:p>
          <a:r>
            <a:rPr lang="en-US"/>
            <a:t>Veins</a:t>
          </a:r>
          <a:r>
            <a:rPr lang="en-US">
              <a:sym typeface="Wingdings" panose="05000000000000000000" pitchFamily="2" charset="2"/>
            </a:rPr>
            <a:t></a:t>
          </a:r>
          <a:r>
            <a:rPr lang="en-US"/>
            <a:t>Venules moves towards the heart</a:t>
          </a:r>
        </a:p>
      </dgm:t>
    </dgm:pt>
    <dgm:pt modelId="{011AE609-068B-4617-A9A8-E768A7C0CB36}" type="parTrans" cxnId="{2EA88EBF-0326-471A-92FE-C138F5C5B9B6}">
      <dgm:prSet/>
      <dgm:spPr/>
      <dgm:t>
        <a:bodyPr/>
        <a:lstStyle/>
        <a:p>
          <a:endParaRPr lang="en-US"/>
        </a:p>
      </dgm:t>
    </dgm:pt>
    <dgm:pt modelId="{95F3DD05-53C8-409F-84AC-4FBAB4DF9B31}" type="sibTrans" cxnId="{2EA88EBF-0326-471A-92FE-C138F5C5B9B6}">
      <dgm:prSet/>
      <dgm:spPr/>
      <dgm:t>
        <a:bodyPr/>
        <a:lstStyle/>
        <a:p>
          <a:endParaRPr lang="en-US"/>
        </a:p>
      </dgm:t>
    </dgm:pt>
    <dgm:pt modelId="{BA4D81FC-404C-405C-8E72-607CFE6F9DA1}">
      <dgm:prSet/>
      <dgm:spPr/>
      <dgm:t>
        <a:bodyPr/>
        <a:lstStyle/>
        <a:p>
          <a:r>
            <a:rPr lang="en-US"/>
            <a:t>Skeletal Muscles contract to force blood back from legs</a:t>
          </a:r>
        </a:p>
      </dgm:t>
    </dgm:pt>
    <dgm:pt modelId="{28333827-7D51-443F-9001-0FDA61C50149}" type="parTrans" cxnId="{C5284A49-1192-4CE2-BBA1-8CCAB319C22C}">
      <dgm:prSet/>
      <dgm:spPr/>
      <dgm:t>
        <a:bodyPr/>
        <a:lstStyle/>
        <a:p>
          <a:endParaRPr lang="en-US"/>
        </a:p>
      </dgm:t>
    </dgm:pt>
    <dgm:pt modelId="{355A9CEE-C979-4603-85CD-3471917EDC91}" type="sibTrans" cxnId="{C5284A49-1192-4CE2-BBA1-8CCAB319C22C}">
      <dgm:prSet/>
      <dgm:spPr/>
      <dgm:t>
        <a:bodyPr/>
        <a:lstStyle/>
        <a:p>
          <a:endParaRPr lang="en-US"/>
        </a:p>
      </dgm:t>
    </dgm:pt>
    <dgm:pt modelId="{5108126A-8241-45C7-BB7C-EA94115B56F8}">
      <dgm:prSet/>
      <dgm:spPr/>
      <dgm:t>
        <a:bodyPr/>
        <a:lstStyle/>
        <a:p>
          <a:r>
            <a:rPr lang="en-US"/>
            <a:t>One way values</a:t>
          </a:r>
        </a:p>
      </dgm:t>
    </dgm:pt>
    <dgm:pt modelId="{91D343E2-7500-4794-8F87-CF6992CB6FF0}" type="parTrans" cxnId="{0B2407D6-BF37-47B5-87B1-4952F07B902D}">
      <dgm:prSet/>
      <dgm:spPr/>
      <dgm:t>
        <a:bodyPr/>
        <a:lstStyle/>
        <a:p>
          <a:endParaRPr lang="en-US"/>
        </a:p>
      </dgm:t>
    </dgm:pt>
    <dgm:pt modelId="{FD524788-65B6-4C20-BED1-0062AB4CC5B1}" type="sibTrans" cxnId="{0B2407D6-BF37-47B5-87B1-4952F07B902D}">
      <dgm:prSet/>
      <dgm:spPr/>
      <dgm:t>
        <a:bodyPr/>
        <a:lstStyle/>
        <a:p>
          <a:endParaRPr lang="en-US"/>
        </a:p>
      </dgm:t>
    </dgm:pt>
    <dgm:pt modelId="{FF709D23-82DD-4FE4-B605-53F68AED0A2B}">
      <dgm:prSet/>
      <dgm:spPr/>
      <dgm:t>
        <a:bodyPr/>
        <a:lstStyle/>
        <a:p>
          <a:r>
            <a:rPr lang="en-US"/>
            <a:t>When they break - varicose veins form</a:t>
          </a:r>
        </a:p>
      </dgm:t>
    </dgm:pt>
    <dgm:pt modelId="{76C1CF3C-B31F-4CA6-8181-951A08A4F986}" type="parTrans" cxnId="{1FA261D0-DD07-4E53-8C71-D24A24F582B6}">
      <dgm:prSet/>
      <dgm:spPr/>
      <dgm:t>
        <a:bodyPr/>
        <a:lstStyle/>
        <a:p>
          <a:endParaRPr lang="en-US"/>
        </a:p>
      </dgm:t>
    </dgm:pt>
    <dgm:pt modelId="{31F58647-BEA5-445D-8E52-B0242A0BC33A}" type="sibTrans" cxnId="{1FA261D0-DD07-4E53-8C71-D24A24F582B6}">
      <dgm:prSet/>
      <dgm:spPr/>
      <dgm:t>
        <a:bodyPr/>
        <a:lstStyle/>
        <a:p>
          <a:endParaRPr lang="en-US"/>
        </a:p>
      </dgm:t>
    </dgm:pt>
    <dgm:pt modelId="{B77702E3-6D7E-42EB-ACD8-773252FBAE34}" type="pres">
      <dgm:prSet presAssocID="{DA5F0080-378B-4F36-BDDA-E2A5A9FCD1DE}" presName="Name0" presStyleCnt="0">
        <dgm:presLayoutVars>
          <dgm:dir/>
          <dgm:animLvl val="lvl"/>
          <dgm:resizeHandles val="exact"/>
        </dgm:presLayoutVars>
      </dgm:prSet>
      <dgm:spPr/>
    </dgm:pt>
    <dgm:pt modelId="{0C145C1C-F8E9-4FC1-BCBF-DD2C5BF5CD8C}" type="pres">
      <dgm:prSet presAssocID="{974825C0-F666-41E1-A141-4ACECC73AC25}" presName="composite" presStyleCnt="0"/>
      <dgm:spPr/>
    </dgm:pt>
    <dgm:pt modelId="{091F576B-454A-411A-857E-6753419EA771}" type="pres">
      <dgm:prSet presAssocID="{974825C0-F666-41E1-A141-4ACECC73AC25}" presName="parTx" presStyleLbl="alignNode1" presStyleIdx="0" presStyleCnt="3">
        <dgm:presLayoutVars>
          <dgm:chMax val="0"/>
          <dgm:chPref val="0"/>
          <dgm:bulletEnabled val="1"/>
        </dgm:presLayoutVars>
      </dgm:prSet>
      <dgm:spPr/>
    </dgm:pt>
    <dgm:pt modelId="{3C578CA0-55D2-482E-BE94-15C78B13B5AA}" type="pres">
      <dgm:prSet presAssocID="{974825C0-F666-41E1-A141-4ACECC73AC25}" presName="desTx" presStyleLbl="alignAccFollowNode1" presStyleIdx="0" presStyleCnt="3">
        <dgm:presLayoutVars>
          <dgm:bulletEnabled val="1"/>
        </dgm:presLayoutVars>
      </dgm:prSet>
      <dgm:spPr/>
    </dgm:pt>
    <dgm:pt modelId="{2C60D718-F01E-4AB1-A964-9153BA21C898}" type="pres">
      <dgm:prSet presAssocID="{6601406A-9194-4D4E-82D5-CACABBFEDCCB}" presName="space" presStyleCnt="0"/>
      <dgm:spPr/>
    </dgm:pt>
    <dgm:pt modelId="{BCFE81BE-E0FE-4EB7-8053-C4BB7A19936A}" type="pres">
      <dgm:prSet presAssocID="{DBC613A1-9BC7-4305-841B-AECC8BEC3163}" presName="composite" presStyleCnt="0"/>
      <dgm:spPr/>
    </dgm:pt>
    <dgm:pt modelId="{41708FEB-7282-4931-9E78-4DD06EE8B78F}" type="pres">
      <dgm:prSet presAssocID="{DBC613A1-9BC7-4305-841B-AECC8BEC3163}" presName="parTx" presStyleLbl="alignNode1" presStyleIdx="1" presStyleCnt="3">
        <dgm:presLayoutVars>
          <dgm:chMax val="0"/>
          <dgm:chPref val="0"/>
          <dgm:bulletEnabled val="1"/>
        </dgm:presLayoutVars>
      </dgm:prSet>
      <dgm:spPr/>
    </dgm:pt>
    <dgm:pt modelId="{EF562064-9057-4F1B-8245-D6F9B425E901}" type="pres">
      <dgm:prSet presAssocID="{DBC613A1-9BC7-4305-841B-AECC8BEC3163}" presName="desTx" presStyleLbl="alignAccFollowNode1" presStyleIdx="1" presStyleCnt="3">
        <dgm:presLayoutVars>
          <dgm:bulletEnabled val="1"/>
        </dgm:presLayoutVars>
      </dgm:prSet>
      <dgm:spPr/>
    </dgm:pt>
    <dgm:pt modelId="{F612688C-BD0D-426E-AC9B-A30CE4244252}" type="pres">
      <dgm:prSet presAssocID="{11A1D527-62DD-4807-ABE8-F6C20CBFDA88}" presName="space" presStyleCnt="0"/>
      <dgm:spPr/>
    </dgm:pt>
    <dgm:pt modelId="{A408D0A1-A946-444C-A8E2-A4DA75588CBA}" type="pres">
      <dgm:prSet presAssocID="{41B50827-7BDE-4921-A743-9FB49912D0BA}" presName="composite" presStyleCnt="0"/>
      <dgm:spPr/>
    </dgm:pt>
    <dgm:pt modelId="{F46D5A1E-01C2-4500-8B39-A8EE8D0F1545}" type="pres">
      <dgm:prSet presAssocID="{41B50827-7BDE-4921-A743-9FB49912D0BA}" presName="parTx" presStyleLbl="alignNode1" presStyleIdx="2" presStyleCnt="3">
        <dgm:presLayoutVars>
          <dgm:chMax val="0"/>
          <dgm:chPref val="0"/>
          <dgm:bulletEnabled val="1"/>
        </dgm:presLayoutVars>
      </dgm:prSet>
      <dgm:spPr/>
    </dgm:pt>
    <dgm:pt modelId="{C9FD2222-0C01-4FE3-A4BE-F92AE29E6896}" type="pres">
      <dgm:prSet presAssocID="{41B50827-7BDE-4921-A743-9FB49912D0BA}" presName="desTx" presStyleLbl="alignAccFollowNode1" presStyleIdx="2" presStyleCnt="3">
        <dgm:presLayoutVars>
          <dgm:bulletEnabled val="1"/>
        </dgm:presLayoutVars>
      </dgm:prSet>
      <dgm:spPr/>
    </dgm:pt>
  </dgm:ptLst>
  <dgm:cxnLst>
    <dgm:cxn modelId="{F019BD02-A253-4A07-81B7-BD53EF144361}" type="presOf" srcId="{974825C0-F666-41E1-A141-4ACECC73AC25}" destId="{091F576B-454A-411A-857E-6753419EA771}" srcOrd="0" destOrd="0" presId="urn:microsoft.com/office/officeart/2005/8/layout/hList1"/>
    <dgm:cxn modelId="{D3B1D70E-A3F9-4C0F-B4DD-57F78740F996}" type="presOf" srcId="{BA4D81FC-404C-405C-8E72-607CFE6F9DA1}" destId="{C9FD2222-0C01-4FE3-A4BE-F92AE29E6896}" srcOrd="0" destOrd="0" presId="urn:microsoft.com/office/officeart/2005/8/layout/hList1"/>
    <dgm:cxn modelId="{4F186210-3A20-4FDD-A922-2D7F702F60C6}" type="presOf" srcId="{D3282117-ECC5-455F-BD0F-944FE6B9F2EF}" destId="{EF562064-9057-4F1B-8245-D6F9B425E901}" srcOrd="0" destOrd="0" presId="urn:microsoft.com/office/officeart/2005/8/layout/hList1"/>
    <dgm:cxn modelId="{127B9A19-ABD7-4496-A782-178BD4D815B8}" type="presOf" srcId="{DA5F0080-378B-4F36-BDDA-E2A5A9FCD1DE}" destId="{B77702E3-6D7E-42EB-ACD8-773252FBAE34}" srcOrd="0" destOrd="0" presId="urn:microsoft.com/office/officeart/2005/8/layout/hList1"/>
    <dgm:cxn modelId="{3E502B61-0D3B-4C0A-9F6B-DD25B48E1D05}" type="presOf" srcId="{DCD21E93-A161-4F4A-822E-4B39479E1A59}" destId="{3C578CA0-55D2-482E-BE94-15C78B13B5AA}" srcOrd="0" destOrd="1" presId="urn:microsoft.com/office/officeart/2005/8/layout/hList1"/>
    <dgm:cxn modelId="{C5284A49-1192-4CE2-BBA1-8CCAB319C22C}" srcId="{41B50827-7BDE-4921-A743-9FB49912D0BA}" destId="{BA4D81FC-404C-405C-8E72-607CFE6F9DA1}" srcOrd="0" destOrd="0" parTransId="{28333827-7D51-443F-9001-0FDA61C50149}" sibTransId="{355A9CEE-C979-4603-85CD-3471917EDC91}"/>
    <dgm:cxn modelId="{1D0DDA50-CEC2-4A2D-B348-F2B42B11B987}" type="presOf" srcId="{41B50827-7BDE-4921-A743-9FB49912D0BA}" destId="{F46D5A1E-01C2-4500-8B39-A8EE8D0F1545}" srcOrd="0" destOrd="0" presId="urn:microsoft.com/office/officeart/2005/8/layout/hList1"/>
    <dgm:cxn modelId="{882B7181-B96C-44B4-B03A-36A2752CECB9}" srcId="{DA5F0080-378B-4F36-BDDA-E2A5A9FCD1DE}" destId="{DBC613A1-9BC7-4305-841B-AECC8BEC3163}" srcOrd="1" destOrd="0" parTransId="{B707AF0D-3F7F-4922-9D71-5D9E7A0EB25F}" sibTransId="{11A1D527-62DD-4807-ABE8-F6C20CBFDA88}"/>
    <dgm:cxn modelId="{76F0FE8E-CF69-4067-8872-D933D71C5B4B}" type="presOf" srcId="{89B0A1D9-6ABA-43D4-9042-B7D9D10F6833}" destId="{3C578CA0-55D2-482E-BE94-15C78B13B5AA}" srcOrd="0" destOrd="0" presId="urn:microsoft.com/office/officeart/2005/8/layout/hList1"/>
    <dgm:cxn modelId="{56B0AD8F-A5B9-401A-960C-566BC6D23ADC}" type="presOf" srcId="{9E8165F7-A914-476E-BB0E-BFB1F94F36A2}" destId="{EF562064-9057-4F1B-8245-D6F9B425E901}" srcOrd="0" destOrd="1" presId="urn:microsoft.com/office/officeart/2005/8/layout/hList1"/>
    <dgm:cxn modelId="{B4F26D90-F67C-4070-BA75-F781A9EF3DB7}" type="presOf" srcId="{DBC613A1-9BC7-4305-841B-AECC8BEC3163}" destId="{41708FEB-7282-4931-9E78-4DD06EE8B78F}" srcOrd="0" destOrd="0" presId="urn:microsoft.com/office/officeart/2005/8/layout/hList1"/>
    <dgm:cxn modelId="{5CA5FEAA-3E29-4FA1-ADC4-90E4CEEEA4FA}" srcId="{974825C0-F666-41E1-A141-4ACECC73AC25}" destId="{89B0A1D9-6ABA-43D4-9042-B7D9D10F6833}" srcOrd="0" destOrd="0" parTransId="{583A36FC-F744-4A74-889D-5FD8A1023C8B}" sibTransId="{E3EBC29C-3A08-4FCF-A0D5-682DC5A8BCE6}"/>
    <dgm:cxn modelId="{ECCB65B0-46F3-4083-9A42-74C076A38F17}" srcId="{DBC613A1-9BC7-4305-841B-AECC8BEC3163}" destId="{9E8165F7-A914-476E-BB0E-BFB1F94F36A2}" srcOrd="1" destOrd="0" parTransId="{FDE96356-11BF-4AA6-B942-298C617BB2AB}" sibTransId="{E8FF4721-13E5-4256-82A9-C0C89F8A1DA9}"/>
    <dgm:cxn modelId="{E44E3CB5-4594-4D5F-AD32-97EA94F439DC}" srcId="{DA5F0080-378B-4F36-BDDA-E2A5A9FCD1DE}" destId="{974825C0-F666-41E1-A141-4ACECC73AC25}" srcOrd="0" destOrd="0" parTransId="{B8191CE4-ABFC-46A7-B59C-F9794DD672C5}" sibTransId="{6601406A-9194-4D4E-82D5-CACABBFEDCCB}"/>
    <dgm:cxn modelId="{2EA88EBF-0326-471A-92FE-C138F5C5B9B6}" srcId="{DA5F0080-378B-4F36-BDDA-E2A5A9FCD1DE}" destId="{41B50827-7BDE-4921-A743-9FB49912D0BA}" srcOrd="2" destOrd="0" parTransId="{011AE609-068B-4617-A9A8-E768A7C0CB36}" sibTransId="{95F3DD05-53C8-409F-84AC-4FBAB4DF9B31}"/>
    <dgm:cxn modelId="{AE1849C3-F8DB-4C69-A5F7-3F772A3ED5F3}" srcId="{974825C0-F666-41E1-A141-4ACECC73AC25}" destId="{DCD21E93-A161-4F4A-822E-4B39479E1A59}" srcOrd="1" destOrd="0" parTransId="{987F990C-B726-49DD-80FB-D33615902E32}" sibTransId="{6470AA8B-D61B-49AC-9FE4-13DFDD1D6001}"/>
    <dgm:cxn modelId="{393736C7-0CCD-451B-A43F-B3500C33AE9C}" type="presOf" srcId="{5108126A-8241-45C7-BB7C-EA94115B56F8}" destId="{C9FD2222-0C01-4FE3-A4BE-F92AE29E6896}" srcOrd="0" destOrd="1" presId="urn:microsoft.com/office/officeart/2005/8/layout/hList1"/>
    <dgm:cxn modelId="{1FA261D0-DD07-4E53-8C71-D24A24F582B6}" srcId="{41B50827-7BDE-4921-A743-9FB49912D0BA}" destId="{FF709D23-82DD-4FE4-B605-53F68AED0A2B}" srcOrd="2" destOrd="0" parTransId="{76C1CF3C-B31F-4CA6-8181-951A08A4F986}" sibTransId="{31F58647-BEA5-445D-8E52-B0242A0BC33A}"/>
    <dgm:cxn modelId="{0B2407D6-BF37-47B5-87B1-4952F07B902D}" srcId="{41B50827-7BDE-4921-A743-9FB49912D0BA}" destId="{5108126A-8241-45C7-BB7C-EA94115B56F8}" srcOrd="1" destOrd="0" parTransId="{91D343E2-7500-4794-8F87-CF6992CB6FF0}" sibTransId="{FD524788-65B6-4C20-BED1-0062AB4CC5B1}"/>
    <dgm:cxn modelId="{486C2FE8-8619-4E9B-8A74-D412C5149911}" srcId="{DBC613A1-9BC7-4305-841B-AECC8BEC3163}" destId="{D3282117-ECC5-455F-BD0F-944FE6B9F2EF}" srcOrd="0" destOrd="0" parTransId="{747F0DA5-6981-43A8-9797-B19540FD14F8}" sibTransId="{99B5516E-52C1-4147-9AF2-5124958F750E}"/>
    <dgm:cxn modelId="{684B78E8-06B8-4194-9798-263C7259BCAA}" type="presOf" srcId="{FF709D23-82DD-4FE4-B605-53F68AED0A2B}" destId="{C9FD2222-0C01-4FE3-A4BE-F92AE29E6896}" srcOrd="0" destOrd="2" presId="urn:microsoft.com/office/officeart/2005/8/layout/hList1"/>
    <dgm:cxn modelId="{5F5D1E4E-BB79-4CA9-9229-291A8A6187D5}" type="presParOf" srcId="{B77702E3-6D7E-42EB-ACD8-773252FBAE34}" destId="{0C145C1C-F8E9-4FC1-BCBF-DD2C5BF5CD8C}" srcOrd="0" destOrd="0" presId="urn:microsoft.com/office/officeart/2005/8/layout/hList1"/>
    <dgm:cxn modelId="{F1092672-18FF-4569-B378-D1BB045DD172}" type="presParOf" srcId="{0C145C1C-F8E9-4FC1-BCBF-DD2C5BF5CD8C}" destId="{091F576B-454A-411A-857E-6753419EA771}" srcOrd="0" destOrd="0" presId="urn:microsoft.com/office/officeart/2005/8/layout/hList1"/>
    <dgm:cxn modelId="{5FDFBE08-49FA-4867-8490-7919EAF3E97A}" type="presParOf" srcId="{0C145C1C-F8E9-4FC1-BCBF-DD2C5BF5CD8C}" destId="{3C578CA0-55D2-482E-BE94-15C78B13B5AA}" srcOrd="1" destOrd="0" presId="urn:microsoft.com/office/officeart/2005/8/layout/hList1"/>
    <dgm:cxn modelId="{79DCDE97-5B81-4C09-ABCB-5AABF6071C4C}" type="presParOf" srcId="{B77702E3-6D7E-42EB-ACD8-773252FBAE34}" destId="{2C60D718-F01E-4AB1-A964-9153BA21C898}" srcOrd="1" destOrd="0" presId="urn:microsoft.com/office/officeart/2005/8/layout/hList1"/>
    <dgm:cxn modelId="{BEAACCE5-9A93-4881-93C1-1F87ED3D2FDB}" type="presParOf" srcId="{B77702E3-6D7E-42EB-ACD8-773252FBAE34}" destId="{BCFE81BE-E0FE-4EB7-8053-C4BB7A19936A}" srcOrd="2" destOrd="0" presId="urn:microsoft.com/office/officeart/2005/8/layout/hList1"/>
    <dgm:cxn modelId="{8643B6E9-88A6-4819-AEFE-73F89EED0176}" type="presParOf" srcId="{BCFE81BE-E0FE-4EB7-8053-C4BB7A19936A}" destId="{41708FEB-7282-4931-9E78-4DD06EE8B78F}" srcOrd="0" destOrd="0" presId="urn:microsoft.com/office/officeart/2005/8/layout/hList1"/>
    <dgm:cxn modelId="{FDAB5038-7392-4DB0-BFA8-C95BB9579F30}" type="presParOf" srcId="{BCFE81BE-E0FE-4EB7-8053-C4BB7A19936A}" destId="{EF562064-9057-4F1B-8245-D6F9B425E901}" srcOrd="1" destOrd="0" presId="urn:microsoft.com/office/officeart/2005/8/layout/hList1"/>
    <dgm:cxn modelId="{E026F0AB-6224-45AA-8EBE-B5589248D844}" type="presParOf" srcId="{B77702E3-6D7E-42EB-ACD8-773252FBAE34}" destId="{F612688C-BD0D-426E-AC9B-A30CE4244252}" srcOrd="3" destOrd="0" presId="urn:microsoft.com/office/officeart/2005/8/layout/hList1"/>
    <dgm:cxn modelId="{1D4BCC4E-8DD8-43C3-8278-98B8894B94BE}" type="presParOf" srcId="{B77702E3-6D7E-42EB-ACD8-773252FBAE34}" destId="{A408D0A1-A946-444C-A8E2-A4DA75588CBA}" srcOrd="4" destOrd="0" presId="urn:microsoft.com/office/officeart/2005/8/layout/hList1"/>
    <dgm:cxn modelId="{8E343DEF-405D-4AD1-A106-DA7DA092A6A6}" type="presParOf" srcId="{A408D0A1-A946-444C-A8E2-A4DA75588CBA}" destId="{F46D5A1E-01C2-4500-8B39-A8EE8D0F1545}" srcOrd="0" destOrd="0" presId="urn:microsoft.com/office/officeart/2005/8/layout/hList1"/>
    <dgm:cxn modelId="{6E643111-2CB5-4F32-9EDC-E3A424BB717C}" type="presParOf" srcId="{A408D0A1-A946-444C-A8E2-A4DA75588CBA}" destId="{C9FD2222-0C01-4FE3-A4BE-F92AE29E6896}"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1D943B-50E3-41B7-A4B4-18D834B4E78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7E2B436-A831-49CE-9054-46B41CB88917}">
      <dgm:prSet/>
      <dgm:spPr/>
      <dgm:t>
        <a:bodyPr/>
        <a:lstStyle/>
        <a:p>
          <a:r>
            <a:rPr lang="en-GB" b="1"/>
            <a:t>Tunica intima</a:t>
          </a:r>
          <a:endParaRPr lang="en-US"/>
        </a:p>
      </dgm:t>
    </dgm:pt>
    <dgm:pt modelId="{02464899-78DF-4983-A54C-307A4D4B692B}" type="parTrans" cxnId="{A079521C-C18D-47E3-93D3-BDDDE34731AE}">
      <dgm:prSet/>
      <dgm:spPr/>
      <dgm:t>
        <a:bodyPr/>
        <a:lstStyle/>
        <a:p>
          <a:endParaRPr lang="en-US"/>
        </a:p>
      </dgm:t>
    </dgm:pt>
    <dgm:pt modelId="{25A65FBF-9A4D-4199-8F29-11774C904AAB}" type="sibTrans" cxnId="{A079521C-C18D-47E3-93D3-BDDDE34731AE}">
      <dgm:prSet/>
      <dgm:spPr/>
      <dgm:t>
        <a:bodyPr/>
        <a:lstStyle/>
        <a:p>
          <a:endParaRPr lang="en-US"/>
        </a:p>
      </dgm:t>
    </dgm:pt>
    <dgm:pt modelId="{8B50443B-5AA8-47AE-BA69-B0403E53E576}">
      <dgm:prSet/>
      <dgm:spPr/>
      <dgm:t>
        <a:bodyPr/>
        <a:lstStyle/>
        <a:p>
          <a:r>
            <a:rPr lang="en-GB" b="1"/>
            <a:t>Tunica media</a:t>
          </a:r>
          <a:endParaRPr lang="en-US"/>
        </a:p>
      </dgm:t>
    </dgm:pt>
    <dgm:pt modelId="{B57B3D54-B495-4036-9F82-D0EBDD2B8A6B}" type="parTrans" cxnId="{91045011-990F-4C22-A16B-6C69DBCFE78C}">
      <dgm:prSet/>
      <dgm:spPr/>
      <dgm:t>
        <a:bodyPr/>
        <a:lstStyle/>
        <a:p>
          <a:endParaRPr lang="en-US"/>
        </a:p>
      </dgm:t>
    </dgm:pt>
    <dgm:pt modelId="{EEF7B67B-D262-4699-A479-658B0D359D26}" type="sibTrans" cxnId="{91045011-990F-4C22-A16B-6C69DBCFE78C}">
      <dgm:prSet/>
      <dgm:spPr/>
      <dgm:t>
        <a:bodyPr/>
        <a:lstStyle/>
        <a:p>
          <a:endParaRPr lang="en-US"/>
        </a:p>
      </dgm:t>
    </dgm:pt>
    <dgm:pt modelId="{66306DCF-9429-471A-8E79-58682A020ADB}">
      <dgm:prSet/>
      <dgm:spPr/>
      <dgm:t>
        <a:bodyPr/>
        <a:lstStyle/>
        <a:p>
          <a:r>
            <a:rPr lang="en-GB" b="1"/>
            <a:t>Tunica externa</a:t>
          </a:r>
          <a:r>
            <a:rPr lang="en-GB"/>
            <a:t>.</a:t>
          </a:r>
          <a:endParaRPr lang="en-US"/>
        </a:p>
      </dgm:t>
    </dgm:pt>
    <dgm:pt modelId="{E9501095-AF7D-4C6A-89E8-56482F68E2BA}" type="parTrans" cxnId="{E413A690-87A7-4333-86FB-600F75BB829A}">
      <dgm:prSet/>
      <dgm:spPr/>
      <dgm:t>
        <a:bodyPr/>
        <a:lstStyle/>
        <a:p>
          <a:endParaRPr lang="en-US"/>
        </a:p>
      </dgm:t>
    </dgm:pt>
    <dgm:pt modelId="{65D560F8-D7E9-4646-AA60-7B409E8BF47E}" type="sibTrans" cxnId="{E413A690-87A7-4333-86FB-600F75BB829A}">
      <dgm:prSet/>
      <dgm:spPr/>
      <dgm:t>
        <a:bodyPr/>
        <a:lstStyle/>
        <a:p>
          <a:endParaRPr lang="en-US"/>
        </a:p>
      </dgm:t>
    </dgm:pt>
    <dgm:pt modelId="{BFA244A3-69D2-4D8A-97F1-1FE3CA9FBE58}" type="pres">
      <dgm:prSet presAssocID="{F31D943B-50E3-41B7-A4B4-18D834B4E781}" presName="linear" presStyleCnt="0">
        <dgm:presLayoutVars>
          <dgm:animLvl val="lvl"/>
          <dgm:resizeHandles val="exact"/>
        </dgm:presLayoutVars>
      </dgm:prSet>
      <dgm:spPr/>
    </dgm:pt>
    <dgm:pt modelId="{B4256B14-535D-4FD2-9C1E-AA192C7A5FCF}" type="pres">
      <dgm:prSet presAssocID="{17E2B436-A831-49CE-9054-46B41CB88917}" presName="parentText" presStyleLbl="node1" presStyleIdx="0" presStyleCnt="3">
        <dgm:presLayoutVars>
          <dgm:chMax val="0"/>
          <dgm:bulletEnabled val="1"/>
        </dgm:presLayoutVars>
      </dgm:prSet>
      <dgm:spPr/>
    </dgm:pt>
    <dgm:pt modelId="{C743A027-C018-4BF0-9517-1E197722E855}" type="pres">
      <dgm:prSet presAssocID="{25A65FBF-9A4D-4199-8F29-11774C904AAB}" presName="spacer" presStyleCnt="0"/>
      <dgm:spPr/>
    </dgm:pt>
    <dgm:pt modelId="{C1CF1861-CF01-4307-A628-198F2E49CEF5}" type="pres">
      <dgm:prSet presAssocID="{8B50443B-5AA8-47AE-BA69-B0403E53E576}" presName="parentText" presStyleLbl="node1" presStyleIdx="1" presStyleCnt="3">
        <dgm:presLayoutVars>
          <dgm:chMax val="0"/>
          <dgm:bulletEnabled val="1"/>
        </dgm:presLayoutVars>
      </dgm:prSet>
      <dgm:spPr/>
    </dgm:pt>
    <dgm:pt modelId="{BAE0FB0E-8344-4872-9752-683FA2305B18}" type="pres">
      <dgm:prSet presAssocID="{EEF7B67B-D262-4699-A479-658B0D359D26}" presName="spacer" presStyleCnt="0"/>
      <dgm:spPr/>
    </dgm:pt>
    <dgm:pt modelId="{8BBD5411-89D2-4C8C-8DEE-60D4BA1AB5F7}" type="pres">
      <dgm:prSet presAssocID="{66306DCF-9429-471A-8E79-58682A020ADB}" presName="parentText" presStyleLbl="node1" presStyleIdx="2" presStyleCnt="3">
        <dgm:presLayoutVars>
          <dgm:chMax val="0"/>
          <dgm:bulletEnabled val="1"/>
        </dgm:presLayoutVars>
      </dgm:prSet>
      <dgm:spPr/>
    </dgm:pt>
  </dgm:ptLst>
  <dgm:cxnLst>
    <dgm:cxn modelId="{7C71D208-8C03-439D-910E-8DC6DE9E5DB4}" type="presOf" srcId="{8B50443B-5AA8-47AE-BA69-B0403E53E576}" destId="{C1CF1861-CF01-4307-A628-198F2E49CEF5}" srcOrd="0" destOrd="0" presId="urn:microsoft.com/office/officeart/2005/8/layout/vList2"/>
    <dgm:cxn modelId="{91045011-990F-4C22-A16B-6C69DBCFE78C}" srcId="{F31D943B-50E3-41B7-A4B4-18D834B4E781}" destId="{8B50443B-5AA8-47AE-BA69-B0403E53E576}" srcOrd="1" destOrd="0" parTransId="{B57B3D54-B495-4036-9F82-D0EBDD2B8A6B}" sibTransId="{EEF7B67B-D262-4699-A479-658B0D359D26}"/>
    <dgm:cxn modelId="{A079521C-C18D-47E3-93D3-BDDDE34731AE}" srcId="{F31D943B-50E3-41B7-A4B4-18D834B4E781}" destId="{17E2B436-A831-49CE-9054-46B41CB88917}" srcOrd="0" destOrd="0" parTransId="{02464899-78DF-4983-A54C-307A4D4B692B}" sibTransId="{25A65FBF-9A4D-4199-8F29-11774C904AAB}"/>
    <dgm:cxn modelId="{90DA504D-568C-432C-90EA-C069873D1269}" type="presOf" srcId="{F31D943B-50E3-41B7-A4B4-18D834B4E781}" destId="{BFA244A3-69D2-4D8A-97F1-1FE3CA9FBE58}" srcOrd="0" destOrd="0" presId="urn:microsoft.com/office/officeart/2005/8/layout/vList2"/>
    <dgm:cxn modelId="{E413A690-87A7-4333-86FB-600F75BB829A}" srcId="{F31D943B-50E3-41B7-A4B4-18D834B4E781}" destId="{66306DCF-9429-471A-8E79-58682A020ADB}" srcOrd="2" destOrd="0" parTransId="{E9501095-AF7D-4C6A-89E8-56482F68E2BA}" sibTransId="{65D560F8-D7E9-4646-AA60-7B409E8BF47E}"/>
    <dgm:cxn modelId="{3AA16FC4-201C-4D43-A0D8-86E95019D4DE}" type="presOf" srcId="{66306DCF-9429-471A-8E79-58682A020ADB}" destId="{8BBD5411-89D2-4C8C-8DEE-60D4BA1AB5F7}" srcOrd="0" destOrd="0" presId="urn:microsoft.com/office/officeart/2005/8/layout/vList2"/>
    <dgm:cxn modelId="{20572DCC-1158-4CA4-8F5C-2679F7651020}" type="presOf" srcId="{17E2B436-A831-49CE-9054-46B41CB88917}" destId="{B4256B14-535D-4FD2-9C1E-AA192C7A5FCF}" srcOrd="0" destOrd="0" presId="urn:microsoft.com/office/officeart/2005/8/layout/vList2"/>
    <dgm:cxn modelId="{2F5D3834-0BD2-4723-9264-19407C63C3C2}" type="presParOf" srcId="{BFA244A3-69D2-4D8A-97F1-1FE3CA9FBE58}" destId="{B4256B14-535D-4FD2-9C1E-AA192C7A5FCF}" srcOrd="0" destOrd="0" presId="urn:microsoft.com/office/officeart/2005/8/layout/vList2"/>
    <dgm:cxn modelId="{76A586DE-AE23-432E-BD12-6F9BD0E82F98}" type="presParOf" srcId="{BFA244A3-69D2-4D8A-97F1-1FE3CA9FBE58}" destId="{C743A027-C018-4BF0-9517-1E197722E855}" srcOrd="1" destOrd="0" presId="urn:microsoft.com/office/officeart/2005/8/layout/vList2"/>
    <dgm:cxn modelId="{C5B8CD2C-A6CB-447A-ADB0-D195B641BF1F}" type="presParOf" srcId="{BFA244A3-69D2-4D8A-97F1-1FE3CA9FBE58}" destId="{C1CF1861-CF01-4307-A628-198F2E49CEF5}" srcOrd="2" destOrd="0" presId="urn:microsoft.com/office/officeart/2005/8/layout/vList2"/>
    <dgm:cxn modelId="{0E1FEE51-A817-4246-870E-05FA43E34B1B}" type="presParOf" srcId="{BFA244A3-69D2-4D8A-97F1-1FE3CA9FBE58}" destId="{BAE0FB0E-8344-4872-9752-683FA2305B18}" srcOrd="3" destOrd="0" presId="urn:microsoft.com/office/officeart/2005/8/layout/vList2"/>
    <dgm:cxn modelId="{7068F81F-9386-433F-8EF0-22F102A9E270}" type="presParOf" srcId="{BFA244A3-69D2-4D8A-97F1-1FE3CA9FBE58}" destId="{8BBD5411-89D2-4C8C-8DEE-60D4BA1AB5F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F909249-E5D9-492E-B061-1B8FABFCCB52}" type="doc">
      <dgm:prSet loTypeId="urn:microsoft.com/office/officeart/2005/8/layout/vList2" loCatId="list" qsTypeId="urn:microsoft.com/office/officeart/2005/8/quickstyle/simple1" qsCatId="simple" csTypeId="urn:microsoft.com/office/officeart/2005/8/colors/accent6_2" csCatId="accent6"/>
      <dgm:spPr/>
      <dgm:t>
        <a:bodyPr/>
        <a:lstStyle/>
        <a:p>
          <a:endParaRPr lang="en-US"/>
        </a:p>
      </dgm:t>
    </dgm:pt>
    <dgm:pt modelId="{8E17B7C7-584A-435D-B68A-AF4C6233DF04}">
      <dgm:prSet/>
      <dgm:spPr/>
      <dgm:t>
        <a:bodyPr/>
        <a:lstStyle/>
        <a:p>
          <a:r>
            <a:rPr lang="en-US"/>
            <a:t>The average human has 5 litres of blood</a:t>
          </a:r>
        </a:p>
      </dgm:t>
    </dgm:pt>
    <dgm:pt modelId="{C9FEEB31-5BF1-4A63-8382-CAAC6F22BEC7}" type="parTrans" cxnId="{F44E36F8-FBDC-41A5-BB50-80D9A9462BD8}">
      <dgm:prSet/>
      <dgm:spPr/>
      <dgm:t>
        <a:bodyPr/>
        <a:lstStyle/>
        <a:p>
          <a:endParaRPr lang="en-US"/>
        </a:p>
      </dgm:t>
    </dgm:pt>
    <dgm:pt modelId="{90963966-5A3D-4C21-B16B-3CAD9F1BD671}" type="sibTrans" cxnId="{F44E36F8-FBDC-41A5-BB50-80D9A9462BD8}">
      <dgm:prSet/>
      <dgm:spPr/>
      <dgm:t>
        <a:bodyPr/>
        <a:lstStyle/>
        <a:p>
          <a:endParaRPr lang="en-US"/>
        </a:p>
      </dgm:t>
    </dgm:pt>
    <dgm:pt modelId="{145DE507-57C6-4F67-A4A6-F47E9182C6D8}">
      <dgm:prSet/>
      <dgm:spPr/>
      <dgm:t>
        <a:bodyPr/>
        <a:lstStyle/>
        <a:p>
          <a:r>
            <a:rPr lang="en-US"/>
            <a:t>It is a transporting fluid</a:t>
          </a:r>
        </a:p>
      </dgm:t>
    </dgm:pt>
    <dgm:pt modelId="{97C7423C-82FC-47E9-B31C-0BBF106C27F8}" type="parTrans" cxnId="{A8656A36-0FE9-4065-99AC-D092153EAF7E}">
      <dgm:prSet/>
      <dgm:spPr/>
      <dgm:t>
        <a:bodyPr/>
        <a:lstStyle/>
        <a:p>
          <a:endParaRPr lang="en-US"/>
        </a:p>
      </dgm:t>
    </dgm:pt>
    <dgm:pt modelId="{2CD2DB75-F2D9-44FE-A707-6D2A1F906C8A}" type="sibTrans" cxnId="{A8656A36-0FE9-4065-99AC-D092153EAF7E}">
      <dgm:prSet/>
      <dgm:spPr/>
      <dgm:t>
        <a:bodyPr/>
        <a:lstStyle/>
        <a:p>
          <a:endParaRPr lang="en-US"/>
        </a:p>
      </dgm:t>
    </dgm:pt>
    <dgm:pt modelId="{315A2CA8-AD44-43CE-988F-39CD31A4981E}">
      <dgm:prSet/>
      <dgm:spPr/>
      <dgm:t>
        <a:bodyPr/>
        <a:lstStyle/>
        <a:p>
          <a:r>
            <a:rPr lang="en-US"/>
            <a:t>It carries vital substances to all parts of the body</a:t>
          </a:r>
        </a:p>
      </dgm:t>
    </dgm:pt>
    <dgm:pt modelId="{3EBF51C3-2F5A-4405-B763-EAE6B7104870}" type="parTrans" cxnId="{5250A375-99DF-4296-B819-D7E51A38F68E}">
      <dgm:prSet/>
      <dgm:spPr/>
      <dgm:t>
        <a:bodyPr/>
        <a:lstStyle/>
        <a:p>
          <a:endParaRPr lang="en-US"/>
        </a:p>
      </dgm:t>
    </dgm:pt>
    <dgm:pt modelId="{8A04390E-0094-44E6-B5A7-B1C5C0709BDD}" type="sibTrans" cxnId="{5250A375-99DF-4296-B819-D7E51A38F68E}">
      <dgm:prSet/>
      <dgm:spPr/>
      <dgm:t>
        <a:bodyPr/>
        <a:lstStyle/>
        <a:p>
          <a:endParaRPr lang="en-US"/>
        </a:p>
      </dgm:t>
    </dgm:pt>
    <dgm:pt modelId="{E7430BCF-8903-49D9-83EE-15798CCA27EC}" type="pres">
      <dgm:prSet presAssocID="{9F909249-E5D9-492E-B061-1B8FABFCCB52}" presName="linear" presStyleCnt="0">
        <dgm:presLayoutVars>
          <dgm:animLvl val="lvl"/>
          <dgm:resizeHandles val="exact"/>
        </dgm:presLayoutVars>
      </dgm:prSet>
      <dgm:spPr/>
    </dgm:pt>
    <dgm:pt modelId="{9B7665F8-A022-4828-82F2-2A126F6C2761}" type="pres">
      <dgm:prSet presAssocID="{8E17B7C7-584A-435D-B68A-AF4C6233DF04}" presName="parentText" presStyleLbl="node1" presStyleIdx="0" presStyleCnt="3">
        <dgm:presLayoutVars>
          <dgm:chMax val="0"/>
          <dgm:bulletEnabled val="1"/>
        </dgm:presLayoutVars>
      </dgm:prSet>
      <dgm:spPr/>
    </dgm:pt>
    <dgm:pt modelId="{07D9DA6D-0E72-46CE-891D-93C291BAFF5B}" type="pres">
      <dgm:prSet presAssocID="{90963966-5A3D-4C21-B16B-3CAD9F1BD671}" presName="spacer" presStyleCnt="0"/>
      <dgm:spPr/>
    </dgm:pt>
    <dgm:pt modelId="{64D7BFB9-EBFC-4FDB-AF5F-9EC848C6D886}" type="pres">
      <dgm:prSet presAssocID="{145DE507-57C6-4F67-A4A6-F47E9182C6D8}" presName="parentText" presStyleLbl="node1" presStyleIdx="1" presStyleCnt="3">
        <dgm:presLayoutVars>
          <dgm:chMax val="0"/>
          <dgm:bulletEnabled val="1"/>
        </dgm:presLayoutVars>
      </dgm:prSet>
      <dgm:spPr/>
    </dgm:pt>
    <dgm:pt modelId="{B25F23EB-AAC2-43E3-9C52-67F1EAD0B69A}" type="pres">
      <dgm:prSet presAssocID="{2CD2DB75-F2D9-44FE-A707-6D2A1F906C8A}" presName="spacer" presStyleCnt="0"/>
      <dgm:spPr/>
    </dgm:pt>
    <dgm:pt modelId="{28F0F8E2-96CB-490B-AE19-EBE8864EEA77}" type="pres">
      <dgm:prSet presAssocID="{315A2CA8-AD44-43CE-988F-39CD31A4981E}" presName="parentText" presStyleLbl="node1" presStyleIdx="2" presStyleCnt="3">
        <dgm:presLayoutVars>
          <dgm:chMax val="0"/>
          <dgm:bulletEnabled val="1"/>
        </dgm:presLayoutVars>
      </dgm:prSet>
      <dgm:spPr/>
    </dgm:pt>
  </dgm:ptLst>
  <dgm:cxnLst>
    <dgm:cxn modelId="{A4680E06-843D-4C0D-A6DD-5D9C4B3A50F4}" type="presOf" srcId="{315A2CA8-AD44-43CE-988F-39CD31A4981E}" destId="{28F0F8E2-96CB-490B-AE19-EBE8864EEA77}" srcOrd="0" destOrd="0" presId="urn:microsoft.com/office/officeart/2005/8/layout/vList2"/>
    <dgm:cxn modelId="{A8656A36-0FE9-4065-99AC-D092153EAF7E}" srcId="{9F909249-E5D9-492E-B061-1B8FABFCCB52}" destId="{145DE507-57C6-4F67-A4A6-F47E9182C6D8}" srcOrd="1" destOrd="0" parTransId="{97C7423C-82FC-47E9-B31C-0BBF106C27F8}" sibTransId="{2CD2DB75-F2D9-44FE-A707-6D2A1F906C8A}"/>
    <dgm:cxn modelId="{9AF7B466-514D-42DF-AE1A-6BC610F87D0C}" type="presOf" srcId="{9F909249-E5D9-492E-B061-1B8FABFCCB52}" destId="{E7430BCF-8903-49D9-83EE-15798CCA27EC}" srcOrd="0" destOrd="0" presId="urn:microsoft.com/office/officeart/2005/8/layout/vList2"/>
    <dgm:cxn modelId="{B50A3E55-7530-440E-9A8A-A6B44F8535EF}" type="presOf" srcId="{8E17B7C7-584A-435D-B68A-AF4C6233DF04}" destId="{9B7665F8-A022-4828-82F2-2A126F6C2761}" srcOrd="0" destOrd="0" presId="urn:microsoft.com/office/officeart/2005/8/layout/vList2"/>
    <dgm:cxn modelId="{5250A375-99DF-4296-B819-D7E51A38F68E}" srcId="{9F909249-E5D9-492E-B061-1B8FABFCCB52}" destId="{315A2CA8-AD44-43CE-988F-39CD31A4981E}" srcOrd="2" destOrd="0" parTransId="{3EBF51C3-2F5A-4405-B763-EAE6B7104870}" sibTransId="{8A04390E-0094-44E6-B5A7-B1C5C0709BDD}"/>
    <dgm:cxn modelId="{394E158F-381B-47FF-BA74-648A9D454F75}" type="presOf" srcId="{145DE507-57C6-4F67-A4A6-F47E9182C6D8}" destId="{64D7BFB9-EBFC-4FDB-AF5F-9EC848C6D886}" srcOrd="0" destOrd="0" presId="urn:microsoft.com/office/officeart/2005/8/layout/vList2"/>
    <dgm:cxn modelId="{F44E36F8-FBDC-41A5-BB50-80D9A9462BD8}" srcId="{9F909249-E5D9-492E-B061-1B8FABFCCB52}" destId="{8E17B7C7-584A-435D-B68A-AF4C6233DF04}" srcOrd="0" destOrd="0" parTransId="{C9FEEB31-5BF1-4A63-8382-CAAC6F22BEC7}" sibTransId="{90963966-5A3D-4C21-B16B-3CAD9F1BD671}"/>
    <dgm:cxn modelId="{4A87C4C5-7A0E-48E4-A930-7F7D94E52A74}" type="presParOf" srcId="{E7430BCF-8903-49D9-83EE-15798CCA27EC}" destId="{9B7665F8-A022-4828-82F2-2A126F6C2761}" srcOrd="0" destOrd="0" presId="urn:microsoft.com/office/officeart/2005/8/layout/vList2"/>
    <dgm:cxn modelId="{64DEC059-2031-4079-93B4-2488544B0E36}" type="presParOf" srcId="{E7430BCF-8903-49D9-83EE-15798CCA27EC}" destId="{07D9DA6D-0E72-46CE-891D-93C291BAFF5B}" srcOrd="1" destOrd="0" presId="urn:microsoft.com/office/officeart/2005/8/layout/vList2"/>
    <dgm:cxn modelId="{492FC659-D9E6-44C5-9305-81A17532E4F7}" type="presParOf" srcId="{E7430BCF-8903-49D9-83EE-15798CCA27EC}" destId="{64D7BFB9-EBFC-4FDB-AF5F-9EC848C6D886}" srcOrd="2" destOrd="0" presId="urn:microsoft.com/office/officeart/2005/8/layout/vList2"/>
    <dgm:cxn modelId="{5C2B47C6-09FD-4B3A-A5E5-FBAC440CD1A1}" type="presParOf" srcId="{E7430BCF-8903-49D9-83EE-15798CCA27EC}" destId="{B25F23EB-AAC2-43E3-9C52-67F1EAD0B69A}" srcOrd="3" destOrd="0" presId="urn:microsoft.com/office/officeart/2005/8/layout/vList2"/>
    <dgm:cxn modelId="{39853A85-DF09-4630-8598-7FDCE025D226}" type="presParOf" srcId="{E7430BCF-8903-49D9-83EE-15798CCA27EC}" destId="{28F0F8E2-96CB-490B-AE19-EBE8864EEA7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F5FBFF0-1432-43F9-A128-7B697CAF2A5D}"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80AD99E9-FE9E-4F24-80BB-300ABD5265C4}">
      <dgm:prSet/>
      <dgm:spPr/>
      <dgm:t>
        <a:bodyPr/>
        <a:lstStyle/>
        <a:p>
          <a:r>
            <a:rPr lang="en-US" b="1" i="0"/>
            <a:t>N</a:t>
          </a:r>
          <a:r>
            <a:rPr lang="en-US" b="0" i="0"/>
            <a:t>ever – </a:t>
          </a:r>
          <a:r>
            <a:rPr lang="en-US" b="1" i="0"/>
            <a:t>N</a:t>
          </a:r>
          <a:r>
            <a:rPr lang="en-US" b="0" i="0"/>
            <a:t>eutrophils most prevalent so bacterial infections first responders! </a:t>
          </a:r>
          <a:endParaRPr lang="en-US"/>
        </a:p>
      </dgm:t>
    </dgm:pt>
    <dgm:pt modelId="{F3FEAC92-4C07-4B37-B30D-9FB08F9E0DFD}" type="parTrans" cxnId="{352A7ECF-410D-48FB-B14A-DFEA9BD38953}">
      <dgm:prSet/>
      <dgm:spPr/>
      <dgm:t>
        <a:bodyPr/>
        <a:lstStyle/>
        <a:p>
          <a:endParaRPr lang="en-US"/>
        </a:p>
      </dgm:t>
    </dgm:pt>
    <dgm:pt modelId="{FD16358D-5A28-4F58-A31E-C66FFEB5CBF3}" type="sibTrans" cxnId="{352A7ECF-410D-48FB-B14A-DFEA9BD38953}">
      <dgm:prSet/>
      <dgm:spPr/>
      <dgm:t>
        <a:bodyPr/>
        <a:lstStyle/>
        <a:p>
          <a:endParaRPr lang="en-US"/>
        </a:p>
      </dgm:t>
    </dgm:pt>
    <dgm:pt modelId="{D154525E-BC50-49BF-ACC2-6EA24D61A8CF}">
      <dgm:prSet/>
      <dgm:spPr/>
      <dgm:t>
        <a:bodyPr/>
        <a:lstStyle/>
        <a:p>
          <a:r>
            <a:rPr lang="en-US" b="1" i="0"/>
            <a:t>L</a:t>
          </a:r>
          <a:r>
            <a:rPr lang="en-US" b="0" i="0"/>
            <a:t>et – </a:t>
          </a:r>
          <a:r>
            <a:rPr lang="en-US" b="1" i="0"/>
            <a:t>L</a:t>
          </a:r>
          <a:r>
            <a:rPr lang="en-US" b="0" i="0"/>
            <a:t>ymphocytes B and T cells produce antibodies </a:t>
          </a:r>
          <a:endParaRPr lang="en-US"/>
        </a:p>
      </dgm:t>
    </dgm:pt>
    <dgm:pt modelId="{23898943-9609-453D-BC28-219B77199182}" type="parTrans" cxnId="{E75324C2-E329-49A6-A3CB-DBE2623A98D1}">
      <dgm:prSet/>
      <dgm:spPr/>
      <dgm:t>
        <a:bodyPr/>
        <a:lstStyle/>
        <a:p>
          <a:endParaRPr lang="en-US"/>
        </a:p>
      </dgm:t>
    </dgm:pt>
    <dgm:pt modelId="{A870FE7A-2E66-4150-B125-0E107E45FF0B}" type="sibTrans" cxnId="{E75324C2-E329-49A6-A3CB-DBE2623A98D1}">
      <dgm:prSet/>
      <dgm:spPr/>
      <dgm:t>
        <a:bodyPr/>
        <a:lstStyle/>
        <a:p>
          <a:endParaRPr lang="en-US"/>
        </a:p>
      </dgm:t>
    </dgm:pt>
    <dgm:pt modelId="{5AAAEF45-BD6D-4117-9596-78C8DDF313D0}">
      <dgm:prSet/>
      <dgm:spPr/>
      <dgm:t>
        <a:bodyPr/>
        <a:lstStyle/>
        <a:p>
          <a:r>
            <a:rPr lang="en-US" b="1" i="0"/>
            <a:t>M</a:t>
          </a:r>
          <a:r>
            <a:rPr lang="en-US" b="0" i="0"/>
            <a:t>onkeys – </a:t>
          </a:r>
          <a:r>
            <a:rPr lang="en-US" b="1" i="0"/>
            <a:t>M</a:t>
          </a:r>
          <a:r>
            <a:rPr lang="en-US" b="0" i="0"/>
            <a:t>onocytes- remember munch ) phagocytosis eat the bacteria </a:t>
          </a:r>
          <a:endParaRPr lang="en-US"/>
        </a:p>
      </dgm:t>
    </dgm:pt>
    <dgm:pt modelId="{EC7428AC-5C93-4F52-8661-4BB146B34362}" type="parTrans" cxnId="{422960E6-539D-490E-9291-A541C0DF0A8B}">
      <dgm:prSet/>
      <dgm:spPr/>
      <dgm:t>
        <a:bodyPr/>
        <a:lstStyle/>
        <a:p>
          <a:endParaRPr lang="en-US"/>
        </a:p>
      </dgm:t>
    </dgm:pt>
    <dgm:pt modelId="{2FF5C410-5AC1-4D93-9999-C6B1E6BFA2A8}" type="sibTrans" cxnId="{422960E6-539D-490E-9291-A541C0DF0A8B}">
      <dgm:prSet/>
      <dgm:spPr/>
      <dgm:t>
        <a:bodyPr/>
        <a:lstStyle/>
        <a:p>
          <a:endParaRPr lang="en-US"/>
        </a:p>
      </dgm:t>
    </dgm:pt>
    <dgm:pt modelId="{695B3308-E7EB-4806-961A-6C5F99B78063}">
      <dgm:prSet/>
      <dgm:spPr/>
      <dgm:t>
        <a:bodyPr/>
        <a:lstStyle/>
        <a:p>
          <a:r>
            <a:rPr lang="en-US" b="1" i="0" dirty="0"/>
            <a:t>E</a:t>
          </a:r>
          <a:r>
            <a:rPr lang="en-US" b="0" i="0" dirty="0"/>
            <a:t>at – </a:t>
          </a:r>
          <a:r>
            <a:rPr lang="en-US" b="1" i="0" dirty="0"/>
            <a:t>E</a:t>
          </a:r>
          <a:r>
            <a:rPr lang="en-US" b="0" i="0" dirty="0"/>
            <a:t>osinophils- parasites and allergic responses inflammatory.</a:t>
          </a:r>
          <a:endParaRPr lang="en-US" dirty="0"/>
        </a:p>
      </dgm:t>
    </dgm:pt>
    <dgm:pt modelId="{354B9FB1-FA01-419B-A478-89D80B0A00BA}" type="parTrans" cxnId="{02106DC8-D885-4065-A9AD-BE616B1F5AE2}">
      <dgm:prSet/>
      <dgm:spPr/>
      <dgm:t>
        <a:bodyPr/>
        <a:lstStyle/>
        <a:p>
          <a:endParaRPr lang="en-US"/>
        </a:p>
      </dgm:t>
    </dgm:pt>
    <dgm:pt modelId="{93F82DB4-9113-4DAF-9504-637AEDC9DF94}" type="sibTrans" cxnId="{02106DC8-D885-4065-A9AD-BE616B1F5AE2}">
      <dgm:prSet/>
      <dgm:spPr/>
      <dgm:t>
        <a:bodyPr/>
        <a:lstStyle/>
        <a:p>
          <a:endParaRPr lang="en-US"/>
        </a:p>
      </dgm:t>
    </dgm:pt>
    <dgm:pt modelId="{0225B08B-F7DE-4C39-A967-2C8BA34347AC}">
      <dgm:prSet/>
      <dgm:spPr/>
      <dgm:t>
        <a:bodyPr/>
        <a:lstStyle/>
        <a:p>
          <a:r>
            <a:rPr lang="en-US" b="1" i="0"/>
            <a:t>B</a:t>
          </a:r>
          <a:r>
            <a:rPr lang="en-US" b="0" i="0"/>
            <a:t>ananas – </a:t>
          </a:r>
          <a:r>
            <a:rPr lang="en-US" b="1" i="0"/>
            <a:t>B</a:t>
          </a:r>
          <a:r>
            <a:rPr lang="en-US" b="0" i="0"/>
            <a:t>asophils </a:t>
          </a:r>
          <a:r>
            <a:rPr lang="en-US"/>
            <a:t>Allergic and antigen response release histamine.</a:t>
          </a:r>
        </a:p>
      </dgm:t>
    </dgm:pt>
    <dgm:pt modelId="{0E5F78DB-2CED-490C-A864-3BCF2EF8D68F}" type="parTrans" cxnId="{2A528503-D0FA-4AA8-BED1-ED8B6262EA2B}">
      <dgm:prSet/>
      <dgm:spPr/>
      <dgm:t>
        <a:bodyPr/>
        <a:lstStyle/>
        <a:p>
          <a:endParaRPr lang="en-US"/>
        </a:p>
      </dgm:t>
    </dgm:pt>
    <dgm:pt modelId="{A8C064F0-25C4-4A1A-A5BB-DF87013C304C}" type="sibTrans" cxnId="{2A528503-D0FA-4AA8-BED1-ED8B6262EA2B}">
      <dgm:prSet/>
      <dgm:spPr/>
      <dgm:t>
        <a:bodyPr/>
        <a:lstStyle/>
        <a:p>
          <a:endParaRPr lang="en-US"/>
        </a:p>
      </dgm:t>
    </dgm:pt>
    <dgm:pt modelId="{593B9A86-4BA6-4B12-BE51-18A1398DE1ED}" type="pres">
      <dgm:prSet presAssocID="{AF5FBFF0-1432-43F9-A128-7B697CAF2A5D}" presName="diagram" presStyleCnt="0">
        <dgm:presLayoutVars>
          <dgm:dir/>
          <dgm:resizeHandles val="exact"/>
        </dgm:presLayoutVars>
      </dgm:prSet>
      <dgm:spPr/>
    </dgm:pt>
    <dgm:pt modelId="{545336D6-6E6C-4E46-B82C-127342E5A780}" type="pres">
      <dgm:prSet presAssocID="{80AD99E9-FE9E-4F24-80BB-300ABD5265C4}" presName="node" presStyleLbl="node1" presStyleIdx="0" presStyleCnt="5">
        <dgm:presLayoutVars>
          <dgm:bulletEnabled val="1"/>
        </dgm:presLayoutVars>
      </dgm:prSet>
      <dgm:spPr/>
    </dgm:pt>
    <dgm:pt modelId="{4E8E0452-2DE1-49E7-A076-B2D0BC3703EF}" type="pres">
      <dgm:prSet presAssocID="{FD16358D-5A28-4F58-A31E-C66FFEB5CBF3}" presName="sibTrans" presStyleCnt="0"/>
      <dgm:spPr/>
    </dgm:pt>
    <dgm:pt modelId="{47FE4630-100D-4D4B-B257-075A405F6504}" type="pres">
      <dgm:prSet presAssocID="{D154525E-BC50-49BF-ACC2-6EA24D61A8CF}" presName="node" presStyleLbl="node1" presStyleIdx="1" presStyleCnt="5">
        <dgm:presLayoutVars>
          <dgm:bulletEnabled val="1"/>
        </dgm:presLayoutVars>
      </dgm:prSet>
      <dgm:spPr/>
    </dgm:pt>
    <dgm:pt modelId="{6BF03F56-F769-4A5B-BAEF-358E35E130CC}" type="pres">
      <dgm:prSet presAssocID="{A870FE7A-2E66-4150-B125-0E107E45FF0B}" presName="sibTrans" presStyleCnt="0"/>
      <dgm:spPr/>
    </dgm:pt>
    <dgm:pt modelId="{8605FD38-9F82-479E-82A7-6AED4B139A40}" type="pres">
      <dgm:prSet presAssocID="{5AAAEF45-BD6D-4117-9596-78C8DDF313D0}" presName="node" presStyleLbl="node1" presStyleIdx="2" presStyleCnt="5">
        <dgm:presLayoutVars>
          <dgm:bulletEnabled val="1"/>
        </dgm:presLayoutVars>
      </dgm:prSet>
      <dgm:spPr/>
    </dgm:pt>
    <dgm:pt modelId="{FB0101F4-B6A8-46B4-AED0-2CA597B0DB13}" type="pres">
      <dgm:prSet presAssocID="{2FF5C410-5AC1-4D93-9999-C6B1E6BFA2A8}" presName="sibTrans" presStyleCnt="0"/>
      <dgm:spPr/>
    </dgm:pt>
    <dgm:pt modelId="{9268356F-6783-49F6-89BC-CFCAE1102141}" type="pres">
      <dgm:prSet presAssocID="{695B3308-E7EB-4806-961A-6C5F99B78063}" presName="node" presStyleLbl="node1" presStyleIdx="3" presStyleCnt="5">
        <dgm:presLayoutVars>
          <dgm:bulletEnabled val="1"/>
        </dgm:presLayoutVars>
      </dgm:prSet>
      <dgm:spPr/>
    </dgm:pt>
    <dgm:pt modelId="{FE950987-52E5-4570-9BE2-839FD331E6C1}" type="pres">
      <dgm:prSet presAssocID="{93F82DB4-9113-4DAF-9504-637AEDC9DF94}" presName="sibTrans" presStyleCnt="0"/>
      <dgm:spPr/>
    </dgm:pt>
    <dgm:pt modelId="{F9092E56-99FE-4A1E-966F-5E2B87F36FC2}" type="pres">
      <dgm:prSet presAssocID="{0225B08B-F7DE-4C39-A967-2C8BA34347AC}" presName="node" presStyleLbl="node1" presStyleIdx="4" presStyleCnt="5">
        <dgm:presLayoutVars>
          <dgm:bulletEnabled val="1"/>
        </dgm:presLayoutVars>
      </dgm:prSet>
      <dgm:spPr/>
    </dgm:pt>
  </dgm:ptLst>
  <dgm:cxnLst>
    <dgm:cxn modelId="{2A528503-D0FA-4AA8-BED1-ED8B6262EA2B}" srcId="{AF5FBFF0-1432-43F9-A128-7B697CAF2A5D}" destId="{0225B08B-F7DE-4C39-A967-2C8BA34347AC}" srcOrd="4" destOrd="0" parTransId="{0E5F78DB-2CED-490C-A864-3BCF2EF8D68F}" sibTransId="{A8C064F0-25C4-4A1A-A5BB-DF87013C304C}"/>
    <dgm:cxn modelId="{E7C7036B-F549-43D7-9FE4-717E14633FB3}" type="presOf" srcId="{5AAAEF45-BD6D-4117-9596-78C8DDF313D0}" destId="{8605FD38-9F82-479E-82A7-6AED4B139A40}" srcOrd="0" destOrd="0" presId="urn:microsoft.com/office/officeart/2005/8/layout/default"/>
    <dgm:cxn modelId="{76569A77-42B7-4898-96E1-16C0D56414D8}" type="presOf" srcId="{D154525E-BC50-49BF-ACC2-6EA24D61A8CF}" destId="{47FE4630-100D-4D4B-B257-075A405F6504}" srcOrd="0" destOrd="0" presId="urn:microsoft.com/office/officeart/2005/8/layout/default"/>
    <dgm:cxn modelId="{5772F977-E3FF-4FBA-8949-04361E99E592}" type="presOf" srcId="{695B3308-E7EB-4806-961A-6C5F99B78063}" destId="{9268356F-6783-49F6-89BC-CFCAE1102141}" srcOrd="0" destOrd="0" presId="urn:microsoft.com/office/officeart/2005/8/layout/default"/>
    <dgm:cxn modelId="{E75324C2-E329-49A6-A3CB-DBE2623A98D1}" srcId="{AF5FBFF0-1432-43F9-A128-7B697CAF2A5D}" destId="{D154525E-BC50-49BF-ACC2-6EA24D61A8CF}" srcOrd="1" destOrd="0" parTransId="{23898943-9609-453D-BC28-219B77199182}" sibTransId="{A870FE7A-2E66-4150-B125-0E107E45FF0B}"/>
    <dgm:cxn modelId="{02106DC8-D885-4065-A9AD-BE616B1F5AE2}" srcId="{AF5FBFF0-1432-43F9-A128-7B697CAF2A5D}" destId="{695B3308-E7EB-4806-961A-6C5F99B78063}" srcOrd="3" destOrd="0" parTransId="{354B9FB1-FA01-419B-A478-89D80B0A00BA}" sibTransId="{93F82DB4-9113-4DAF-9504-637AEDC9DF94}"/>
    <dgm:cxn modelId="{352A7ECF-410D-48FB-B14A-DFEA9BD38953}" srcId="{AF5FBFF0-1432-43F9-A128-7B697CAF2A5D}" destId="{80AD99E9-FE9E-4F24-80BB-300ABD5265C4}" srcOrd="0" destOrd="0" parTransId="{F3FEAC92-4C07-4B37-B30D-9FB08F9E0DFD}" sibTransId="{FD16358D-5A28-4F58-A31E-C66FFEB5CBF3}"/>
    <dgm:cxn modelId="{422960E6-539D-490E-9291-A541C0DF0A8B}" srcId="{AF5FBFF0-1432-43F9-A128-7B697CAF2A5D}" destId="{5AAAEF45-BD6D-4117-9596-78C8DDF313D0}" srcOrd="2" destOrd="0" parTransId="{EC7428AC-5C93-4F52-8661-4BB146B34362}" sibTransId="{2FF5C410-5AC1-4D93-9999-C6B1E6BFA2A8}"/>
    <dgm:cxn modelId="{6F9224E8-01F8-462B-A564-DA96ABAE92E8}" type="presOf" srcId="{0225B08B-F7DE-4C39-A967-2C8BA34347AC}" destId="{F9092E56-99FE-4A1E-966F-5E2B87F36FC2}" srcOrd="0" destOrd="0" presId="urn:microsoft.com/office/officeart/2005/8/layout/default"/>
    <dgm:cxn modelId="{FD11C5EB-2F2A-4489-9F4D-E7A3564CF1F6}" type="presOf" srcId="{80AD99E9-FE9E-4F24-80BB-300ABD5265C4}" destId="{545336D6-6E6C-4E46-B82C-127342E5A780}" srcOrd="0" destOrd="0" presId="urn:microsoft.com/office/officeart/2005/8/layout/default"/>
    <dgm:cxn modelId="{1FA4B3F8-FFC2-490C-A6F2-BB7AA0B3573C}" type="presOf" srcId="{AF5FBFF0-1432-43F9-A128-7B697CAF2A5D}" destId="{593B9A86-4BA6-4B12-BE51-18A1398DE1ED}" srcOrd="0" destOrd="0" presId="urn:microsoft.com/office/officeart/2005/8/layout/default"/>
    <dgm:cxn modelId="{EE9214D4-E5A5-4DBC-B9B1-3B1D120A7BD0}" type="presParOf" srcId="{593B9A86-4BA6-4B12-BE51-18A1398DE1ED}" destId="{545336D6-6E6C-4E46-B82C-127342E5A780}" srcOrd="0" destOrd="0" presId="urn:microsoft.com/office/officeart/2005/8/layout/default"/>
    <dgm:cxn modelId="{EECB76F7-A9F1-4D21-943C-B2F3C3A449ED}" type="presParOf" srcId="{593B9A86-4BA6-4B12-BE51-18A1398DE1ED}" destId="{4E8E0452-2DE1-49E7-A076-B2D0BC3703EF}" srcOrd="1" destOrd="0" presId="urn:microsoft.com/office/officeart/2005/8/layout/default"/>
    <dgm:cxn modelId="{F898F7C0-A865-4B33-A03F-8282CD70D480}" type="presParOf" srcId="{593B9A86-4BA6-4B12-BE51-18A1398DE1ED}" destId="{47FE4630-100D-4D4B-B257-075A405F6504}" srcOrd="2" destOrd="0" presId="urn:microsoft.com/office/officeart/2005/8/layout/default"/>
    <dgm:cxn modelId="{E6F97FD0-10FF-4F43-B7B9-771387CA8D4A}" type="presParOf" srcId="{593B9A86-4BA6-4B12-BE51-18A1398DE1ED}" destId="{6BF03F56-F769-4A5B-BAEF-358E35E130CC}" srcOrd="3" destOrd="0" presId="urn:microsoft.com/office/officeart/2005/8/layout/default"/>
    <dgm:cxn modelId="{C2C203DC-895F-4E92-90AF-B0B62D2CCA86}" type="presParOf" srcId="{593B9A86-4BA6-4B12-BE51-18A1398DE1ED}" destId="{8605FD38-9F82-479E-82A7-6AED4B139A40}" srcOrd="4" destOrd="0" presId="urn:microsoft.com/office/officeart/2005/8/layout/default"/>
    <dgm:cxn modelId="{ED494647-5000-4E7C-B232-0A668F7E058E}" type="presParOf" srcId="{593B9A86-4BA6-4B12-BE51-18A1398DE1ED}" destId="{FB0101F4-B6A8-46B4-AED0-2CA597B0DB13}" srcOrd="5" destOrd="0" presId="urn:microsoft.com/office/officeart/2005/8/layout/default"/>
    <dgm:cxn modelId="{12BC67B1-FC73-484B-A6AD-5E8FD25EA0CC}" type="presParOf" srcId="{593B9A86-4BA6-4B12-BE51-18A1398DE1ED}" destId="{9268356F-6783-49F6-89BC-CFCAE1102141}" srcOrd="6" destOrd="0" presId="urn:microsoft.com/office/officeart/2005/8/layout/default"/>
    <dgm:cxn modelId="{6AA3D88F-22E8-4E0F-9067-DF4FAD1F33D5}" type="presParOf" srcId="{593B9A86-4BA6-4B12-BE51-18A1398DE1ED}" destId="{FE950987-52E5-4570-9BE2-839FD331E6C1}" srcOrd="7" destOrd="0" presId="urn:microsoft.com/office/officeart/2005/8/layout/default"/>
    <dgm:cxn modelId="{0D0D8214-C108-466F-896D-598E6C9546AA}" type="presParOf" srcId="{593B9A86-4BA6-4B12-BE51-18A1398DE1ED}" destId="{F9092E56-99FE-4A1E-966F-5E2B87F36FC2}"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677D289-B210-4CCB-BD98-5EC820A162B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3CB86C4-C00C-4B79-8130-3E344BF450CB}">
      <dgm:prSet/>
      <dgm:spPr/>
      <dgm:t>
        <a:bodyPr/>
        <a:lstStyle/>
        <a:p>
          <a:r>
            <a:rPr lang="en-US"/>
            <a:t>BP= CO X TPR</a:t>
          </a:r>
        </a:p>
      </dgm:t>
    </dgm:pt>
    <dgm:pt modelId="{C9817611-DB69-4E1B-8A24-BDD3A5C07D18}" type="parTrans" cxnId="{E2D9462B-A7C2-4881-99D6-5BF501F9C14F}">
      <dgm:prSet/>
      <dgm:spPr/>
      <dgm:t>
        <a:bodyPr/>
        <a:lstStyle/>
        <a:p>
          <a:endParaRPr lang="en-US"/>
        </a:p>
      </dgm:t>
    </dgm:pt>
    <dgm:pt modelId="{4DCB2BF0-3393-4E77-9CEF-5CC4E710C7B0}" type="sibTrans" cxnId="{E2D9462B-A7C2-4881-99D6-5BF501F9C14F}">
      <dgm:prSet/>
      <dgm:spPr/>
      <dgm:t>
        <a:bodyPr/>
        <a:lstStyle/>
        <a:p>
          <a:endParaRPr lang="en-US"/>
        </a:p>
      </dgm:t>
    </dgm:pt>
    <dgm:pt modelId="{E9BDAD01-60C9-4BCF-BC19-DE18E3EAA749}">
      <dgm:prSet/>
      <dgm:spPr/>
      <dgm:t>
        <a:bodyPr/>
        <a:lstStyle/>
        <a:p>
          <a:r>
            <a:rPr lang="en-US"/>
            <a:t>CO is determined by SV x HR</a:t>
          </a:r>
        </a:p>
      </dgm:t>
    </dgm:pt>
    <dgm:pt modelId="{17C5D3D0-F825-403E-91FF-07796B5AFBBB}" type="parTrans" cxnId="{C85A23AB-53AA-421D-B5CB-59C9D355BF82}">
      <dgm:prSet/>
      <dgm:spPr/>
      <dgm:t>
        <a:bodyPr/>
        <a:lstStyle/>
        <a:p>
          <a:endParaRPr lang="en-US"/>
        </a:p>
      </dgm:t>
    </dgm:pt>
    <dgm:pt modelId="{7804D60F-EBB4-4B92-AD47-098137CEEC13}" type="sibTrans" cxnId="{C85A23AB-53AA-421D-B5CB-59C9D355BF82}">
      <dgm:prSet/>
      <dgm:spPr/>
      <dgm:t>
        <a:bodyPr/>
        <a:lstStyle/>
        <a:p>
          <a:endParaRPr lang="en-US"/>
        </a:p>
      </dgm:t>
    </dgm:pt>
    <dgm:pt modelId="{B0E9398A-CC5E-470E-A523-ADBD1724C37C}">
      <dgm:prSet/>
      <dgm:spPr/>
      <dgm:t>
        <a:bodyPr/>
        <a:lstStyle/>
        <a:p>
          <a:r>
            <a:rPr lang="en-US"/>
            <a:t>Stroke volume is the </a:t>
          </a:r>
          <a:r>
            <a:rPr lang="en-US" b="1"/>
            <a:t>amount of blood ejected from the left ventricle of the heart during contraction</a:t>
          </a:r>
          <a:r>
            <a:rPr lang="en-US"/>
            <a:t>. It usually measures between </a:t>
          </a:r>
          <a:r>
            <a:rPr lang="en-US" b="1"/>
            <a:t>60 and 130 mL/beat</a:t>
          </a:r>
          <a:r>
            <a:rPr lang="en-US"/>
            <a:t> in healthy individuals.</a:t>
          </a:r>
        </a:p>
      </dgm:t>
    </dgm:pt>
    <dgm:pt modelId="{1E30A32B-898B-4A34-BC91-E0E3949E49CC}" type="parTrans" cxnId="{7CBD474A-E9A0-4290-8319-F126C3D15F03}">
      <dgm:prSet/>
      <dgm:spPr/>
      <dgm:t>
        <a:bodyPr/>
        <a:lstStyle/>
        <a:p>
          <a:endParaRPr lang="en-US"/>
        </a:p>
      </dgm:t>
    </dgm:pt>
    <dgm:pt modelId="{D20A6A15-5E02-4C50-90D6-1E16AC3C05BF}" type="sibTrans" cxnId="{7CBD474A-E9A0-4290-8319-F126C3D15F03}">
      <dgm:prSet/>
      <dgm:spPr/>
      <dgm:t>
        <a:bodyPr/>
        <a:lstStyle/>
        <a:p>
          <a:endParaRPr lang="en-US"/>
        </a:p>
      </dgm:t>
    </dgm:pt>
    <dgm:pt modelId="{2B1290F0-7222-47D4-9A7E-0F18030243DC}" type="pres">
      <dgm:prSet presAssocID="{0677D289-B210-4CCB-BD98-5EC820A162B0}" presName="linear" presStyleCnt="0">
        <dgm:presLayoutVars>
          <dgm:animLvl val="lvl"/>
          <dgm:resizeHandles val="exact"/>
        </dgm:presLayoutVars>
      </dgm:prSet>
      <dgm:spPr/>
    </dgm:pt>
    <dgm:pt modelId="{16DB0671-58B7-40AC-BEA0-785ACFA91288}" type="pres">
      <dgm:prSet presAssocID="{A3CB86C4-C00C-4B79-8130-3E344BF450CB}" presName="parentText" presStyleLbl="node1" presStyleIdx="0" presStyleCnt="3">
        <dgm:presLayoutVars>
          <dgm:chMax val="0"/>
          <dgm:bulletEnabled val="1"/>
        </dgm:presLayoutVars>
      </dgm:prSet>
      <dgm:spPr/>
    </dgm:pt>
    <dgm:pt modelId="{91D0D977-C0B1-4A56-AF4E-1D7792DAFA4F}" type="pres">
      <dgm:prSet presAssocID="{4DCB2BF0-3393-4E77-9CEF-5CC4E710C7B0}" presName="spacer" presStyleCnt="0"/>
      <dgm:spPr/>
    </dgm:pt>
    <dgm:pt modelId="{4775D71D-A94B-4B92-8EB5-BB7D4D9F0E69}" type="pres">
      <dgm:prSet presAssocID="{E9BDAD01-60C9-4BCF-BC19-DE18E3EAA749}" presName="parentText" presStyleLbl="node1" presStyleIdx="1" presStyleCnt="3">
        <dgm:presLayoutVars>
          <dgm:chMax val="0"/>
          <dgm:bulletEnabled val="1"/>
        </dgm:presLayoutVars>
      </dgm:prSet>
      <dgm:spPr/>
    </dgm:pt>
    <dgm:pt modelId="{2DA96DFB-1F34-492E-A9E3-6776B86529ED}" type="pres">
      <dgm:prSet presAssocID="{7804D60F-EBB4-4B92-AD47-098137CEEC13}" presName="spacer" presStyleCnt="0"/>
      <dgm:spPr/>
    </dgm:pt>
    <dgm:pt modelId="{6F31EF53-2A26-48B5-BA1A-DD096EB19EFA}" type="pres">
      <dgm:prSet presAssocID="{B0E9398A-CC5E-470E-A523-ADBD1724C37C}" presName="parentText" presStyleLbl="node1" presStyleIdx="2" presStyleCnt="3">
        <dgm:presLayoutVars>
          <dgm:chMax val="0"/>
          <dgm:bulletEnabled val="1"/>
        </dgm:presLayoutVars>
      </dgm:prSet>
      <dgm:spPr/>
    </dgm:pt>
  </dgm:ptLst>
  <dgm:cxnLst>
    <dgm:cxn modelId="{E2D9462B-A7C2-4881-99D6-5BF501F9C14F}" srcId="{0677D289-B210-4CCB-BD98-5EC820A162B0}" destId="{A3CB86C4-C00C-4B79-8130-3E344BF450CB}" srcOrd="0" destOrd="0" parTransId="{C9817611-DB69-4E1B-8A24-BDD3A5C07D18}" sibTransId="{4DCB2BF0-3393-4E77-9CEF-5CC4E710C7B0}"/>
    <dgm:cxn modelId="{7CBD474A-E9A0-4290-8319-F126C3D15F03}" srcId="{0677D289-B210-4CCB-BD98-5EC820A162B0}" destId="{B0E9398A-CC5E-470E-A523-ADBD1724C37C}" srcOrd="2" destOrd="0" parTransId="{1E30A32B-898B-4A34-BC91-E0E3949E49CC}" sibTransId="{D20A6A15-5E02-4C50-90D6-1E16AC3C05BF}"/>
    <dgm:cxn modelId="{60281FA2-10BA-40FD-ACE8-45F837004627}" type="presOf" srcId="{B0E9398A-CC5E-470E-A523-ADBD1724C37C}" destId="{6F31EF53-2A26-48B5-BA1A-DD096EB19EFA}" srcOrd="0" destOrd="0" presId="urn:microsoft.com/office/officeart/2005/8/layout/vList2"/>
    <dgm:cxn modelId="{C85A23AB-53AA-421D-B5CB-59C9D355BF82}" srcId="{0677D289-B210-4CCB-BD98-5EC820A162B0}" destId="{E9BDAD01-60C9-4BCF-BC19-DE18E3EAA749}" srcOrd="1" destOrd="0" parTransId="{17C5D3D0-F825-403E-91FF-07796B5AFBBB}" sibTransId="{7804D60F-EBB4-4B92-AD47-098137CEEC13}"/>
    <dgm:cxn modelId="{563BCBC3-B2C1-40ED-BD24-FF67FC44A8A8}" type="presOf" srcId="{0677D289-B210-4CCB-BD98-5EC820A162B0}" destId="{2B1290F0-7222-47D4-9A7E-0F18030243DC}" srcOrd="0" destOrd="0" presId="urn:microsoft.com/office/officeart/2005/8/layout/vList2"/>
    <dgm:cxn modelId="{291171D1-ACC9-4F15-9D11-D0090572CB4E}" type="presOf" srcId="{E9BDAD01-60C9-4BCF-BC19-DE18E3EAA749}" destId="{4775D71D-A94B-4B92-8EB5-BB7D4D9F0E69}" srcOrd="0" destOrd="0" presId="urn:microsoft.com/office/officeart/2005/8/layout/vList2"/>
    <dgm:cxn modelId="{E23421F8-ACBC-41B2-8551-5701CCBC6BDE}" type="presOf" srcId="{A3CB86C4-C00C-4B79-8130-3E344BF450CB}" destId="{16DB0671-58B7-40AC-BEA0-785ACFA91288}" srcOrd="0" destOrd="0" presId="urn:microsoft.com/office/officeart/2005/8/layout/vList2"/>
    <dgm:cxn modelId="{299D3F12-C950-4DA0-A7DB-62B74918E372}" type="presParOf" srcId="{2B1290F0-7222-47D4-9A7E-0F18030243DC}" destId="{16DB0671-58B7-40AC-BEA0-785ACFA91288}" srcOrd="0" destOrd="0" presId="urn:microsoft.com/office/officeart/2005/8/layout/vList2"/>
    <dgm:cxn modelId="{C462A9BC-01B0-4216-8A2B-C687343A2758}" type="presParOf" srcId="{2B1290F0-7222-47D4-9A7E-0F18030243DC}" destId="{91D0D977-C0B1-4A56-AF4E-1D7792DAFA4F}" srcOrd="1" destOrd="0" presId="urn:microsoft.com/office/officeart/2005/8/layout/vList2"/>
    <dgm:cxn modelId="{B72F0084-B083-4F0E-A31D-52555FA82FF4}" type="presParOf" srcId="{2B1290F0-7222-47D4-9A7E-0F18030243DC}" destId="{4775D71D-A94B-4B92-8EB5-BB7D4D9F0E69}" srcOrd="2" destOrd="0" presId="urn:microsoft.com/office/officeart/2005/8/layout/vList2"/>
    <dgm:cxn modelId="{98466ADC-5B79-48F4-B46D-CA22BE6D2BB0}" type="presParOf" srcId="{2B1290F0-7222-47D4-9A7E-0F18030243DC}" destId="{2DA96DFB-1F34-492E-A9E3-6776B86529ED}" srcOrd="3" destOrd="0" presId="urn:microsoft.com/office/officeart/2005/8/layout/vList2"/>
    <dgm:cxn modelId="{5892C766-30C0-4C87-92EE-DDCD532A0264}" type="presParOf" srcId="{2B1290F0-7222-47D4-9A7E-0F18030243DC}" destId="{6F31EF53-2A26-48B5-BA1A-DD096EB19EF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C8FB2D9-B0C2-40DB-801B-F408D69A688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5F211D2-1350-4252-949F-32E51C335DCB}">
      <dgm:prSet/>
      <dgm:spPr/>
      <dgm:t>
        <a:bodyPr/>
        <a:lstStyle/>
        <a:p>
          <a:r>
            <a:rPr lang="en-US"/>
            <a:t>Cardiac output: The </a:t>
          </a:r>
          <a:r>
            <a:rPr lang="en-US" b="1"/>
            <a:t>amount of blood the heart pumps through the circulatory system in a minute</a:t>
          </a:r>
          <a:r>
            <a:rPr lang="en-US"/>
            <a:t>. </a:t>
          </a:r>
        </a:p>
      </dgm:t>
    </dgm:pt>
    <dgm:pt modelId="{C5C772A4-E7F9-459A-81D0-D329DBE0E6D0}" type="parTrans" cxnId="{03EA2ABD-7A27-41DF-B1D4-003DA23894F2}">
      <dgm:prSet/>
      <dgm:spPr/>
      <dgm:t>
        <a:bodyPr/>
        <a:lstStyle/>
        <a:p>
          <a:endParaRPr lang="en-US"/>
        </a:p>
      </dgm:t>
    </dgm:pt>
    <dgm:pt modelId="{1F567ED4-8C75-49DE-85E0-19F137BE7C95}" type="sibTrans" cxnId="{03EA2ABD-7A27-41DF-B1D4-003DA23894F2}">
      <dgm:prSet/>
      <dgm:spPr/>
      <dgm:t>
        <a:bodyPr/>
        <a:lstStyle/>
        <a:p>
          <a:endParaRPr lang="en-US"/>
        </a:p>
      </dgm:t>
    </dgm:pt>
    <dgm:pt modelId="{FFA63B6F-A7BD-4E80-A48E-EBB93AFCE91E}">
      <dgm:prSet/>
      <dgm:spPr/>
      <dgm:t>
        <a:bodyPr/>
        <a:lstStyle/>
        <a:p>
          <a:r>
            <a:rPr lang="en-US"/>
            <a:t>Depends on circulating volume, heart muscle and HR. </a:t>
          </a:r>
        </a:p>
      </dgm:t>
    </dgm:pt>
    <dgm:pt modelId="{4F51B3E8-FD6D-4039-A6D7-3E74BD285921}" type="parTrans" cxnId="{0940A16C-F6AA-4B1B-8B90-5ED7A108561B}">
      <dgm:prSet/>
      <dgm:spPr/>
      <dgm:t>
        <a:bodyPr/>
        <a:lstStyle/>
        <a:p>
          <a:endParaRPr lang="en-US"/>
        </a:p>
      </dgm:t>
    </dgm:pt>
    <dgm:pt modelId="{DAABCDC3-1B4B-4212-BFFA-6FA17AF51867}" type="sibTrans" cxnId="{0940A16C-F6AA-4B1B-8B90-5ED7A108561B}">
      <dgm:prSet/>
      <dgm:spPr/>
      <dgm:t>
        <a:bodyPr/>
        <a:lstStyle/>
        <a:p>
          <a:endParaRPr lang="en-US"/>
        </a:p>
      </dgm:t>
    </dgm:pt>
    <dgm:pt modelId="{CD5681C6-E7DA-4B6B-9367-5CD017B57AFA}" type="pres">
      <dgm:prSet presAssocID="{8C8FB2D9-B0C2-40DB-801B-F408D69A688E}" presName="linear" presStyleCnt="0">
        <dgm:presLayoutVars>
          <dgm:animLvl val="lvl"/>
          <dgm:resizeHandles val="exact"/>
        </dgm:presLayoutVars>
      </dgm:prSet>
      <dgm:spPr/>
    </dgm:pt>
    <dgm:pt modelId="{77C7421A-3C47-45AE-92B2-B2D0C21EAAA4}" type="pres">
      <dgm:prSet presAssocID="{C5F211D2-1350-4252-949F-32E51C335DCB}" presName="parentText" presStyleLbl="node1" presStyleIdx="0" presStyleCnt="2">
        <dgm:presLayoutVars>
          <dgm:chMax val="0"/>
          <dgm:bulletEnabled val="1"/>
        </dgm:presLayoutVars>
      </dgm:prSet>
      <dgm:spPr/>
    </dgm:pt>
    <dgm:pt modelId="{BB2AA53D-0DE0-4446-BC59-20920A9B488F}" type="pres">
      <dgm:prSet presAssocID="{1F567ED4-8C75-49DE-85E0-19F137BE7C95}" presName="spacer" presStyleCnt="0"/>
      <dgm:spPr/>
    </dgm:pt>
    <dgm:pt modelId="{B8588B20-2DEA-4E95-A396-FD4B67EF1FF7}" type="pres">
      <dgm:prSet presAssocID="{FFA63B6F-A7BD-4E80-A48E-EBB93AFCE91E}" presName="parentText" presStyleLbl="node1" presStyleIdx="1" presStyleCnt="2">
        <dgm:presLayoutVars>
          <dgm:chMax val="0"/>
          <dgm:bulletEnabled val="1"/>
        </dgm:presLayoutVars>
      </dgm:prSet>
      <dgm:spPr/>
    </dgm:pt>
  </dgm:ptLst>
  <dgm:cxnLst>
    <dgm:cxn modelId="{0F3B4C4A-2939-44E7-9B98-A1E830CA9E8A}" type="presOf" srcId="{FFA63B6F-A7BD-4E80-A48E-EBB93AFCE91E}" destId="{B8588B20-2DEA-4E95-A396-FD4B67EF1FF7}" srcOrd="0" destOrd="0" presId="urn:microsoft.com/office/officeart/2005/8/layout/vList2"/>
    <dgm:cxn modelId="{0940A16C-F6AA-4B1B-8B90-5ED7A108561B}" srcId="{8C8FB2D9-B0C2-40DB-801B-F408D69A688E}" destId="{FFA63B6F-A7BD-4E80-A48E-EBB93AFCE91E}" srcOrd="1" destOrd="0" parTransId="{4F51B3E8-FD6D-4039-A6D7-3E74BD285921}" sibTransId="{DAABCDC3-1B4B-4212-BFFA-6FA17AF51867}"/>
    <dgm:cxn modelId="{24608D9A-F063-498B-91B7-423F3A73B022}" type="presOf" srcId="{8C8FB2D9-B0C2-40DB-801B-F408D69A688E}" destId="{CD5681C6-E7DA-4B6B-9367-5CD017B57AFA}" srcOrd="0" destOrd="0" presId="urn:microsoft.com/office/officeart/2005/8/layout/vList2"/>
    <dgm:cxn modelId="{03EA2ABD-7A27-41DF-B1D4-003DA23894F2}" srcId="{8C8FB2D9-B0C2-40DB-801B-F408D69A688E}" destId="{C5F211D2-1350-4252-949F-32E51C335DCB}" srcOrd="0" destOrd="0" parTransId="{C5C772A4-E7F9-459A-81D0-D329DBE0E6D0}" sibTransId="{1F567ED4-8C75-49DE-85E0-19F137BE7C95}"/>
    <dgm:cxn modelId="{39EF2FEB-191B-418B-969D-6CE933F631E4}" type="presOf" srcId="{C5F211D2-1350-4252-949F-32E51C335DCB}" destId="{77C7421A-3C47-45AE-92B2-B2D0C21EAAA4}" srcOrd="0" destOrd="0" presId="urn:microsoft.com/office/officeart/2005/8/layout/vList2"/>
    <dgm:cxn modelId="{49C5974A-FF04-4D0E-9ADC-3B17FC5AF364}" type="presParOf" srcId="{CD5681C6-E7DA-4B6B-9367-5CD017B57AFA}" destId="{77C7421A-3C47-45AE-92B2-B2D0C21EAAA4}" srcOrd="0" destOrd="0" presId="urn:microsoft.com/office/officeart/2005/8/layout/vList2"/>
    <dgm:cxn modelId="{0BA83B40-78A4-4E24-A6D4-D9D2AF543B94}" type="presParOf" srcId="{CD5681C6-E7DA-4B6B-9367-5CD017B57AFA}" destId="{BB2AA53D-0DE0-4446-BC59-20920A9B488F}" srcOrd="1" destOrd="0" presId="urn:microsoft.com/office/officeart/2005/8/layout/vList2"/>
    <dgm:cxn modelId="{F256CE36-9EC0-4A19-B369-D557025E2E94}" type="presParOf" srcId="{CD5681C6-E7DA-4B6B-9367-5CD017B57AFA}" destId="{B8588B20-2DEA-4E95-A396-FD4B67EF1FF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5039553-EE2F-44E3-A5F6-DFA3DEA55DA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18AF01E-6E66-463D-9F60-1E11241E5F98}">
      <dgm:prSet/>
      <dgm:spPr/>
      <dgm:t>
        <a:bodyPr/>
        <a:lstStyle/>
        <a:p>
          <a:r>
            <a:rPr lang="en-US"/>
            <a:t>Stroke</a:t>
          </a:r>
        </a:p>
      </dgm:t>
    </dgm:pt>
    <dgm:pt modelId="{9C73224F-147C-4595-B331-72EBF37C4AA1}" type="parTrans" cxnId="{3F938F37-D947-49D5-B427-D755AC332D7F}">
      <dgm:prSet/>
      <dgm:spPr/>
      <dgm:t>
        <a:bodyPr/>
        <a:lstStyle/>
        <a:p>
          <a:endParaRPr lang="en-US"/>
        </a:p>
      </dgm:t>
    </dgm:pt>
    <dgm:pt modelId="{98B52DE3-83B2-4635-B7F1-4C79FE5B34CC}" type="sibTrans" cxnId="{3F938F37-D947-49D5-B427-D755AC332D7F}">
      <dgm:prSet/>
      <dgm:spPr/>
      <dgm:t>
        <a:bodyPr/>
        <a:lstStyle/>
        <a:p>
          <a:endParaRPr lang="en-US"/>
        </a:p>
      </dgm:t>
    </dgm:pt>
    <dgm:pt modelId="{3B6AA248-F463-4587-8EC7-CF5717672CE3}">
      <dgm:prSet/>
      <dgm:spPr/>
      <dgm:t>
        <a:bodyPr/>
        <a:lstStyle/>
        <a:p>
          <a:r>
            <a:rPr lang="en-US"/>
            <a:t>Heart Disease</a:t>
          </a:r>
        </a:p>
      </dgm:t>
    </dgm:pt>
    <dgm:pt modelId="{C84FDB88-6F2B-4110-8500-32DA9625E1BE}" type="parTrans" cxnId="{98526204-7BF9-4C26-9C10-EDC371A9C1A7}">
      <dgm:prSet/>
      <dgm:spPr/>
      <dgm:t>
        <a:bodyPr/>
        <a:lstStyle/>
        <a:p>
          <a:endParaRPr lang="en-US"/>
        </a:p>
      </dgm:t>
    </dgm:pt>
    <dgm:pt modelId="{60EEBDDD-427C-4F43-948B-D1C24C204F86}" type="sibTrans" cxnId="{98526204-7BF9-4C26-9C10-EDC371A9C1A7}">
      <dgm:prSet/>
      <dgm:spPr/>
      <dgm:t>
        <a:bodyPr/>
        <a:lstStyle/>
        <a:p>
          <a:endParaRPr lang="en-US"/>
        </a:p>
      </dgm:t>
    </dgm:pt>
    <dgm:pt modelId="{9CC6721F-F62A-439E-8DB1-9CEF27D1BF61}">
      <dgm:prSet/>
      <dgm:spPr/>
      <dgm:t>
        <a:bodyPr/>
        <a:lstStyle/>
        <a:p>
          <a:r>
            <a:rPr lang="en-US"/>
            <a:t>Kidney disease</a:t>
          </a:r>
        </a:p>
      </dgm:t>
    </dgm:pt>
    <dgm:pt modelId="{5AAF76E2-4CBE-4A37-86C9-47157B55D77E}" type="parTrans" cxnId="{5E583C46-7816-43CE-9690-7B23889CA8E1}">
      <dgm:prSet/>
      <dgm:spPr/>
      <dgm:t>
        <a:bodyPr/>
        <a:lstStyle/>
        <a:p>
          <a:endParaRPr lang="en-US"/>
        </a:p>
      </dgm:t>
    </dgm:pt>
    <dgm:pt modelId="{713F8B2C-1F58-48C4-96C2-122EBDA54251}" type="sibTrans" cxnId="{5E583C46-7816-43CE-9690-7B23889CA8E1}">
      <dgm:prSet/>
      <dgm:spPr/>
      <dgm:t>
        <a:bodyPr/>
        <a:lstStyle/>
        <a:p>
          <a:endParaRPr lang="en-US"/>
        </a:p>
      </dgm:t>
    </dgm:pt>
    <dgm:pt modelId="{AFB5E1CC-4A34-490E-ACA6-7E5EADE04601}">
      <dgm:prSet/>
      <dgm:spPr/>
      <dgm:t>
        <a:bodyPr/>
        <a:lstStyle/>
        <a:p>
          <a:r>
            <a:rPr lang="en-US"/>
            <a:t>Eye Disease</a:t>
          </a:r>
        </a:p>
      </dgm:t>
    </dgm:pt>
    <dgm:pt modelId="{5430C7DE-4AC0-48AF-9CEA-6D75D1A113A9}" type="parTrans" cxnId="{F1FF9C8E-15EF-4152-92D5-3CCF93918F8C}">
      <dgm:prSet/>
      <dgm:spPr/>
      <dgm:t>
        <a:bodyPr/>
        <a:lstStyle/>
        <a:p>
          <a:endParaRPr lang="en-US"/>
        </a:p>
      </dgm:t>
    </dgm:pt>
    <dgm:pt modelId="{5FD9D34B-407A-4C1E-A531-9ED4B18F8FD9}" type="sibTrans" cxnId="{F1FF9C8E-15EF-4152-92D5-3CCF93918F8C}">
      <dgm:prSet/>
      <dgm:spPr/>
      <dgm:t>
        <a:bodyPr/>
        <a:lstStyle/>
        <a:p>
          <a:endParaRPr lang="en-US"/>
        </a:p>
      </dgm:t>
    </dgm:pt>
    <dgm:pt modelId="{93E813BA-3929-4E63-AB90-DD5C5A1B3407}">
      <dgm:prSet/>
      <dgm:spPr/>
      <dgm:t>
        <a:bodyPr/>
        <a:lstStyle/>
        <a:p>
          <a:r>
            <a:rPr lang="en-US"/>
            <a:t>Heart failure</a:t>
          </a:r>
        </a:p>
      </dgm:t>
    </dgm:pt>
    <dgm:pt modelId="{18ED59EB-BF38-44C3-B458-7B4CBAA30018}" type="parTrans" cxnId="{0CE41141-1288-45B6-BC23-E82A713CAFAF}">
      <dgm:prSet/>
      <dgm:spPr/>
      <dgm:t>
        <a:bodyPr/>
        <a:lstStyle/>
        <a:p>
          <a:endParaRPr lang="en-US"/>
        </a:p>
      </dgm:t>
    </dgm:pt>
    <dgm:pt modelId="{33E7D52D-9852-44D7-9D12-F35BE32D2029}" type="sibTrans" cxnId="{0CE41141-1288-45B6-BC23-E82A713CAFAF}">
      <dgm:prSet/>
      <dgm:spPr/>
      <dgm:t>
        <a:bodyPr/>
        <a:lstStyle/>
        <a:p>
          <a:endParaRPr lang="en-US"/>
        </a:p>
      </dgm:t>
    </dgm:pt>
    <dgm:pt modelId="{8E57F99C-95C2-478B-91B8-8C151E327F98}" type="pres">
      <dgm:prSet presAssocID="{45039553-EE2F-44E3-A5F6-DFA3DEA55DAF}" presName="vert0" presStyleCnt="0">
        <dgm:presLayoutVars>
          <dgm:dir/>
          <dgm:animOne val="branch"/>
          <dgm:animLvl val="lvl"/>
        </dgm:presLayoutVars>
      </dgm:prSet>
      <dgm:spPr/>
    </dgm:pt>
    <dgm:pt modelId="{80C98E70-DB30-4BDA-8CC7-7DFA725D842A}" type="pres">
      <dgm:prSet presAssocID="{F18AF01E-6E66-463D-9F60-1E11241E5F98}" presName="thickLine" presStyleLbl="alignNode1" presStyleIdx="0" presStyleCnt="5"/>
      <dgm:spPr/>
    </dgm:pt>
    <dgm:pt modelId="{902BF91C-3ABE-4E68-9350-C107C792FC95}" type="pres">
      <dgm:prSet presAssocID="{F18AF01E-6E66-463D-9F60-1E11241E5F98}" presName="horz1" presStyleCnt="0"/>
      <dgm:spPr/>
    </dgm:pt>
    <dgm:pt modelId="{7A923847-9BDA-461F-954E-BF6505001FFD}" type="pres">
      <dgm:prSet presAssocID="{F18AF01E-6E66-463D-9F60-1E11241E5F98}" presName="tx1" presStyleLbl="revTx" presStyleIdx="0" presStyleCnt="5"/>
      <dgm:spPr/>
    </dgm:pt>
    <dgm:pt modelId="{B39B2F62-A9F5-4940-955A-9741D663AEF9}" type="pres">
      <dgm:prSet presAssocID="{F18AF01E-6E66-463D-9F60-1E11241E5F98}" presName="vert1" presStyleCnt="0"/>
      <dgm:spPr/>
    </dgm:pt>
    <dgm:pt modelId="{039774D1-F1E3-4BCE-9204-05EA25134A96}" type="pres">
      <dgm:prSet presAssocID="{3B6AA248-F463-4587-8EC7-CF5717672CE3}" presName="thickLine" presStyleLbl="alignNode1" presStyleIdx="1" presStyleCnt="5"/>
      <dgm:spPr/>
    </dgm:pt>
    <dgm:pt modelId="{162A402C-FC58-48D6-9E3D-010C2D6EA2AB}" type="pres">
      <dgm:prSet presAssocID="{3B6AA248-F463-4587-8EC7-CF5717672CE3}" presName="horz1" presStyleCnt="0"/>
      <dgm:spPr/>
    </dgm:pt>
    <dgm:pt modelId="{F37E83AC-A6C0-49DE-B7B6-E8874B810AF5}" type="pres">
      <dgm:prSet presAssocID="{3B6AA248-F463-4587-8EC7-CF5717672CE3}" presName="tx1" presStyleLbl="revTx" presStyleIdx="1" presStyleCnt="5"/>
      <dgm:spPr/>
    </dgm:pt>
    <dgm:pt modelId="{602D54C6-54E4-4181-8B00-36B8F1EB2D7A}" type="pres">
      <dgm:prSet presAssocID="{3B6AA248-F463-4587-8EC7-CF5717672CE3}" presName="vert1" presStyleCnt="0"/>
      <dgm:spPr/>
    </dgm:pt>
    <dgm:pt modelId="{990B8D48-133A-4674-8CE8-03B1139B06E9}" type="pres">
      <dgm:prSet presAssocID="{9CC6721F-F62A-439E-8DB1-9CEF27D1BF61}" presName="thickLine" presStyleLbl="alignNode1" presStyleIdx="2" presStyleCnt="5"/>
      <dgm:spPr/>
    </dgm:pt>
    <dgm:pt modelId="{78E00B3E-B760-4F24-B162-157C35E715C1}" type="pres">
      <dgm:prSet presAssocID="{9CC6721F-F62A-439E-8DB1-9CEF27D1BF61}" presName="horz1" presStyleCnt="0"/>
      <dgm:spPr/>
    </dgm:pt>
    <dgm:pt modelId="{21008597-D606-423C-A48D-26C88C442773}" type="pres">
      <dgm:prSet presAssocID="{9CC6721F-F62A-439E-8DB1-9CEF27D1BF61}" presName="tx1" presStyleLbl="revTx" presStyleIdx="2" presStyleCnt="5"/>
      <dgm:spPr/>
    </dgm:pt>
    <dgm:pt modelId="{C1F389DF-7B29-4B5A-8178-54353641796C}" type="pres">
      <dgm:prSet presAssocID="{9CC6721F-F62A-439E-8DB1-9CEF27D1BF61}" presName="vert1" presStyleCnt="0"/>
      <dgm:spPr/>
    </dgm:pt>
    <dgm:pt modelId="{B618A032-CD33-4DA5-BF43-CD28DD4EDF6F}" type="pres">
      <dgm:prSet presAssocID="{AFB5E1CC-4A34-490E-ACA6-7E5EADE04601}" presName="thickLine" presStyleLbl="alignNode1" presStyleIdx="3" presStyleCnt="5"/>
      <dgm:spPr/>
    </dgm:pt>
    <dgm:pt modelId="{31A1E9FF-4C11-44AD-9565-4018E5206C0D}" type="pres">
      <dgm:prSet presAssocID="{AFB5E1CC-4A34-490E-ACA6-7E5EADE04601}" presName="horz1" presStyleCnt="0"/>
      <dgm:spPr/>
    </dgm:pt>
    <dgm:pt modelId="{1CDB16B0-9DB8-47F7-B393-9238624694A2}" type="pres">
      <dgm:prSet presAssocID="{AFB5E1CC-4A34-490E-ACA6-7E5EADE04601}" presName="tx1" presStyleLbl="revTx" presStyleIdx="3" presStyleCnt="5"/>
      <dgm:spPr/>
    </dgm:pt>
    <dgm:pt modelId="{FA74DB7F-CF4E-4D64-B5C6-D3BC0792B974}" type="pres">
      <dgm:prSet presAssocID="{AFB5E1CC-4A34-490E-ACA6-7E5EADE04601}" presName="vert1" presStyleCnt="0"/>
      <dgm:spPr/>
    </dgm:pt>
    <dgm:pt modelId="{70BAF10E-0941-4563-8E30-4397DF23AD27}" type="pres">
      <dgm:prSet presAssocID="{93E813BA-3929-4E63-AB90-DD5C5A1B3407}" presName="thickLine" presStyleLbl="alignNode1" presStyleIdx="4" presStyleCnt="5"/>
      <dgm:spPr/>
    </dgm:pt>
    <dgm:pt modelId="{7D0A8F9C-1968-47F6-8B75-83C1E70713FD}" type="pres">
      <dgm:prSet presAssocID="{93E813BA-3929-4E63-AB90-DD5C5A1B3407}" presName="horz1" presStyleCnt="0"/>
      <dgm:spPr/>
    </dgm:pt>
    <dgm:pt modelId="{75587E97-A32E-42EF-8438-6CF6FB148C63}" type="pres">
      <dgm:prSet presAssocID="{93E813BA-3929-4E63-AB90-DD5C5A1B3407}" presName="tx1" presStyleLbl="revTx" presStyleIdx="4" presStyleCnt="5"/>
      <dgm:spPr/>
    </dgm:pt>
    <dgm:pt modelId="{61458FEF-44A1-448E-935F-78AA1D1EEC9B}" type="pres">
      <dgm:prSet presAssocID="{93E813BA-3929-4E63-AB90-DD5C5A1B3407}" presName="vert1" presStyleCnt="0"/>
      <dgm:spPr/>
    </dgm:pt>
  </dgm:ptLst>
  <dgm:cxnLst>
    <dgm:cxn modelId="{98526204-7BF9-4C26-9C10-EDC371A9C1A7}" srcId="{45039553-EE2F-44E3-A5F6-DFA3DEA55DAF}" destId="{3B6AA248-F463-4587-8EC7-CF5717672CE3}" srcOrd="1" destOrd="0" parTransId="{C84FDB88-6F2B-4110-8500-32DA9625E1BE}" sibTransId="{60EEBDDD-427C-4F43-948B-D1C24C204F86}"/>
    <dgm:cxn modelId="{E88A2507-31EF-4A62-8AB5-64ECFD518529}" type="presOf" srcId="{3B6AA248-F463-4587-8EC7-CF5717672CE3}" destId="{F37E83AC-A6C0-49DE-B7B6-E8874B810AF5}" srcOrd="0" destOrd="0" presId="urn:microsoft.com/office/officeart/2008/layout/LinedList"/>
    <dgm:cxn modelId="{3F938F37-D947-49D5-B427-D755AC332D7F}" srcId="{45039553-EE2F-44E3-A5F6-DFA3DEA55DAF}" destId="{F18AF01E-6E66-463D-9F60-1E11241E5F98}" srcOrd="0" destOrd="0" parTransId="{9C73224F-147C-4595-B331-72EBF37C4AA1}" sibTransId="{98B52DE3-83B2-4635-B7F1-4C79FE5B34CC}"/>
    <dgm:cxn modelId="{0CE41141-1288-45B6-BC23-E82A713CAFAF}" srcId="{45039553-EE2F-44E3-A5F6-DFA3DEA55DAF}" destId="{93E813BA-3929-4E63-AB90-DD5C5A1B3407}" srcOrd="4" destOrd="0" parTransId="{18ED59EB-BF38-44C3-B458-7B4CBAA30018}" sibTransId="{33E7D52D-9852-44D7-9D12-F35BE32D2029}"/>
    <dgm:cxn modelId="{5E583C46-7816-43CE-9690-7B23889CA8E1}" srcId="{45039553-EE2F-44E3-A5F6-DFA3DEA55DAF}" destId="{9CC6721F-F62A-439E-8DB1-9CEF27D1BF61}" srcOrd="2" destOrd="0" parTransId="{5AAF76E2-4CBE-4A37-86C9-47157B55D77E}" sibTransId="{713F8B2C-1F58-48C4-96C2-122EBDA54251}"/>
    <dgm:cxn modelId="{2D0D916C-EC1B-4A44-AC60-A8E33069B96B}" type="presOf" srcId="{9CC6721F-F62A-439E-8DB1-9CEF27D1BF61}" destId="{21008597-D606-423C-A48D-26C88C442773}" srcOrd="0" destOrd="0" presId="urn:microsoft.com/office/officeart/2008/layout/LinedList"/>
    <dgm:cxn modelId="{63DAB47E-F06E-438E-A823-EDD60E7C97B3}" type="presOf" srcId="{93E813BA-3929-4E63-AB90-DD5C5A1B3407}" destId="{75587E97-A32E-42EF-8438-6CF6FB148C63}" srcOrd="0" destOrd="0" presId="urn:microsoft.com/office/officeart/2008/layout/LinedList"/>
    <dgm:cxn modelId="{F1FF9C8E-15EF-4152-92D5-3CCF93918F8C}" srcId="{45039553-EE2F-44E3-A5F6-DFA3DEA55DAF}" destId="{AFB5E1CC-4A34-490E-ACA6-7E5EADE04601}" srcOrd="3" destOrd="0" parTransId="{5430C7DE-4AC0-48AF-9CEA-6D75D1A113A9}" sibTransId="{5FD9D34B-407A-4C1E-A531-9ED4B18F8FD9}"/>
    <dgm:cxn modelId="{41CF12BC-FA94-4823-969B-9D77C24FAD67}" type="presOf" srcId="{45039553-EE2F-44E3-A5F6-DFA3DEA55DAF}" destId="{8E57F99C-95C2-478B-91B8-8C151E327F98}" srcOrd="0" destOrd="0" presId="urn:microsoft.com/office/officeart/2008/layout/LinedList"/>
    <dgm:cxn modelId="{F53FB4EB-E35E-497D-AF01-643C63407EE0}" type="presOf" srcId="{F18AF01E-6E66-463D-9F60-1E11241E5F98}" destId="{7A923847-9BDA-461F-954E-BF6505001FFD}" srcOrd="0" destOrd="0" presId="urn:microsoft.com/office/officeart/2008/layout/LinedList"/>
    <dgm:cxn modelId="{8133DBF7-9169-4A66-9116-A881C8213A12}" type="presOf" srcId="{AFB5E1CC-4A34-490E-ACA6-7E5EADE04601}" destId="{1CDB16B0-9DB8-47F7-B393-9238624694A2}" srcOrd="0" destOrd="0" presId="urn:microsoft.com/office/officeart/2008/layout/LinedList"/>
    <dgm:cxn modelId="{7190E2DE-16AC-4814-AFAB-B94241C34ADE}" type="presParOf" srcId="{8E57F99C-95C2-478B-91B8-8C151E327F98}" destId="{80C98E70-DB30-4BDA-8CC7-7DFA725D842A}" srcOrd="0" destOrd="0" presId="urn:microsoft.com/office/officeart/2008/layout/LinedList"/>
    <dgm:cxn modelId="{C06CCDB7-92A6-44A3-A7C0-8CAFF9974113}" type="presParOf" srcId="{8E57F99C-95C2-478B-91B8-8C151E327F98}" destId="{902BF91C-3ABE-4E68-9350-C107C792FC95}" srcOrd="1" destOrd="0" presId="urn:microsoft.com/office/officeart/2008/layout/LinedList"/>
    <dgm:cxn modelId="{74578570-28C5-46FB-B435-4C6491A7C390}" type="presParOf" srcId="{902BF91C-3ABE-4E68-9350-C107C792FC95}" destId="{7A923847-9BDA-461F-954E-BF6505001FFD}" srcOrd="0" destOrd="0" presId="urn:microsoft.com/office/officeart/2008/layout/LinedList"/>
    <dgm:cxn modelId="{C27E1C3A-276E-4A29-984B-2F214C061B8C}" type="presParOf" srcId="{902BF91C-3ABE-4E68-9350-C107C792FC95}" destId="{B39B2F62-A9F5-4940-955A-9741D663AEF9}" srcOrd="1" destOrd="0" presId="urn:microsoft.com/office/officeart/2008/layout/LinedList"/>
    <dgm:cxn modelId="{571A0034-E86D-435E-9272-1CE226FFE34C}" type="presParOf" srcId="{8E57F99C-95C2-478B-91B8-8C151E327F98}" destId="{039774D1-F1E3-4BCE-9204-05EA25134A96}" srcOrd="2" destOrd="0" presId="urn:microsoft.com/office/officeart/2008/layout/LinedList"/>
    <dgm:cxn modelId="{BD163710-33DB-4266-B604-4006AB70AF72}" type="presParOf" srcId="{8E57F99C-95C2-478B-91B8-8C151E327F98}" destId="{162A402C-FC58-48D6-9E3D-010C2D6EA2AB}" srcOrd="3" destOrd="0" presId="urn:microsoft.com/office/officeart/2008/layout/LinedList"/>
    <dgm:cxn modelId="{F9A7D8EE-7F3D-4DEF-A5FE-CF1B31EBDBC1}" type="presParOf" srcId="{162A402C-FC58-48D6-9E3D-010C2D6EA2AB}" destId="{F37E83AC-A6C0-49DE-B7B6-E8874B810AF5}" srcOrd="0" destOrd="0" presId="urn:microsoft.com/office/officeart/2008/layout/LinedList"/>
    <dgm:cxn modelId="{7EFEA9CA-8A08-42AE-8C95-5DC257E1EFD6}" type="presParOf" srcId="{162A402C-FC58-48D6-9E3D-010C2D6EA2AB}" destId="{602D54C6-54E4-4181-8B00-36B8F1EB2D7A}" srcOrd="1" destOrd="0" presId="urn:microsoft.com/office/officeart/2008/layout/LinedList"/>
    <dgm:cxn modelId="{71D30981-EDB7-49FD-B528-EFB49B1964E3}" type="presParOf" srcId="{8E57F99C-95C2-478B-91B8-8C151E327F98}" destId="{990B8D48-133A-4674-8CE8-03B1139B06E9}" srcOrd="4" destOrd="0" presId="urn:microsoft.com/office/officeart/2008/layout/LinedList"/>
    <dgm:cxn modelId="{1E7E2351-8B27-4E6F-B9CC-CFAEC1583838}" type="presParOf" srcId="{8E57F99C-95C2-478B-91B8-8C151E327F98}" destId="{78E00B3E-B760-4F24-B162-157C35E715C1}" srcOrd="5" destOrd="0" presId="urn:microsoft.com/office/officeart/2008/layout/LinedList"/>
    <dgm:cxn modelId="{42B61A2D-9582-46B9-B726-FC47B046E608}" type="presParOf" srcId="{78E00B3E-B760-4F24-B162-157C35E715C1}" destId="{21008597-D606-423C-A48D-26C88C442773}" srcOrd="0" destOrd="0" presId="urn:microsoft.com/office/officeart/2008/layout/LinedList"/>
    <dgm:cxn modelId="{CCA123C2-C568-4872-ADE9-EC41B454409E}" type="presParOf" srcId="{78E00B3E-B760-4F24-B162-157C35E715C1}" destId="{C1F389DF-7B29-4B5A-8178-54353641796C}" srcOrd="1" destOrd="0" presId="urn:microsoft.com/office/officeart/2008/layout/LinedList"/>
    <dgm:cxn modelId="{9CEB7002-FF35-412D-B9D5-99FE60FBD68F}" type="presParOf" srcId="{8E57F99C-95C2-478B-91B8-8C151E327F98}" destId="{B618A032-CD33-4DA5-BF43-CD28DD4EDF6F}" srcOrd="6" destOrd="0" presId="urn:microsoft.com/office/officeart/2008/layout/LinedList"/>
    <dgm:cxn modelId="{9B911F91-DD8F-4905-9DC6-A54F0ADE14AD}" type="presParOf" srcId="{8E57F99C-95C2-478B-91B8-8C151E327F98}" destId="{31A1E9FF-4C11-44AD-9565-4018E5206C0D}" srcOrd="7" destOrd="0" presId="urn:microsoft.com/office/officeart/2008/layout/LinedList"/>
    <dgm:cxn modelId="{A302592E-D5BF-4227-A2D8-76526E8A100D}" type="presParOf" srcId="{31A1E9FF-4C11-44AD-9565-4018E5206C0D}" destId="{1CDB16B0-9DB8-47F7-B393-9238624694A2}" srcOrd="0" destOrd="0" presId="urn:microsoft.com/office/officeart/2008/layout/LinedList"/>
    <dgm:cxn modelId="{FBA327B9-3BEF-43F7-AA2C-1170EBC673EC}" type="presParOf" srcId="{31A1E9FF-4C11-44AD-9565-4018E5206C0D}" destId="{FA74DB7F-CF4E-4D64-B5C6-D3BC0792B974}" srcOrd="1" destOrd="0" presId="urn:microsoft.com/office/officeart/2008/layout/LinedList"/>
    <dgm:cxn modelId="{178EEBE8-58A0-4D64-86DB-9107C2ABDB63}" type="presParOf" srcId="{8E57F99C-95C2-478B-91B8-8C151E327F98}" destId="{70BAF10E-0941-4563-8E30-4397DF23AD27}" srcOrd="8" destOrd="0" presId="urn:microsoft.com/office/officeart/2008/layout/LinedList"/>
    <dgm:cxn modelId="{F4FE83C5-50F1-4F95-B68F-FB826670915A}" type="presParOf" srcId="{8E57F99C-95C2-478B-91B8-8C151E327F98}" destId="{7D0A8F9C-1968-47F6-8B75-83C1E70713FD}" srcOrd="9" destOrd="0" presId="urn:microsoft.com/office/officeart/2008/layout/LinedList"/>
    <dgm:cxn modelId="{07101300-FE79-45F9-8A3A-717FCB3E4B29}" type="presParOf" srcId="{7D0A8F9C-1968-47F6-8B75-83C1E70713FD}" destId="{75587E97-A32E-42EF-8438-6CF6FB148C63}" srcOrd="0" destOrd="0" presId="urn:microsoft.com/office/officeart/2008/layout/LinedList"/>
    <dgm:cxn modelId="{65BEF75B-BD60-4977-83B9-2532A5811231}" type="presParOf" srcId="{7D0A8F9C-1968-47F6-8B75-83C1E70713FD}" destId="{61458FEF-44A1-448E-935F-78AA1D1EEC9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85AECC8-2C5E-4D77-B539-09A6300ACDD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E59C893-A4A3-4BCC-BEC7-DC6843F877F4}">
      <dgm:prSet/>
      <dgm:spPr/>
      <dgm:t>
        <a:bodyPr/>
        <a:lstStyle/>
        <a:p>
          <a:r>
            <a:rPr lang="en-US"/>
            <a:t>Loss or increase in circulating volume</a:t>
          </a:r>
        </a:p>
      </dgm:t>
    </dgm:pt>
    <dgm:pt modelId="{F284DBF2-E655-412C-A330-864402D09F3E}" type="parTrans" cxnId="{AAF8C450-0DAA-41C7-BDB0-E655323FE2D1}">
      <dgm:prSet/>
      <dgm:spPr/>
      <dgm:t>
        <a:bodyPr/>
        <a:lstStyle/>
        <a:p>
          <a:endParaRPr lang="en-US"/>
        </a:p>
      </dgm:t>
    </dgm:pt>
    <dgm:pt modelId="{FF1CD000-4351-4AEE-A373-DB0410F94F7A}" type="sibTrans" cxnId="{AAF8C450-0DAA-41C7-BDB0-E655323FE2D1}">
      <dgm:prSet/>
      <dgm:spPr/>
      <dgm:t>
        <a:bodyPr/>
        <a:lstStyle/>
        <a:p>
          <a:endParaRPr lang="en-US"/>
        </a:p>
      </dgm:t>
    </dgm:pt>
    <dgm:pt modelId="{F773B6B1-BB71-4347-A4A6-EBB6B2DB811B}">
      <dgm:prSet/>
      <dgm:spPr/>
      <dgm:t>
        <a:bodyPr/>
        <a:lstStyle/>
        <a:p>
          <a:r>
            <a:rPr lang="en-US"/>
            <a:t>Stress</a:t>
          </a:r>
        </a:p>
      </dgm:t>
    </dgm:pt>
    <dgm:pt modelId="{EDF9F8F4-47AB-4C44-9668-A1BF805EC829}" type="parTrans" cxnId="{D3C6E3C9-5922-47E9-97FC-3383D826A730}">
      <dgm:prSet/>
      <dgm:spPr/>
      <dgm:t>
        <a:bodyPr/>
        <a:lstStyle/>
        <a:p>
          <a:endParaRPr lang="en-US"/>
        </a:p>
      </dgm:t>
    </dgm:pt>
    <dgm:pt modelId="{84B7C4BA-4D19-47F4-968E-4E0D95F8A07E}" type="sibTrans" cxnId="{D3C6E3C9-5922-47E9-97FC-3383D826A730}">
      <dgm:prSet/>
      <dgm:spPr/>
      <dgm:t>
        <a:bodyPr/>
        <a:lstStyle/>
        <a:p>
          <a:endParaRPr lang="en-US"/>
        </a:p>
      </dgm:t>
    </dgm:pt>
    <dgm:pt modelId="{D90CC440-6259-45C2-BB17-76B04A24ACCE}">
      <dgm:prSet/>
      <dgm:spPr/>
      <dgm:t>
        <a:bodyPr/>
        <a:lstStyle/>
        <a:p>
          <a:r>
            <a:rPr lang="en-US"/>
            <a:t>Obesity</a:t>
          </a:r>
        </a:p>
      </dgm:t>
    </dgm:pt>
    <dgm:pt modelId="{3989C943-E11F-4A64-A3BF-DB9098F81E1D}" type="parTrans" cxnId="{52AA164D-5D56-4E8B-854D-85304280A151}">
      <dgm:prSet/>
      <dgm:spPr/>
      <dgm:t>
        <a:bodyPr/>
        <a:lstStyle/>
        <a:p>
          <a:endParaRPr lang="en-US"/>
        </a:p>
      </dgm:t>
    </dgm:pt>
    <dgm:pt modelId="{CC8912DF-C2E1-4AD4-9615-3E637FC5DC4B}" type="sibTrans" cxnId="{52AA164D-5D56-4E8B-854D-85304280A151}">
      <dgm:prSet/>
      <dgm:spPr/>
      <dgm:t>
        <a:bodyPr/>
        <a:lstStyle/>
        <a:p>
          <a:endParaRPr lang="en-US"/>
        </a:p>
      </dgm:t>
    </dgm:pt>
    <dgm:pt modelId="{76880E54-30C9-4F53-B169-59F852891E5F}">
      <dgm:prSet/>
      <dgm:spPr/>
      <dgm:t>
        <a:bodyPr/>
        <a:lstStyle/>
        <a:p>
          <a:r>
            <a:rPr lang="en-US"/>
            <a:t>Smoking</a:t>
          </a:r>
        </a:p>
      </dgm:t>
    </dgm:pt>
    <dgm:pt modelId="{63CFEED9-3761-473E-A9D3-22F065376D51}" type="parTrans" cxnId="{E9C3EC3F-1D36-4387-A2D0-60C39113C760}">
      <dgm:prSet/>
      <dgm:spPr/>
      <dgm:t>
        <a:bodyPr/>
        <a:lstStyle/>
        <a:p>
          <a:endParaRPr lang="en-US"/>
        </a:p>
      </dgm:t>
    </dgm:pt>
    <dgm:pt modelId="{68440342-B624-449A-B9D1-620278431B9C}" type="sibTrans" cxnId="{E9C3EC3F-1D36-4387-A2D0-60C39113C760}">
      <dgm:prSet/>
      <dgm:spPr/>
      <dgm:t>
        <a:bodyPr/>
        <a:lstStyle/>
        <a:p>
          <a:endParaRPr lang="en-US"/>
        </a:p>
      </dgm:t>
    </dgm:pt>
    <dgm:pt modelId="{8A8A93C4-FAEA-418B-8FD0-CB0CF504B889}">
      <dgm:prSet/>
      <dgm:spPr/>
      <dgm:t>
        <a:bodyPr/>
        <a:lstStyle/>
        <a:p>
          <a:r>
            <a:rPr lang="en-US"/>
            <a:t>Alcohol</a:t>
          </a:r>
        </a:p>
      </dgm:t>
    </dgm:pt>
    <dgm:pt modelId="{CB50227C-76FF-41D9-A22A-97F94258F30E}" type="parTrans" cxnId="{15B72759-5F2D-4F71-B41B-8DE257FE61C6}">
      <dgm:prSet/>
      <dgm:spPr/>
      <dgm:t>
        <a:bodyPr/>
        <a:lstStyle/>
        <a:p>
          <a:endParaRPr lang="en-US"/>
        </a:p>
      </dgm:t>
    </dgm:pt>
    <dgm:pt modelId="{7FA070F3-CBCA-4BBC-89C5-332FFB0C54B3}" type="sibTrans" cxnId="{15B72759-5F2D-4F71-B41B-8DE257FE61C6}">
      <dgm:prSet/>
      <dgm:spPr/>
      <dgm:t>
        <a:bodyPr/>
        <a:lstStyle/>
        <a:p>
          <a:endParaRPr lang="en-US"/>
        </a:p>
      </dgm:t>
    </dgm:pt>
    <dgm:pt modelId="{0DF4113D-35C8-4D63-B4CA-BE2BE308F904}">
      <dgm:prSet/>
      <dgm:spPr/>
      <dgm:t>
        <a:bodyPr/>
        <a:lstStyle/>
        <a:p>
          <a:r>
            <a:rPr lang="en-US"/>
            <a:t>Heat or cold</a:t>
          </a:r>
        </a:p>
      </dgm:t>
    </dgm:pt>
    <dgm:pt modelId="{B975EB74-9F61-4543-A383-FEAC21C377E6}" type="parTrans" cxnId="{667D304B-93A0-4CFD-ABC5-5B65B6B2FB56}">
      <dgm:prSet/>
      <dgm:spPr/>
      <dgm:t>
        <a:bodyPr/>
        <a:lstStyle/>
        <a:p>
          <a:endParaRPr lang="en-US"/>
        </a:p>
      </dgm:t>
    </dgm:pt>
    <dgm:pt modelId="{A50CE97C-CC48-4CAE-8086-110303EBDF22}" type="sibTrans" cxnId="{667D304B-93A0-4CFD-ABC5-5B65B6B2FB56}">
      <dgm:prSet/>
      <dgm:spPr/>
      <dgm:t>
        <a:bodyPr/>
        <a:lstStyle/>
        <a:p>
          <a:endParaRPr lang="en-US"/>
        </a:p>
      </dgm:t>
    </dgm:pt>
    <dgm:pt modelId="{D6E18CDB-3E1F-42FD-84F5-90CF15E67693}">
      <dgm:prSet/>
      <dgm:spPr/>
      <dgm:t>
        <a:bodyPr/>
        <a:lstStyle/>
        <a:p>
          <a:r>
            <a:rPr lang="en-US"/>
            <a:t>Vessel disease</a:t>
          </a:r>
        </a:p>
      </dgm:t>
    </dgm:pt>
    <dgm:pt modelId="{44075AEC-1775-42A1-9F65-F38EC9B2F0BD}" type="parTrans" cxnId="{4625312B-FC32-4A64-8A50-CFCC23C32B95}">
      <dgm:prSet/>
      <dgm:spPr/>
      <dgm:t>
        <a:bodyPr/>
        <a:lstStyle/>
        <a:p>
          <a:endParaRPr lang="en-US"/>
        </a:p>
      </dgm:t>
    </dgm:pt>
    <dgm:pt modelId="{8F903942-81AE-43A0-B426-3FC2A8E83521}" type="sibTrans" cxnId="{4625312B-FC32-4A64-8A50-CFCC23C32B95}">
      <dgm:prSet/>
      <dgm:spPr/>
      <dgm:t>
        <a:bodyPr/>
        <a:lstStyle/>
        <a:p>
          <a:endParaRPr lang="en-US"/>
        </a:p>
      </dgm:t>
    </dgm:pt>
    <dgm:pt modelId="{A8F9B9BF-41A1-422B-8944-1379CE8BA1CB}" type="pres">
      <dgm:prSet presAssocID="{085AECC8-2C5E-4D77-B539-09A6300ACDD5}" presName="root" presStyleCnt="0">
        <dgm:presLayoutVars>
          <dgm:dir/>
          <dgm:resizeHandles val="exact"/>
        </dgm:presLayoutVars>
      </dgm:prSet>
      <dgm:spPr/>
    </dgm:pt>
    <dgm:pt modelId="{C283626E-28E6-4111-B4E8-9BB2DAA83C5D}" type="pres">
      <dgm:prSet presAssocID="{BE59C893-A4A3-4BCC-BEC7-DC6843F877F4}" presName="compNode" presStyleCnt="0"/>
      <dgm:spPr/>
    </dgm:pt>
    <dgm:pt modelId="{FE82AE88-E3FD-48A3-8A50-751D73E908EC}" type="pres">
      <dgm:prSet presAssocID="{BE59C893-A4A3-4BCC-BEC7-DC6843F877F4}" presName="bgRect" presStyleLbl="bgShp" presStyleIdx="0" presStyleCnt="7"/>
      <dgm:spPr/>
    </dgm:pt>
    <dgm:pt modelId="{6C32C89F-BF8D-437D-B13A-641E952A9922}" type="pres">
      <dgm:prSet presAssocID="{BE59C893-A4A3-4BCC-BEC7-DC6843F877F4}"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CD2A3EEC-ECD4-4F7B-B9E2-7AC8ED1EE8C0}" type="pres">
      <dgm:prSet presAssocID="{BE59C893-A4A3-4BCC-BEC7-DC6843F877F4}" presName="spaceRect" presStyleCnt="0"/>
      <dgm:spPr/>
    </dgm:pt>
    <dgm:pt modelId="{B18D7CD1-573D-483B-9A5D-720447D33C6B}" type="pres">
      <dgm:prSet presAssocID="{BE59C893-A4A3-4BCC-BEC7-DC6843F877F4}" presName="parTx" presStyleLbl="revTx" presStyleIdx="0" presStyleCnt="7">
        <dgm:presLayoutVars>
          <dgm:chMax val="0"/>
          <dgm:chPref val="0"/>
        </dgm:presLayoutVars>
      </dgm:prSet>
      <dgm:spPr/>
    </dgm:pt>
    <dgm:pt modelId="{BE62462A-C495-4BEF-9935-4B3FDDB7F4F1}" type="pres">
      <dgm:prSet presAssocID="{FF1CD000-4351-4AEE-A373-DB0410F94F7A}" presName="sibTrans" presStyleCnt="0"/>
      <dgm:spPr/>
    </dgm:pt>
    <dgm:pt modelId="{793D9EED-1777-4C4A-8A43-725C71374C15}" type="pres">
      <dgm:prSet presAssocID="{F773B6B1-BB71-4347-A4A6-EBB6B2DB811B}" presName="compNode" presStyleCnt="0"/>
      <dgm:spPr/>
    </dgm:pt>
    <dgm:pt modelId="{70FD9348-5207-4A36-A756-DDC02C066C69}" type="pres">
      <dgm:prSet presAssocID="{F773B6B1-BB71-4347-A4A6-EBB6B2DB811B}" presName="bgRect" presStyleLbl="bgShp" presStyleIdx="1" presStyleCnt="7"/>
      <dgm:spPr/>
    </dgm:pt>
    <dgm:pt modelId="{4588AEA9-8078-421B-AEFB-AC4A283D8FF4}" type="pres">
      <dgm:prSet presAssocID="{F773B6B1-BB71-4347-A4A6-EBB6B2DB811B}"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orried Face with No Fill"/>
        </a:ext>
      </dgm:extLst>
    </dgm:pt>
    <dgm:pt modelId="{3ADA9541-B2FF-4A50-AAE7-B5C3FA80508E}" type="pres">
      <dgm:prSet presAssocID="{F773B6B1-BB71-4347-A4A6-EBB6B2DB811B}" presName="spaceRect" presStyleCnt="0"/>
      <dgm:spPr/>
    </dgm:pt>
    <dgm:pt modelId="{0B389F29-5E55-4193-8CE9-D728910C7E23}" type="pres">
      <dgm:prSet presAssocID="{F773B6B1-BB71-4347-A4A6-EBB6B2DB811B}" presName="parTx" presStyleLbl="revTx" presStyleIdx="1" presStyleCnt="7">
        <dgm:presLayoutVars>
          <dgm:chMax val="0"/>
          <dgm:chPref val="0"/>
        </dgm:presLayoutVars>
      </dgm:prSet>
      <dgm:spPr/>
    </dgm:pt>
    <dgm:pt modelId="{6BAF9CF0-A3C9-4C5C-8475-A5CB140C041B}" type="pres">
      <dgm:prSet presAssocID="{84B7C4BA-4D19-47F4-968E-4E0D95F8A07E}" presName="sibTrans" presStyleCnt="0"/>
      <dgm:spPr/>
    </dgm:pt>
    <dgm:pt modelId="{CCB26FD2-D20A-44F3-A3ED-F27FC8BC2FE1}" type="pres">
      <dgm:prSet presAssocID="{D90CC440-6259-45C2-BB17-76B04A24ACCE}" presName="compNode" presStyleCnt="0"/>
      <dgm:spPr/>
    </dgm:pt>
    <dgm:pt modelId="{73FE39FD-8128-4F18-8675-C00D1E70B2B9}" type="pres">
      <dgm:prSet presAssocID="{D90CC440-6259-45C2-BB17-76B04A24ACCE}" presName="bgRect" presStyleLbl="bgShp" presStyleIdx="2" presStyleCnt="7"/>
      <dgm:spPr/>
    </dgm:pt>
    <dgm:pt modelId="{8EAF4D0A-C00D-4534-ABC6-6FFA01964D84}" type="pres">
      <dgm:prSet presAssocID="{D90CC440-6259-45C2-BB17-76B04A24ACCE}"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rger and Drink"/>
        </a:ext>
      </dgm:extLst>
    </dgm:pt>
    <dgm:pt modelId="{106C6D11-3D5B-4D06-A494-3654195B3E6A}" type="pres">
      <dgm:prSet presAssocID="{D90CC440-6259-45C2-BB17-76B04A24ACCE}" presName="spaceRect" presStyleCnt="0"/>
      <dgm:spPr/>
    </dgm:pt>
    <dgm:pt modelId="{4473CC38-DE7D-4F5B-A91C-6E6E3681C1BB}" type="pres">
      <dgm:prSet presAssocID="{D90CC440-6259-45C2-BB17-76B04A24ACCE}" presName="parTx" presStyleLbl="revTx" presStyleIdx="2" presStyleCnt="7">
        <dgm:presLayoutVars>
          <dgm:chMax val="0"/>
          <dgm:chPref val="0"/>
        </dgm:presLayoutVars>
      </dgm:prSet>
      <dgm:spPr/>
    </dgm:pt>
    <dgm:pt modelId="{B52F89D8-8BAB-4DE8-9606-56672931C9DF}" type="pres">
      <dgm:prSet presAssocID="{CC8912DF-C2E1-4AD4-9615-3E637FC5DC4B}" presName="sibTrans" presStyleCnt="0"/>
      <dgm:spPr/>
    </dgm:pt>
    <dgm:pt modelId="{85E2A3AD-467F-49AF-98C9-66EA7F4EE8EA}" type="pres">
      <dgm:prSet presAssocID="{76880E54-30C9-4F53-B169-59F852891E5F}" presName="compNode" presStyleCnt="0"/>
      <dgm:spPr/>
    </dgm:pt>
    <dgm:pt modelId="{B4A9AAB9-9152-42F7-A2A5-E15352E2C9D7}" type="pres">
      <dgm:prSet presAssocID="{76880E54-30C9-4F53-B169-59F852891E5F}" presName="bgRect" presStyleLbl="bgShp" presStyleIdx="3" presStyleCnt="7"/>
      <dgm:spPr/>
    </dgm:pt>
    <dgm:pt modelId="{E9D3849A-11F2-4FCE-9DBB-4A1D52F7A204}" type="pres">
      <dgm:prSet presAssocID="{76880E54-30C9-4F53-B169-59F852891E5F}"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moking"/>
        </a:ext>
      </dgm:extLst>
    </dgm:pt>
    <dgm:pt modelId="{6028129E-700B-4138-B9DE-3956D0358BC1}" type="pres">
      <dgm:prSet presAssocID="{76880E54-30C9-4F53-B169-59F852891E5F}" presName="spaceRect" presStyleCnt="0"/>
      <dgm:spPr/>
    </dgm:pt>
    <dgm:pt modelId="{26A6D9A9-C414-4034-ABAA-B197AB073BA8}" type="pres">
      <dgm:prSet presAssocID="{76880E54-30C9-4F53-B169-59F852891E5F}" presName="parTx" presStyleLbl="revTx" presStyleIdx="3" presStyleCnt="7">
        <dgm:presLayoutVars>
          <dgm:chMax val="0"/>
          <dgm:chPref val="0"/>
        </dgm:presLayoutVars>
      </dgm:prSet>
      <dgm:spPr/>
    </dgm:pt>
    <dgm:pt modelId="{7E511691-B448-47AE-9069-1EDFFA99A8D0}" type="pres">
      <dgm:prSet presAssocID="{68440342-B624-449A-B9D1-620278431B9C}" presName="sibTrans" presStyleCnt="0"/>
      <dgm:spPr/>
    </dgm:pt>
    <dgm:pt modelId="{583EEC2A-760C-42D7-990A-5739263ED646}" type="pres">
      <dgm:prSet presAssocID="{8A8A93C4-FAEA-418B-8FD0-CB0CF504B889}" presName="compNode" presStyleCnt="0"/>
      <dgm:spPr/>
    </dgm:pt>
    <dgm:pt modelId="{13A8C5D8-6635-4160-990A-F2874FFD9756}" type="pres">
      <dgm:prSet presAssocID="{8A8A93C4-FAEA-418B-8FD0-CB0CF504B889}" presName="bgRect" presStyleLbl="bgShp" presStyleIdx="4" presStyleCnt="7"/>
      <dgm:spPr/>
    </dgm:pt>
    <dgm:pt modelId="{F3A81D04-8F37-4619-A672-8CD9C0E1A275}" type="pres">
      <dgm:prSet presAssocID="{8A8A93C4-FAEA-418B-8FD0-CB0CF504B889}"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ampagne Glasses"/>
        </a:ext>
      </dgm:extLst>
    </dgm:pt>
    <dgm:pt modelId="{74488D64-8EC0-425E-AB21-7A228CE6F917}" type="pres">
      <dgm:prSet presAssocID="{8A8A93C4-FAEA-418B-8FD0-CB0CF504B889}" presName="spaceRect" presStyleCnt="0"/>
      <dgm:spPr/>
    </dgm:pt>
    <dgm:pt modelId="{DE796578-1F20-4981-95D4-1D2FE37D3D6D}" type="pres">
      <dgm:prSet presAssocID="{8A8A93C4-FAEA-418B-8FD0-CB0CF504B889}" presName="parTx" presStyleLbl="revTx" presStyleIdx="4" presStyleCnt="7">
        <dgm:presLayoutVars>
          <dgm:chMax val="0"/>
          <dgm:chPref val="0"/>
        </dgm:presLayoutVars>
      </dgm:prSet>
      <dgm:spPr/>
    </dgm:pt>
    <dgm:pt modelId="{9A6082E9-FA96-438F-B288-1E3EE01C3703}" type="pres">
      <dgm:prSet presAssocID="{7FA070F3-CBCA-4BBC-89C5-332FFB0C54B3}" presName="sibTrans" presStyleCnt="0"/>
      <dgm:spPr/>
    </dgm:pt>
    <dgm:pt modelId="{144A5129-D868-47BD-AC8B-15751E1040F6}" type="pres">
      <dgm:prSet presAssocID="{0DF4113D-35C8-4D63-B4CA-BE2BE308F904}" presName="compNode" presStyleCnt="0"/>
      <dgm:spPr/>
    </dgm:pt>
    <dgm:pt modelId="{2D89F2E1-8557-4D7C-AC36-95CF0DFFE5D3}" type="pres">
      <dgm:prSet presAssocID="{0DF4113D-35C8-4D63-B4CA-BE2BE308F904}" presName="bgRect" presStyleLbl="bgShp" presStyleIdx="5" presStyleCnt="7"/>
      <dgm:spPr/>
    </dgm:pt>
    <dgm:pt modelId="{A41A558A-2760-4D75-80EB-0663E190259A}" type="pres">
      <dgm:prSet presAssocID="{0DF4113D-35C8-4D63-B4CA-BE2BE308F904}"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ow Temperature"/>
        </a:ext>
      </dgm:extLst>
    </dgm:pt>
    <dgm:pt modelId="{E630F2A8-1ED9-491A-9404-29E5E9EA3C52}" type="pres">
      <dgm:prSet presAssocID="{0DF4113D-35C8-4D63-B4CA-BE2BE308F904}" presName="spaceRect" presStyleCnt="0"/>
      <dgm:spPr/>
    </dgm:pt>
    <dgm:pt modelId="{6ACADF87-E5C2-4E14-BDB4-D01E4850A2D3}" type="pres">
      <dgm:prSet presAssocID="{0DF4113D-35C8-4D63-B4CA-BE2BE308F904}" presName="parTx" presStyleLbl="revTx" presStyleIdx="5" presStyleCnt="7">
        <dgm:presLayoutVars>
          <dgm:chMax val="0"/>
          <dgm:chPref val="0"/>
        </dgm:presLayoutVars>
      </dgm:prSet>
      <dgm:spPr/>
    </dgm:pt>
    <dgm:pt modelId="{FF25381F-6332-4BC0-829E-3ECF89531B19}" type="pres">
      <dgm:prSet presAssocID="{A50CE97C-CC48-4CAE-8086-110303EBDF22}" presName="sibTrans" presStyleCnt="0"/>
      <dgm:spPr/>
    </dgm:pt>
    <dgm:pt modelId="{723D48DA-B8DF-499B-9469-E7C8BA27A317}" type="pres">
      <dgm:prSet presAssocID="{D6E18CDB-3E1F-42FD-84F5-90CF15E67693}" presName="compNode" presStyleCnt="0"/>
      <dgm:spPr/>
    </dgm:pt>
    <dgm:pt modelId="{5179CFC2-5D46-4938-99D7-E5A2C3A5173D}" type="pres">
      <dgm:prSet presAssocID="{D6E18CDB-3E1F-42FD-84F5-90CF15E67693}" presName="bgRect" presStyleLbl="bgShp" presStyleIdx="6" presStyleCnt="7"/>
      <dgm:spPr/>
    </dgm:pt>
    <dgm:pt modelId="{B7085490-52B9-41F3-9F4B-C6E01F3B9C79}" type="pres">
      <dgm:prSet presAssocID="{D6E18CDB-3E1F-42FD-84F5-90CF15E67693}"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Stethoscope"/>
        </a:ext>
      </dgm:extLst>
    </dgm:pt>
    <dgm:pt modelId="{BAF4D5F5-5706-49A3-A78D-FDF153C82C49}" type="pres">
      <dgm:prSet presAssocID="{D6E18CDB-3E1F-42FD-84F5-90CF15E67693}" presName="spaceRect" presStyleCnt="0"/>
      <dgm:spPr/>
    </dgm:pt>
    <dgm:pt modelId="{CD3FFB9D-7A93-45CD-85B9-4062F614DD6A}" type="pres">
      <dgm:prSet presAssocID="{D6E18CDB-3E1F-42FD-84F5-90CF15E67693}" presName="parTx" presStyleLbl="revTx" presStyleIdx="6" presStyleCnt="7">
        <dgm:presLayoutVars>
          <dgm:chMax val="0"/>
          <dgm:chPref val="0"/>
        </dgm:presLayoutVars>
      </dgm:prSet>
      <dgm:spPr/>
    </dgm:pt>
  </dgm:ptLst>
  <dgm:cxnLst>
    <dgm:cxn modelId="{5ADC1D15-BAD3-4E0B-A397-6FAE091206C2}" type="presOf" srcId="{76880E54-30C9-4F53-B169-59F852891E5F}" destId="{26A6D9A9-C414-4034-ABAA-B197AB073BA8}" srcOrd="0" destOrd="0" presId="urn:microsoft.com/office/officeart/2018/2/layout/IconVerticalSolidList"/>
    <dgm:cxn modelId="{0DD2D015-9982-4B63-B4AB-8852A7C4BD68}" type="presOf" srcId="{F773B6B1-BB71-4347-A4A6-EBB6B2DB811B}" destId="{0B389F29-5E55-4193-8CE9-D728910C7E23}" srcOrd="0" destOrd="0" presId="urn:microsoft.com/office/officeart/2018/2/layout/IconVerticalSolidList"/>
    <dgm:cxn modelId="{F26FBD24-36B2-4CC7-832C-E4900A632922}" type="presOf" srcId="{8A8A93C4-FAEA-418B-8FD0-CB0CF504B889}" destId="{DE796578-1F20-4981-95D4-1D2FE37D3D6D}" srcOrd="0" destOrd="0" presId="urn:microsoft.com/office/officeart/2018/2/layout/IconVerticalSolidList"/>
    <dgm:cxn modelId="{E7B0BF27-9CB9-45B3-800B-A5A72E53F10F}" type="presOf" srcId="{D90CC440-6259-45C2-BB17-76B04A24ACCE}" destId="{4473CC38-DE7D-4F5B-A91C-6E6E3681C1BB}" srcOrd="0" destOrd="0" presId="urn:microsoft.com/office/officeart/2018/2/layout/IconVerticalSolidList"/>
    <dgm:cxn modelId="{4625312B-FC32-4A64-8A50-CFCC23C32B95}" srcId="{085AECC8-2C5E-4D77-B539-09A6300ACDD5}" destId="{D6E18CDB-3E1F-42FD-84F5-90CF15E67693}" srcOrd="6" destOrd="0" parTransId="{44075AEC-1775-42A1-9F65-F38EC9B2F0BD}" sibTransId="{8F903942-81AE-43A0-B426-3FC2A8E83521}"/>
    <dgm:cxn modelId="{ED345E33-8EF4-49DF-B964-2D5FDD5123AC}" type="presOf" srcId="{085AECC8-2C5E-4D77-B539-09A6300ACDD5}" destId="{A8F9B9BF-41A1-422B-8944-1379CE8BA1CB}" srcOrd="0" destOrd="0" presId="urn:microsoft.com/office/officeart/2018/2/layout/IconVerticalSolidList"/>
    <dgm:cxn modelId="{E9C3EC3F-1D36-4387-A2D0-60C39113C760}" srcId="{085AECC8-2C5E-4D77-B539-09A6300ACDD5}" destId="{76880E54-30C9-4F53-B169-59F852891E5F}" srcOrd="3" destOrd="0" parTransId="{63CFEED9-3761-473E-A9D3-22F065376D51}" sibTransId="{68440342-B624-449A-B9D1-620278431B9C}"/>
    <dgm:cxn modelId="{667D304B-93A0-4CFD-ABC5-5B65B6B2FB56}" srcId="{085AECC8-2C5E-4D77-B539-09A6300ACDD5}" destId="{0DF4113D-35C8-4D63-B4CA-BE2BE308F904}" srcOrd="5" destOrd="0" parTransId="{B975EB74-9F61-4543-A383-FEAC21C377E6}" sibTransId="{A50CE97C-CC48-4CAE-8086-110303EBDF22}"/>
    <dgm:cxn modelId="{52AA164D-5D56-4E8B-854D-85304280A151}" srcId="{085AECC8-2C5E-4D77-B539-09A6300ACDD5}" destId="{D90CC440-6259-45C2-BB17-76B04A24ACCE}" srcOrd="2" destOrd="0" parTransId="{3989C943-E11F-4A64-A3BF-DB9098F81E1D}" sibTransId="{CC8912DF-C2E1-4AD4-9615-3E637FC5DC4B}"/>
    <dgm:cxn modelId="{C0CA8970-10E6-4C74-8EBE-86C392FCA2D5}" type="presOf" srcId="{0DF4113D-35C8-4D63-B4CA-BE2BE308F904}" destId="{6ACADF87-E5C2-4E14-BDB4-D01E4850A2D3}" srcOrd="0" destOrd="0" presId="urn:microsoft.com/office/officeart/2018/2/layout/IconVerticalSolidList"/>
    <dgm:cxn modelId="{AAF8C450-0DAA-41C7-BDB0-E655323FE2D1}" srcId="{085AECC8-2C5E-4D77-B539-09A6300ACDD5}" destId="{BE59C893-A4A3-4BCC-BEC7-DC6843F877F4}" srcOrd="0" destOrd="0" parTransId="{F284DBF2-E655-412C-A330-864402D09F3E}" sibTransId="{FF1CD000-4351-4AEE-A373-DB0410F94F7A}"/>
    <dgm:cxn modelId="{15B72759-5F2D-4F71-B41B-8DE257FE61C6}" srcId="{085AECC8-2C5E-4D77-B539-09A6300ACDD5}" destId="{8A8A93C4-FAEA-418B-8FD0-CB0CF504B889}" srcOrd="4" destOrd="0" parTransId="{CB50227C-76FF-41D9-A22A-97F94258F30E}" sibTransId="{7FA070F3-CBCA-4BBC-89C5-332FFB0C54B3}"/>
    <dgm:cxn modelId="{D3C6E3C9-5922-47E9-97FC-3383D826A730}" srcId="{085AECC8-2C5E-4D77-B539-09A6300ACDD5}" destId="{F773B6B1-BB71-4347-A4A6-EBB6B2DB811B}" srcOrd="1" destOrd="0" parTransId="{EDF9F8F4-47AB-4C44-9668-A1BF805EC829}" sibTransId="{84B7C4BA-4D19-47F4-968E-4E0D95F8A07E}"/>
    <dgm:cxn modelId="{E725B8E0-A826-44EE-BAEB-C475A3576DF9}" type="presOf" srcId="{BE59C893-A4A3-4BCC-BEC7-DC6843F877F4}" destId="{B18D7CD1-573D-483B-9A5D-720447D33C6B}" srcOrd="0" destOrd="0" presId="urn:microsoft.com/office/officeart/2018/2/layout/IconVerticalSolidList"/>
    <dgm:cxn modelId="{CD1FCFEC-CE21-4DF7-AF58-722FFECFAF62}" type="presOf" srcId="{D6E18CDB-3E1F-42FD-84F5-90CF15E67693}" destId="{CD3FFB9D-7A93-45CD-85B9-4062F614DD6A}" srcOrd="0" destOrd="0" presId="urn:microsoft.com/office/officeart/2018/2/layout/IconVerticalSolidList"/>
    <dgm:cxn modelId="{CAB530B9-0482-4BAD-9F9A-F80A6FD93F8C}" type="presParOf" srcId="{A8F9B9BF-41A1-422B-8944-1379CE8BA1CB}" destId="{C283626E-28E6-4111-B4E8-9BB2DAA83C5D}" srcOrd="0" destOrd="0" presId="urn:microsoft.com/office/officeart/2018/2/layout/IconVerticalSolidList"/>
    <dgm:cxn modelId="{EF85A712-C1F4-43D4-A4EB-08813B12DACB}" type="presParOf" srcId="{C283626E-28E6-4111-B4E8-9BB2DAA83C5D}" destId="{FE82AE88-E3FD-48A3-8A50-751D73E908EC}" srcOrd="0" destOrd="0" presId="urn:microsoft.com/office/officeart/2018/2/layout/IconVerticalSolidList"/>
    <dgm:cxn modelId="{BC419CE1-C412-4C3A-8055-571915B2D7BD}" type="presParOf" srcId="{C283626E-28E6-4111-B4E8-9BB2DAA83C5D}" destId="{6C32C89F-BF8D-437D-B13A-641E952A9922}" srcOrd="1" destOrd="0" presId="urn:microsoft.com/office/officeart/2018/2/layout/IconVerticalSolidList"/>
    <dgm:cxn modelId="{BF6E144E-7843-4B54-A42B-A8898C4E6629}" type="presParOf" srcId="{C283626E-28E6-4111-B4E8-9BB2DAA83C5D}" destId="{CD2A3EEC-ECD4-4F7B-B9E2-7AC8ED1EE8C0}" srcOrd="2" destOrd="0" presId="urn:microsoft.com/office/officeart/2018/2/layout/IconVerticalSolidList"/>
    <dgm:cxn modelId="{4AEEDC0E-660A-4485-A0D9-C838BC773CBB}" type="presParOf" srcId="{C283626E-28E6-4111-B4E8-9BB2DAA83C5D}" destId="{B18D7CD1-573D-483B-9A5D-720447D33C6B}" srcOrd="3" destOrd="0" presId="urn:microsoft.com/office/officeart/2018/2/layout/IconVerticalSolidList"/>
    <dgm:cxn modelId="{7898C48E-85D5-4478-A667-B86250A7DFB3}" type="presParOf" srcId="{A8F9B9BF-41A1-422B-8944-1379CE8BA1CB}" destId="{BE62462A-C495-4BEF-9935-4B3FDDB7F4F1}" srcOrd="1" destOrd="0" presId="urn:microsoft.com/office/officeart/2018/2/layout/IconVerticalSolidList"/>
    <dgm:cxn modelId="{6D371FAF-4AB0-478A-B24A-2188FB67C2CD}" type="presParOf" srcId="{A8F9B9BF-41A1-422B-8944-1379CE8BA1CB}" destId="{793D9EED-1777-4C4A-8A43-725C71374C15}" srcOrd="2" destOrd="0" presId="urn:microsoft.com/office/officeart/2018/2/layout/IconVerticalSolidList"/>
    <dgm:cxn modelId="{DE5AF550-EE9F-4A62-B821-D65312894F9A}" type="presParOf" srcId="{793D9EED-1777-4C4A-8A43-725C71374C15}" destId="{70FD9348-5207-4A36-A756-DDC02C066C69}" srcOrd="0" destOrd="0" presId="urn:microsoft.com/office/officeart/2018/2/layout/IconVerticalSolidList"/>
    <dgm:cxn modelId="{8970CDEE-8E41-424D-9880-2DF89068E4F7}" type="presParOf" srcId="{793D9EED-1777-4C4A-8A43-725C71374C15}" destId="{4588AEA9-8078-421B-AEFB-AC4A283D8FF4}" srcOrd="1" destOrd="0" presId="urn:microsoft.com/office/officeart/2018/2/layout/IconVerticalSolidList"/>
    <dgm:cxn modelId="{72C42308-9377-43EC-96DD-F511829CE48F}" type="presParOf" srcId="{793D9EED-1777-4C4A-8A43-725C71374C15}" destId="{3ADA9541-B2FF-4A50-AAE7-B5C3FA80508E}" srcOrd="2" destOrd="0" presId="urn:microsoft.com/office/officeart/2018/2/layout/IconVerticalSolidList"/>
    <dgm:cxn modelId="{5EF8AB0B-2248-4389-8A96-76F4A6097D04}" type="presParOf" srcId="{793D9EED-1777-4C4A-8A43-725C71374C15}" destId="{0B389F29-5E55-4193-8CE9-D728910C7E23}" srcOrd="3" destOrd="0" presId="urn:microsoft.com/office/officeart/2018/2/layout/IconVerticalSolidList"/>
    <dgm:cxn modelId="{452995B1-E21B-46CC-89CB-3B4DAEB0D002}" type="presParOf" srcId="{A8F9B9BF-41A1-422B-8944-1379CE8BA1CB}" destId="{6BAF9CF0-A3C9-4C5C-8475-A5CB140C041B}" srcOrd="3" destOrd="0" presId="urn:microsoft.com/office/officeart/2018/2/layout/IconVerticalSolidList"/>
    <dgm:cxn modelId="{7AC7ED04-5A17-480B-AE95-C02548F2D841}" type="presParOf" srcId="{A8F9B9BF-41A1-422B-8944-1379CE8BA1CB}" destId="{CCB26FD2-D20A-44F3-A3ED-F27FC8BC2FE1}" srcOrd="4" destOrd="0" presId="urn:microsoft.com/office/officeart/2018/2/layout/IconVerticalSolidList"/>
    <dgm:cxn modelId="{ABDA68A4-FCDA-4EC9-8931-D34D778C4997}" type="presParOf" srcId="{CCB26FD2-D20A-44F3-A3ED-F27FC8BC2FE1}" destId="{73FE39FD-8128-4F18-8675-C00D1E70B2B9}" srcOrd="0" destOrd="0" presId="urn:microsoft.com/office/officeart/2018/2/layout/IconVerticalSolidList"/>
    <dgm:cxn modelId="{C853E025-D10E-4DDD-860F-83856B8F54B2}" type="presParOf" srcId="{CCB26FD2-D20A-44F3-A3ED-F27FC8BC2FE1}" destId="{8EAF4D0A-C00D-4534-ABC6-6FFA01964D84}" srcOrd="1" destOrd="0" presId="urn:microsoft.com/office/officeart/2018/2/layout/IconVerticalSolidList"/>
    <dgm:cxn modelId="{59F44C62-568C-4E5F-9FC7-245E483332E2}" type="presParOf" srcId="{CCB26FD2-D20A-44F3-A3ED-F27FC8BC2FE1}" destId="{106C6D11-3D5B-4D06-A494-3654195B3E6A}" srcOrd="2" destOrd="0" presId="urn:microsoft.com/office/officeart/2018/2/layout/IconVerticalSolidList"/>
    <dgm:cxn modelId="{C520E879-8666-4B1A-B5EA-917084562B90}" type="presParOf" srcId="{CCB26FD2-D20A-44F3-A3ED-F27FC8BC2FE1}" destId="{4473CC38-DE7D-4F5B-A91C-6E6E3681C1BB}" srcOrd="3" destOrd="0" presId="urn:microsoft.com/office/officeart/2018/2/layout/IconVerticalSolidList"/>
    <dgm:cxn modelId="{602060B0-9DA5-44A5-B638-930E04E2024A}" type="presParOf" srcId="{A8F9B9BF-41A1-422B-8944-1379CE8BA1CB}" destId="{B52F89D8-8BAB-4DE8-9606-56672931C9DF}" srcOrd="5" destOrd="0" presId="urn:microsoft.com/office/officeart/2018/2/layout/IconVerticalSolidList"/>
    <dgm:cxn modelId="{D5648D61-9E43-40A5-B054-72281E20789C}" type="presParOf" srcId="{A8F9B9BF-41A1-422B-8944-1379CE8BA1CB}" destId="{85E2A3AD-467F-49AF-98C9-66EA7F4EE8EA}" srcOrd="6" destOrd="0" presId="urn:microsoft.com/office/officeart/2018/2/layout/IconVerticalSolidList"/>
    <dgm:cxn modelId="{C8DAA1ED-3158-41AF-97AB-A0B48C9667FB}" type="presParOf" srcId="{85E2A3AD-467F-49AF-98C9-66EA7F4EE8EA}" destId="{B4A9AAB9-9152-42F7-A2A5-E15352E2C9D7}" srcOrd="0" destOrd="0" presId="urn:microsoft.com/office/officeart/2018/2/layout/IconVerticalSolidList"/>
    <dgm:cxn modelId="{4AE6D4BD-2B32-41FE-B3C2-F221E67189D9}" type="presParOf" srcId="{85E2A3AD-467F-49AF-98C9-66EA7F4EE8EA}" destId="{E9D3849A-11F2-4FCE-9DBB-4A1D52F7A204}" srcOrd="1" destOrd="0" presId="urn:microsoft.com/office/officeart/2018/2/layout/IconVerticalSolidList"/>
    <dgm:cxn modelId="{7C09F22E-3FFF-481C-BDB9-777A611E69E4}" type="presParOf" srcId="{85E2A3AD-467F-49AF-98C9-66EA7F4EE8EA}" destId="{6028129E-700B-4138-B9DE-3956D0358BC1}" srcOrd="2" destOrd="0" presId="urn:microsoft.com/office/officeart/2018/2/layout/IconVerticalSolidList"/>
    <dgm:cxn modelId="{17CFF38C-2C3E-4266-9201-493AF7035C2E}" type="presParOf" srcId="{85E2A3AD-467F-49AF-98C9-66EA7F4EE8EA}" destId="{26A6D9A9-C414-4034-ABAA-B197AB073BA8}" srcOrd="3" destOrd="0" presId="urn:microsoft.com/office/officeart/2018/2/layout/IconVerticalSolidList"/>
    <dgm:cxn modelId="{37BF6365-7AD0-44A3-AFB7-965BDA1D33F3}" type="presParOf" srcId="{A8F9B9BF-41A1-422B-8944-1379CE8BA1CB}" destId="{7E511691-B448-47AE-9069-1EDFFA99A8D0}" srcOrd="7" destOrd="0" presId="urn:microsoft.com/office/officeart/2018/2/layout/IconVerticalSolidList"/>
    <dgm:cxn modelId="{26F96A6F-B418-4CEB-A718-B25A84D0E225}" type="presParOf" srcId="{A8F9B9BF-41A1-422B-8944-1379CE8BA1CB}" destId="{583EEC2A-760C-42D7-990A-5739263ED646}" srcOrd="8" destOrd="0" presId="urn:microsoft.com/office/officeart/2018/2/layout/IconVerticalSolidList"/>
    <dgm:cxn modelId="{12A736AA-9245-4994-ADBA-1C9B1B31AFC2}" type="presParOf" srcId="{583EEC2A-760C-42D7-990A-5739263ED646}" destId="{13A8C5D8-6635-4160-990A-F2874FFD9756}" srcOrd="0" destOrd="0" presId="urn:microsoft.com/office/officeart/2018/2/layout/IconVerticalSolidList"/>
    <dgm:cxn modelId="{83C7EB1F-E663-4EF6-A425-F667DAF77ECB}" type="presParOf" srcId="{583EEC2A-760C-42D7-990A-5739263ED646}" destId="{F3A81D04-8F37-4619-A672-8CD9C0E1A275}" srcOrd="1" destOrd="0" presId="urn:microsoft.com/office/officeart/2018/2/layout/IconVerticalSolidList"/>
    <dgm:cxn modelId="{5027C3F2-C100-4671-B2DA-A64A3F6D032C}" type="presParOf" srcId="{583EEC2A-760C-42D7-990A-5739263ED646}" destId="{74488D64-8EC0-425E-AB21-7A228CE6F917}" srcOrd="2" destOrd="0" presId="urn:microsoft.com/office/officeart/2018/2/layout/IconVerticalSolidList"/>
    <dgm:cxn modelId="{41AE3E52-6294-48E8-AA63-0E4579E48E0D}" type="presParOf" srcId="{583EEC2A-760C-42D7-990A-5739263ED646}" destId="{DE796578-1F20-4981-95D4-1D2FE37D3D6D}" srcOrd="3" destOrd="0" presId="urn:microsoft.com/office/officeart/2018/2/layout/IconVerticalSolidList"/>
    <dgm:cxn modelId="{64C72CE6-B126-4A19-A086-0C92DBA46B84}" type="presParOf" srcId="{A8F9B9BF-41A1-422B-8944-1379CE8BA1CB}" destId="{9A6082E9-FA96-438F-B288-1E3EE01C3703}" srcOrd="9" destOrd="0" presId="urn:microsoft.com/office/officeart/2018/2/layout/IconVerticalSolidList"/>
    <dgm:cxn modelId="{6257B189-25E7-4C39-8F1B-D16DECCC52F3}" type="presParOf" srcId="{A8F9B9BF-41A1-422B-8944-1379CE8BA1CB}" destId="{144A5129-D868-47BD-AC8B-15751E1040F6}" srcOrd="10" destOrd="0" presId="urn:microsoft.com/office/officeart/2018/2/layout/IconVerticalSolidList"/>
    <dgm:cxn modelId="{22205513-CA5C-4722-9B93-E6F3A9243453}" type="presParOf" srcId="{144A5129-D868-47BD-AC8B-15751E1040F6}" destId="{2D89F2E1-8557-4D7C-AC36-95CF0DFFE5D3}" srcOrd="0" destOrd="0" presId="urn:microsoft.com/office/officeart/2018/2/layout/IconVerticalSolidList"/>
    <dgm:cxn modelId="{846DAAAD-B060-475E-B62B-53AB5E53A777}" type="presParOf" srcId="{144A5129-D868-47BD-AC8B-15751E1040F6}" destId="{A41A558A-2760-4D75-80EB-0663E190259A}" srcOrd="1" destOrd="0" presId="urn:microsoft.com/office/officeart/2018/2/layout/IconVerticalSolidList"/>
    <dgm:cxn modelId="{B73E530A-FF6B-4091-B0D6-6A272A0534EC}" type="presParOf" srcId="{144A5129-D868-47BD-AC8B-15751E1040F6}" destId="{E630F2A8-1ED9-491A-9404-29E5E9EA3C52}" srcOrd="2" destOrd="0" presId="urn:microsoft.com/office/officeart/2018/2/layout/IconVerticalSolidList"/>
    <dgm:cxn modelId="{1B9E9CF7-A7EF-45F7-B9B9-6D9EDC72F80A}" type="presParOf" srcId="{144A5129-D868-47BD-AC8B-15751E1040F6}" destId="{6ACADF87-E5C2-4E14-BDB4-D01E4850A2D3}" srcOrd="3" destOrd="0" presId="urn:microsoft.com/office/officeart/2018/2/layout/IconVerticalSolidList"/>
    <dgm:cxn modelId="{D81B8835-B1A2-4BDF-B9B9-AFCDE4AC1365}" type="presParOf" srcId="{A8F9B9BF-41A1-422B-8944-1379CE8BA1CB}" destId="{FF25381F-6332-4BC0-829E-3ECF89531B19}" srcOrd="11" destOrd="0" presId="urn:microsoft.com/office/officeart/2018/2/layout/IconVerticalSolidList"/>
    <dgm:cxn modelId="{2D86A406-E655-4050-8012-1B8BBCC799B4}" type="presParOf" srcId="{A8F9B9BF-41A1-422B-8944-1379CE8BA1CB}" destId="{723D48DA-B8DF-499B-9469-E7C8BA27A317}" srcOrd="12" destOrd="0" presId="urn:microsoft.com/office/officeart/2018/2/layout/IconVerticalSolidList"/>
    <dgm:cxn modelId="{B14B614C-098D-41CA-A4E7-1DD85E109F2A}" type="presParOf" srcId="{723D48DA-B8DF-499B-9469-E7C8BA27A317}" destId="{5179CFC2-5D46-4938-99D7-E5A2C3A5173D}" srcOrd="0" destOrd="0" presId="urn:microsoft.com/office/officeart/2018/2/layout/IconVerticalSolidList"/>
    <dgm:cxn modelId="{853E6ABE-DEEE-4D86-8201-12BBBC98DE95}" type="presParOf" srcId="{723D48DA-B8DF-499B-9469-E7C8BA27A317}" destId="{B7085490-52B9-41F3-9F4B-C6E01F3B9C79}" srcOrd="1" destOrd="0" presId="urn:microsoft.com/office/officeart/2018/2/layout/IconVerticalSolidList"/>
    <dgm:cxn modelId="{17377E77-4D47-421A-8D59-EAEBBB46F7D3}" type="presParOf" srcId="{723D48DA-B8DF-499B-9469-E7C8BA27A317}" destId="{BAF4D5F5-5706-49A3-A78D-FDF153C82C49}" srcOrd="2" destOrd="0" presId="urn:microsoft.com/office/officeart/2018/2/layout/IconVerticalSolidList"/>
    <dgm:cxn modelId="{632ED493-6794-4763-892B-4934F27D83B4}" type="presParOf" srcId="{723D48DA-B8DF-499B-9469-E7C8BA27A317}" destId="{CD3FFB9D-7A93-45CD-85B9-4062F614DD6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7BDDC34-F297-4271-A43B-BF4BB765D097}" type="doc">
      <dgm:prSet loTypeId="urn:microsoft.com/office/officeart/2016/7/layout/BasicProcessNew" loCatId="process" qsTypeId="urn:microsoft.com/office/officeart/2005/8/quickstyle/simple1" qsCatId="simple" csTypeId="urn:microsoft.com/office/officeart/2005/8/colors/accent1_2" csCatId="accent1"/>
      <dgm:spPr/>
      <dgm:t>
        <a:bodyPr/>
        <a:lstStyle/>
        <a:p>
          <a:endParaRPr lang="en-US"/>
        </a:p>
      </dgm:t>
    </dgm:pt>
    <dgm:pt modelId="{385DD6D9-7DE9-43E8-A4C8-C0296FDF11ED}">
      <dgm:prSet/>
      <dgm:spPr/>
      <dgm:t>
        <a:bodyPr/>
        <a:lstStyle/>
        <a:p>
          <a:r>
            <a:rPr lang="en-GB"/>
            <a:t>The parasympathetic nervous system can decrease the heart rate. Therefore, by shutting off the sympathetic stimulation and boosting the parasympathetic stimulation, we decrease the heart rate and stroke volume, which decreases the cardiac output and decreases blood pressure.</a:t>
          </a:r>
          <a:endParaRPr lang="en-US"/>
        </a:p>
      </dgm:t>
    </dgm:pt>
    <dgm:pt modelId="{F39CCEE6-1090-4CA3-AC3E-E8246A2C0ECC}" type="parTrans" cxnId="{830D050C-81D8-4AB6-81D8-E1C92E9B6335}">
      <dgm:prSet/>
      <dgm:spPr/>
      <dgm:t>
        <a:bodyPr/>
        <a:lstStyle/>
        <a:p>
          <a:endParaRPr lang="en-US"/>
        </a:p>
      </dgm:t>
    </dgm:pt>
    <dgm:pt modelId="{631CD849-2C9E-4164-919C-BCC27CA2C053}" type="sibTrans" cxnId="{830D050C-81D8-4AB6-81D8-E1C92E9B6335}">
      <dgm:prSet/>
      <dgm:spPr/>
      <dgm:t>
        <a:bodyPr/>
        <a:lstStyle/>
        <a:p>
          <a:endParaRPr lang="en-US"/>
        </a:p>
      </dgm:t>
    </dgm:pt>
    <dgm:pt modelId="{D5659F5A-CAD7-4CA3-8BFE-CF324D262A79}">
      <dgm:prSet/>
      <dgm:spPr/>
      <dgm:t>
        <a:bodyPr/>
        <a:lstStyle/>
        <a:p>
          <a:r>
            <a:rPr lang="en-GB"/>
            <a:t>Second, if the baroreceptors are detecting that blood pressure is too high, the cardio regulatory centre of the medulla will also decrease sympathetic input to the blood vessels. This causes vasodilation, which decreases total peripheral resistance and decreases blood pressure.</a:t>
          </a:r>
          <a:endParaRPr lang="en-US"/>
        </a:p>
      </dgm:t>
    </dgm:pt>
    <dgm:pt modelId="{05A57624-1D92-4271-985D-737D1F9E1B1D}" type="parTrans" cxnId="{84D73AB5-E92A-4536-B3DE-394BD34FFC02}">
      <dgm:prSet/>
      <dgm:spPr/>
      <dgm:t>
        <a:bodyPr/>
        <a:lstStyle/>
        <a:p>
          <a:endParaRPr lang="en-US"/>
        </a:p>
      </dgm:t>
    </dgm:pt>
    <dgm:pt modelId="{D10C9F15-D1E7-4CCF-AA92-760E3D5167D4}" type="sibTrans" cxnId="{84D73AB5-E92A-4536-B3DE-394BD34FFC02}">
      <dgm:prSet/>
      <dgm:spPr/>
      <dgm:t>
        <a:bodyPr/>
        <a:lstStyle/>
        <a:p>
          <a:endParaRPr lang="en-US"/>
        </a:p>
      </dgm:t>
    </dgm:pt>
    <dgm:pt modelId="{30AA0119-223C-4535-9C59-72399A663778}" type="pres">
      <dgm:prSet presAssocID="{67BDDC34-F297-4271-A43B-BF4BB765D097}" presName="Name0" presStyleCnt="0">
        <dgm:presLayoutVars>
          <dgm:dir/>
          <dgm:resizeHandles val="exact"/>
        </dgm:presLayoutVars>
      </dgm:prSet>
      <dgm:spPr/>
    </dgm:pt>
    <dgm:pt modelId="{D2E6F71B-0D2E-4DF0-AD39-B5DAACE74AF5}" type="pres">
      <dgm:prSet presAssocID="{385DD6D9-7DE9-43E8-A4C8-C0296FDF11ED}" presName="node" presStyleLbl="node1" presStyleIdx="0" presStyleCnt="3">
        <dgm:presLayoutVars>
          <dgm:bulletEnabled val="1"/>
        </dgm:presLayoutVars>
      </dgm:prSet>
      <dgm:spPr/>
    </dgm:pt>
    <dgm:pt modelId="{97C376F3-9668-4957-9F46-CF84F524EA51}" type="pres">
      <dgm:prSet presAssocID="{631CD849-2C9E-4164-919C-BCC27CA2C053}" presName="sibTransSpacerBeforeConnector" presStyleCnt="0"/>
      <dgm:spPr/>
    </dgm:pt>
    <dgm:pt modelId="{83C526FF-B5F2-43D8-9FBC-317A8A26C4C8}" type="pres">
      <dgm:prSet presAssocID="{631CD849-2C9E-4164-919C-BCC27CA2C053}" presName="sibTrans" presStyleLbl="node1" presStyleIdx="1" presStyleCnt="3"/>
      <dgm:spPr/>
    </dgm:pt>
    <dgm:pt modelId="{947FC4CD-A1E4-4D21-A9A9-BC1ED71DE4CC}" type="pres">
      <dgm:prSet presAssocID="{631CD849-2C9E-4164-919C-BCC27CA2C053}" presName="sibTransSpacerAfterConnector" presStyleCnt="0"/>
      <dgm:spPr/>
    </dgm:pt>
    <dgm:pt modelId="{906E2C40-8185-4EF8-A21E-2AA515424827}" type="pres">
      <dgm:prSet presAssocID="{D5659F5A-CAD7-4CA3-8BFE-CF324D262A79}" presName="node" presStyleLbl="node1" presStyleIdx="2" presStyleCnt="3">
        <dgm:presLayoutVars>
          <dgm:bulletEnabled val="1"/>
        </dgm:presLayoutVars>
      </dgm:prSet>
      <dgm:spPr/>
    </dgm:pt>
  </dgm:ptLst>
  <dgm:cxnLst>
    <dgm:cxn modelId="{830D050C-81D8-4AB6-81D8-E1C92E9B6335}" srcId="{67BDDC34-F297-4271-A43B-BF4BB765D097}" destId="{385DD6D9-7DE9-43E8-A4C8-C0296FDF11ED}" srcOrd="0" destOrd="0" parTransId="{F39CCEE6-1090-4CA3-AC3E-E8246A2C0ECC}" sibTransId="{631CD849-2C9E-4164-919C-BCC27CA2C053}"/>
    <dgm:cxn modelId="{E90D2C48-4C15-4C93-B8F4-4831D964E12F}" type="presOf" srcId="{631CD849-2C9E-4164-919C-BCC27CA2C053}" destId="{83C526FF-B5F2-43D8-9FBC-317A8A26C4C8}" srcOrd="0" destOrd="0" presId="urn:microsoft.com/office/officeart/2016/7/layout/BasicProcessNew"/>
    <dgm:cxn modelId="{A937048C-7479-4B15-8093-7A72A4EF9BE5}" type="presOf" srcId="{D5659F5A-CAD7-4CA3-8BFE-CF324D262A79}" destId="{906E2C40-8185-4EF8-A21E-2AA515424827}" srcOrd="0" destOrd="0" presId="urn:microsoft.com/office/officeart/2016/7/layout/BasicProcessNew"/>
    <dgm:cxn modelId="{037EEB9D-CE00-4D8E-B0B5-7DA3A12D6539}" type="presOf" srcId="{67BDDC34-F297-4271-A43B-BF4BB765D097}" destId="{30AA0119-223C-4535-9C59-72399A663778}" srcOrd="0" destOrd="0" presId="urn:microsoft.com/office/officeart/2016/7/layout/BasicProcessNew"/>
    <dgm:cxn modelId="{84D73AB5-E92A-4536-B3DE-394BD34FFC02}" srcId="{67BDDC34-F297-4271-A43B-BF4BB765D097}" destId="{D5659F5A-CAD7-4CA3-8BFE-CF324D262A79}" srcOrd="1" destOrd="0" parTransId="{05A57624-1D92-4271-985D-737D1F9E1B1D}" sibTransId="{D10C9F15-D1E7-4CCF-AA92-760E3D5167D4}"/>
    <dgm:cxn modelId="{1A8CD3F4-B415-4067-A9B7-233E49B5CF82}" type="presOf" srcId="{385DD6D9-7DE9-43E8-A4C8-C0296FDF11ED}" destId="{D2E6F71B-0D2E-4DF0-AD39-B5DAACE74AF5}" srcOrd="0" destOrd="0" presId="urn:microsoft.com/office/officeart/2016/7/layout/BasicProcessNew"/>
    <dgm:cxn modelId="{E252EFC0-0440-4EE5-948D-4FF35704BB7D}" type="presParOf" srcId="{30AA0119-223C-4535-9C59-72399A663778}" destId="{D2E6F71B-0D2E-4DF0-AD39-B5DAACE74AF5}" srcOrd="0" destOrd="0" presId="urn:microsoft.com/office/officeart/2016/7/layout/BasicProcessNew"/>
    <dgm:cxn modelId="{70E40619-B2DE-4310-BB2F-093F0B7E1339}" type="presParOf" srcId="{30AA0119-223C-4535-9C59-72399A663778}" destId="{97C376F3-9668-4957-9F46-CF84F524EA51}" srcOrd="1" destOrd="0" presId="urn:microsoft.com/office/officeart/2016/7/layout/BasicProcessNew"/>
    <dgm:cxn modelId="{87D654DE-2597-4B09-9BA4-E90523122BAC}" type="presParOf" srcId="{30AA0119-223C-4535-9C59-72399A663778}" destId="{83C526FF-B5F2-43D8-9FBC-317A8A26C4C8}" srcOrd="2" destOrd="0" presId="urn:microsoft.com/office/officeart/2016/7/layout/BasicProcessNew"/>
    <dgm:cxn modelId="{8D8C7367-C050-4C2D-B15E-44F9AF626181}" type="presParOf" srcId="{30AA0119-223C-4535-9C59-72399A663778}" destId="{947FC4CD-A1E4-4D21-A9A9-BC1ED71DE4CC}" srcOrd="3" destOrd="0" presId="urn:microsoft.com/office/officeart/2016/7/layout/BasicProcessNew"/>
    <dgm:cxn modelId="{9CBD7F87-2396-485C-8948-A381F65184DF}" type="presParOf" srcId="{30AA0119-223C-4535-9C59-72399A663778}" destId="{906E2C40-8185-4EF8-A21E-2AA515424827}" srcOrd="4" destOrd="0" presId="urn:microsoft.com/office/officeart/2016/7/layout/Basic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04160F5-AA02-474A-B785-61394297EE42}" type="doc">
      <dgm:prSet loTypeId="urn:microsoft.com/office/officeart/2005/8/layout/process1" loCatId="process" qsTypeId="urn:microsoft.com/office/officeart/2005/8/quickstyle/simple1" qsCatId="simple" csTypeId="urn:microsoft.com/office/officeart/2005/8/colors/colorful5" csCatId="colorful"/>
      <dgm:spPr/>
      <dgm:t>
        <a:bodyPr/>
        <a:lstStyle/>
        <a:p>
          <a:endParaRPr lang="en-US"/>
        </a:p>
      </dgm:t>
    </dgm:pt>
    <dgm:pt modelId="{BE80FDE3-C872-4C71-88EB-DC9B9B55E210}">
      <dgm:prSet/>
      <dgm:spPr/>
      <dgm:t>
        <a:bodyPr/>
        <a:lstStyle/>
        <a:p>
          <a:r>
            <a:rPr lang="en-US"/>
            <a:t>The heart muscle is also stimulated to pump with more force, and this increases the stroke volume. When heart rate and stroke volume increase, we see an increase in cardiac output. </a:t>
          </a:r>
        </a:p>
      </dgm:t>
    </dgm:pt>
    <dgm:pt modelId="{E84376C0-0AB5-41CF-BE30-318F57820B8A}" type="parTrans" cxnId="{E8C38D57-D916-41B5-AD54-A5595121227C}">
      <dgm:prSet/>
      <dgm:spPr/>
      <dgm:t>
        <a:bodyPr/>
        <a:lstStyle/>
        <a:p>
          <a:endParaRPr lang="en-US"/>
        </a:p>
      </dgm:t>
    </dgm:pt>
    <dgm:pt modelId="{AFD3C501-29F6-42D1-90C6-27AD65CED734}" type="sibTrans" cxnId="{E8C38D57-D916-41B5-AD54-A5595121227C}">
      <dgm:prSet/>
      <dgm:spPr/>
      <dgm:t>
        <a:bodyPr/>
        <a:lstStyle/>
        <a:p>
          <a:endParaRPr lang="en-US"/>
        </a:p>
      </dgm:t>
    </dgm:pt>
    <dgm:pt modelId="{C6D9A36F-5BFF-453A-B2F8-B6C4084BB786}">
      <dgm:prSet/>
      <dgm:spPr/>
      <dgm:t>
        <a:bodyPr/>
        <a:lstStyle/>
        <a:p>
          <a:r>
            <a:rPr lang="en-US"/>
            <a:t>An increase in cardiac output causes an increased blood pressure, restoring blood pressure back to a normal level. Second, this causes an increased sympathetic input to the blood vessels, which stimulate the smooth muscle to contract, causing vasoconstriction, which increases total peripheral resistance and increases blood pressure.</a:t>
          </a:r>
        </a:p>
      </dgm:t>
    </dgm:pt>
    <dgm:pt modelId="{5CEE9340-838B-42B1-BD9E-55A12C99B21F}" type="parTrans" cxnId="{E43BCAA1-09B0-4470-87F9-28C0DDBBC158}">
      <dgm:prSet/>
      <dgm:spPr/>
      <dgm:t>
        <a:bodyPr/>
        <a:lstStyle/>
        <a:p>
          <a:endParaRPr lang="en-US"/>
        </a:p>
      </dgm:t>
    </dgm:pt>
    <dgm:pt modelId="{575B3EDA-899D-42CA-95C4-11A46AECA036}" type="sibTrans" cxnId="{E43BCAA1-09B0-4470-87F9-28C0DDBBC158}">
      <dgm:prSet/>
      <dgm:spPr/>
      <dgm:t>
        <a:bodyPr/>
        <a:lstStyle/>
        <a:p>
          <a:endParaRPr lang="en-US"/>
        </a:p>
      </dgm:t>
    </dgm:pt>
    <dgm:pt modelId="{98CB307F-F773-44FB-BF0B-646D788D4A54}" type="pres">
      <dgm:prSet presAssocID="{904160F5-AA02-474A-B785-61394297EE42}" presName="Name0" presStyleCnt="0">
        <dgm:presLayoutVars>
          <dgm:dir/>
          <dgm:resizeHandles val="exact"/>
        </dgm:presLayoutVars>
      </dgm:prSet>
      <dgm:spPr/>
    </dgm:pt>
    <dgm:pt modelId="{28790DB6-6BA6-4CCB-945D-A9F3D3186D57}" type="pres">
      <dgm:prSet presAssocID="{BE80FDE3-C872-4C71-88EB-DC9B9B55E210}" presName="node" presStyleLbl="node1" presStyleIdx="0" presStyleCnt="2">
        <dgm:presLayoutVars>
          <dgm:bulletEnabled val="1"/>
        </dgm:presLayoutVars>
      </dgm:prSet>
      <dgm:spPr/>
    </dgm:pt>
    <dgm:pt modelId="{7A488FB5-81BB-40F0-B8D0-3EE5072E69A0}" type="pres">
      <dgm:prSet presAssocID="{AFD3C501-29F6-42D1-90C6-27AD65CED734}" presName="sibTrans" presStyleLbl="sibTrans2D1" presStyleIdx="0" presStyleCnt="1"/>
      <dgm:spPr/>
    </dgm:pt>
    <dgm:pt modelId="{929F9204-F4A1-4CF3-B801-CB1492C1CE76}" type="pres">
      <dgm:prSet presAssocID="{AFD3C501-29F6-42D1-90C6-27AD65CED734}" presName="connectorText" presStyleLbl="sibTrans2D1" presStyleIdx="0" presStyleCnt="1"/>
      <dgm:spPr/>
    </dgm:pt>
    <dgm:pt modelId="{9BD394E4-1603-4161-A87A-CBCB6B8EB443}" type="pres">
      <dgm:prSet presAssocID="{C6D9A36F-5BFF-453A-B2F8-B6C4084BB786}" presName="node" presStyleLbl="node1" presStyleIdx="1" presStyleCnt="2">
        <dgm:presLayoutVars>
          <dgm:bulletEnabled val="1"/>
        </dgm:presLayoutVars>
      </dgm:prSet>
      <dgm:spPr/>
    </dgm:pt>
  </dgm:ptLst>
  <dgm:cxnLst>
    <dgm:cxn modelId="{0C084D0D-129F-435C-9DE7-1E4A9BB12B9A}" type="presOf" srcId="{AFD3C501-29F6-42D1-90C6-27AD65CED734}" destId="{929F9204-F4A1-4CF3-B801-CB1492C1CE76}" srcOrd="1" destOrd="0" presId="urn:microsoft.com/office/officeart/2005/8/layout/process1"/>
    <dgm:cxn modelId="{AC452516-F92F-4940-856A-5AF1338011E5}" type="presOf" srcId="{BE80FDE3-C872-4C71-88EB-DC9B9B55E210}" destId="{28790DB6-6BA6-4CCB-945D-A9F3D3186D57}" srcOrd="0" destOrd="0" presId="urn:microsoft.com/office/officeart/2005/8/layout/process1"/>
    <dgm:cxn modelId="{24F72B19-861C-4354-AF1B-2278349C054A}" type="presOf" srcId="{C6D9A36F-5BFF-453A-B2F8-B6C4084BB786}" destId="{9BD394E4-1603-4161-A87A-CBCB6B8EB443}" srcOrd="0" destOrd="0" presId="urn:microsoft.com/office/officeart/2005/8/layout/process1"/>
    <dgm:cxn modelId="{ECB1C22C-AE69-4C00-AD90-F299B5DC6752}" type="presOf" srcId="{904160F5-AA02-474A-B785-61394297EE42}" destId="{98CB307F-F773-44FB-BF0B-646D788D4A54}" srcOrd="0" destOrd="0" presId="urn:microsoft.com/office/officeart/2005/8/layout/process1"/>
    <dgm:cxn modelId="{E8C38D57-D916-41B5-AD54-A5595121227C}" srcId="{904160F5-AA02-474A-B785-61394297EE42}" destId="{BE80FDE3-C872-4C71-88EB-DC9B9B55E210}" srcOrd="0" destOrd="0" parTransId="{E84376C0-0AB5-41CF-BE30-318F57820B8A}" sibTransId="{AFD3C501-29F6-42D1-90C6-27AD65CED734}"/>
    <dgm:cxn modelId="{E43BCAA1-09B0-4470-87F9-28C0DDBBC158}" srcId="{904160F5-AA02-474A-B785-61394297EE42}" destId="{C6D9A36F-5BFF-453A-B2F8-B6C4084BB786}" srcOrd="1" destOrd="0" parTransId="{5CEE9340-838B-42B1-BD9E-55A12C99B21F}" sibTransId="{575B3EDA-899D-42CA-95C4-11A46AECA036}"/>
    <dgm:cxn modelId="{5F37D5C1-D58A-4FDA-9CD5-60C534BBBFC5}" type="presOf" srcId="{AFD3C501-29F6-42D1-90C6-27AD65CED734}" destId="{7A488FB5-81BB-40F0-B8D0-3EE5072E69A0}" srcOrd="0" destOrd="0" presId="urn:microsoft.com/office/officeart/2005/8/layout/process1"/>
    <dgm:cxn modelId="{A25AF227-5907-4724-A073-81960D55B6C0}" type="presParOf" srcId="{98CB307F-F773-44FB-BF0B-646D788D4A54}" destId="{28790DB6-6BA6-4CCB-945D-A9F3D3186D57}" srcOrd="0" destOrd="0" presId="urn:microsoft.com/office/officeart/2005/8/layout/process1"/>
    <dgm:cxn modelId="{083B11EA-C005-4148-AF1C-AB523124100F}" type="presParOf" srcId="{98CB307F-F773-44FB-BF0B-646D788D4A54}" destId="{7A488FB5-81BB-40F0-B8D0-3EE5072E69A0}" srcOrd="1" destOrd="0" presId="urn:microsoft.com/office/officeart/2005/8/layout/process1"/>
    <dgm:cxn modelId="{3E77355E-F9D6-4389-A791-813C64D44E23}" type="presParOf" srcId="{7A488FB5-81BB-40F0-B8D0-3EE5072E69A0}" destId="{929F9204-F4A1-4CF3-B801-CB1492C1CE76}" srcOrd="0" destOrd="0" presId="urn:microsoft.com/office/officeart/2005/8/layout/process1"/>
    <dgm:cxn modelId="{7C83361C-A025-41E2-9214-2A937A389A7E}" type="presParOf" srcId="{98CB307F-F773-44FB-BF0B-646D788D4A54}" destId="{9BD394E4-1603-4161-A87A-CBCB6B8EB443}"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DFBD5BE-2A11-4E86-BD87-07F69C693D17}"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4FDC5D36-67B0-4459-8B62-67CA5E3EA549}">
      <dgm:prSet/>
      <dgm:spPr/>
      <dgm:t>
        <a:bodyPr/>
        <a:lstStyle/>
        <a:p>
          <a:r>
            <a:rPr lang="en-US"/>
            <a:t>Protects body against foreign material </a:t>
          </a:r>
        </a:p>
      </dgm:t>
    </dgm:pt>
    <dgm:pt modelId="{26DD83C4-A6C4-43F0-A1BB-2D1EAEADE6BC}" type="parTrans" cxnId="{109794CB-C40C-47A6-A66A-86A023EE77D4}">
      <dgm:prSet/>
      <dgm:spPr/>
      <dgm:t>
        <a:bodyPr/>
        <a:lstStyle/>
        <a:p>
          <a:endParaRPr lang="en-US"/>
        </a:p>
      </dgm:t>
    </dgm:pt>
    <dgm:pt modelId="{B1E9953A-2F3E-4727-A81F-AFBA666552E5}" type="sibTrans" cxnId="{109794CB-C40C-47A6-A66A-86A023EE77D4}">
      <dgm:prSet/>
      <dgm:spPr/>
      <dgm:t>
        <a:bodyPr/>
        <a:lstStyle/>
        <a:p>
          <a:endParaRPr lang="en-US"/>
        </a:p>
      </dgm:t>
    </dgm:pt>
    <dgm:pt modelId="{8C7DF855-94BA-4F26-81C4-51EDC016558E}">
      <dgm:prSet/>
      <dgm:spPr/>
      <dgm:t>
        <a:bodyPr/>
        <a:lstStyle/>
        <a:p>
          <a:r>
            <a:rPr lang="en-US"/>
            <a:t>Assists in circulation of body fluids between cells and bloodstream </a:t>
          </a:r>
        </a:p>
      </dgm:t>
    </dgm:pt>
    <dgm:pt modelId="{3AC3CD46-16D7-49E3-A08B-EE1A4504C88B}" type="parTrans" cxnId="{F2B6BF3C-C408-4DA9-8C06-823D6E19B642}">
      <dgm:prSet/>
      <dgm:spPr/>
      <dgm:t>
        <a:bodyPr/>
        <a:lstStyle/>
        <a:p>
          <a:endParaRPr lang="en-US"/>
        </a:p>
      </dgm:t>
    </dgm:pt>
    <dgm:pt modelId="{37601677-F5A2-41E6-A38A-62AD17B063A7}" type="sibTrans" cxnId="{F2B6BF3C-C408-4DA9-8C06-823D6E19B642}">
      <dgm:prSet/>
      <dgm:spPr/>
      <dgm:t>
        <a:bodyPr/>
        <a:lstStyle/>
        <a:p>
          <a:endParaRPr lang="en-US"/>
        </a:p>
      </dgm:t>
    </dgm:pt>
    <dgm:pt modelId="{871981F6-AB3D-4D78-9D9D-6AAA1EDF84A3}">
      <dgm:prSet/>
      <dgm:spPr/>
      <dgm:t>
        <a:bodyPr/>
        <a:lstStyle/>
        <a:p>
          <a:r>
            <a:rPr lang="en-US"/>
            <a:t>Transports dietary fats</a:t>
          </a:r>
        </a:p>
      </dgm:t>
    </dgm:pt>
    <dgm:pt modelId="{6D4CEDED-0922-46DA-A566-CC2862B07D66}" type="parTrans" cxnId="{36B8C0F2-C046-4716-B3E2-C59BA6EB2750}">
      <dgm:prSet/>
      <dgm:spPr/>
      <dgm:t>
        <a:bodyPr/>
        <a:lstStyle/>
        <a:p>
          <a:endParaRPr lang="en-US"/>
        </a:p>
      </dgm:t>
    </dgm:pt>
    <dgm:pt modelId="{F59AE3E8-8CA9-43E0-A2E6-AB1F6FF9FEC6}" type="sibTrans" cxnId="{36B8C0F2-C046-4716-B3E2-C59BA6EB2750}">
      <dgm:prSet/>
      <dgm:spPr/>
      <dgm:t>
        <a:bodyPr/>
        <a:lstStyle/>
        <a:p>
          <a:endParaRPr lang="en-US"/>
        </a:p>
      </dgm:t>
    </dgm:pt>
    <dgm:pt modelId="{5D67089A-62A9-42DD-8C96-9C719A63A94F}" type="pres">
      <dgm:prSet presAssocID="{1DFBD5BE-2A11-4E86-BD87-07F69C693D17}" presName="linear" presStyleCnt="0">
        <dgm:presLayoutVars>
          <dgm:animLvl val="lvl"/>
          <dgm:resizeHandles val="exact"/>
        </dgm:presLayoutVars>
      </dgm:prSet>
      <dgm:spPr/>
    </dgm:pt>
    <dgm:pt modelId="{9A60D26C-EA9D-47B9-BC18-F33E05D330A0}" type="pres">
      <dgm:prSet presAssocID="{4FDC5D36-67B0-4459-8B62-67CA5E3EA549}" presName="parentText" presStyleLbl="node1" presStyleIdx="0" presStyleCnt="3">
        <dgm:presLayoutVars>
          <dgm:chMax val="0"/>
          <dgm:bulletEnabled val="1"/>
        </dgm:presLayoutVars>
      </dgm:prSet>
      <dgm:spPr/>
    </dgm:pt>
    <dgm:pt modelId="{960A30CD-FA65-4127-A111-E32FB910F188}" type="pres">
      <dgm:prSet presAssocID="{B1E9953A-2F3E-4727-A81F-AFBA666552E5}" presName="spacer" presStyleCnt="0"/>
      <dgm:spPr/>
    </dgm:pt>
    <dgm:pt modelId="{450BFB9B-5250-413F-8C3A-37A9DBFB431F}" type="pres">
      <dgm:prSet presAssocID="{8C7DF855-94BA-4F26-81C4-51EDC016558E}" presName="parentText" presStyleLbl="node1" presStyleIdx="1" presStyleCnt="3">
        <dgm:presLayoutVars>
          <dgm:chMax val="0"/>
          <dgm:bulletEnabled val="1"/>
        </dgm:presLayoutVars>
      </dgm:prSet>
      <dgm:spPr/>
    </dgm:pt>
    <dgm:pt modelId="{CEB78570-550E-4DC8-8E59-5D25DC6168F8}" type="pres">
      <dgm:prSet presAssocID="{37601677-F5A2-41E6-A38A-62AD17B063A7}" presName="spacer" presStyleCnt="0"/>
      <dgm:spPr/>
    </dgm:pt>
    <dgm:pt modelId="{C3B5A475-274C-4F2E-B437-61A3A633666D}" type="pres">
      <dgm:prSet presAssocID="{871981F6-AB3D-4D78-9D9D-6AAA1EDF84A3}" presName="parentText" presStyleLbl="node1" presStyleIdx="2" presStyleCnt="3">
        <dgm:presLayoutVars>
          <dgm:chMax val="0"/>
          <dgm:bulletEnabled val="1"/>
        </dgm:presLayoutVars>
      </dgm:prSet>
      <dgm:spPr/>
    </dgm:pt>
  </dgm:ptLst>
  <dgm:cxnLst>
    <dgm:cxn modelId="{DC2B0D0C-11EF-40C6-A52D-9FC3BB1A09D8}" type="presOf" srcId="{8C7DF855-94BA-4F26-81C4-51EDC016558E}" destId="{450BFB9B-5250-413F-8C3A-37A9DBFB431F}" srcOrd="0" destOrd="0" presId="urn:microsoft.com/office/officeart/2005/8/layout/vList2"/>
    <dgm:cxn modelId="{74469931-A8E9-4DAC-96EA-BC5C3A2B1FCE}" type="presOf" srcId="{871981F6-AB3D-4D78-9D9D-6AAA1EDF84A3}" destId="{C3B5A475-274C-4F2E-B437-61A3A633666D}" srcOrd="0" destOrd="0" presId="urn:microsoft.com/office/officeart/2005/8/layout/vList2"/>
    <dgm:cxn modelId="{F2B6BF3C-C408-4DA9-8C06-823D6E19B642}" srcId="{1DFBD5BE-2A11-4E86-BD87-07F69C693D17}" destId="{8C7DF855-94BA-4F26-81C4-51EDC016558E}" srcOrd="1" destOrd="0" parTransId="{3AC3CD46-16D7-49E3-A08B-EE1A4504C88B}" sibTransId="{37601677-F5A2-41E6-A38A-62AD17B063A7}"/>
    <dgm:cxn modelId="{109794CB-C40C-47A6-A66A-86A023EE77D4}" srcId="{1DFBD5BE-2A11-4E86-BD87-07F69C693D17}" destId="{4FDC5D36-67B0-4459-8B62-67CA5E3EA549}" srcOrd="0" destOrd="0" parTransId="{26DD83C4-A6C4-43F0-A1BB-2D1EAEADE6BC}" sibTransId="{B1E9953A-2F3E-4727-A81F-AFBA666552E5}"/>
    <dgm:cxn modelId="{56D1C4CF-3374-4910-AE80-C7695F4D8FB7}" type="presOf" srcId="{4FDC5D36-67B0-4459-8B62-67CA5E3EA549}" destId="{9A60D26C-EA9D-47B9-BC18-F33E05D330A0}" srcOrd="0" destOrd="0" presId="urn:microsoft.com/office/officeart/2005/8/layout/vList2"/>
    <dgm:cxn modelId="{36B8C0F2-C046-4716-B3E2-C59BA6EB2750}" srcId="{1DFBD5BE-2A11-4E86-BD87-07F69C693D17}" destId="{871981F6-AB3D-4D78-9D9D-6AAA1EDF84A3}" srcOrd="2" destOrd="0" parTransId="{6D4CEDED-0922-46DA-A566-CC2862B07D66}" sibTransId="{F59AE3E8-8CA9-43E0-A2E6-AB1F6FF9FEC6}"/>
    <dgm:cxn modelId="{973E2EFC-F309-4856-8DFA-4014ABD7824B}" type="presOf" srcId="{1DFBD5BE-2A11-4E86-BD87-07F69C693D17}" destId="{5D67089A-62A9-42DD-8C96-9C719A63A94F}" srcOrd="0" destOrd="0" presId="urn:microsoft.com/office/officeart/2005/8/layout/vList2"/>
    <dgm:cxn modelId="{6251B222-51B2-4499-9B11-8D235C8D2EAA}" type="presParOf" srcId="{5D67089A-62A9-42DD-8C96-9C719A63A94F}" destId="{9A60D26C-EA9D-47B9-BC18-F33E05D330A0}" srcOrd="0" destOrd="0" presId="urn:microsoft.com/office/officeart/2005/8/layout/vList2"/>
    <dgm:cxn modelId="{682453EB-7353-42CA-A790-99684E7C9C8C}" type="presParOf" srcId="{5D67089A-62A9-42DD-8C96-9C719A63A94F}" destId="{960A30CD-FA65-4127-A111-E32FB910F188}" srcOrd="1" destOrd="0" presId="urn:microsoft.com/office/officeart/2005/8/layout/vList2"/>
    <dgm:cxn modelId="{2D76AD9D-EDD9-4456-882F-102974EFEDF9}" type="presParOf" srcId="{5D67089A-62A9-42DD-8C96-9C719A63A94F}" destId="{450BFB9B-5250-413F-8C3A-37A9DBFB431F}" srcOrd="2" destOrd="0" presId="urn:microsoft.com/office/officeart/2005/8/layout/vList2"/>
    <dgm:cxn modelId="{8BCD3179-42ED-4B0D-9E4A-0E124DE6FB0E}" type="presParOf" srcId="{5D67089A-62A9-42DD-8C96-9C719A63A94F}" destId="{CEB78570-550E-4DC8-8E59-5D25DC6168F8}" srcOrd="3" destOrd="0" presId="urn:microsoft.com/office/officeart/2005/8/layout/vList2"/>
    <dgm:cxn modelId="{B0CA6CD5-FB49-4821-B2D9-1A420AC3A5DF}" type="presParOf" srcId="{5D67089A-62A9-42DD-8C96-9C719A63A94F}" destId="{C3B5A475-274C-4F2E-B437-61A3A633666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7A1F416-90E8-4F1D-B781-02ECF4FA93E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3C05847-0B01-4321-9D7E-F927F00BF166}">
      <dgm:prSet/>
      <dgm:spPr/>
      <dgm:t>
        <a:bodyPr/>
        <a:lstStyle/>
        <a:p>
          <a:r>
            <a:rPr lang="en-GB"/>
            <a:t>Microscopic closed-ended vessels </a:t>
          </a:r>
          <a:endParaRPr lang="en-US"/>
        </a:p>
      </dgm:t>
    </dgm:pt>
    <dgm:pt modelId="{DB7AD4C0-649B-4013-8FAE-AAF904CFB4C8}" type="parTrans" cxnId="{B877EF6E-25EF-4AC6-B46E-F8F71C2729E0}">
      <dgm:prSet/>
      <dgm:spPr/>
      <dgm:t>
        <a:bodyPr/>
        <a:lstStyle/>
        <a:p>
          <a:endParaRPr lang="en-US"/>
        </a:p>
      </dgm:t>
    </dgm:pt>
    <dgm:pt modelId="{1CBDAD1B-554E-4D4A-8EB4-D2E1E0A363EA}" type="sibTrans" cxnId="{B877EF6E-25EF-4AC6-B46E-F8F71C2729E0}">
      <dgm:prSet/>
      <dgm:spPr/>
      <dgm:t>
        <a:bodyPr/>
        <a:lstStyle/>
        <a:p>
          <a:endParaRPr lang="en-US"/>
        </a:p>
      </dgm:t>
    </dgm:pt>
    <dgm:pt modelId="{575BE129-A339-4F43-B04C-70C6BEB14BF9}">
      <dgm:prSet/>
      <dgm:spPr/>
      <dgm:t>
        <a:bodyPr/>
        <a:lstStyle/>
        <a:p>
          <a:r>
            <a:rPr lang="en-GB"/>
            <a:t>Located next to blood capillaries in tissue spaces </a:t>
          </a:r>
          <a:endParaRPr lang="en-US"/>
        </a:p>
      </dgm:t>
    </dgm:pt>
    <dgm:pt modelId="{AEA59F6A-D1F3-420C-99DA-75971F110F65}" type="parTrans" cxnId="{36ECD03B-321B-476F-8323-89A85700EF17}">
      <dgm:prSet/>
      <dgm:spPr/>
      <dgm:t>
        <a:bodyPr/>
        <a:lstStyle/>
        <a:p>
          <a:endParaRPr lang="en-US"/>
        </a:p>
      </dgm:t>
    </dgm:pt>
    <dgm:pt modelId="{DDBDD8E4-C3E1-44F2-A8E8-9603F5096ECA}" type="sibTrans" cxnId="{36ECD03B-321B-476F-8323-89A85700EF17}">
      <dgm:prSet/>
      <dgm:spPr/>
      <dgm:t>
        <a:bodyPr/>
        <a:lstStyle/>
        <a:p>
          <a:endParaRPr lang="en-US"/>
        </a:p>
      </dgm:t>
    </dgm:pt>
    <dgm:pt modelId="{03296804-C04F-43F8-B004-909842C2482B}">
      <dgm:prSet/>
      <dgm:spPr/>
      <dgm:t>
        <a:bodyPr/>
        <a:lstStyle/>
        <a:p>
          <a:r>
            <a:rPr lang="en-GB"/>
            <a:t>Larger diameter than blood capillaries </a:t>
          </a:r>
          <a:endParaRPr lang="en-US"/>
        </a:p>
      </dgm:t>
    </dgm:pt>
    <dgm:pt modelId="{F5CFEB8A-8DE2-46EC-8F2B-F4E20AE6CC86}" type="parTrans" cxnId="{5024CF80-5369-42F7-853B-ED7A2A442393}">
      <dgm:prSet/>
      <dgm:spPr/>
      <dgm:t>
        <a:bodyPr/>
        <a:lstStyle/>
        <a:p>
          <a:endParaRPr lang="en-US"/>
        </a:p>
      </dgm:t>
    </dgm:pt>
    <dgm:pt modelId="{5DB85A2F-027B-4AD2-8A82-1CAF7A9FB1C5}" type="sibTrans" cxnId="{5024CF80-5369-42F7-853B-ED7A2A442393}">
      <dgm:prSet/>
      <dgm:spPr/>
      <dgm:t>
        <a:bodyPr/>
        <a:lstStyle/>
        <a:p>
          <a:endParaRPr lang="en-US"/>
        </a:p>
      </dgm:t>
    </dgm:pt>
    <dgm:pt modelId="{F1E9E6B9-98E0-448F-A96F-78DEC4BA2667}">
      <dgm:prSet/>
      <dgm:spPr/>
      <dgm:t>
        <a:bodyPr/>
        <a:lstStyle/>
        <a:p>
          <a:r>
            <a:rPr lang="en-GB"/>
            <a:t>Are very permeable and collect tissue fluid and proteins </a:t>
          </a:r>
          <a:endParaRPr lang="en-US"/>
        </a:p>
      </dgm:t>
    </dgm:pt>
    <dgm:pt modelId="{1B107B9B-2207-4E01-956A-B5523D62FB12}" type="parTrans" cxnId="{B44A933F-DBDC-4CB3-92B4-1536D742E492}">
      <dgm:prSet/>
      <dgm:spPr/>
      <dgm:t>
        <a:bodyPr/>
        <a:lstStyle/>
        <a:p>
          <a:endParaRPr lang="en-US"/>
        </a:p>
      </dgm:t>
    </dgm:pt>
    <dgm:pt modelId="{112CCE33-00E7-4493-8EE8-94912D491D1E}" type="sibTrans" cxnId="{B44A933F-DBDC-4CB3-92B4-1536D742E492}">
      <dgm:prSet/>
      <dgm:spPr/>
      <dgm:t>
        <a:bodyPr/>
        <a:lstStyle/>
        <a:p>
          <a:endParaRPr lang="en-US"/>
        </a:p>
      </dgm:t>
    </dgm:pt>
    <dgm:pt modelId="{88BA96A2-B408-48B3-8288-E0E4EAC339E7}">
      <dgm:prSet/>
      <dgm:spPr/>
      <dgm:t>
        <a:bodyPr/>
        <a:lstStyle/>
        <a:p>
          <a:r>
            <a:rPr lang="en-GB"/>
            <a:t>Lymph capillaries merge to form larger lymph vessels</a:t>
          </a:r>
          <a:endParaRPr lang="en-US"/>
        </a:p>
      </dgm:t>
    </dgm:pt>
    <dgm:pt modelId="{DEF9F9D0-2B81-4380-9CF8-AB6CCE031047}" type="parTrans" cxnId="{2EDBAA81-784F-4E8C-BC6C-F93FB98AA690}">
      <dgm:prSet/>
      <dgm:spPr/>
      <dgm:t>
        <a:bodyPr/>
        <a:lstStyle/>
        <a:p>
          <a:endParaRPr lang="en-US"/>
        </a:p>
      </dgm:t>
    </dgm:pt>
    <dgm:pt modelId="{162D48CC-539B-47CD-B2E9-9DF0EB8F6D44}" type="sibTrans" cxnId="{2EDBAA81-784F-4E8C-BC6C-F93FB98AA690}">
      <dgm:prSet/>
      <dgm:spPr/>
      <dgm:t>
        <a:bodyPr/>
        <a:lstStyle/>
        <a:p>
          <a:endParaRPr lang="en-US"/>
        </a:p>
      </dgm:t>
    </dgm:pt>
    <dgm:pt modelId="{7919BA19-3616-49EB-BA7F-19B5E55080D7}" type="pres">
      <dgm:prSet presAssocID="{07A1F416-90E8-4F1D-B781-02ECF4FA93E0}" presName="linear" presStyleCnt="0">
        <dgm:presLayoutVars>
          <dgm:animLvl val="lvl"/>
          <dgm:resizeHandles val="exact"/>
        </dgm:presLayoutVars>
      </dgm:prSet>
      <dgm:spPr/>
    </dgm:pt>
    <dgm:pt modelId="{38BFE9CF-C2B4-435D-AA7A-F70B27135943}" type="pres">
      <dgm:prSet presAssocID="{43C05847-0B01-4321-9D7E-F927F00BF166}" presName="parentText" presStyleLbl="node1" presStyleIdx="0" presStyleCnt="5">
        <dgm:presLayoutVars>
          <dgm:chMax val="0"/>
          <dgm:bulletEnabled val="1"/>
        </dgm:presLayoutVars>
      </dgm:prSet>
      <dgm:spPr/>
    </dgm:pt>
    <dgm:pt modelId="{DD1A9E26-6EDE-4287-B49F-0FD2B2E84318}" type="pres">
      <dgm:prSet presAssocID="{1CBDAD1B-554E-4D4A-8EB4-D2E1E0A363EA}" presName="spacer" presStyleCnt="0"/>
      <dgm:spPr/>
    </dgm:pt>
    <dgm:pt modelId="{D7FB92F4-8E82-45FA-8F26-97F9F0802A6C}" type="pres">
      <dgm:prSet presAssocID="{575BE129-A339-4F43-B04C-70C6BEB14BF9}" presName="parentText" presStyleLbl="node1" presStyleIdx="1" presStyleCnt="5">
        <dgm:presLayoutVars>
          <dgm:chMax val="0"/>
          <dgm:bulletEnabled val="1"/>
        </dgm:presLayoutVars>
      </dgm:prSet>
      <dgm:spPr/>
    </dgm:pt>
    <dgm:pt modelId="{3BD85311-051B-4525-A48F-AE60A19200B8}" type="pres">
      <dgm:prSet presAssocID="{DDBDD8E4-C3E1-44F2-A8E8-9603F5096ECA}" presName="spacer" presStyleCnt="0"/>
      <dgm:spPr/>
    </dgm:pt>
    <dgm:pt modelId="{CD38DA5D-920A-4041-8CB2-2262EC9EA240}" type="pres">
      <dgm:prSet presAssocID="{03296804-C04F-43F8-B004-909842C2482B}" presName="parentText" presStyleLbl="node1" presStyleIdx="2" presStyleCnt="5">
        <dgm:presLayoutVars>
          <dgm:chMax val="0"/>
          <dgm:bulletEnabled val="1"/>
        </dgm:presLayoutVars>
      </dgm:prSet>
      <dgm:spPr/>
    </dgm:pt>
    <dgm:pt modelId="{1DE78749-0E56-4777-929E-DF234ABB9B8E}" type="pres">
      <dgm:prSet presAssocID="{5DB85A2F-027B-4AD2-8A82-1CAF7A9FB1C5}" presName="spacer" presStyleCnt="0"/>
      <dgm:spPr/>
    </dgm:pt>
    <dgm:pt modelId="{169F7C69-B481-4092-AAE6-3A207F0F6996}" type="pres">
      <dgm:prSet presAssocID="{F1E9E6B9-98E0-448F-A96F-78DEC4BA2667}" presName="parentText" presStyleLbl="node1" presStyleIdx="3" presStyleCnt="5">
        <dgm:presLayoutVars>
          <dgm:chMax val="0"/>
          <dgm:bulletEnabled val="1"/>
        </dgm:presLayoutVars>
      </dgm:prSet>
      <dgm:spPr/>
    </dgm:pt>
    <dgm:pt modelId="{727FC7A9-ED5E-4924-8CC0-05D3992AF7CD}" type="pres">
      <dgm:prSet presAssocID="{112CCE33-00E7-4493-8EE8-94912D491D1E}" presName="spacer" presStyleCnt="0"/>
      <dgm:spPr/>
    </dgm:pt>
    <dgm:pt modelId="{2A9CFBAE-4327-49E2-AC68-F15D85BB3890}" type="pres">
      <dgm:prSet presAssocID="{88BA96A2-B408-48B3-8288-E0E4EAC339E7}" presName="parentText" presStyleLbl="node1" presStyleIdx="4" presStyleCnt="5">
        <dgm:presLayoutVars>
          <dgm:chMax val="0"/>
          <dgm:bulletEnabled val="1"/>
        </dgm:presLayoutVars>
      </dgm:prSet>
      <dgm:spPr/>
    </dgm:pt>
  </dgm:ptLst>
  <dgm:cxnLst>
    <dgm:cxn modelId="{8AF21D30-BC21-42F0-A9DA-95F02AFA5D2C}" type="presOf" srcId="{03296804-C04F-43F8-B004-909842C2482B}" destId="{CD38DA5D-920A-4041-8CB2-2262EC9EA240}" srcOrd="0" destOrd="0" presId="urn:microsoft.com/office/officeart/2005/8/layout/vList2"/>
    <dgm:cxn modelId="{2A1B023B-6AEC-492A-A1CE-074CDF046E2E}" type="presOf" srcId="{43C05847-0B01-4321-9D7E-F927F00BF166}" destId="{38BFE9CF-C2B4-435D-AA7A-F70B27135943}" srcOrd="0" destOrd="0" presId="urn:microsoft.com/office/officeart/2005/8/layout/vList2"/>
    <dgm:cxn modelId="{36ECD03B-321B-476F-8323-89A85700EF17}" srcId="{07A1F416-90E8-4F1D-B781-02ECF4FA93E0}" destId="{575BE129-A339-4F43-B04C-70C6BEB14BF9}" srcOrd="1" destOrd="0" parTransId="{AEA59F6A-D1F3-420C-99DA-75971F110F65}" sibTransId="{DDBDD8E4-C3E1-44F2-A8E8-9603F5096ECA}"/>
    <dgm:cxn modelId="{B44A933F-DBDC-4CB3-92B4-1536D742E492}" srcId="{07A1F416-90E8-4F1D-B781-02ECF4FA93E0}" destId="{F1E9E6B9-98E0-448F-A96F-78DEC4BA2667}" srcOrd="3" destOrd="0" parTransId="{1B107B9B-2207-4E01-956A-B5523D62FB12}" sibTransId="{112CCE33-00E7-4493-8EE8-94912D491D1E}"/>
    <dgm:cxn modelId="{B877EF6E-25EF-4AC6-B46E-F8F71C2729E0}" srcId="{07A1F416-90E8-4F1D-B781-02ECF4FA93E0}" destId="{43C05847-0B01-4321-9D7E-F927F00BF166}" srcOrd="0" destOrd="0" parTransId="{DB7AD4C0-649B-4013-8FAE-AAF904CFB4C8}" sibTransId="{1CBDAD1B-554E-4D4A-8EB4-D2E1E0A363EA}"/>
    <dgm:cxn modelId="{D2746373-FBDA-410D-90F6-25510DDB52FC}" type="presOf" srcId="{575BE129-A339-4F43-B04C-70C6BEB14BF9}" destId="{D7FB92F4-8E82-45FA-8F26-97F9F0802A6C}" srcOrd="0" destOrd="0" presId="urn:microsoft.com/office/officeart/2005/8/layout/vList2"/>
    <dgm:cxn modelId="{E0F5F87A-6F3E-45EF-AB04-08C0B550A5F1}" type="presOf" srcId="{88BA96A2-B408-48B3-8288-E0E4EAC339E7}" destId="{2A9CFBAE-4327-49E2-AC68-F15D85BB3890}" srcOrd="0" destOrd="0" presId="urn:microsoft.com/office/officeart/2005/8/layout/vList2"/>
    <dgm:cxn modelId="{5024CF80-5369-42F7-853B-ED7A2A442393}" srcId="{07A1F416-90E8-4F1D-B781-02ECF4FA93E0}" destId="{03296804-C04F-43F8-B004-909842C2482B}" srcOrd="2" destOrd="0" parTransId="{F5CFEB8A-8DE2-46EC-8F2B-F4E20AE6CC86}" sibTransId="{5DB85A2F-027B-4AD2-8A82-1CAF7A9FB1C5}"/>
    <dgm:cxn modelId="{2EDBAA81-784F-4E8C-BC6C-F93FB98AA690}" srcId="{07A1F416-90E8-4F1D-B781-02ECF4FA93E0}" destId="{88BA96A2-B408-48B3-8288-E0E4EAC339E7}" srcOrd="4" destOrd="0" parTransId="{DEF9F9D0-2B81-4380-9CF8-AB6CCE031047}" sibTransId="{162D48CC-539B-47CD-B2E9-9DF0EB8F6D44}"/>
    <dgm:cxn modelId="{22434AD3-760F-4D2E-A814-F03062A586B5}" type="presOf" srcId="{07A1F416-90E8-4F1D-B781-02ECF4FA93E0}" destId="{7919BA19-3616-49EB-BA7F-19B5E55080D7}" srcOrd="0" destOrd="0" presId="urn:microsoft.com/office/officeart/2005/8/layout/vList2"/>
    <dgm:cxn modelId="{EACAA7FC-E499-4A7D-8BD3-97C8C0F1668B}" type="presOf" srcId="{F1E9E6B9-98E0-448F-A96F-78DEC4BA2667}" destId="{169F7C69-B481-4092-AAE6-3A207F0F6996}" srcOrd="0" destOrd="0" presId="urn:microsoft.com/office/officeart/2005/8/layout/vList2"/>
    <dgm:cxn modelId="{AF878D83-AF9C-459E-8B4E-2822F83588F5}" type="presParOf" srcId="{7919BA19-3616-49EB-BA7F-19B5E55080D7}" destId="{38BFE9CF-C2B4-435D-AA7A-F70B27135943}" srcOrd="0" destOrd="0" presId="urn:microsoft.com/office/officeart/2005/8/layout/vList2"/>
    <dgm:cxn modelId="{EA99E824-23F6-4C80-B2BB-0DFCB3C647A2}" type="presParOf" srcId="{7919BA19-3616-49EB-BA7F-19B5E55080D7}" destId="{DD1A9E26-6EDE-4287-B49F-0FD2B2E84318}" srcOrd="1" destOrd="0" presId="urn:microsoft.com/office/officeart/2005/8/layout/vList2"/>
    <dgm:cxn modelId="{32B8986C-3C6F-4B72-A9AE-9B7D84B32FE6}" type="presParOf" srcId="{7919BA19-3616-49EB-BA7F-19B5E55080D7}" destId="{D7FB92F4-8E82-45FA-8F26-97F9F0802A6C}" srcOrd="2" destOrd="0" presId="urn:microsoft.com/office/officeart/2005/8/layout/vList2"/>
    <dgm:cxn modelId="{478F652A-38F9-4BB3-9B6E-804EDEC37F3D}" type="presParOf" srcId="{7919BA19-3616-49EB-BA7F-19B5E55080D7}" destId="{3BD85311-051B-4525-A48F-AE60A19200B8}" srcOrd="3" destOrd="0" presId="urn:microsoft.com/office/officeart/2005/8/layout/vList2"/>
    <dgm:cxn modelId="{FCA72D1C-C9C2-4816-A7D3-A924E0051428}" type="presParOf" srcId="{7919BA19-3616-49EB-BA7F-19B5E55080D7}" destId="{CD38DA5D-920A-4041-8CB2-2262EC9EA240}" srcOrd="4" destOrd="0" presId="urn:microsoft.com/office/officeart/2005/8/layout/vList2"/>
    <dgm:cxn modelId="{D4C419AA-B435-4BFF-9603-048D824C80C6}" type="presParOf" srcId="{7919BA19-3616-49EB-BA7F-19B5E55080D7}" destId="{1DE78749-0E56-4777-929E-DF234ABB9B8E}" srcOrd="5" destOrd="0" presId="urn:microsoft.com/office/officeart/2005/8/layout/vList2"/>
    <dgm:cxn modelId="{C0E9F046-A5A0-45F5-A261-701B93BE5EA9}" type="presParOf" srcId="{7919BA19-3616-49EB-BA7F-19B5E55080D7}" destId="{169F7C69-B481-4092-AAE6-3A207F0F6996}" srcOrd="6" destOrd="0" presId="urn:microsoft.com/office/officeart/2005/8/layout/vList2"/>
    <dgm:cxn modelId="{163E850C-C6EE-4335-8110-1ED24E4AE7B0}" type="presParOf" srcId="{7919BA19-3616-49EB-BA7F-19B5E55080D7}" destId="{727FC7A9-ED5E-4924-8CC0-05D3992AF7CD}" srcOrd="7" destOrd="0" presId="urn:microsoft.com/office/officeart/2005/8/layout/vList2"/>
    <dgm:cxn modelId="{1420A5F6-BEEF-4179-838D-1DF45F346015}" type="presParOf" srcId="{7919BA19-3616-49EB-BA7F-19B5E55080D7}" destId="{2A9CFBAE-4327-49E2-AC68-F15D85BB3890}"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E5CBAC7-18FF-4882-A51A-5978B3EF4E5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71F9340-B2C9-44AC-8FE9-CAF6D8690984}">
      <dgm:prSet/>
      <dgm:spPr/>
      <dgm:t>
        <a:bodyPr/>
        <a:lstStyle/>
        <a:p>
          <a:r>
            <a:rPr lang="en-US"/>
            <a:t>Resemble veins but have thinner walls and more valves </a:t>
          </a:r>
        </a:p>
      </dgm:t>
    </dgm:pt>
    <dgm:pt modelId="{F116F0DC-ADE3-4CDC-9C76-8817CED43C73}" type="parTrans" cxnId="{31929D9C-B607-428C-9D03-A8797F8D970C}">
      <dgm:prSet/>
      <dgm:spPr/>
      <dgm:t>
        <a:bodyPr/>
        <a:lstStyle/>
        <a:p>
          <a:endParaRPr lang="en-US"/>
        </a:p>
      </dgm:t>
    </dgm:pt>
    <dgm:pt modelId="{C3B786D9-A3A1-4136-9CF7-BC914304D579}" type="sibTrans" cxnId="{31929D9C-B607-428C-9D03-A8797F8D970C}">
      <dgm:prSet/>
      <dgm:spPr/>
      <dgm:t>
        <a:bodyPr/>
        <a:lstStyle/>
        <a:p>
          <a:endParaRPr lang="en-US"/>
        </a:p>
      </dgm:t>
    </dgm:pt>
    <dgm:pt modelId="{11B1CD65-AF12-43DF-AD79-933D897C8821}">
      <dgm:prSet/>
      <dgm:spPr/>
      <dgm:t>
        <a:bodyPr/>
        <a:lstStyle/>
        <a:p>
          <a:r>
            <a:rPr lang="en-US"/>
            <a:t>Ends of endothelial cells overlap - Act as one-way valves allowing interstitial fluid to flow in but not out </a:t>
          </a:r>
        </a:p>
      </dgm:t>
    </dgm:pt>
    <dgm:pt modelId="{6638A00B-B355-4C6A-B2C9-76945D7E4DE4}" type="parTrans" cxnId="{894E0159-AE84-47B7-B633-472D9ED6E28F}">
      <dgm:prSet/>
      <dgm:spPr/>
      <dgm:t>
        <a:bodyPr/>
        <a:lstStyle/>
        <a:p>
          <a:endParaRPr lang="en-US"/>
        </a:p>
      </dgm:t>
    </dgm:pt>
    <dgm:pt modelId="{AC5D19EC-265E-4314-95CF-6610463F64D8}" type="sibTrans" cxnId="{894E0159-AE84-47B7-B633-472D9ED6E28F}">
      <dgm:prSet/>
      <dgm:spPr/>
      <dgm:t>
        <a:bodyPr/>
        <a:lstStyle/>
        <a:p>
          <a:endParaRPr lang="en-US"/>
        </a:p>
      </dgm:t>
    </dgm:pt>
    <dgm:pt modelId="{35A439D3-F61E-4F91-8D45-9DBD04474389}">
      <dgm:prSet/>
      <dgm:spPr/>
      <dgm:t>
        <a:bodyPr/>
        <a:lstStyle/>
        <a:p>
          <a:r>
            <a:rPr lang="en-US"/>
            <a:t>Attached to surrounding tissue by anchoring filaments</a:t>
          </a:r>
        </a:p>
      </dgm:t>
    </dgm:pt>
    <dgm:pt modelId="{0974FDE5-01DA-4CDB-A71E-01F512B29AE7}" type="parTrans" cxnId="{7616B764-991D-43B6-9268-D0E4E85D68CF}">
      <dgm:prSet/>
      <dgm:spPr/>
      <dgm:t>
        <a:bodyPr/>
        <a:lstStyle/>
        <a:p>
          <a:endParaRPr lang="en-US"/>
        </a:p>
      </dgm:t>
    </dgm:pt>
    <dgm:pt modelId="{453F21EB-E289-4552-94B9-D1EA2AC87609}" type="sibTrans" cxnId="{7616B764-991D-43B6-9268-D0E4E85D68CF}">
      <dgm:prSet/>
      <dgm:spPr/>
      <dgm:t>
        <a:bodyPr/>
        <a:lstStyle/>
        <a:p>
          <a:endParaRPr lang="en-US"/>
        </a:p>
      </dgm:t>
    </dgm:pt>
    <dgm:pt modelId="{75EE1AB4-CC05-4E07-9E1C-1341922F4417}" type="pres">
      <dgm:prSet presAssocID="{DE5CBAC7-18FF-4882-A51A-5978B3EF4E58}" presName="linear" presStyleCnt="0">
        <dgm:presLayoutVars>
          <dgm:animLvl val="lvl"/>
          <dgm:resizeHandles val="exact"/>
        </dgm:presLayoutVars>
      </dgm:prSet>
      <dgm:spPr/>
    </dgm:pt>
    <dgm:pt modelId="{61FAB9A1-0673-477F-95AE-FE3B42524686}" type="pres">
      <dgm:prSet presAssocID="{071F9340-B2C9-44AC-8FE9-CAF6D8690984}" presName="parentText" presStyleLbl="node1" presStyleIdx="0" presStyleCnt="3">
        <dgm:presLayoutVars>
          <dgm:chMax val="0"/>
          <dgm:bulletEnabled val="1"/>
        </dgm:presLayoutVars>
      </dgm:prSet>
      <dgm:spPr/>
    </dgm:pt>
    <dgm:pt modelId="{B0076921-D056-45B3-A1B2-214BD893D502}" type="pres">
      <dgm:prSet presAssocID="{C3B786D9-A3A1-4136-9CF7-BC914304D579}" presName="spacer" presStyleCnt="0"/>
      <dgm:spPr/>
    </dgm:pt>
    <dgm:pt modelId="{96D89850-9CA3-4E9F-B875-B58AF376C1F0}" type="pres">
      <dgm:prSet presAssocID="{11B1CD65-AF12-43DF-AD79-933D897C8821}" presName="parentText" presStyleLbl="node1" presStyleIdx="1" presStyleCnt="3">
        <dgm:presLayoutVars>
          <dgm:chMax val="0"/>
          <dgm:bulletEnabled val="1"/>
        </dgm:presLayoutVars>
      </dgm:prSet>
      <dgm:spPr/>
    </dgm:pt>
    <dgm:pt modelId="{3DFDB3C1-A875-4CA5-9321-DD31393BF531}" type="pres">
      <dgm:prSet presAssocID="{AC5D19EC-265E-4314-95CF-6610463F64D8}" presName="spacer" presStyleCnt="0"/>
      <dgm:spPr/>
    </dgm:pt>
    <dgm:pt modelId="{C08657F0-EA7E-4E1F-93F5-02BFFC56F314}" type="pres">
      <dgm:prSet presAssocID="{35A439D3-F61E-4F91-8D45-9DBD04474389}" presName="parentText" presStyleLbl="node1" presStyleIdx="2" presStyleCnt="3">
        <dgm:presLayoutVars>
          <dgm:chMax val="0"/>
          <dgm:bulletEnabled val="1"/>
        </dgm:presLayoutVars>
      </dgm:prSet>
      <dgm:spPr/>
    </dgm:pt>
  </dgm:ptLst>
  <dgm:cxnLst>
    <dgm:cxn modelId="{7B16F51F-AAFD-4B69-AAD5-8578C63FEFD6}" type="presOf" srcId="{DE5CBAC7-18FF-4882-A51A-5978B3EF4E58}" destId="{75EE1AB4-CC05-4E07-9E1C-1341922F4417}" srcOrd="0" destOrd="0" presId="urn:microsoft.com/office/officeart/2005/8/layout/vList2"/>
    <dgm:cxn modelId="{7616B764-991D-43B6-9268-D0E4E85D68CF}" srcId="{DE5CBAC7-18FF-4882-A51A-5978B3EF4E58}" destId="{35A439D3-F61E-4F91-8D45-9DBD04474389}" srcOrd="2" destOrd="0" parTransId="{0974FDE5-01DA-4CDB-A71E-01F512B29AE7}" sibTransId="{453F21EB-E289-4552-94B9-D1EA2AC87609}"/>
    <dgm:cxn modelId="{FD6DA86D-42C8-4B21-ABB5-1981A69908EB}" type="presOf" srcId="{35A439D3-F61E-4F91-8D45-9DBD04474389}" destId="{C08657F0-EA7E-4E1F-93F5-02BFFC56F314}" srcOrd="0" destOrd="0" presId="urn:microsoft.com/office/officeart/2005/8/layout/vList2"/>
    <dgm:cxn modelId="{90CBD271-6A3E-4260-BD49-ECE4ED1C0115}" type="presOf" srcId="{11B1CD65-AF12-43DF-AD79-933D897C8821}" destId="{96D89850-9CA3-4E9F-B875-B58AF376C1F0}" srcOrd="0" destOrd="0" presId="urn:microsoft.com/office/officeart/2005/8/layout/vList2"/>
    <dgm:cxn modelId="{894E0159-AE84-47B7-B633-472D9ED6E28F}" srcId="{DE5CBAC7-18FF-4882-A51A-5978B3EF4E58}" destId="{11B1CD65-AF12-43DF-AD79-933D897C8821}" srcOrd="1" destOrd="0" parTransId="{6638A00B-B355-4C6A-B2C9-76945D7E4DE4}" sibTransId="{AC5D19EC-265E-4314-95CF-6610463F64D8}"/>
    <dgm:cxn modelId="{31929D9C-B607-428C-9D03-A8797F8D970C}" srcId="{DE5CBAC7-18FF-4882-A51A-5978B3EF4E58}" destId="{071F9340-B2C9-44AC-8FE9-CAF6D8690984}" srcOrd="0" destOrd="0" parTransId="{F116F0DC-ADE3-4CDC-9C76-8817CED43C73}" sibTransId="{C3B786D9-A3A1-4136-9CF7-BC914304D579}"/>
    <dgm:cxn modelId="{EFDF7B9E-9AA4-42F6-A5BA-DC344C851E3E}" type="presOf" srcId="{071F9340-B2C9-44AC-8FE9-CAF6D8690984}" destId="{61FAB9A1-0673-477F-95AE-FE3B42524686}" srcOrd="0" destOrd="0" presId="urn:microsoft.com/office/officeart/2005/8/layout/vList2"/>
    <dgm:cxn modelId="{F2C0F7D7-CA8A-4C1B-AAA5-5FDEA5F96587}" type="presParOf" srcId="{75EE1AB4-CC05-4E07-9E1C-1341922F4417}" destId="{61FAB9A1-0673-477F-95AE-FE3B42524686}" srcOrd="0" destOrd="0" presId="urn:microsoft.com/office/officeart/2005/8/layout/vList2"/>
    <dgm:cxn modelId="{F3E35F7A-3FF1-40FC-ACAF-26B7A6C64454}" type="presParOf" srcId="{75EE1AB4-CC05-4E07-9E1C-1341922F4417}" destId="{B0076921-D056-45B3-A1B2-214BD893D502}" srcOrd="1" destOrd="0" presId="urn:microsoft.com/office/officeart/2005/8/layout/vList2"/>
    <dgm:cxn modelId="{36F14B67-2298-48E4-BD36-92C249CD23D4}" type="presParOf" srcId="{75EE1AB4-CC05-4E07-9E1C-1341922F4417}" destId="{96D89850-9CA3-4E9F-B875-B58AF376C1F0}" srcOrd="2" destOrd="0" presId="urn:microsoft.com/office/officeart/2005/8/layout/vList2"/>
    <dgm:cxn modelId="{25E68171-D08C-4E8D-A6D8-0C90A74CDFCF}" type="presParOf" srcId="{75EE1AB4-CC05-4E07-9E1C-1341922F4417}" destId="{3DFDB3C1-A875-4CA5-9321-DD31393BF531}" srcOrd="3" destOrd="0" presId="urn:microsoft.com/office/officeart/2005/8/layout/vList2"/>
    <dgm:cxn modelId="{D777CACF-359C-4B06-A76A-085C40C60972}" type="presParOf" srcId="{75EE1AB4-CC05-4E07-9E1C-1341922F4417}" destId="{C08657F0-EA7E-4E1F-93F5-02BFFC56F31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FF462173-52A8-43AD-A739-F1081B748499}"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B5E15751-2C90-4941-9983-40B2BECA8E65}">
      <dgm:prSet/>
      <dgm:spPr/>
      <dgm:t>
        <a:bodyPr/>
        <a:lstStyle/>
        <a:p>
          <a:r>
            <a:rPr lang="en-GB"/>
            <a:t>No pump for lymph </a:t>
          </a:r>
          <a:endParaRPr lang="en-US"/>
        </a:p>
      </dgm:t>
    </dgm:pt>
    <dgm:pt modelId="{595B32BA-DB4E-42A7-8200-8C51A49F5C83}" type="parTrans" cxnId="{D52E2FC8-7423-49E2-B64F-ECF111F09B0E}">
      <dgm:prSet/>
      <dgm:spPr/>
      <dgm:t>
        <a:bodyPr/>
        <a:lstStyle/>
        <a:p>
          <a:endParaRPr lang="en-US"/>
        </a:p>
      </dgm:t>
    </dgm:pt>
    <dgm:pt modelId="{5A8C8171-14A2-4885-B548-86AC94E03525}" type="sibTrans" cxnId="{D52E2FC8-7423-49E2-B64F-ECF111F09B0E}">
      <dgm:prSet/>
      <dgm:spPr/>
      <dgm:t>
        <a:bodyPr/>
        <a:lstStyle/>
        <a:p>
          <a:endParaRPr lang="en-US"/>
        </a:p>
      </dgm:t>
    </dgm:pt>
    <dgm:pt modelId="{D9A5DA7C-A68C-4FF8-B8DF-876C09FA5CBD}">
      <dgm:prSet/>
      <dgm:spPr/>
      <dgm:t>
        <a:bodyPr/>
        <a:lstStyle/>
        <a:p>
          <a:r>
            <a:rPr lang="en-GB" dirty="0"/>
            <a:t>Lymph is kept moving by: - Constriction of vessels - Skeletal muscle pump - Respiratory pump </a:t>
          </a:r>
          <a:endParaRPr lang="en-US" dirty="0"/>
        </a:p>
      </dgm:t>
    </dgm:pt>
    <dgm:pt modelId="{5BA1FD2F-DD63-4D71-8BEA-31D667D8B537}" type="parTrans" cxnId="{69E176D2-C04D-4517-8DB8-8D3828F5A931}">
      <dgm:prSet/>
      <dgm:spPr/>
      <dgm:t>
        <a:bodyPr/>
        <a:lstStyle/>
        <a:p>
          <a:endParaRPr lang="en-US"/>
        </a:p>
      </dgm:t>
    </dgm:pt>
    <dgm:pt modelId="{D5A9C47C-5938-4309-8B11-E2D96E46CA8F}" type="sibTrans" cxnId="{69E176D2-C04D-4517-8DB8-8D3828F5A931}">
      <dgm:prSet/>
      <dgm:spPr/>
      <dgm:t>
        <a:bodyPr/>
        <a:lstStyle/>
        <a:p>
          <a:endParaRPr lang="en-US"/>
        </a:p>
      </dgm:t>
    </dgm:pt>
    <dgm:pt modelId="{193B50EF-CA5E-44CF-8704-11A34EDC4582}">
      <dgm:prSet/>
      <dgm:spPr/>
      <dgm:t>
        <a:bodyPr/>
        <a:lstStyle/>
        <a:p>
          <a:r>
            <a:rPr lang="en-GB"/>
            <a:t>At intervals along vessels lymph flows into lymph nodes </a:t>
          </a:r>
          <a:endParaRPr lang="en-US"/>
        </a:p>
      </dgm:t>
    </dgm:pt>
    <dgm:pt modelId="{9D5C5EBD-8260-49CF-8F97-DCFD7F6D2928}" type="parTrans" cxnId="{81DFB901-56AE-4EE4-B5CF-B3D85B1AA3A8}">
      <dgm:prSet/>
      <dgm:spPr/>
      <dgm:t>
        <a:bodyPr/>
        <a:lstStyle/>
        <a:p>
          <a:endParaRPr lang="en-US"/>
        </a:p>
      </dgm:t>
    </dgm:pt>
    <dgm:pt modelId="{68C62D48-844E-464B-9643-C1C5DF61B600}" type="sibTrans" cxnId="{81DFB901-56AE-4EE4-B5CF-B3D85B1AA3A8}">
      <dgm:prSet/>
      <dgm:spPr/>
      <dgm:t>
        <a:bodyPr/>
        <a:lstStyle/>
        <a:p>
          <a:endParaRPr lang="en-US"/>
        </a:p>
      </dgm:t>
    </dgm:pt>
    <dgm:pt modelId="{5C93A153-B6B2-4310-94FA-4812E7FD3632}">
      <dgm:prSet/>
      <dgm:spPr/>
      <dgm:t>
        <a:bodyPr/>
        <a:lstStyle/>
        <a:p>
          <a:r>
            <a:rPr lang="en-GB"/>
            <a:t>Lymphatic vessels unite to form lymph trunks</a:t>
          </a:r>
          <a:endParaRPr lang="en-US"/>
        </a:p>
      </dgm:t>
    </dgm:pt>
    <dgm:pt modelId="{B702F396-D9C8-4ECE-8964-B9F855D6F5AA}" type="parTrans" cxnId="{061C6DE4-9BAC-4897-A44D-DCDEE1712E02}">
      <dgm:prSet/>
      <dgm:spPr/>
      <dgm:t>
        <a:bodyPr/>
        <a:lstStyle/>
        <a:p>
          <a:endParaRPr lang="en-US"/>
        </a:p>
      </dgm:t>
    </dgm:pt>
    <dgm:pt modelId="{566613D5-FFDF-4693-89B3-3312F32377EB}" type="sibTrans" cxnId="{061C6DE4-9BAC-4897-A44D-DCDEE1712E02}">
      <dgm:prSet/>
      <dgm:spPr/>
      <dgm:t>
        <a:bodyPr/>
        <a:lstStyle/>
        <a:p>
          <a:endParaRPr lang="en-US"/>
        </a:p>
      </dgm:t>
    </dgm:pt>
    <dgm:pt modelId="{9F2755C3-2193-4A0A-9026-1F7BF5251F61}" type="pres">
      <dgm:prSet presAssocID="{FF462173-52A8-43AD-A739-F1081B748499}" presName="linear" presStyleCnt="0">
        <dgm:presLayoutVars>
          <dgm:animLvl val="lvl"/>
          <dgm:resizeHandles val="exact"/>
        </dgm:presLayoutVars>
      </dgm:prSet>
      <dgm:spPr/>
    </dgm:pt>
    <dgm:pt modelId="{37242DAD-37B1-4542-A97F-E9571FE3D3A3}" type="pres">
      <dgm:prSet presAssocID="{B5E15751-2C90-4941-9983-40B2BECA8E65}" presName="parentText" presStyleLbl="node1" presStyleIdx="0" presStyleCnt="4">
        <dgm:presLayoutVars>
          <dgm:chMax val="0"/>
          <dgm:bulletEnabled val="1"/>
        </dgm:presLayoutVars>
      </dgm:prSet>
      <dgm:spPr/>
    </dgm:pt>
    <dgm:pt modelId="{9F0420A7-A7EC-4929-AE31-08F5F35AA406}" type="pres">
      <dgm:prSet presAssocID="{5A8C8171-14A2-4885-B548-86AC94E03525}" presName="spacer" presStyleCnt="0"/>
      <dgm:spPr/>
    </dgm:pt>
    <dgm:pt modelId="{C8D12C1F-DCD1-48CB-8F85-F41146B65936}" type="pres">
      <dgm:prSet presAssocID="{D9A5DA7C-A68C-4FF8-B8DF-876C09FA5CBD}" presName="parentText" presStyleLbl="node1" presStyleIdx="1" presStyleCnt="4">
        <dgm:presLayoutVars>
          <dgm:chMax val="0"/>
          <dgm:bulletEnabled val="1"/>
        </dgm:presLayoutVars>
      </dgm:prSet>
      <dgm:spPr/>
    </dgm:pt>
    <dgm:pt modelId="{4EA498E6-E6A7-4508-A9BF-9D128ADB3DAE}" type="pres">
      <dgm:prSet presAssocID="{D5A9C47C-5938-4309-8B11-E2D96E46CA8F}" presName="spacer" presStyleCnt="0"/>
      <dgm:spPr/>
    </dgm:pt>
    <dgm:pt modelId="{C484194F-83CF-4F75-8ED3-A47A7A824614}" type="pres">
      <dgm:prSet presAssocID="{193B50EF-CA5E-44CF-8704-11A34EDC4582}" presName="parentText" presStyleLbl="node1" presStyleIdx="2" presStyleCnt="4">
        <dgm:presLayoutVars>
          <dgm:chMax val="0"/>
          <dgm:bulletEnabled val="1"/>
        </dgm:presLayoutVars>
      </dgm:prSet>
      <dgm:spPr/>
    </dgm:pt>
    <dgm:pt modelId="{768B1DEB-C531-40C8-BB2F-53AC16F7BBBB}" type="pres">
      <dgm:prSet presAssocID="{68C62D48-844E-464B-9643-C1C5DF61B600}" presName="spacer" presStyleCnt="0"/>
      <dgm:spPr/>
    </dgm:pt>
    <dgm:pt modelId="{7AB9F752-A4BE-4C7A-A4ED-A45A54ED9357}" type="pres">
      <dgm:prSet presAssocID="{5C93A153-B6B2-4310-94FA-4812E7FD3632}" presName="parentText" presStyleLbl="node1" presStyleIdx="3" presStyleCnt="4">
        <dgm:presLayoutVars>
          <dgm:chMax val="0"/>
          <dgm:bulletEnabled val="1"/>
        </dgm:presLayoutVars>
      </dgm:prSet>
      <dgm:spPr/>
    </dgm:pt>
  </dgm:ptLst>
  <dgm:cxnLst>
    <dgm:cxn modelId="{81DFB901-56AE-4EE4-B5CF-B3D85B1AA3A8}" srcId="{FF462173-52A8-43AD-A739-F1081B748499}" destId="{193B50EF-CA5E-44CF-8704-11A34EDC4582}" srcOrd="2" destOrd="0" parTransId="{9D5C5EBD-8260-49CF-8F97-DCFD7F6D2928}" sibTransId="{68C62D48-844E-464B-9643-C1C5DF61B600}"/>
    <dgm:cxn modelId="{CBC49609-19FE-4EC7-A2C2-3A28C4813711}" type="presOf" srcId="{D9A5DA7C-A68C-4FF8-B8DF-876C09FA5CBD}" destId="{C8D12C1F-DCD1-48CB-8F85-F41146B65936}" srcOrd="0" destOrd="0" presId="urn:microsoft.com/office/officeart/2005/8/layout/vList2"/>
    <dgm:cxn modelId="{8E83DB4F-B9CB-4298-983F-A915690E3EFC}" type="presOf" srcId="{193B50EF-CA5E-44CF-8704-11A34EDC4582}" destId="{C484194F-83CF-4F75-8ED3-A47A7A824614}" srcOrd="0" destOrd="0" presId="urn:microsoft.com/office/officeart/2005/8/layout/vList2"/>
    <dgm:cxn modelId="{E0CB2F80-F4D9-4E45-B47B-81246AC1E575}" type="presOf" srcId="{FF462173-52A8-43AD-A739-F1081B748499}" destId="{9F2755C3-2193-4A0A-9026-1F7BF5251F61}" srcOrd="0" destOrd="0" presId="urn:microsoft.com/office/officeart/2005/8/layout/vList2"/>
    <dgm:cxn modelId="{2360259D-C3FF-4E44-8B44-5580FF986665}" type="presOf" srcId="{5C93A153-B6B2-4310-94FA-4812E7FD3632}" destId="{7AB9F752-A4BE-4C7A-A4ED-A45A54ED9357}" srcOrd="0" destOrd="0" presId="urn:microsoft.com/office/officeart/2005/8/layout/vList2"/>
    <dgm:cxn modelId="{D52E2FC8-7423-49E2-B64F-ECF111F09B0E}" srcId="{FF462173-52A8-43AD-A739-F1081B748499}" destId="{B5E15751-2C90-4941-9983-40B2BECA8E65}" srcOrd="0" destOrd="0" parTransId="{595B32BA-DB4E-42A7-8200-8C51A49F5C83}" sibTransId="{5A8C8171-14A2-4885-B548-86AC94E03525}"/>
    <dgm:cxn modelId="{69E176D2-C04D-4517-8DB8-8D3828F5A931}" srcId="{FF462173-52A8-43AD-A739-F1081B748499}" destId="{D9A5DA7C-A68C-4FF8-B8DF-876C09FA5CBD}" srcOrd="1" destOrd="0" parTransId="{5BA1FD2F-DD63-4D71-8BEA-31D667D8B537}" sibTransId="{D5A9C47C-5938-4309-8B11-E2D96E46CA8F}"/>
    <dgm:cxn modelId="{CFCAB1D5-1686-411F-A29E-1A0FFB91F6E9}" type="presOf" srcId="{B5E15751-2C90-4941-9983-40B2BECA8E65}" destId="{37242DAD-37B1-4542-A97F-E9571FE3D3A3}" srcOrd="0" destOrd="0" presId="urn:microsoft.com/office/officeart/2005/8/layout/vList2"/>
    <dgm:cxn modelId="{061C6DE4-9BAC-4897-A44D-DCDEE1712E02}" srcId="{FF462173-52A8-43AD-A739-F1081B748499}" destId="{5C93A153-B6B2-4310-94FA-4812E7FD3632}" srcOrd="3" destOrd="0" parTransId="{B702F396-D9C8-4ECE-8964-B9F855D6F5AA}" sibTransId="{566613D5-FFDF-4693-89B3-3312F32377EB}"/>
    <dgm:cxn modelId="{EE67049B-C0FB-4EC9-A6A8-0FD52E9DAE0E}" type="presParOf" srcId="{9F2755C3-2193-4A0A-9026-1F7BF5251F61}" destId="{37242DAD-37B1-4542-A97F-E9571FE3D3A3}" srcOrd="0" destOrd="0" presId="urn:microsoft.com/office/officeart/2005/8/layout/vList2"/>
    <dgm:cxn modelId="{13755254-3463-4488-BB43-115AACEA4CDB}" type="presParOf" srcId="{9F2755C3-2193-4A0A-9026-1F7BF5251F61}" destId="{9F0420A7-A7EC-4929-AE31-08F5F35AA406}" srcOrd="1" destOrd="0" presId="urn:microsoft.com/office/officeart/2005/8/layout/vList2"/>
    <dgm:cxn modelId="{89DF7E18-BF0F-46E2-A7CF-E8846EFF8078}" type="presParOf" srcId="{9F2755C3-2193-4A0A-9026-1F7BF5251F61}" destId="{C8D12C1F-DCD1-48CB-8F85-F41146B65936}" srcOrd="2" destOrd="0" presId="urn:microsoft.com/office/officeart/2005/8/layout/vList2"/>
    <dgm:cxn modelId="{308BFE88-56DC-4C69-AD65-374EEF7D86D5}" type="presParOf" srcId="{9F2755C3-2193-4A0A-9026-1F7BF5251F61}" destId="{4EA498E6-E6A7-4508-A9BF-9D128ADB3DAE}" srcOrd="3" destOrd="0" presId="urn:microsoft.com/office/officeart/2005/8/layout/vList2"/>
    <dgm:cxn modelId="{225EA7CB-3E9E-4BF4-9A79-B409BAB53BA7}" type="presParOf" srcId="{9F2755C3-2193-4A0A-9026-1F7BF5251F61}" destId="{C484194F-83CF-4F75-8ED3-A47A7A824614}" srcOrd="4" destOrd="0" presId="urn:microsoft.com/office/officeart/2005/8/layout/vList2"/>
    <dgm:cxn modelId="{C5662147-D505-4A2C-A8C4-5C6375026E40}" type="presParOf" srcId="{9F2755C3-2193-4A0A-9026-1F7BF5251F61}" destId="{768B1DEB-C531-40C8-BB2F-53AC16F7BBBB}" srcOrd="5" destOrd="0" presId="urn:microsoft.com/office/officeart/2005/8/layout/vList2"/>
    <dgm:cxn modelId="{FFD21004-05FB-4D98-8BE5-09577E928239}" type="presParOf" srcId="{9F2755C3-2193-4A0A-9026-1F7BF5251F61}" destId="{7AB9F752-A4BE-4C7A-A4ED-A45A54ED935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C813BD5-3F99-4E02-B03A-2F0E6084D9A3}" type="doc">
      <dgm:prSet loTypeId="urn:microsoft.com/office/officeart/2005/8/layout/vList2" loCatId="list" qsTypeId="urn:microsoft.com/office/officeart/2005/8/quickstyle/simple1" qsCatId="simple" csTypeId="urn:microsoft.com/office/officeart/2005/8/colors/accent6_2" csCatId="accent6"/>
      <dgm:spPr/>
      <dgm:t>
        <a:bodyPr/>
        <a:lstStyle/>
        <a:p>
          <a:endParaRPr lang="en-US"/>
        </a:p>
      </dgm:t>
    </dgm:pt>
    <dgm:pt modelId="{0C03339E-3A27-4B48-A338-491863A4B906}">
      <dgm:prSet/>
      <dgm:spPr/>
      <dgm:t>
        <a:bodyPr/>
        <a:lstStyle/>
        <a:p>
          <a:r>
            <a:rPr lang="en-US"/>
            <a:t>formed by lymphatic vessels uniting </a:t>
          </a:r>
        </a:p>
      </dgm:t>
    </dgm:pt>
    <dgm:pt modelId="{A9463088-5CF9-47FC-85A8-669623FC192D}" type="parTrans" cxnId="{F69559C5-B5AF-4F90-B7BF-3F818EF97CBE}">
      <dgm:prSet/>
      <dgm:spPr/>
      <dgm:t>
        <a:bodyPr/>
        <a:lstStyle/>
        <a:p>
          <a:endParaRPr lang="en-US"/>
        </a:p>
      </dgm:t>
    </dgm:pt>
    <dgm:pt modelId="{8C1990A3-60C0-40D4-9EE4-AB1EE58EBA65}" type="sibTrans" cxnId="{F69559C5-B5AF-4F90-B7BF-3F818EF97CBE}">
      <dgm:prSet/>
      <dgm:spPr/>
      <dgm:t>
        <a:bodyPr/>
        <a:lstStyle/>
        <a:p>
          <a:endParaRPr lang="en-US"/>
        </a:p>
      </dgm:t>
    </dgm:pt>
    <dgm:pt modelId="{DF3173C2-2568-4092-962A-B5D829B64455}">
      <dgm:prSet/>
      <dgm:spPr/>
      <dgm:t>
        <a:bodyPr/>
        <a:lstStyle/>
        <a:p>
          <a:r>
            <a:rPr lang="en-US"/>
            <a:t>large tubes </a:t>
          </a:r>
        </a:p>
      </dgm:t>
    </dgm:pt>
    <dgm:pt modelId="{E7612953-BC6B-4C47-8A8C-5B82D29E08DD}" type="parTrans" cxnId="{E20286F7-91C1-47E5-9B20-04C907A4F138}">
      <dgm:prSet/>
      <dgm:spPr/>
      <dgm:t>
        <a:bodyPr/>
        <a:lstStyle/>
        <a:p>
          <a:endParaRPr lang="en-US"/>
        </a:p>
      </dgm:t>
    </dgm:pt>
    <dgm:pt modelId="{36E8D4BE-9DCF-465F-9D29-E1DD3C9D21F2}" type="sibTrans" cxnId="{E20286F7-91C1-47E5-9B20-04C907A4F138}">
      <dgm:prSet/>
      <dgm:spPr/>
      <dgm:t>
        <a:bodyPr/>
        <a:lstStyle/>
        <a:p>
          <a:endParaRPr lang="en-US"/>
        </a:p>
      </dgm:t>
    </dgm:pt>
    <dgm:pt modelId="{020E018B-9E87-4FDD-9DF4-B2F3681FD4F6}">
      <dgm:prSet/>
      <dgm:spPr/>
      <dgm:t>
        <a:bodyPr/>
        <a:lstStyle/>
        <a:p>
          <a:r>
            <a:rPr lang="en-US"/>
            <a:t>Empty their lymph into lymphatic ducts</a:t>
          </a:r>
        </a:p>
      </dgm:t>
    </dgm:pt>
    <dgm:pt modelId="{A32F7827-0F9D-4AF7-853A-2C8E2FD27D88}" type="parTrans" cxnId="{47D3469A-6867-4A3B-A3FA-7F2439A4496E}">
      <dgm:prSet/>
      <dgm:spPr/>
      <dgm:t>
        <a:bodyPr/>
        <a:lstStyle/>
        <a:p>
          <a:endParaRPr lang="en-US"/>
        </a:p>
      </dgm:t>
    </dgm:pt>
    <dgm:pt modelId="{BEF3C9CF-6BCD-4AEE-94E5-0C20EAC5C679}" type="sibTrans" cxnId="{47D3469A-6867-4A3B-A3FA-7F2439A4496E}">
      <dgm:prSet/>
      <dgm:spPr/>
      <dgm:t>
        <a:bodyPr/>
        <a:lstStyle/>
        <a:p>
          <a:endParaRPr lang="en-US"/>
        </a:p>
      </dgm:t>
    </dgm:pt>
    <dgm:pt modelId="{EBA2AB28-DC04-46B8-9DDD-D8D65EECBE67}" type="pres">
      <dgm:prSet presAssocID="{1C813BD5-3F99-4E02-B03A-2F0E6084D9A3}" presName="linear" presStyleCnt="0">
        <dgm:presLayoutVars>
          <dgm:animLvl val="lvl"/>
          <dgm:resizeHandles val="exact"/>
        </dgm:presLayoutVars>
      </dgm:prSet>
      <dgm:spPr/>
    </dgm:pt>
    <dgm:pt modelId="{11A27D53-EEE8-46D5-A1C6-56B5355A5864}" type="pres">
      <dgm:prSet presAssocID="{0C03339E-3A27-4B48-A338-491863A4B906}" presName="parentText" presStyleLbl="node1" presStyleIdx="0" presStyleCnt="3">
        <dgm:presLayoutVars>
          <dgm:chMax val="0"/>
          <dgm:bulletEnabled val="1"/>
        </dgm:presLayoutVars>
      </dgm:prSet>
      <dgm:spPr/>
    </dgm:pt>
    <dgm:pt modelId="{225322D1-9189-41ED-83C5-2258F92F0CF0}" type="pres">
      <dgm:prSet presAssocID="{8C1990A3-60C0-40D4-9EE4-AB1EE58EBA65}" presName="spacer" presStyleCnt="0"/>
      <dgm:spPr/>
    </dgm:pt>
    <dgm:pt modelId="{0905BC81-8BAD-4BCD-98D4-66265338B67A}" type="pres">
      <dgm:prSet presAssocID="{DF3173C2-2568-4092-962A-B5D829B64455}" presName="parentText" presStyleLbl="node1" presStyleIdx="1" presStyleCnt="3">
        <dgm:presLayoutVars>
          <dgm:chMax val="0"/>
          <dgm:bulletEnabled val="1"/>
        </dgm:presLayoutVars>
      </dgm:prSet>
      <dgm:spPr/>
    </dgm:pt>
    <dgm:pt modelId="{91AD9193-158B-4F80-B02D-61BD40D347CB}" type="pres">
      <dgm:prSet presAssocID="{36E8D4BE-9DCF-465F-9D29-E1DD3C9D21F2}" presName="spacer" presStyleCnt="0"/>
      <dgm:spPr/>
    </dgm:pt>
    <dgm:pt modelId="{C928465E-11A9-4085-A69C-B9FD25595983}" type="pres">
      <dgm:prSet presAssocID="{020E018B-9E87-4FDD-9DF4-B2F3681FD4F6}" presName="parentText" presStyleLbl="node1" presStyleIdx="2" presStyleCnt="3">
        <dgm:presLayoutVars>
          <dgm:chMax val="0"/>
          <dgm:bulletEnabled val="1"/>
        </dgm:presLayoutVars>
      </dgm:prSet>
      <dgm:spPr/>
    </dgm:pt>
  </dgm:ptLst>
  <dgm:cxnLst>
    <dgm:cxn modelId="{C2872409-D90D-4D39-8D6F-936D16BD4985}" type="presOf" srcId="{0C03339E-3A27-4B48-A338-491863A4B906}" destId="{11A27D53-EEE8-46D5-A1C6-56B5355A5864}" srcOrd="0" destOrd="0" presId="urn:microsoft.com/office/officeart/2005/8/layout/vList2"/>
    <dgm:cxn modelId="{EAA9A934-497D-48A8-B3CD-25252584F40C}" type="presOf" srcId="{DF3173C2-2568-4092-962A-B5D829B64455}" destId="{0905BC81-8BAD-4BCD-98D4-66265338B67A}" srcOrd="0" destOrd="0" presId="urn:microsoft.com/office/officeart/2005/8/layout/vList2"/>
    <dgm:cxn modelId="{47D3469A-6867-4A3B-A3FA-7F2439A4496E}" srcId="{1C813BD5-3F99-4E02-B03A-2F0E6084D9A3}" destId="{020E018B-9E87-4FDD-9DF4-B2F3681FD4F6}" srcOrd="2" destOrd="0" parTransId="{A32F7827-0F9D-4AF7-853A-2C8E2FD27D88}" sibTransId="{BEF3C9CF-6BCD-4AEE-94E5-0C20EAC5C679}"/>
    <dgm:cxn modelId="{A49CDCBF-44F3-45E9-B759-60D6B6924242}" type="presOf" srcId="{1C813BD5-3F99-4E02-B03A-2F0E6084D9A3}" destId="{EBA2AB28-DC04-46B8-9DDD-D8D65EECBE67}" srcOrd="0" destOrd="0" presId="urn:microsoft.com/office/officeart/2005/8/layout/vList2"/>
    <dgm:cxn modelId="{F69559C5-B5AF-4F90-B7BF-3F818EF97CBE}" srcId="{1C813BD5-3F99-4E02-B03A-2F0E6084D9A3}" destId="{0C03339E-3A27-4B48-A338-491863A4B906}" srcOrd="0" destOrd="0" parTransId="{A9463088-5CF9-47FC-85A8-669623FC192D}" sibTransId="{8C1990A3-60C0-40D4-9EE4-AB1EE58EBA65}"/>
    <dgm:cxn modelId="{5848A2CA-80B9-4C6C-AD31-31793DB10663}" type="presOf" srcId="{020E018B-9E87-4FDD-9DF4-B2F3681FD4F6}" destId="{C928465E-11A9-4085-A69C-B9FD25595983}" srcOrd="0" destOrd="0" presId="urn:microsoft.com/office/officeart/2005/8/layout/vList2"/>
    <dgm:cxn modelId="{E20286F7-91C1-47E5-9B20-04C907A4F138}" srcId="{1C813BD5-3F99-4E02-B03A-2F0E6084D9A3}" destId="{DF3173C2-2568-4092-962A-B5D829B64455}" srcOrd="1" destOrd="0" parTransId="{E7612953-BC6B-4C47-8A8C-5B82D29E08DD}" sibTransId="{36E8D4BE-9DCF-465F-9D29-E1DD3C9D21F2}"/>
    <dgm:cxn modelId="{06C43EEF-D9C5-49B9-A639-A89DC4E1E93D}" type="presParOf" srcId="{EBA2AB28-DC04-46B8-9DDD-D8D65EECBE67}" destId="{11A27D53-EEE8-46D5-A1C6-56B5355A5864}" srcOrd="0" destOrd="0" presId="urn:microsoft.com/office/officeart/2005/8/layout/vList2"/>
    <dgm:cxn modelId="{CD1823D4-F16F-4267-BCEA-1B498D8C7FC8}" type="presParOf" srcId="{EBA2AB28-DC04-46B8-9DDD-D8D65EECBE67}" destId="{225322D1-9189-41ED-83C5-2258F92F0CF0}" srcOrd="1" destOrd="0" presId="urn:microsoft.com/office/officeart/2005/8/layout/vList2"/>
    <dgm:cxn modelId="{5371BB4A-A569-41B8-9A58-CF7CFBC780B3}" type="presParOf" srcId="{EBA2AB28-DC04-46B8-9DDD-D8D65EECBE67}" destId="{0905BC81-8BAD-4BCD-98D4-66265338B67A}" srcOrd="2" destOrd="0" presId="urn:microsoft.com/office/officeart/2005/8/layout/vList2"/>
    <dgm:cxn modelId="{59DA6219-882C-485F-BE42-7BC68F7D0F38}" type="presParOf" srcId="{EBA2AB28-DC04-46B8-9DDD-D8D65EECBE67}" destId="{91AD9193-158B-4F80-B02D-61BD40D347CB}" srcOrd="3" destOrd="0" presId="urn:microsoft.com/office/officeart/2005/8/layout/vList2"/>
    <dgm:cxn modelId="{30A7801B-DE74-482E-B39E-EB3643648D94}" type="presParOf" srcId="{EBA2AB28-DC04-46B8-9DDD-D8D65EECBE67}" destId="{C928465E-11A9-4085-A69C-B9FD2559598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06F7257-7F84-4C4C-A3D3-46BF32CC96F3}"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15C9F20D-FE0C-4A35-853D-41ECA6306A06}">
      <dgm:prSet/>
      <dgm:spPr/>
      <dgm:t>
        <a:bodyPr/>
        <a:lstStyle/>
        <a:p>
          <a:r>
            <a:rPr lang="en-US"/>
            <a:t>Lymph empties into two conducting ducts: </a:t>
          </a:r>
        </a:p>
      </dgm:t>
    </dgm:pt>
    <dgm:pt modelId="{8AAAC78D-25AC-41C8-8211-035F45531423}" type="parTrans" cxnId="{28229BA3-F684-47CE-A642-6EF31D62620F}">
      <dgm:prSet/>
      <dgm:spPr/>
      <dgm:t>
        <a:bodyPr/>
        <a:lstStyle/>
        <a:p>
          <a:endParaRPr lang="en-US"/>
        </a:p>
      </dgm:t>
    </dgm:pt>
    <dgm:pt modelId="{40F93C7D-C269-4A4B-B334-A3114EA5D75E}" type="sibTrans" cxnId="{28229BA3-F684-47CE-A642-6EF31D62620F}">
      <dgm:prSet/>
      <dgm:spPr/>
      <dgm:t>
        <a:bodyPr/>
        <a:lstStyle/>
        <a:p>
          <a:endParaRPr lang="en-US"/>
        </a:p>
      </dgm:t>
    </dgm:pt>
    <dgm:pt modelId="{B2F646B0-008F-4612-827A-75A938116A0F}">
      <dgm:prSet/>
      <dgm:spPr/>
      <dgm:t>
        <a:bodyPr/>
        <a:lstStyle/>
        <a:p>
          <a:r>
            <a:rPr lang="en-US"/>
            <a:t>the thoracic duct (left lymphatic duct) - the right lymphatic duct</a:t>
          </a:r>
        </a:p>
      </dgm:t>
    </dgm:pt>
    <dgm:pt modelId="{7DF37ABD-1600-487A-A780-B9CCDB71D86D}" type="parTrans" cxnId="{D705F21B-C160-4739-A0D7-D011C6E414A7}">
      <dgm:prSet/>
      <dgm:spPr/>
      <dgm:t>
        <a:bodyPr/>
        <a:lstStyle/>
        <a:p>
          <a:endParaRPr lang="en-US"/>
        </a:p>
      </dgm:t>
    </dgm:pt>
    <dgm:pt modelId="{C44D4747-FFE3-4049-AB96-796232F6EE2B}" type="sibTrans" cxnId="{D705F21B-C160-4739-A0D7-D011C6E414A7}">
      <dgm:prSet/>
      <dgm:spPr/>
      <dgm:t>
        <a:bodyPr/>
        <a:lstStyle/>
        <a:p>
          <a:endParaRPr lang="en-US"/>
        </a:p>
      </dgm:t>
    </dgm:pt>
    <dgm:pt modelId="{CFF779DD-C36E-4FDF-A3D0-89207E54B99E}">
      <dgm:prSet/>
      <dgm:spPr/>
      <dgm:t>
        <a:bodyPr/>
        <a:lstStyle/>
        <a:p>
          <a:r>
            <a:rPr lang="en-US"/>
            <a:t>Lymph from these ducts enters the blood stream via the left subclavian vein and the right subclavian vein</a:t>
          </a:r>
        </a:p>
      </dgm:t>
    </dgm:pt>
    <dgm:pt modelId="{50B6709D-6917-448A-B842-F9D9BBFEAB0D}" type="parTrans" cxnId="{6556F80D-B645-4257-93DD-79851EF00A46}">
      <dgm:prSet/>
      <dgm:spPr/>
      <dgm:t>
        <a:bodyPr/>
        <a:lstStyle/>
        <a:p>
          <a:endParaRPr lang="en-US"/>
        </a:p>
      </dgm:t>
    </dgm:pt>
    <dgm:pt modelId="{8605FF4C-3C8B-4636-9520-DD4ACD672F24}" type="sibTrans" cxnId="{6556F80D-B645-4257-93DD-79851EF00A46}">
      <dgm:prSet/>
      <dgm:spPr/>
      <dgm:t>
        <a:bodyPr/>
        <a:lstStyle/>
        <a:p>
          <a:endParaRPr lang="en-US"/>
        </a:p>
      </dgm:t>
    </dgm:pt>
    <dgm:pt modelId="{F8C3C044-2332-470D-B8BA-F08799D042CC}" type="pres">
      <dgm:prSet presAssocID="{706F7257-7F84-4C4C-A3D3-46BF32CC96F3}" presName="linear" presStyleCnt="0">
        <dgm:presLayoutVars>
          <dgm:animLvl val="lvl"/>
          <dgm:resizeHandles val="exact"/>
        </dgm:presLayoutVars>
      </dgm:prSet>
      <dgm:spPr/>
    </dgm:pt>
    <dgm:pt modelId="{09D970D4-7C8B-4EDB-AAE1-156DEE30E93E}" type="pres">
      <dgm:prSet presAssocID="{15C9F20D-FE0C-4A35-853D-41ECA6306A06}" presName="parentText" presStyleLbl="node1" presStyleIdx="0" presStyleCnt="3">
        <dgm:presLayoutVars>
          <dgm:chMax val="0"/>
          <dgm:bulletEnabled val="1"/>
        </dgm:presLayoutVars>
      </dgm:prSet>
      <dgm:spPr/>
    </dgm:pt>
    <dgm:pt modelId="{52CDA0EC-3F54-4924-B8DA-322EE0541A1A}" type="pres">
      <dgm:prSet presAssocID="{40F93C7D-C269-4A4B-B334-A3114EA5D75E}" presName="spacer" presStyleCnt="0"/>
      <dgm:spPr/>
    </dgm:pt>
    <dgm:pt modelId="{FEB8D637-92E8-49D7-9BFE-8FA3867EE526}" type="pres">
      <dgm:prSet presAssocID="{B2F646B0-008F-4612-827A-75A938116A0F}" presName="parentText" presStyleLbl="node1" presStyleIdx="1" presStyleCnt="3">
        <dgm:presLayoutVars>
          <dgm:chMax val="0"/>
          <dgm:bulletEnabled val="1"/>
        </dgm:presLayoutVars>
      </dgm:prSet>
      <dgm:spPr/>
    </dgm:pt>
    <dgm:pt modelId="{DEFF34B3-B4F3-48CD-A21F-272BF5F76FAC}" type="pres">
      <dgm:prSet presAssocID="{C44D4747-FFE3-4049-AB96-796232F6EE2B}" presName="spacer" presStyleCnt="0"/>
      <dgm:spPr/>
    </dgm:pt>
    <dgm:pt modelId="{D9AFE5B9-4B50-4BD9-AD11-A8813F9E4258}" type="pres">
      <dgm:prSet presAssocID="{CFF779DD-C36E-4FDF-A3D0-89207E54B99E}" presName="parentText" presStyleLbl="node1" presStyleIdx="2" presStyleCnt="3">
        <dgm:presLayoutVars>
          <dgm:chMax val="0"/>
          <dgm:bulletEnabled val="1"/>
        </dgm:presLayoutVars>
      </dgm:prSet>
      <dgm:spPr/>
    </dgm:pt>
  </dgm:ptLst>
  <dgm:cxnLst>
    <dgm:cxn modelId="{6556F80D-B645-4257-93DD-79851EF00A46}" srcId="{706F7257-7F84-4C4C-A3D3-46BF32CC96F3}" destId="{CFF779DD-C36E-4FDF-A3D0-89207E54B99E}" srcOrd="2" destOrd="0" parTransId="{50B6709D-6917-448A-B842-F9D9BBFEAB0D}" sibTransId="{8605FF4C-3C8B-4636-9520-DD4ACD672F24}"/>
    <dgm:cxn modelId="{D705F21B-C160-4739-A0D7-D011C6E414A7}" srcId="{706F7257-7F84-4C4C-A3D3-46BF32CC96F3}" destId="{B2F646B0-008F-4612-827A-75A938116A0F}" srcOrd="1" destOrd="0" parTransId="{7DF37ABD-1600-487A-A780-B9CCDB71D86D}" sibTransId="{C44D4747-FFE3-4049-AB96-796232F6EE2B}"/>
    <dgm:cxn modelId="{EED96288-6FFF-42FA-BDCE-7B87E5D11168}" type="presOf" srcId="{CFF779DD-C36E-4FDF-A3D0-89207E54B99E}" destId="{D9AFE5B9-4B50-4BD9-AD11-A8813F9E4258}" srcOrd="0" destOrd="0" presId="urn:microsoft.com/office/officeart/2005/8/layout/vList2"/>
    <dgm:cxn modelId="{28229BA3-F684-47CE-A642-6EF31D62620F}" srcId="{706F7257-7F84-4C4C-A3D3-46BF32CC96F3}" destId="{15C9F20D-FE0C-4A35-853D-41ECA6306A06}" srcOrd="0" destOrd="0" parTransId="{8AAAC78D-25AC-41C8-8211-035F45531423}" sibTransId="{40F93C7D-C269-4A4B-B334-A3114EA5D75E}"/>
    <dgm:cxn modelId="{3E2398C3-5E30-4BD0-9CA1-5185EB5F8125}" type="presOf" srcId="{706F7257-7F84-4C4C-A3D3-46BF32CC96F3}" destId="{F8C3C044-2332-470D-B8BA-F08799D042CC}" srcOrd="0" destOrd="0" presId="urn:microsoft.com/office/officeart/2005/8/layout/vList2"/>
    <dgm:cxn modelId="{CD33BEDD-C141-410B-8A4B-A14BF1256C4D}" type="presOf" srcId="{B2F646B0-008F-4612-827A-75A938116A0F}" destId="{FEB8D637-92E8-49D7-9BFE-8FA3867EE526}" srcOrd="0" destOrd="0" presId="urn:microsoft.com/office/officeart/2005/8/layout/vList2"/>
    <dgm:cxn modelId="{66B202FA-E76D-40C4-A7C7-2B3A4AE7DC0A}" type="presOf" srcId="{15C9F20D-FE0C-4A35-853D-41ECA6306A06}" destId="{09D970D4-7C8B-4EDB-AAE1-156DEE30E93E}" srcOrd="0" destOrd="0" presId="urn:microsoft.com/office/officeart/2005/8/layout/vList2"/>
    <dgm:cxn modelId="{BDCA177A-A6AD-4735-8B25-47A6D106EB21}" type="presParOf" srcId="{F8C3C044-2332-470D-B8BA-F08799D042CC}" destId="{09D970D4-7C8B-4EDB-AAE1-156DEE30E93E}" srcOrd="0" destOrd="0" presId="urn:microsoft.com/office/officeart/2005/8/layout/vList2"/>
    <dgm:cxn modelId="{EE2BC91A-2019-4FBD-8999-36F82AAC2BD3}" type="presParOf" srcId="{F8C3C044-2332-470D-B8BA-F08799D042CC}" destId="{52CDA0EC-3F54-4924-B8DA-322EE0541A1A}" srcOrd="1" destOrd="0" presId="urn:microsoft.com/office/officeart/2005/8/layout/vList2"/>
    <dgm:cxn modelId="{BD57D893-0BB5-4DFA-BB78-9B1A96903457}" type="presParOf" srcId="{F8C3C044-2332-470D-B8BA-F08799D042CC}" destId="{FEB8D637-92E8-49D7-9BFE-8FA3867EE526}" srcOrd="2" destOrd="0" presId="urn:microsoft.com/office/officeart/2005/8/layout/vList2"/>
    <dgm:cxn modelId="{CD09FCCF-E25C-4FE8-B6F3-3C53040DBE95}" type="presParOf" srcId="{F8C3C044-2332-470D-B8BA-F08799D042CC}" destId="{DEFF34B3-B4F3-48CD-A21F-272BF5F76FAC}" srcOrd="3" destOrd="0" presId="urn:microsoft.com/office/officeart/2005/8/layout/vList2"/>
    <dgm:cxn modelId="{32D6B521-263C-45B3-B4C2-141C07BDEF26}" type="presParOf" srcId="{F8C3C044-2332-470D-B8BA-F08799D042CC}" destId="{D9AFE5B9-4B50-4BD9-AD11-A8813F9E425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9ADCFEEC-6F9C-42BF-81BC-572BC1A7ACDD}" type="doc">
      <dgm:prSet loTypeId="urn:microsoft.com/office/officeart/2005/8/layout/chart3" loCatId="cycle" qsTypeId="urn:microsoft.com/office/officeart/2005/8/quickstyle/simple1" qsCatId="simple" csTypeId="urn:microsoft.com/office/officeart/2005/8/colors/colorful5" csCatId="colorful"/>
      <dgm:spPr/>
      <dgm:t>
        <a:bodyPr/>
        <a:lstStyle/>
        <a:p>
          <a:endParaRPr lang="en-US"/>
        </a:p>
      </dgm:t>
    </dgm:pt>
    <dgm:pt modelId="{8824AE67-EEB6-4666-B009-219C661501F6}">
      <dgm:prSet/>
      <dgm:spPr/>
      <dgm:t>
        <a:bodyPr/>
        <a:lstStyle/>
        <a:p>
          <a:r>
            <a:rPr lang="en-US"/>
            <a:t>As lymph passes through a node bacteria and other foreign materials are trapped by reticular fibers within the node - bacteria are then phagocytized by macrophages.</a:t>
          </a:r>
        </a:p>
      </dgm:t>
    </dgm:pt>
    <dgm:pt modelId="{8FED6445-4A78-4695-997F-974D5B654F25}" type="parTrans" cxnId="{4813065B-85AB-4945-BFC0-066E70069CC6}">
      <dgm:prSet/>
      <dgm:spPr/>
      <dgm:t>
        <a:bodyPr/>
        <a:lstStyle/>
        <a:p>
          <a:endParaRPr lang="en-US"/>
        </a:p>
      </dgm:t>
    </dgm:pt>
    <dgm:pt modelId="{6FAFB0A2-7A81-4AE5-9EA1-F2ECCD4CD7A5}" type="sibTrans" cxnId="{4813065B-85AB-4945-BFC0-066E70069CC6}">
      <dgm:prSet/>
      <dgm:spPr/>
      <dgm:t>
        <a:bodyPr/>
        <a:lstStyle/>
        <a:p>
          <a:endParaRPr lang="en-US"/>
        </a:p>
      </dgm:t>
    </dgm:pt>
    <dgm:pt modelId="{2E540D03-B593-4BB3-9401-02BBC6E91DDA}">
      <dgm:prSet/>
      <dgm:spPr/>
      <dgm:t>
        <a:bodyPr/>
        <a:lstStyle/>
        <a:p>
          <a:r>
            <a:rPr lang="en-US"/>
            <a:t>plasma cells produce antibodies to antigens in the lymph • antibodies, lymphocytes, and monocytes are eventually returned to the blood via subclavian veins</a:t>
          </a:r>
        </a:p>
      </dgm:t>
    </dgm:pt>
    <dgm:pt modelId="{BE7711B1-8AE6-44D9-B1F8-2018253A7479}" type="parTrans" cxnId="{894F667A-3EFC-41A4-890F-C8ED0D5EFE9A}">
      <dgm:prSet/>
      <dgm:spPr/>
      <dgm:t>
        <a:bodyPr/>
        <a:lstStyle/>
        <a:p>
          <a:endParaRPr lang="en-US"/>
        </a:p>
      </dgm:t>
    </dgm:pt>
    <dgm:pt modelId="{4022BF2E-9A93-46D1-89B2-8635027009DF}" type="sibTrans" cxnId="{894F667A-3EFC-41A4-890F-C8ED0D5EFE9A}">
      <dgm:prSet/>
      <dgm:spPr/>
      <dgm:t>
        <a:bodyPr/>
        <a:lstStyle/>
        <a:p>
          <a:endParaRPr lang="en-US"/>
        </a:p>
      </dgm:t>
    </dgm:pt>
    <dgm:pt modelId="{3C32177D-54A2-409D-BA85-2378CC06A377}" type="pres">
      <dgm:prSet presAssocID="{9ADCFEEC-6F9C-42BF-81BC-572BC1A7ACDD}" presName="compositeShape" presStyleCnt="0">
        <dgm:presLayoutVars>
          <dgm:chMax val="7"/>
          <dgm:dir/>
          <dgm:resizeHandles val="exact"/>
        </dgm:presLayoutVars>
      </dgm:prSet>
      <dgm:spPr/>
    </dgm:pt>
    <dgm:pt modelId="{4C6EA932-E2E1-4766-A0F7-8C462AAAF918}" type="pres">
      <dgm:prSet presAssocID="{9ADCFEEC-6F9C-42BF-81BC-572BC1A7ACDD}" presName="wedge1" presStyleLbl="node1" presStyleIdx="0" presStyleCnt="2"/>
      <dgm:spPr/>
    </dgm:pt>
    <dgm:pt modelId="{384210E5-1913-468E-98D6-4366A6712FB6}" type="pres">
      <dgm:prSet presAssocID="{9ADCFEEC-6F9C-42BF-81BC-572BC1A7ACDD}" presName="wedge1Tx" presStyleLbl="node1" presStyleIdx="0" presStyleCnt="2">
        <dgm:presLayoutVars>
          <dgm:chMax val="0"/>
          <dgm:chPref val="0"/>
          <dgm:bulletEnabled val="1"/>
        </dgm:presLayoutVars>
      </dgm:prSet>
      <dgm:spPr/>
    </dgm:pt>
    <dgm:pt modelId="{084980D0-359B-4EC1-B485-9C998CA2BA60}" type="pres">
      <dgm:prSet presAssocID="{9ADCFEEC-6F9C-42BF-81BC-572BC1A7ACDD}" presName="wedge2" presStyleLbl="node1" presStyleIdx="1" presStyleCnt="2"/>
      <dgm:spPr/>
    </dgm:pt>
    <dgm:pt modelId="{8DEC403F-C80A-4F39-8058-205845138950}" type="pres">
      <dgm:prSet presAssocID="{9ADCFEEC-6F9C-42BF-81BC-572BC1A7ACDD}" presName="wedge2Tx" presStyleLbl="node1" presStyleIdx="1" presStyleCnt="2">
        <dgm:presLayoutVars>
          <dgm:chMax val="0"/>
          <dgm:chPref val="0"/>
          <dgm:bulletEnabled val="1"/>
        </dgm:presLayoutVars>
      </dgm:prSet>
      <dgm:spPr/>
    </dgm:pt>
  </dgm:ptLst>
  <dgm:cxnLst>
    <dgm:cxn modelId="{4813065B-85AB-4945-BFC0-066E70069CC6}" srcId="{9ADCFEEC-6F9C-42BF-81BC-572BC1A7ACDD}" destId="{8824AE67-EEB6-4666-B009-219C661501F6}" srcOrd="0" destOrd="0" parTransId="{8FED6445-4A78-4695-997F-974D5B654F25}" sibTransId="{6FAFB0A2-7A81-4AE5-9EA1-F2ECCD4CD7A5}"/>
    <dgm:cxn modelId="{3CAEA143-C9E1-434C-A690-76931C505F33}" type="presOf" srcId="{9ADCFEEC-6F9C-42BF-81BC-572BC1A7ACDD}" destId="{3C32177D-54A2-409D-BA85-2378CC06A377}" srcOrd="0" destOrd="0" presId="urn:microsoft.com/office/officeart/2005/8/layout/chart3"/>
    <dgm:cxn modelId="{894F667A-3EFC-41A4-890F-C8ED0D5EFE9A}" srcId="{9ADCFEEC-6F9C-42BF-81BC-572BC1A7ACDD}" destId="{2E540D03-B593-4BB3-9401-02BBC6E91DDA}" srcOrd="1" destOrd="0" parTransId="{BE7711B1-8AE6-44D9-B1F8-2018253A7479}" sibTransId="{4022BF2E-9A93-46D1-89B2-8635027009DF}"/>
    <dgm:cxn modelId="{128C5F82-26FE-4C6D-BBC6-E657AA606AF4}" type="presOf" srcId="{2E540D03-B593-4BB3-9401-02BBC6E91DDA}" destId="{084980D0-359B-4EC1-B485-9C998CA2BA60}" srcOrd="0" destOrd="0" presId="urn:microsoft.com/office/officeart/2005/8/layout/chart3"/>
    <dgm:cxn modelId="{F4958DB0-2893-4D46-8654-F07D4528FC06}" type="presOf" srcId="{2E540D03-B593-4BB3-9401-02BBC6E91DDA}" destId="{8DEC403F-C80A-4F39-8058-205845138950}" srcOrd="1" destOrd="0" presId="urn:microsoft.com/office/officeart/2005/8/layout/chart3"/>
    <dgm:cxn modelId="{BA1DC3B9-35B7-4C30-9560-22F5F3638C47}" type="presOf" srcId="{8824AE67-EEB6-4666-B009-219C661501F6}" destId="{4C6EA932-E2E1-4766-A0F7-8C462AAAF918}" srcOrd="0" destOrd="0" presId="urn:microsoft.com/office/officeart/2005/8/layout/chart3"/>
    <dgm:cxn modelId="{16DE61FF-C5E0-4B99-9393-68F0B208F9E6}" type="presOf" srcId="{8824AE67-EEB6-4666-B009-219C661501F6}" destId="{384210E5-1913-468E-98D6-4366A6712FB6}" srcOrd="1" destOrd="0" presId="urn:microsoft.com/office/officeart/2005/8/layout/chart3"/>
    <dgm:cxn modelId="{763859E3-2CBE-49D1-8F04-B751C2C23AEE}" type="presParOf" srcId="{3C32177D-54A2-409D-BA85-2378CC06A377}" destId="{4C6EA932-E2E1-4766-A0F7-8C462AAAF918}" srcOrd="0" destOrd="0" presId="urn:microsoft.com/office/officeart/2005/8/layout/chart3"/>
    <dgm:cxn modelId="{55B2901B-0139-4EAA-994B-7175D0E3B6AC}" type="presParOf" srcId="{3C32177D-54A2-409D-BA85-2378CC06A377}" destId="{384210E5-1913-468E-98D6-4366A6712FB6}" srcOrd="1" destOrd="0" presId="urn:microsoft.com/office/officeart/2005/8/layout/chart3"/>
    <dgm:cxn modelId="{AE46CF5A-B082-49C0-A764-2FF843FE0245}" type="presParOf" srcId="{3C32177D-54A2-409D-BA85-2378CC06A377}" destId="{084980D0-359B-4EC1-B485-9C998CA2BA60}" srcOrd="2" destOrd="0" presId="urn:microsoft.com/office/officeart/2005/8/layout/chart3"/>
    <dgm:cxn modelId="{44B44B21-2656-4783-808C-6CF9C2BB67FD}" type="presParOf" srcId="{3C32177D-54A2-409D-BA85-2378CC06A377}" destId="{8DEC403F-C80A-4F39-8058-205845138950}" srcOrd="3" destOrd="0" presId="urn:microsoft.com/office/officeart/2005/8/layout/char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FACFA954-2491-444F-859B-D0D457719A5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9DD574B-A533-4ECD-B52B-B9A92BCD24AE}">
      <dgm:prSet/>
      <dgm:spPr/>
      <dgm:t>
        <a:bodyPr/>
        <a:lstStyle/>
        <a:p>
          <a:r>
            <a:rPr lang="en-GB" b="1" u="sng"/>
            <a:t>Amylase</a:t>
          </a:r>
          <a:endParaRPr lang="en-US"/>
        </a:p>
      </dgm:t>
    </dgm:pt>
    <dgm:pt modelId="{F76769FD-C25D-45D7-BC31-2ED8F3B46454}" type="parTrans" cxnId="{0AB8288C-6CF6-438D-AA9A-FF1311C29BA9}">
      <dgm:prSet/>
      <dgm:spPr/>
      <dgm:t>
        <a:bodyPr/>
        <a:lstStyle/>
        <a:p>
          <a:endParaRPr lang="en-US"/>
        </a:p>
      </dgm:t>
    </dgm:pt>
    <dgm:pt modelId="{D04C6600-B6F4-44BD-A3E6-613A4E58834E}" type="sibTrans" cxnId="{0AB8288C-6CF6-438D-AA9A-FF1311C29BA9}">
      <dgm:prSet/>
      <dgm:spPr/>
      <dgm:t>
        <a:bodyPr/>
        <a:lstStyle/>
        <a:p>
          <a:endParaRPr lang="en-US"/>
        </a:p>
      </dgm:t>
    </dgm:pt>
    <dgm:pt modelId="{8F9867C4-8089-4583-95CA-E44ED6D3B604}">
      <dgm:prSet/>
      <dgm:spPr/>
      <dgm:t>
        <a:bodyPr/>
        <a:lstStyle/>
        <a:p>
          <a:r>
            <a:rPr lang="en-GB"/>
            <a:t>Where is it made? </a:t>
          </a:r>
          <a:endParaRPr lang="en-US"/>
        </a:p>
      </dgm:t>
    </dgm:pt>
    <dgm:pt modelId="{73A07BB3-9D53-4BBF-80FF-E70911E2CB3A}" type="parTrans" cxnId="{FB18347F-E96A-4F79-87F8-488D085922B9}">
      <dgm:prSet/>
      <dgm:spPr/>
      <dgm:t>
        <a:bodyPr/>
        <a:lstStyle/>
        <a:p>
          <a:endParaRPr lang="en-US"/>
        </a:p>
      </dgm:t>
    </dgm:pt>
    <dgm:pt modelId="{5F7DB4DE-3AF6-473F-8077-699C02219DB1}" type="sibTrans" cxnId="{FB18347F-E96A-4F79-87F8-488D085922B9}">
      <dgm:prSet/>
      <dgm:spPr/>
      <dgm:t>
        <a:bodyPr/>
        <a:lstStyle/>
        <a:p>
          <a:endParaRPr lang="en-US"/>
        </a:p>
      </dgm:t>
    </dgm:pt>
    <dgm:pt modelId="{6046C29F-862D-4579-BF16-DEA6819FEDDD}">
      <dgm:prSet/>
      <dgm:spPr/>
      <dgm:t>
        <a:bodyPr/>
        <a:lstStyle/>
        <a:p>
          <a:r>
            <a:rPr lang="en-GB"/>
            <a:t>Where does it work?</a:t>
          </a:r>
          <a:endParaRPr lang="en-US"/>
        </a:p>
      </dgm:t>
    </dgm:pt>
    <dgm:pt modelId="{F07E1A14-7E30-4A35-B4FF-16A7EC7890B6}" type="parTrans" cxnId="{87B64D31-CBB7-4833-BA02-0889C2522CE8}">
      <dgm:prSet/>
      <dgm:spPr/>
      <dgm:t>
        <a:bodyPr/>
        <a:lstStyle/>
        <a:p>
          <a:endParaRPr lang="en-US"/>
        </a:p>
      </dgm:t>
    </dgm:pt>
    <dgm:pt modelId="{D894E398-5524-49F3-B110-6776093DD1BE}" type="sibTrans" cxnId="{87B64D31-CBB7-4833-BA02-0889C2522CE8}">
      <dgm:prSet/>
      <dgm:spPr/>
      <dgm:t>
        <a:bodyPr/>
        <a:lstStyle/>
        <a:p>
          <a:endParaRPr lang="en-US"/>
        </a:p>
      </dgm:t>
    </dgm:pt>
    <dgm:pt modelId="{37480B0B-6030-42E8-BA0C-8542E7BFC805}">
      <dgm:prSet/>
      <dgm:spPr/>
      <dgm:t>
        <a:bodyPr/>
        <a:lstStyle/>
        <a:p>
          <a:r>
            <a:rPr lang="en-GB"/>
            <a:t>What does it do?</a:t>
          </a:r>
          <a:endParaRPr lang="en-US"/>
        </a:p>
      </dgm:t>
    </dgm:pt>
    <dgm:pt modelId="{F18B88BF-CB7A-4763-BAF2-3E47F1585F3D}" type="parTrans" cxnId="{42022529-9157-4DE0-8CCA-01FEB32A9D29}">
      <dgm:prSet/>
      <dgm:spPr/>
      <dgm:t>
        <a:bodyPr/>
        <a:lstStyle/>
        <a:p>
          <a:endParaRPr lang="en-US"/>
        </a:p>
      </dgm:t>
    </dgm:pt>
    <dgm:pt modelId="{CB52353E-B26F-4054-A0C5-ACEEDE547B4C}" type="sibTrans" cxnId="{42022529-9157-4DE0-8CCA-01FEB32A9D29}">
      <dgm:prSet/>
      <dgm:spPr/>
      <dgm:t>
        <a:bodyPr/>
        <a:lstStyle/>
        <a:p>
          <a:endParaRPr lang="en-US"/>
        </a:p>
      </dgm:t>
    </dgm:pt>
    <dgm:pt modelId="{5017C69D-2E95-47AA-B3DC-00F510ADC78E}" type="pres">
      <dgm:prSet presAssocID="{FACFA954-2491-444F-859B-D0D457719A5E}" presName="vert0" presStyleCnt="0">
        <dgm:presLayoutVars>
          <dgm:dir/>
          <dgm:animOne val="branch"/>
          <dgm:animLvl val="lvl"/>
        </dgm:presLayoutVars>
      </dgm:prSet>
      <dgm:spPr/>
    </dgm:pt>
    <dgm:pt modelId="{A81FB25C-A5F0-4EB6-B7F4-5624A7034245}" type="pres">
      <dgm:prSet presAssocID="{B9DD574B-A533-4ECD-B52B-B9A92BCD24AE}" presName="thickLine" presStyleLbl="alignNode1" presStyleIdx="0" presStyleCnt="4"/>
      <dgm:spPr/>
    </dgm:pt>
    <dgm:pt modelId="{F0775149-C5A6-4C93-8950-25314E4E58EA}" type="pres">
      <dgm:prSet presAssocID="{B9DD574B-A533-4ECD-B52B-B9A92BCD24AE}" presName="horz1" presStyleCnt="0"/>
      <dgm:spPr/>
    </dgm:pt>
    <dgm:pt modelId="{01102F71-AC42-4199-9707-2A96774E763A}" type="pres">
      <dgm:prSet presAssocID="{B9DD574B-A533-4ECD-B52B-B9A92BCD24AE}" presName="tx1" presStyleLbl="revTx" presStyleIdx="0" presStyleCnt="4"/>
      <dgm:spPr/>
    </dgm:pt>
    <dgm:pt modelId="{9AE21693-5293-44FB-B4F9-125C45E3B5EF}" type="pres">
      <dgm:prSet presAssocID="{B9DD574B-A533-4ECD-B52B-B9A92BCD24AE}" presName="vert1" presStyleCnt="0"/>
      <dgm:spPr/>
    </dgm:pt>
    <dgm:pt modelId="{DC65B10A-2196-457B-A8AA-3592C32FB466}" type="pres">
      <dgm:prSet presAssocID="{8F9867C4-8089-4583-95CA-E44ED6D3B604}" presName="thickLine" presStyleLbl="alignNode1" presStyleIdx="1" presStyleCnt="4"/>
      <dgm:spPr/>
    </dgm:pt>
    <dgm:pt modelId="{06240273-1BF4-4500-A15F-1FD1575D92ED}" type="pres">
      <dgm:prSet presAssocID="{8F9867C4-8089-4583-95CA-E44ED6D3B604}" presName="horz1" presStyleCnt="0"/>
      <dgm:spPr/>
    </dgm:pt>
    <dgm:pt modelId="{500518DE-CB01-424D-8533-F2A8B984A9FB}" type="pres">
      <dgm:prSet presAssocID="{8F9867C4-8089-4583-95CA-E44ED6D3B604}" presName="tx1" presStyleLbl="revTx" presStyleIdx="1" presStyleCnt="4"/>
      <dgm:spPr/>
    </dgm:pt>
    <dgm:pt modelId="{8988D462-FD3C-4263-B067-D9182158B290}" type="pres">
      <dgm:prSet presAssocID="{8F9867C4-8089-4583-95CA-E44ED6D3B604}" presName="vert1" presStyleCnt="0"/>
      <dgm:spPr/>
    </dgm:pt>
    <dgm:pt modelId="{E0A43005-E5CD-4198-9AFF-49D101796D9B}" type="pres">
      <dgm:prSet presAssocID="{6046C29F-862D-4579-BF16-DEA6819FEDDD}" presName="thickLine" presStyleLbl="alignNode1" presStyleIdx="2" presStyleCnt="4"/>
      <dgm:spPr/>
    </dgm:pt>
    <dgm:pt modelId="{D1574224-0E3E-4370-923B-25ACFDF318CE}" type="pres">
      <dgm:prSet presAssocID="{6046C29F-862D-4579-BF16-DEA6819FEDDD}" presName="horz1" presStyleCnt="0"/>
      <dgm:spPr/>
    </dgm:pt>
    <dgm:pt modelId="{5965C935-B6B0-4835-BCAD-489FE9BC52FE}" type="pres">
      <dgm:prSet presAssocID="{6046C29F-862D-4579-BF16-DEA6819FEDDD}" presName="tx1" presStyleLbl="revTx" presStyleIdx="2" presStyleCnt="4"/>
      <dgm:spPr/>
    </dgm:pt>
    <dgm:pt modelId="{78F46C10-9E90-4514-B3BC-48AB56ACA4A1}" type="pres">
      <dgm:prSet presAssocID="{6046C29F-862D-4579-BF16-DEA6819FEDDD}" presName="vert1" presStyleCnt="0"/>
      <dgm:spPr/>
    </dgm:pt>
    <dgm:pt modelId="{DC9C6B7D-B87F-4549-9575-704929E98291}" type="pres">
      <dgm:prSet presAssocID="{37480B0B-6030-42E8-BA0C-8542E7BFC805}" presName="thickLine" presStyleLbl="alignNode1" presStyleIdx="3" presStyleCnt="4"/>
      <dgm:spPr/>
    </dgm:pt>
    <dgm:pt modelId="{32E64E2A-A520-4691-A968-29A89FD88965}" type="pres">
      <dgm:prSet presAssocID="{37480B0B-6030-42E8-BA0C-8542E7BFC805}" presName="horz1" presStyleCnt="0"/>
      <dgm:spPr/>
    </dgm:pt>
    <dgm:pt modelId="{3E26DB92-65A9-4CCE-B2E0-446B3C29CD92}" type="pres">
      <dgm:prSet presAssocID="{37480B0B-6030-42E8-BA0C-8542E7BFC805}" presName="tx1" presStyleLbl="revTx" presStyleIdx="3" presStyleCnt="4"/>
      <dgm:spPr/>
    </dgm:pt>
    <dgm:pt modelId="{651C0AFD-AB96-486D-BF76-0923CB7B22C0}" type="pres">
      <dgm:prSet presAssocID="{37480B0B-6030-42E8-BA0C-8542E7BFC805}" presName="vert1" presStyleCnt="0"/>
      <dgm:spPr/>
    </dgm:pt>
  </dgm:ptLst>
  <dgm:cxnLst>
    <dgm:cxn modelId="{42022529-9157-4DE0-8CCA-01FEB32A9D29}" srcId="{FACFA954-2491-444F-859B-D0D457719A5E}" destId="{37480B0B-6030-42E8-BA0C-8542E7BFC805}" srcOrd="3" destOrd="0" parTransId="{F18B88BF-CB7A-4763-BAF2-3E47F1585F3D}" sibTransId="{CB52353E-B26F-4054-A0C5-ACEEDE547B4C}"/>
    <dgm:cxn modelId="{87B64D31-CBB7-4833-BA02-0889C2522CE8}" srcId="{FACFA954-2491-444F-859B-D0D457719A5E}" destId="{6046C29F-862D-4579-BF16-DEA6819FEDDD}" srcOrd="2" destOrd="0" parTransId="{F07E1A14-7E30-4A35-B4FF-16A7EC7890B6}" sibTransId="{D894E398-5524-49F3-B110-6776093DD1BE}"/>
    <dgm:cxn modelId="{16554B49-E48C-4F67-ACBB-B2E6684F1081}" type="presOf" srcId="{FACFA954-2491-444F-859B-D0D457719A5E}" destId="{5017C69D-2E95-47AA-B3DC-00F510ADC78E}" srcOrd="0" destOrd="0" presId="urn:microsoft.com/office/officeart/2008/layout/LinedList"/>
    <dgm:cxn modelId="{41904E6F-98E9-473A-900C-87A3678DC904}" type="presOf" srcId="{37480B0B-6030-42E8-BA0C-8542E7BFC805}" destId="{3E26DB92-65A9-4CCE-B2E0-446B3C29CD92}" srcOrd="0" destOrd="0" presId="urn:microsoft.com/office/officeart/2008/layout/LinedList"/>
    <dgm:cxn modelId="{33A4CB4F-18F7-4B4D-AD59-294C7A5CC682}" type="presOf" srcId="{B9DD574B-A533-4ECD-B52B-B9A92BCD24AE}" destId="{01102F71-AC42-4199-9707-2A96774E763A}" srcOrd="0" destOrd="0" presId="urn:microsoft.com/office/officeart/2008/layout/LinedList"/>
    <dgm:cxn modelId="{FB18347F-E96A-4F79-87F8-488D085922B9}" srcId="{FACFA954-2491-444F-859B-D0D457719A5E}" destId="{8F9867C4-8089-4583-95CA-E44ED6D3B604}" srcOrd="1" destOrd="0" parTransId="{73A07BB3-9D53-4BBF-80FF-E70911E2CB3A}" sibTransId="{5F7DB4DE-3AF6-473F-8077-699C02219DB1}"/>
    <dgm:cxn modelId="{0AB8288C-6CF6-438D-AA9A-FF1311C29BA9}" srcId="{FACFA954-2491-444F-859B-D0D457719A5E}" destId="{B9DD574B-A533-4ECD-B52B-B9A92BCD24AE}" srcOrd="0" destOrd="0" parTransId="{F76769FD-C25D-45D7-BC31-2ED8F3B46454}" sibTransId="{D04C6600-B6F4-44BD-A3E6-613A4E58834E}"/>
    <dgm:cxn modelId="{B90C1A8D-F94C-4D01-8833-5C9845907398}" type="presOf" srcId="{8F9867C4-8089-4583-95CA-E44ED6D3B604}" destId="{500518DE-CB01-424D-8533-F2A8B984A9FB}" srcOrd="0" destOrd="0" presId="urn:microsoft.com/office/officeart/2008/layout/LinedList"/>
    <dgm:cxn modelId="{37169FFD-998B-448D-862A-2B6C58A18709}" type="presOf" srcId="{6046C29F-862D-4579-BF16-DEA6819FEDDD}" destId="{5965C935-B6B0-4835-BCAD-489FE9BC52FE}" srcOrd="0" destOrd="0" presId="urn:microsoft.com/office/officeart/2008/layout/LinedList"/>
    <dgm:cxn modelId="{C57162CC-4CCB-4F39-88D7-7630EB90B651}" type="presParOf" srcId="{5017C69D-2E95-47AA-B3DC-00F510ADC78E}" destId="{A81FB25C-A5F0-4EB6-B7F4-5624A7034245}" srcOrd="0" destOrd="0" presId="urn:microsoft.com/office/officeart/2008/layout/LinedList"/>
    <dgm:cxn modelId="{3BD91D11-E0E6-4633-96BF-03A5AF262FD6}" type="presParOf" srcId="{5017C69D-2E95-47AA-B3DC-00F510ADC78E}" destId="{F0775149-C5A6-4C93-8950-25314E4E58EA}" srcOrd="1" destOrd="0" presId="urn:microsoft.com/office/officeart/2008/layout/LinedList"/>
    <dgm:cxn modelId="{3903F098-EF46-4DBC-B441-74CA18CE09A5}" type="presParOf" srcId="{F0775149-C5A6-4C93-8950-25314E4E58EA}" destId="{01102F71-AC42-4199-9707-2A96774E763A}" srcOrd="0" destOrd="0" presId="urn:microsoft.com/office/officeart/2008/layout/LinedList"/>
    <dgm:cxn modelId="{29176D95-1BB0-4E20-B40D-9614FE837BBD}" type="presParOf" srcId="{F0775149-C5A6-4C93-8950-25314E4E58EA}" destId="{9AE21693-5293-44FB-B4F9-125C45E3B5EF}" srcOrd="1" destOrd="0" presId="urn:microsoft.com/office/officeart/2008/layout/LinedList"/>
    <dgm:cxn modelId="{09C8D254-0599-4AD3-A396-816CDC2F96CD}" type="presParOf" srcId="{5017C69D-2E95-47AA-B3DC-00F510ADC78E}" destId="{DC65B10A-2196-457B-A8AA-3592C32FB466}" srcOrd="2" destOrd="0" presId="urn:microsoft.com/office/officeart/2008/layout/LinedList"/>
    <dgm:cxn modelId="{F777152F-C43C-4E04-87C8-F805D2258B1B}" type="presParOf" srcId="{5017C69D-2E95-47AA-B3DC-00F510ADC78E}" destId="{06240273-1BF4-4500-A15F-1FD1575D92ED}" srcOrd="3" destOrd="0" presId="urn:microsoft.com/office/officeart/2008/layout/LinedList"/>
    <dgm:cxn modelId="{90304A0E-F063-446F-B001-85C880CB6C2E}" type="presParOf" srcId="{06240273-1BF4-4500-A15F-1FD1575D92ED}" destId="{500518DE-CB01-424D-8533-F2A8B984A9FB}" srcOrd="0" destOrd="0" presId="urn:microsoft.com/office/officeart/2008/layout/LinedList"/>
    <dgm:cxn modelId="{2B7B6826-A47E-4A46-AC9B-64A1E5EBDE50}" type="presParOf" srcId="{06240273-1BF4-4500-A15F-1FD1575D92ED}" destId="{8988D462-FD3C-4263-B067-D9182158B290}" srcOrd="1" destOrd="0" presId="urn:microsoft.com/office/officeart/2008/layout/LinedList"/>
    <dgm:cxn modelId="{24D8C519-422D-483E-A1CB-64B4B21D4432}" type="presParOf" srcId="{5017C69D-2E95-47AA-B3DC-00F510ADC78E}" destId="{E0A43005-E5CD-4198-9AFF-49D101796D9B}" srcOrd="4" destOrd="0" presId="urn:microsoft.com/office/officeart/2008/layout/LinedList"/>
    <dgm:cxn modelId="{702F15D2-1B16-45EE-86F0-FFCEDD921B4C}" type="presParOf" srcId="{5017C69D-2E95-47AA-B3DC-00F510ADC78E}" destId="{D1574224-0E3E-4370-923B-25ACFDF318CE}" srcOrd="5" destOrd="0" presId="urn:microsoft.com/office/officeart/2008/layout/LinedList"/>
    <dgm:cxn modelId="{35BD75A4-63DA-4598-AB7A-EA812BE050F7}" type="presParOf" srcId="{D1574224-0E3E-4370-923B-25ACFDF318CE}" destId="{5965C935-B6B0-4835-BCAD-489FE9BC52FE}" srcOrd="0" destOrd="0" presId="urn:microsoft.com/office/officeart/2008/layout/LinedList"/>
    <dgm:cxn modelId="{11FECED0-0809-43A2-A428-132C0A7FE043}" type="presParOf" srcId="{D1574224-0E3E-4370-923B-25ACFDF318CE}" destId="{78F46C10-9E90-4514-B3BC-48AB56ACA4A1}" srcOrd="1" destOrd="0" presId="urn:microsoft.com/office/officeart/2008/layout/LinedList"/>
    <dgm:cxn modelId="{981C7760-8C3F-48D5-B37B-A89024F515EE}" type="presParOf" srcId="{5017C69D-2E95-47AA-B3DC-00F510ADC78E}" destId="{DC9C6B7D-B87F-4549-9575-704929E98291}" srcOrd="6" destOrd="0" presId="urn:microsoft.com/office/officeart/2008/layout/LinedList"/>
    <dgm:cxn modelId="{C9B9FFDD-976B-464E-99E7-C2F78BD02FB1}" type="presParOf" srcId="{5017C69D-2E95-47AA-B3DC-00F510ADC78E}" destId="{32E64E2A-A520-4691-A968-29A89FD88965}" srcOrd="7" destOrd="0" presId="urn:microsoft.com/office/officeart/2008/layout/LinedList"/>
    <dgm:cxn modelId="{0D363BCA-612C-4DD3-B308-41C2EC8204F0}" type="presParOf" srcId="{32E64E2A-A520-4691-A968-29A89FD88965}" destId="{3E26DB92-65A9-4CCE-B2E0-446B3C29CD92}" srcOrd="0" destOrd="0" presId="urn:microsoft.com/office/officeart/2008/layout/LinedList"/>
    <dgm:cxn modelId="{419FD117-F9CE-4671-A1E9-2279D9DDFE56}" type="presParOf" srcId="{32E64E2A-A520-4691-A968-29A89FD88965}" destId="{651C0AFD-AB96-486D-BF76-0923CB7B22C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DBA4D9F1-96DD-4171-B42B-F176219B418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B4C67CC-D00F-4548-9FD0-E85133B56005}">
      <dgm:prSet/>
      <dgm:spPr/>
      <dgm:t>
        <a:bodyPr/>
        <a:lstStyle/>
        <a:p>
          <a:r>
            <a:rPr lang="en-GB" b="1" u="sng"/>
            <a:t>Amylase</a:t>
          </a:r>
          <a:endParaRPr lang="en-US"/>
        </a:p>
      </dgm:t>
    </dgm:pt>
    <dgm:pt modelId="{75285D59-EB53-4086-8166-3DE73F129383}" type="parTrans" cxnId="{C08C99F7-5BB1-48C7-9568-31567090245F}">
      <dgm:prSet/>
      <dgm:spPr/>
      <dgm:t>
        <a:bodyPr/>
        <a:lstStyle/>
        <a:p>
          <a:endParaRPr lang="en-US"/>
        </a:p>
      </dgm:t>
    </dgm:pt>
    <dgm:pt modelId="{EF27CDAB-33AF-4C07-BE1F-5BA664957FCC}" type="sibTrans" cxnId="{C08C99F7-5BB1-48C7-9568-31567090245F}">
      <dgm:prSet/>
      <dgm:spPr/>
      <dgm:t>
        <a:bodyPr/>
        <a:lstStyle/>
        <a:p>
          <a:endParaRPr lang="en-US"/>
        </a:p>
      </dgm:t>
    </dgm:pt>
    <dgm:pt modelId="{0746C404-CDC9-4130-8667-A34E45EA41F8}">
      <dgm:prSet/>
      <dgm:spPr/>
      <dgm:t>
        <a:bodyPr/>
        <a:lstStyle/>
        <a:p>
          <a:r>
            <a:rPr lang="en-GB"/>
            <a:t>Where is it made? Mouth in the salivary glands, and in the pancreas</a:t>
          </a:r>
          <a:endParaRPr lang="en-US"/>
        </a:p>
      </dgm:t>
    </dgm:pt>
    <dgm:pt modelId="{7129C6D5-E6CE-407E-9E4D-117F1D4423AD}" type="parTrans" cxnId="{07CC5ED8-D690-4701-9CFE-8611DD7B9108}">
      <dgm:prSet/>
      <dgm:spPr/>
      <dgm:t>
        <a:bodyPr/>
        <a:lstStyle/>
        <a:p>
          <a:endParaRPr lang="en-US"/>
        </a:p>
      </dgm:t>
    </dgm:pt>
    <dgm:pt modelId="{13425BD9-A659-436C-B8C8-09EE214D9982}" type="sibTrans" cxnId="{07CC5ED8-D690-4701-9CFE-8611DD7B9108}">
      <dgm:prSet/>
      <dgm:spPr/>
      <dgm:t>
        <a:bodyPr/>
        <a:lstStyle/>
        <a:p>
          <a:endParaRPr lang="en-US"/>
        </a:p>
      </dgm:t>
    </dgm:pt>
    <dgm:pt modelId="{3BD93854-6309-4D43-8D78-09D7A5814A82}">
      <dgm:prSet/>
      <dgm:spPr/>
      <dgm:t>
        <a:bodyPr/>
        <a:lstStyle/>
        <a:p>
          <a:r>
            <a:rPr lang="en-GB"/>
            <a:t>Where does it work? Mouth and duodenum</a:t>
          </a:r>
          <a:endParaRPr lang="en-US"/>
        </a:p>
      </dgm:t>
    </dgm:pt>
    <dgm:pt modelId="{E5D6C74E-061B-4497-B203-CB4B30975A97}" type="parTrans" cxnId="{C3C825C2-EA7D-4ACB-9887-6F1809549B4D}">
      <dgm:prSet/>
      <dgm:spPr/>
      <dgm:t>
        <a:bodyPr/>
        <a:lstStyle/>
        <a:p>
          <a:endParaRPr lang="en-US"/>
        </a:p>
      </dgm:t>
    </dgm:pt>
    <dgm:pt modelId="{AC4B2562-3FE4-474E-A95A-5487FA553A41}" type="sibTrans" cxnId="{C3C825C2-EA7D-4ACB-9887-6F1809549B4D}">
      <dgm:prSet/>
      <dgm:spPr/>
      <dgm:t>
        <a:bodyPr/>
        <a:lstStyle/>
        <a:p>
          <a:endParaRPr lang="en-US"/>
        </a:p>
      </dgm:t>
    </dgm:pt>
    <dgm:pt modelId="{D8478763-4FD0-42DE-ACF1-A4C67C499208}">
      <dgm:prSet/>
      <dgm:spPr/>
      <dgm:t>
        <a:bodyPr/>
        <a:lstStyle/>
        <a:p>
          <a:r>
            <a:rPr lang="en-GB"/>
            <a:t>What does it do? Converts starch/ carbohydrates to maltose in the mouth and in the duodenum maltose- glucose.</a:t>
          </a:r>
          <a:endParaRPr lang="en-US"/>
        </a:p>
      </dgm:t>
    </dgm:pt>
    <dgm:pt modelId="{5F4BA923-EFF1-400A-A6C3-E642FADB05F4}" type="parTrans" cxnId="{52EFE42D-CEE2-4E3E-BE9E-2BD3241691AD}">
      <dgm:prSet/>
      <dgm:spPr/>
      <dgm:t>
        <a:bodyPr/>
        <a:lstStyle/>
        <a:p>
          <a:endParaRPr lang="en-US"/>
        </a:p>
      </dgm:t>
    </dgm:pt>
    <dgm:pt modelId="{BCFAE075-9FFD-4666-807C-4CE6FE867E0E}" type="sibTrans" cxnId="{52EFE42D-CEE2-4E3E-BE9E-2BD3241691AD}">
      <dgm:prSet/>
      <dgm:spPr/>
      <dgm:t>
        <a:bodyPr/>
        <a:lstStyle/>
        <a:p>
          <a:endParaRPr lang="en-US"/>
        </a:p>
      </dgm:t>
    </dgm:pt>
    <dgm:pt modelId="{2D763DA1-7A0A-4E31-8F7C-31750D47ADD2}" type="pres">
      <dgm:prSet presAssocID="{DBA4D9F1-96DD-4171-B42B-F176219B4185}" presName="vert0" presStyleCnt="0">
        <dgm:presLayoutVars>
          <dgm:dir/>
          <dgm:animOne val="branch"/>
          <dgm:animLvl val="lvl"/>
        </dgm:presLayoutVars>
      </dgm:prSet>
      <dgm:spPr/>
    </dgm:pt>
    <dgm:pt modelId="{9C85A6F1-C401-46A6-8B44-CB6ECC7F1223}" type="pres">
      <dgm:prSet presAssocID="{5B4C67CC-D00F-4548-9FD0-E85133B56005}" presName="thickLine" presStyleLbl="alignNode1" presStyleIdx="0" presStyleCnt="4"/>
      <dgm:spPr/>
    </dgm:pt>
    <dgm:pt modelId="{2D74CB45-AE11-425D-B2FF-F5928051C17D}" type="pres">
      <dgm:prSet presAssocID="{5B4C67CC-D00F-4548-9FD0-E85133B56005}" presName="horz1" presStyleCnt="0"/>
      <dgm:spPr/>
    </dgm:pt>
    <dgm:pt modelId="{B0879238-ACFF-4669-81DB-CA624CF0899B}" type="pres">
      <dgm:prSet presAssocID="{5B4C67CC-D00F-4548-9FD0-E85133B56005}" presName="tx1" presStyleLbl="revTx" presStyleIdx="0" presStyleCnt="4"/>
      <dgm:spPr/>
    </dgm:pt>
    <dgm:pt modelId="{32939325-C005-4D54-AEBB-6058F9C55F24}" type="pres">
      <dgm:prSet presAssocID="{5B4C67CC-D00F-4548-9FD0-E85133B56005}" presName="vert1" presStyleCnt="0"/>
      <dgm:spPr/>
    </dgm:pt>
    <dgm:pt modelId="{18C379B3-004E-4741-8A72-90781F863B0D}" type="pres">
      <dgm:prSet presAssocID="{0746C404-CDC9-4130-8667-A34E45EA41F8}" presName="thickLine" presStyleLbl="alignNode1" presStyleIdx="1" presStyleCnt="4"/>
      <dgm:spPr/>
    </dgm:pt>
    <dgm:pt modelId="{0007EDC9-32E7-4BA3-8C36-83901A796372}" type="pres">
      <dgm:prSet presAssocID="{0746C404-CDC9-4130-8667-A34E45EA41F8}" presName="horz1" presStyleCnt="0"/>
      <dgm:spPr/>
    </dgm:pt>
    <dgm:pt modelId="{7CEAB902-F807-4B15-A2B7-D85E7468D2A1}" type="pres">
      <dgm:prSet presAssocID="{0746C404-CDC9-4130-8667-A34E45EA41F8}" presName="tx1" presStyleLbl="revTx" presStyleIdx="1" presStyleCnt="4"/>
      <dgm:spPr/>
    </dgm:pt>
    <dgm:pt modelId="{252B381A-AC59-4086-9703-9D81461DB18E}" type="pres">
      <dgm:prSet presAssocID="{0746C404-CDC9-4130-8667-A34E45EA41F8}" presName="vert1" presStyleCnt="0"/>
      <dgm:spPr/>
    </dgm:pt>
    <dgm:pt modelId="{46991B38-4D95-4BA7-AA73-D8FFA74ADB7F}" type="pres">
      <dgm:prSet presAssocID="{3BD93854-6309-4D43-8D78-09D7A5814A82}" presName="thickLine" presStyleLbl="alignNode1" presStyleIdx="2" presStyleCnt="4"/>
      <dgm:spPr/>
    </dgm:pt>
    <dgm:pt modelId="{AEC95813-C89B-4B93-A731-536B2D74A097}" type="pres">
      <dgm:prSet presAssocID="{3BD93854-6309-4D43-8D78-09D7A5814A82}" presName="horz1" presStyleCnt="0"/>
      <dgm:spPr/>
    </dgm:pt>
    <dgm:pt modelId="{894FE0B7-D1B7-4D60-ADDF-32ED32C530E5}" type="pres">
      <dgm:prSet presAssocID="{3BD93854-6309-4D43-8D78-09D7A5814A82}" presName="tx1" presStyleLbl="revTx" presStyleIdx="2" presStyleCnt="4"/>
      <dgm:spPr/>
    </dgm:pt>
    <dgm:pt modelId="{0E5D47A1-898E-43F0-A830-31A0AFCECF15}" type="pres">
      <dgm:prSet presAssocID="{3BD93854-6309-4D43-8D78-09D7A5814A82}" presName="vert1" presStyleCnt="0"/>
      <dgm:spPr/>
    </dgm:pt>
    <dgm:pt modelId="{AC7CA750-4F89-4DF6-93F2-A0A00EB3C990}" type="pres">
      <dgm:prSet presAssocID="{D8478763-4FD0-42DE-ACF1-A4C67C499208}" presName="thickLine" presStyleLbl="alignNode1" presStyleIdx="3" presStyleCnt="4"/>
      <dgm:spPr/>
    </dgm:pt>
    <dgm:pt modelId="{91157457-2570-4AE9-A900-AB3A0EA94AEA}" type="pres">
      <dgm:prSet presAssocID="{D8478763-4FD0-42DE-ACF1-A4C67C499208}" presName="horz1" presStyleCnt="0"/>
      <dgm:spPr/>
    </dgm:pt>
    <dgm:pt modelId="{50E9AEA8-5749-4232-A3D2-E3D880021893}" type="pres">
      <dgm:prSet presAssocID="{D8478763-4FD0-42DE-ACF1-A4C67C499208}" presName="tx1" presStyleLbl="revTx" presStyleIdx="3" presStyleCnt="4"/>
      <dgm:spPr/>
    </dgm:pt>
    <dgm:pt modelId="{72AF69E9-8FC7-4BF5-BE7E-E6E55108608F}" type="pres">
      <dgm:prSet presAssocID="{D8478763-4FD0-42DE-ACF1-A4C67C499208}" presName="vert1" presStyleCnt="0"/>
      <dgm:spPr/>
    </dgm:pt>
  </dgm:ptLst>
  <dgm:cxnLst>
    <dgm:cxn modelId="{52EFE42D-CEE2-4E3E-BE9E-2BD3241691AD}" srcId="{DBA4D9F1-96DD-4171-B42B-F176219B4185}" destId="{D8478763-4FD0-42DE-ACF1-A4C67C499208}" srcOrd="3" destOrd="0" parTransId="{5F4BA923-EFF1-400A-A6C3-E642FADB05F4}" sibTransId="{BCFAE075-9FFD-4666-807C-4CE6FE867E0E}"/>
    <dgm:cxn modelId="{312D5A56-A1D5-4622-A492-04F5851E5D52}" type="presOf" srcId="{3BD93854-6309-4D43-8D78-09D7A5814A82}" destId="{894FE0B7-D1B7-4D60-ADDF-32ED32C530E5}" srcOrd="0" destOrd="0" presId="urn:microsoft.com/office/officeart/2008/layout/LinedList"/>
    <dgm:cxn modelId="{9209B376-E21A-4A51-9789-8D587A6E3589}" type="presOf" srcId="{0746C404-CDC9-4130-8667-A34E45EA41F8}" destId="{7CEAB902-F807-4B15-A2B7-D85E7468D2A1}" srcOrd="0" destOrd="0" presId="urn:microsoft.com/office/officeart/2008/layout/LinedList"/>
    <dgm:cxn modelId="{C3C825C2-EA7D-4ACB-9887-6F1809549B4D}" srcId="{DBA4D9F1-96DD-4171-B42B-F176219B4185}" destId="{3BD93854-6309-4D43-8D78-09D7A5814A82}" srcOrd="2" destOrd="0" parTransId="{E5D6C74E-061B-4497-B203-CB4B30975A97}" sibTransId="{AC4B2562-3FE4-474E-A95A-5487FA553A41}"/>
    <dgm:cxn modelId="{07CC5ED8-D690-4701-9CFE-8611DD7B9108}" srcId="{DBA4D9F1-96DD-4171-B42B-F176219B4185}" destId="{0746C404-CDC9-4130-8667-A34E45EA41F8}" srcOrd="1" destOrd="0" parTransId="{7129C6D5-E6CE-407E-9E4D-117F1D4423AD}" sibTransId="{13425BD9-A659-436C-B8C8-09EE214D9982}"/>
    <dgm:cxn modelId="{8F8A50E4-01D8-4D25-AE8A-1C72F8921FE0}" type="presOf" srcId="{DBA4D9F1-96DD-4171-B42B-F176219B4185}" destId="{2D763DA1-7A0A-4E31-8F7C-31750D47ADD2}" srcOrd="0" destOrd="0" presId="urn:microsoft.com/office/officeart/2008/layout/LinedList"/>
    <dgm:cxn modelId="{7ABD2CEA-85D6-4937-B139-41BE18275F58}" type="presOf" srcId="{5B4C67CC-D00F-4548-9FD0-E85133B56005}" destId="{B0879238-ACFF-4669-81DB-CA624CF0899B}" srcOrd="0" destOrd="0" presId="urn:microsoft.com/office/officeart/2008/layout/LinedList"/>
    <dgm:cxn modelId="{2FE074EE-8BE8-42E0-A3B7-3FE1D6CF5EA7}" type="presOf" srcId="{D8478763-4FD0-42DE-ACF1-A4C67C499208}" destId="{50E9AEA8-5749-4232-A3D2-E3D880021893}" srcOrd="0" destOrd="0" presId="urn:microsoft.com/office/officeart/2008/layout/LinedList"/>
    <dgm:cxn modelId="{C08C99F7-5BB1-48C7-9568-31567090245F}" srcId="{DBA4D9F1-96DD-4171-B42B-F176219B4185}" destId="{5B4C67CC-D00F-4548-9FD0-E85133B56005}" srcOrd="0" destOrd="0" parTransId="{75285D59-EB53-4086-8166-3DE73F129383}" sibTransId="{EF27CDAB-33AF-4C07-BE1F-5BA664957FCC}"/>
    <dgm:cxn modelId="{F0AB4BDE-9161-4E82-BADA-DBACF471E8B1}" type="presParOf" srcId="{2D763DA1-7A0A-4E31-8F7C-31750D47ADD2}" destId="{9C85A6F1-C401-46A6-8B44-CB6ECC7F1223}" srcOrd="0" destOrd="0" presId="urn:microsoft.com/office/officeart/2008/layout/LinedList"/>
    <dgm:cxn modelId="{47F6561E-1642-4670-83D2-A073BDFDDB6D}" type="presParOf" srcId="{2D763DA1-7A0A-4E31-8F7C-31750D47ADD2}" destId="{2D74CB45-AE11-425D-B2FF-F5928051C17D}" srcOrd="1" destOrd="0" presId="urn:microsoft.com/office/officeart/2008/layout/LinedList"/>
    <dgm:cxn modelId="{8F0889D1-6A13-49D9-907A-8AE4C197F07A}" type="presParOf" srcId="{2D74CB45-AE11-425D-B2FF-F5928051C17D}" destId="{B0879238-ACFF-4669-81DB-CA624CF0899B}" srcOrd="0" destOrd="0" presId="urn:microsoft.com/office/officeart/2008/layout/LinedList"/>
    <dgm:cxn modelId="{8CF583AC-59C6-44EB-AE3F-A4DA4C86B402}" type="presParOf" srcId="{2D74CB45-AE11-425D-B2FF-F5928051C17D}" destId="{32939325-C005-4D54-AEBB-6058F9C55F24}" srcOrd="1" destOrd="0" presId="urn:microsoft.com/office/officeart/2008/layout/LinedList"/>
    <dgm:cxn modelId="{8CEBF97B-E47A-4E0C-AA82-88AF873C90FB}" type="presParOf" srcId="{2D763DA1-7A0A-4E31-8F7C-31750D47ADD2}" destId="{18C379B3-004E-4741-8A72-90781F863B0D}" srcOrd="2" destOrd="0" presId="urn:microsoft.com/office/officeart/2008/layout/LinedList"/>
    <dgm:cxn modelId="{D62BEC16-E429-47B9-A004-DE541AB06CF8}" type="presParOf" srcId="{2D763DA1-7A0A-4E31-8F7C-31750D47ADD2}" destId="{0007EDC9-32E7-4BA3-8C36-83901A796372}" srcOrd="3" destOrd="0" presId="urn:microsoft.com/office/officeart/2008/layout/LinedList"/>
    <dgm:cxn modelId="{20AC800B-8671-476E-9C7C-ADDD58D80E39}" type="presParOf" srcId="{0007EDC9-32E7-4BA3-8C36-83901A796372}" destId="{7CEAB902-F807-4B15-A2B7-D85E7468D2A1}" srcOrd="0" destOrd="0" presId="urn:microsoft.com/office/officeart/2008/layout/LinedList"/>
    <dgm:cxn modelId="{3FBDA2FD-D38E-4254-A69A-3873EA8597C7}" type="presParOf" srcId="{0007EDC9-32E7-4BA3-8C36-83901A796372}" destId="{252B381A-AC59-4086-9703-9D81461DB18E}" srcOrd="1" destOrd="0" presId="urn:microsoft.com/office/officeart/2008/layout/LinedList"/>
    <dgm:cxn modelId="{9CFAB1EC-4477-4EB5-983F-B0926E0B07F0}" type="presParOf" srcId="{2D763DA1-7A0A-4E31-8F7C-31750D47ADD2}" destId="{46991B38-4D95-4BA7-AA73-D8FFA74ADB7F}" srcOrd="4" destOrd="0" presId="urn:microsoft.com/office/officeart/2008/layout/LinedList"/>
    <dgm:cxn modelId="{3DF8A51C-0893-4F4E-85D0-C2E004B40CA7}" type="presParOf" srcId="{2D763DA1-7A0A-4E31-8F7C-31750D47ADD2}" destId="{AEC95813-C89B-4B93-A731-536B2D74A097}" srcOrd="5" destOrd="0" presId="urn:microsoft.com/office/officeart/2008/layout/LinedList"/>
    <dgm:cxn modelId="{8A9328F7-C9DF-4ED3-A651-4EF502F90B06}" type="presParOf" srcId="{AEC95813-C89B-4B93-A731-536B2D74A097}" destId="{894FE0B7-D1B7-4D60-ADDF-32ED32C530E5}" srcOrd="0" destOrd="0" presId="urn:microsoft.com/office/officeart/2008/layout/LinedList"/>
    <dgm:cxn modelId="{8D6B0E08-35C5-4418-8497-64984B963540}" type="presParOf" srcId="{AEC95813-C89B-4B93-A731-536B2D74A097}" destId="{0E5D47A1-898E-43F0-A830-31A0AFCECF15}" srcOrd="1" destOrd="0" presId="urn:microsoft.com/office/officeart/2008/layout/LinedList"/>
    <dgm:cxn modelId="{0C0D1E6D-D433-4FC1-AEEF-3155C276D97B}" type="presParOf" srcId="{2D763DA1-7A0A-4E31-8F7C-31750D47ADD2}" destId="{AC7CA750-4F89-4DF6-93F2-A0A00EB3C990}" srcOrd="6" destOrd="0" presId="urn:microsoft.com/office/officeart/2008/layout/LinedList"/>
    <dgm:cxn modelId="{146DAA02-B572-4008-93A9-F470A8459183}" type="presParOf" srcId="{2D763DA1-7A0A-4E31-8F7C-31750D47ADD2}" destId="{91157457-2570-4AE9-A900-AB3A0EA94AEA}" srcOrd="7" destOrd="0" presId="urn:microsoft.com/office/officeart/2008/layout/LinedList"/>
    <dgm:cxn modelId="{757E3231-552E-4244-BA46-88577A491AD7}" type="presParOf" srcId="{91157457-2570-4AE9-A900-AB3A0EA94AEA}" destId="{50E9AEA8-5749-4232-A3D2-E3D880021893}" srcOrd="0" destOrd="0" presId="urn:microsoft.com/office/officeart/2008/layout/LinedList"/>
    <dgm:cxn modelId="{42E75C00-B98B-492E-A0D3-1FB510541A54}" type="presParOf" srcId="{91157457-2570-4AE9-A900-AB3A0EA94AEA}" destId="{72AF69E9-8FC7-4BF5-BE7E-E6E55108608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A8B6708C-9E9F-4D15-9AD9-1812693FA84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D6D635C-D05A-4AA8-952B-059508A84603}">
      <dgm:prSet/>
      <dgm:spPr/>
      <dgm:t>
        <a:bodyPr/>
        <a:lstStyle/>
        <a:p>
          <a:r>
            <a:rPr lang="en-GB"/>
            <a:t>Where is it made? </a:t>
          </a:r>
          <a:endParaRPr lang="en-US"/>
        </a:p>
      </dgm:t>
    </dgm:pt>
    <dgm:pt modelId="{DD3D2FF4-679E-40E3-BE7F-99E9AE39E1F7}" type="parTrans" cxnId="{E0A64558-20AC-4ADA-AC41-F5AC09F51A38}">
      <dgm:prSet/>
      <dgm:spPr/>
      <dgm:t>
        <a:bodyPr/>
        <a:lstStyle/>
        <a:p>
          <a:endParaRPr lang="en-US"/>
        </a:p>
      </dgm:t>
    </dgm:pt>
    <dgm:pt modelId="{606AF81A-FC34-44FA-89F4-18FAC86155A1}" type="sibTrans" cxnId="{E0A64558-20AC-4ADA-AC41-F5AC09F51A38}">
      <dgm:prSet/>
      <dgm:spPr/>
      <dgm:t>
        <a:bodyPr/>
        <a:lstStyle/>
        <a:p>
          <a:endParaRPr lang="en-US"/>
        </a:p>
      </dgm:t>
    </dgm:pt>
    <dgm:pt modelId="{20402DA2-BB44-48E4-9406-043ADC3F2F8B}">
      <dgm:prSet/>
      <dgm:spPr/>
      <dgm:t>
        <a:bodyPr/>
        <a:lstStyle/>
        <a:p>
          <a:r>
            <a:rPr lang="en-GB"/>
            <a:t>Where does it work?</a:t>
          </a:r>
          <a:endParaRPr lang="en-US"/>
        </a:p>
      </dgm:t>
    </dgm:pt>
    <dgm:pt modelId="{EFF4F277-80C9-457E-91EF-2FA25DE8EAD7}" type="parTrans" cxnId="{783F9F51-C578-4E51-B526-B0CF74A26F9D}">
      <dgm:prSet/>
      <dgm:spPr/>
      <dgm:t>
        <a:bodyPr/>
        <a:lstStyle/>
        <a:p>
          <a:endParaRPr lang="en-US"/>
        </a:p>
      </dgm:t>
    </dgm:pt>
    <dgm:pt modelId="{CF70B2C8-97E9-4255-8398-2644D1074724}" type="sibTrans" cxnId="{783F9F51-C578-4E51-B526-B0CF74A26F9D}">
      <dgm:prSet/>
      <dgm:spPr/>
      <dgm:t>
        <a:bodyPr/>
        <a:lstStyle/>
        <a:p>
          <a:endParaRPr lang="en-US"/>
        </a:p>
      </dgm:t>
    </dgm:pt>
    <dgm:pt modelId="{7ADCEBB9-080E-4141-82C9-D2AFE6E84889}">
      <dgm:prSet/>
      <dgm:spPr/>
      <dgm:t>
        <a:bodyPr/>
        <a:lstStyle/>
        <a:p>
          <a:r>
            <a:rPr lang="en-GB"/>
            <a:t>What does it do?</a:t>
          </a:r>
          <a:endParaRPr lang="en-US"/>
        </a:p>
      </dgm:t>
    </dgm:pt>
    <dgm:pt modelId="{D6901BAD-68FA-4DBB-BE3A-E9358776FBDD}" type="parTrans" cxnId="{AB5C5718-1547-4F25-BECD-BD14624581CE}">
      <dgm:prSet/>
      <dgm:spPr/>
      <dgm:t>
        <a:bodyPr/>
        <a:lstStyle/>
        <a:p>
          <a:endParaRPr lang="en-US"/>
        </a:p>
      </dgm:t>
    </dgm:pt>
    <dgm:pt modelId="{FCD70E41-5A76-4D26-9B01-D67B8CD0AF91}" type="sibTrans" cxnId="{AB5C5718-1547-4F25-BECD-BD14624581CE}">
      <dgm:prSet/>
      <dgm:spPr/>
      <dgm:t>
        <a:bodyPr/>
        <a:lstStyle/>
        <a:p>
          <a:endParaRPr lang="en-US"/>
        </a:p>
      </dgm:t>
    </dgm:pt>
    <dgm:pt modelId="{813D6B31-C886-4B91-B00C-3AB529F434B4}" type="pres">
      <dgm:prSet presAssocID="{A8B6708C-9E9F-4D15-9AD9-1812693FA843}" presName="linear" presStyleCnt="0">
        <dgm:presLayoutVars>
          <dgm:animLvl val="lvl"/>
          <dgm:resizeHandles val="exact"/>
        </dgm:presLayoutVars>
      </dgm:prSet>
      <dgm:spPr/>
    </dgm:pt>
    <dgm:pt modelId="{93C1351C-D164-49A1-BD62-49CF5E7D6AC3}" type="pres">
      <dgm:prSet presAssocID="{3D6D635C-D05A-4AA8-952B-059508A84603}" presName="parentText" presStyleLbl="node1" presStyleIdx="0" presStyleCnt="3">
        <dgm:presLayoutVars>
          <dgm:chMax val="0"/>
          <dgm:bulletEnabled val="1"/>
        </dgm:presLayoutVars>
      </dgm:prSet>
      <dgm:spPr/>
    </dgm:pt>
    <dgm:pt modelId="{BB322B5B-41C8-4A7F-A499-BF49F50CD833}" type="pres">
      <dgm:prSet presAssocID="{606AF81A-FC34-44FA-89F4-18FAC86155A1}" presName="spacer" presStyleCnt="0"/>
      <dgm:spPr/>
    </dgm:pt>
    <dgm:pt modelId="{50E3D9D8-C4C8-40DF-8566-212803233B78}" type="pres">
      <dgm:prSet presAssocID="{20402DA2-BB44-48E4-9406-043ADC3F2F8B}" presName="parentText" presStyleLbl="node1" presStyleIdx="1" presStyleCnt="3">
        <dgm:presLayoutVars>
          <dgm:chMax val="0"/>
          <dgm:bulletEnabled val="1"/>
        </dgm:presLayoutVars>
      </dgm:prSet>
      <dgm:spPr/>
    </dgm:pt>
    <dgm:pt modelId="{06F56141-754E-4D04-B0E1-48F8B34B83D6}" type="pres">
      <dgm:prSet presAssocID="{CF70B2C8-97E9-4255-8398-2644D1074724}" presName="spacer" presStyleCnt="0"/>
      <dgm:spPr/>
    </dgm:pt>
    <dgm:pt modelId="{788D5F57-2F67-4A5E-B78F-6627A058D6E3}" type="pres">
      <dgm:prSet presAssocID="{7ADCEBB9-080E-4141-82C9-D2AFE6E84889}" presName="parentText" presStyleLbl="node1" presStyleIdx="2" presStyleCnt="3">
        <dgm:presLayoutVars>
          <dgm:chMax val="0"/>
          <dgm:bulletEnabled val="1"/>
        </dgm:presLayoutVars>
      </dgm:prSet>
      <dgm:spPr/>
    </dgm:pt>
  </dgm:ptLst>
  <dgm:cxnLst>
    <dgm:cxn modelId="{B3417B00-CB44-4F9E-A296-C4902492A0BE}" type="presOf" srcId="{A8B6708C-9E9F-4D15-9AD9-1812693FA843}" destId="{813D6B31-C886-4B91-B00C-3AB529F434B4}" srcOrd="0" destOrd="0" presId="urn:microsoft.com/office/officeart/2005/8/layout/vList2"/>
    <dgm:cxn modelId="{AB5C5718-1547-4F25-BECD-BD14624581CE}" srcId="{A8B6708C-9E9F-4D15-9AD9-1812693FA843}" destId="{7ADCEBB9-080E-4141-82C9-D2AFE6E84889}" srcOrd="2" destOrd="0" parTransId="{D6901BAD-68FA-4DBB-BE3A-E9358776FBDD}" sibTransId="{FCD70E41-5A76-4D26-9B01-D67B8CD0AF91}"/>
    <dgm:cxn modelId="{B0E6CB34-57C1-4C73-8969-9F3531A40592}" type="presOf" srcId="{3D6D635C-D05A-4AA8-952B-059508A84603}" destId="{93C1351C-D164-49A1-BD62-49CF5E7D6AC3}" srcOrd="0" destOrd="0" presId="urn:microsoft.com/office/officeart/2005/8/layout/vList2"/>
    <dgm:cxn modelId="{7C077E4F-B52E-45B1-862C-67D0A3DD3E3B}" type="presOf" srcId="{20402DA2-BB44-48E4-9406-043ADC3F2F8B}" destId="{50E3D9D8-C4C8-40DF-8566-212803233B78}" srcOrd="0" destOrd="0" presId="urn:microsoft.com/office/officeart/2005/8/layout/vList2"/>
    <dgm:cxn modelId="{783F9F51-C578-4E51-B526-B0CF74A26F9D}" srcId="{A8B6708C-9E9F-4D15-9AD9-1812693FA843}" destId="{20402DA2-BB44-48E4-9406-043ADC3F2F8B}" srcOrd="1" destOrd="0" parTransId="{EFF4F277-80C9-457E-91EF-2FA25DE8EAD7}" sibTransId="{CF70B2C8-97E9-4255-8398-2644D1074724}"/>
    <dgm:cxn modelId="{E0A64558-20AC-4ADA-AC41-F5AC09F51A38}" srcId="{A8B6708C-9E9F-4D15-9AD9-1812693FA843}" destId="{3D6D635C-D05A-4AA8-952B-059508A84603}" srcOrd="0" destOrd="0" parTransId="{DD3D2FF4-679E-40E3-BE7F-99E9AE39E1F7}" sibTransId="{606AF81A-FC34-44FA-89F4-18FAC86155A1}"/>
    <dgm:cxn modelId="{7867AE8B-F473-427B-B14D-3F40FB8C6AD3}" type="presOf" srcId="{7ADCEBB9-080E-4141-82C9-D2AFE6E84889}" destId="{788D5F57-2F67-4A5E-B78F-6627A058D6E3}" srcOrd="0" destOrd="0" presId="urn:microsoft.com/office/officeart/2005/8/layout/vList2"/>
    <dgm:cxn modelId="{4AA6674A-741E-4C4C-BA05-DDE3852313B1}" type="presParOf" srcId="{813D6B31-C886-4B91-B00C-3AB529F434B4}" destId="{93C1351C-D164-49A1-BD62-49CF5E7D6AC3}" srcOrd="0" destOrd="0" presId="urn:microsoft.com/office/officeart/2005/8/layout/vList2"/>
    <dgm:cxn modelId="{DC725638-3C8F-4DF6-B9A4-8D1B3A87A6DB}" type="presParOf" srcId="{813D6B31-C886-4B91-B00C-3AB529F434B4}" destId="{BB322B5B-41C8-4A7F-A499-BF49F50CD833}" srcOrd="1" destOrd="0" presId="urn:microsoft.com/office/officeart/2005/8/layout/vList2"/>
    <dgm:cxn modelId="{8BE1D5F7-1D0D-44A8-90D3-5BB35DF99D20}" type="presParOf" srcId="{813D6B31-C886-4B91-B00C-3AB529F434B4}" destId="{50E3D9D8-C4C8-40DF-8566-212803233B78}" srcOrd="2" destOrd="0" presId="urn:microsoft.com/office/officeart/2005/8/layout/vList2"/>
    <dgm:cxn modelId="{5EB6ECD0-6DD1-4D8B-B80E-528AEAD9664C}" type="presParOf" srcId="{813D6B31-C886-4B91-B00C-3AB529F434B4}" destId="{06F56141-754E-4D04-B0E1-48F8B34B83D6}" srcOrd="3" destOrd="0" presId="urn:microsoft.com/office/officeart/2005/8/layout/vList2"/>
    <dgm:cxn modelId="{FBC4E202-8B05-4A58-8881-B685D59DBF9A}" type="presParOf" srcId="{813D6B31-C886-4B91-B00C-3AB529F434B4}" destId="{788D5F57-2F67-4A5E-B78F-6627A058D6E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8D708319-9929-4B57-A35B-049F1EBA46F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0F890D8-01E9-4544-A9B9-4C6E11224506}">
      <dgm:prSet/>
      <dgm:spPr/>
      <dgm:t>
        <a:bodyPr/>
        <a:lstStyle/>
        <a:p>
          <a:r>
            <a:rPr lang="en-GB" b="1" u="sng"/>
            <a:t>Protease</a:t>
          </a:r>
          <a:endParaRPr lang="en-US"/>
        </a:p>
      </dgm:t>
    </dgm:pt>
    <dgm:pt modelId="{D3D8D063-4A64-4415-88BD-332D1785940D}" type="parTrans" cxnId="{ED57A5F0-CD52-41B6-8182-0B5A0DA38861}">
      <dgm:prSet/>
      <dgm:spPr/>
      <dgm:t>
        <a:bodyPr/>
        <a:lstStyle/>
        <a:p>
          <a:endParaRPr lang="en-US"/>
        </a:p>
      </dgm:t>
    </dgm:pt>
    <dgm:pt modelId="{CB85E433-E5F8-451D-AFB8-D0B627D07175}" type="sibTrans" cxnId="{ED57A5F0-CD52-41B6-8182-0B5A0DA38861}">
      <dgm:prSet/>
      <dgm:spPr/>
      <dgm:t>
        <a:bodyPr/>
        <a:lstStyle/>
        <a:p>
          <a:endParaRPr lang="en-US"/>
        </a:p>
      </dgm:t>
    </dgm:pt>
    <dgm:pt modelId="{28F626F3-6CD0-4D13-8296-47CC0EA1055B}">
      <dgm:prSet/>
      <dgm:spPr/>
      <dgm:t>
        <a:bodyPr/>
        <a:lstStyle/>
        <a:p>
          <a:r>
            <a:rPr lang="en-GB"/>
            <a:t>Where is it made? Stomach and in the pancreas</a:t>
          </a:r>
          <a:endParaRPr lang="en-US"/>
        </a:p>
      </dgm:t>
    </dgm:pt>
    <dgm:pt modelId="{7194B482-F285-484F-B6A0-19EED8EC1E10}" type="parTrans" cxnId="{EA6998E6-15CC-4210-862E-EF223A3CAED9}">
      <dgm:prSet/>
      <dgm:spPr/>
      <dgm:t>
        <a:bodyPr/>
        <a:lstStyle/>
        <a:p>
          <a:endParaRPr lang="en-US"/>
        </a:p>
      </dgm:t>
    </dgm:pt>
    <dgm:pt modelId="{A271BE3C-429C-48F8-B80E-E66D21DD3313}" type="sibTrans" cxnId="{EA6998E6-15CC-4210-862E-EF223A3CAED9}">
      <dgm:prSet/>
      <dgm:spPr/>
      <dgm:t>
        <a:bodyPr/>
        <a:lstStyle/>
        <a:p>
          <a:endParaRPr lang="en-US"/>
        </a:p>
      </dgm:t>
    </dgm:pt>
    <dgm:pt modelId="{63841AF0-7E52-4E6E-860B-3D57F10808CA}">
      <dgm:prSet/>
      <dgm:spPr/>
      <dgm:t>
        <a:bodyPr/>
        <a:lstStyle/>
        <a:p>
          <a:r>
            <a:rPr lang="en-GB"/>
            <a:t>Where does it work? Stomach and duodenum</a:t>
          </a:r>
          <a:endParaRPr lang="en-US"/>
        </a:p>
      </dgm:t>
    </dgm:pt>
    <dgm:pt modelId="{2B7BEFAA-3E07-48F6-9E8F-4B29C968E655}" type="parTrans" cxnId="{08EEA5E8-0DBB-4CA2-9703-1464F1FE1F65}">
      <dgm:prSet/>
      <dgm:spPr/>
      <dgm:t>
        <a:bodyPr/>
        <a:lstStyle/>
        <a:p>
          <a:endParaRPr lang="en-US"/>
        </a:p>
      </dgm:t>
    </dgm:pt>
    <dgm:pt modelId="{23D35ADD-CAFF-46A8-B5F6-F3D94B4C7894}" type="sibTrans" cxnId="{08EEA5E8-0DBB-4CA2-9703-1464F1FE1F65}">
      <dgm:prSet/>
      <dgm:spPr/>
      <dgm:t>
        <a:bodyPr/>
        <a:lstStyle/>
        <a:p>
          <a:endParaRPr lang="en-US"/>
        </a:p>
      </dgm:t>
    </dgm:pt>
    <dgm:pt modelId="{5F51EE0C-EB16-4B74-B761-B1E7C0C9D264}">
      <dgm:prSet/>
      <dgm:spPr/>
      <dgm:t>
        <a:bodyPr/>
        <a:lstStyle/>
        <a:p>
          <a:r>
            <a:rPr lang="en-GB"/>
            <a:t>What does it do? Breaks down proteins into amino acids .</a:t>
          </a:r>
          <a:endParaRPr lang="en-US"/>
        </a:p>
      </dgm:t>
    </dgm:pt>
    <dgm:pt modelId="{BF0CE5C7-ED8C-4CBC-BF19-D8D87CC9AFF6}" type="parTrans" cxnId="{B59A9F5D-F4D4-4C4F-94D1-99E1809F0F7C}">
      <dgm:prSet/>
      <dgm:spPr/>
      <dgm:t>
        <a:bodyPr/>
        <a:lstStyle/>
        <a:p>
          <a:endParaRPr lang="en-US"/>
        </a:p>
      </dgm:t>
    </dgm:pt>
    <dgm:pt modelId="{96784503-4DA3-4330-B931-2E80CF865D13}" type="sibTrans" cxnId="{B59A9F5D-F4D4-4C4F-94D1-99E1809F0F7C}">
      <dgm:prSet/>
      <dgm:spPr/>
      <dgm:t>
        <a:bodyPr/>
        <a:lstStyle/>
        <a:p>
          <a:endParaRPr lang="en-US"/>
        </a:p>
      </dgm:t>
    </dgm:pt>
    <dgm:pt modelId="{2F7C6A42-5713-4A48-B851-D3BB1F764552}" type="pres">
      <dgm:prSet presAssocID="{8D708319-9929-4B57-A35B-049F1EBA46FC}" presName="linear" presStyleCnt="0">
        <dgm:presLayoutVars>
          <dgm:animLvl val="lvl"/>
          <dgm:resizeHandles val="exact"/>
        </dgm:presLayoutVars>
      </dgm:prSet>
      <dgm:spPr/>
    </dgm:pt>
    <dgm:pt modelId="{D1F09611-FDCA-4409-B479-C2AA7DF675BA}" type="pres">
      <dgm:prSet presAssocID="{E0F890D8-01E9-4544-A9B9-4C6E11224506}" presName="parentText" presStyleLbl="node1" presStyleIdx="0" presStyleCnt="4">
        <dgm:presLayoutVars>
          <dgm:chMax val="0"/>
          <dgm:bulletEnabled val="1"/>
        </dgm:presLayoutVars>
      </dgm:prSet>
      <dgm:spPr/>
    </dgm:pt>
    <dgm:pt modelId="{B947D374-C9E1-434B-8A94-46E9C9ECB4AF}" type="pres">
      <dgm:prSet presAssocID="{CB85E433-E5F8-451D-AFB8-D0B627D07175}" presName="spacer" presStyleCnt="0"/>
      <dgm:spPr/>
    </dgm:pt>
    <dgm:pt modelId="{FAA358ED-0CDC-4A82-B78B-71169481FB1C}" type="pres">
      <dgm:prSet presAssocID="{28F626F3-6CD0-4D13-8296-47CC0EA1055B}" presName="parentText" presStyleLbl="node1" presStyleIdx="1" presStyleCnt="4">
        <dgm:presLayoutVars>
          <dgm:chMax val="0"/>
          <dgm:bulletEnabled val="1"/>
        </dgm:presLayoutVars>
      </dgm:prSet>
      <dgm:spPr/>
    </dgm:pt>
    <dgm:pt modelId="{6B371DCA-523F-4CD2-AC07-9CEBFAA6F56C}" type="pres">
      <dgm:prSet presAssocID="{A271BE3C-429C-48F8-B80E-E66D21DD3313}" presName="spacer" presStyleCnt="0"/>
      <dgm:spPr/>
    </dgm:pt>
    <dgm:pt modelId="{FAD4770C-BACF-4656-920C-737A56768E38}" type="pres">
      <dgm:prSet presAssocID="{63841AF0-7E52-4E6E-860B-3D57F10808CA}" presName="parentText" presStyleLbl="node1" presStyleIdx="2" presStyleCnt="4">
        <dgm:presLayoutVars>
          <dgm:chMax val="0"/>
          <dgm:bulletEnabled val="1"/>
        </dgm:presLayoutVars>
      </dgm:prSet>
      <dgm:spPr/>
    </dgm:pt>
    <dgm:pt modelId="{896A1CEB-84EC-4FF2-BFAB-A5ECEDBF3D70}" type="pres">
      <dgm:prSet presAssocID="{23D35ADD-CAFF-46A8-B5F6-F3D94B4C7894}" presName="spacer" presStyleCnt="0"/>
      <dgm:spPr/>
    </dgm:pt>
    <dgm:pt modelId="{1D5E6378-DC70-474C-87CF-97086EE9FBDC}" type="pres">
      <dgm:prSet presAssocID="{5F51EE0C-EB16-4B74-B761-B1E7C0C9D264}" presName="parentText" presStyleLbl="node1" presStyleIdx="3" presStyleCnt="4">
        <dgm:presLayoutVars>
          <dgm:chMax val="0"/>
          <dgm:bulletEnabled val="1"/>
        </dgm:presLayoutVars>
      </dgm:prSet>
      <dgm:spPr/>
    </dgm:pt>
  </dgm:ptLst>
  <dgm:cxnLst>
    <dgm:cxn modelId="{0E1E9720-57E0-45B1-AB74-E7CD969EDD6B}" type="presOf" srcId="{8D708319-9929-4B57-A35B-049F1EBA46FC}" destId="{2F7C6A42-5713-4A48-B851-D3BB1F764552}" srcOrd="0" destOrd="0" presId="urn:microsoft.com/office/officeart/2005/8/layout/vList2"/>
    <dgm:cxn modelId="{47FFE22D-FCFE-4465-B388-C8F8DDCB6331}" type="presOf" srcId="{63841AF0-7E52-4E6E-860B-3D57F10808CA}" destId="{FAD4770C-BACF-4656-920C-737A56768E38}" srcOrd="0" destOrd="0" presId="urn:microsoft.com/office/officeart/2005/8/layout/vList2"/>
    <dgm:cxn modelId="{B59A9F5D-F4D4-4C4F-94D1-99E1809F0F7C}" srcId="{8D708319-9929-4B57-A35B-049F1EBA46FC}" destId="{5F51EE0C-EB16-4B74-B761-B1E7C0C9D264}" srcOrd="3" destOrd="0" parTransId="{BF0CE5C7-ED8C-4CBC-BF19-D8D87CC9AFF6}" sibTransId="{96784503-4DA3-4330-B931-2E80CF865D13}"/>
    <dgm:cxn modelId="{54D95270-8CB2-4DDA-B5FB-A80CA84E305A}" type="presOf" srcId="{E0F890D8-01E9-4544-A9B9-4C6E11224506}" destId="{D1F09611-FDCA-4409-B479-C2AA7DF675BA}" srcOrd="0" destOrd="0" presId="urn:microsoft.com/office/officeart/2005/8/layout/vList2"/>
    <dgm:cxn modelId="{17E9C79E-BB3C-4F5C-BA3B-54B373FEF052}" type="presOf" srcId="{28F626F3-6CD0-4D13-8296-47CC0EA1055B}" destId="{FAA358ED-0CDC-4A82-B78B-71169481FB1C}" srcOrd="0" destOrd="0" presId="urn:microsoft.com/office/officeart/2005/8/layout/vList2"/>
    <dgm:cxn modelId="{EA6998E6-15CC-4210-862E-EF223A3CAED9}" srcId="{8D708319-9929-4B57-A35B-049F1EBA46FC}" destId="{28F626F3-6CD0-4D13-8296-47CC0EA1055B}" srcOrd="1" destOrd="0" parTransId="{7194B482-F285-484F-B6A0-19EED8EC1E10}" sibTransId="{A271BE3C-429C-48F8-B80E-E66D21DD3313}"/>
    <dgm:cxn modelId="{08EEA5E8-0DBB-4CA2-9703-1464F1FE1F65}" srcId="{8D708319-9929-4B57-A35B-049F1EBA46FC}" destId="{63841AF0-7E52-4E6E-860B-3D57F10808CA}" srcOrd="2" destOrd="0" parTransId="{2B7BEFAA-3E07-48F6-9E8F-4B29C968E655}" sibTransId="{23D35ADD-CAFF-46A8-B5F6-F3D94B4C7894}"/>
    <dgm:cxn modelId="{C7494FED-2338-4224-9B9A-D8C6FE3D96CE}" type="presOf" srcId="{5F51EE0C-EB16-4B74-B761-B1E7C0C9D264}" destId="{1D5E6378-DC70-474C-87CF-97086EE9FBDC}" srcOrd="0" destOrd="0" presId="urn:microsoft.com/office/officeart/2005/8/layout/vList2"/>
    <dgm:cxn modelId="{ED57A5F0-CD52-41B6-8182-0B5A0DA38861}" srcId="{8D708319-9929-4B57-A35B-049F1EBA46FC}" destId="{E0F890D8-01E9-4544-A9B9-4C6E11224506}" srcOrd="0" destOrd="0" parTransId="{D3D8D063-4A64-4415-88BD-332D1785940D}" sibTransId="{CB85E433-E5F8-451D-AFB8-D0B627D07175}"/>
    <dgm:cxn modelId="{3F0F2A6E-5C62-425C-B406-DCBFE122AD7B}" type="presParOf" srcId="{2F7C6A42-5713-4A48-B851-D3BB1F764552}" destId="{D1F09611-FDCA-4409-B479-C2AA7DF675BA}" srcOrd="0" destOrd="0" presId="urn:microsoft.com/office/officeart/2005/8/layout/vList2"/>
    <dgm:cxn modelId="{E5F4C75F-182F-46DF-80C5-D694A530E1BE}" type="presParOf" srcId="{2F7C6A42-5713-4A48-B851-D3BB1F764552}" destId="{B947D374-C9E1-434B-8A94-46E9C9ECB4AF}" srcOrd="1" destOrd="0" presId="urn:microsoft.com/office/officeart/2005/8/layout/vList2"/>
    <dgm:cxn modelId="{13E6D1E3-2A8B-4FAB-8278-704CDF3214A1}" type="presParOf" srcId="{2F7C6A42-5713-4A48-B851-D3BB1F764552}" destId="{FAA358ED-0CDC-4A82-B78B-71169481FB1C}" srcOrd="2" destOrd="0" presId="urn:microsoft.com/office/officeart/2005/8/layout/vList2"/>
    <dgm:cxn modelId="{2BA2315C-A52C-4F7A-A027-1A91D133913E}" type="presParOf" srcId="{2F7C6A42-5713-4A48-B851-D3BB1F764552}" destId="{6B371DCA-523F-4CD2-AC07-9CEBFAA6F56C}" srcOrd="3" destOrd="0" presId="urn:microsoft.com/office/officeart/2005/8/layout/vList2"/>
    <dgm:cxn modelId="{7EC8ED7F-5951-476D-99A8-78CA717D3DDE}" type="presParOf" srcId="{2F7C6A42-5713-4A48-B851-D3BB1F764552}" destId="{FAD4770C-BACF-4656-920C-737A56768E38}" srcOrd="4" destOrd="0" presId="urn:microsoft.com/office/officeart/2005/8/layout/vList2"/>
    <dgm:cxn modelId="{2C6C894F-B5F9-4911-A91C-B91F4AE6DE8A}" type="presParOf" srcId="{2F7C6A42-5713-4A48-B851-D3BB1F764552}" destId="{896A1CEB-84EC-4FF2-BFAB-A5ECEDBF3D70}" srcOrd="5" destOrd="0" presId="urn:microsoft.com/office/officeart/2005/8/layout/vList2"/>
    <dgm:cxn modelId="{D9CC4E89-D2CF-4D64-8A45-C1BC3A7EA156}" type="presParOf" srcId="{2F7C6A42-5713-4A48-B851-D3BB1F764552}" destId="{1D5E6378-DC70-474C-87CF-97086EE9FBD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68AFDC2B-9070-46AB-9D5A-1ED492E729C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0FD8AF8-62F9-43B8-B5A3-367FDB8D395E}">
      <dgm:prSet/>
      <dgm:spPr/>
      <dgm:t>
        <a:bodyPr/>
        <a:lstStyle/>
        <a:p>
          <a:r>
            <a:rPr lang="en-GB"/>
            <a:t>Where is it made? </a:t>
          </a:r>
          <a:endParaRPr lang="en-US"/>
        </a:p>
      </dgm:t>
    </dgm:pt>
    <dgm:pt modelId="{581B2BCA-9F1F-4C60-B468-BA2950B256FC}" type="parTrans" cxnId="{03ADC050-F98C-4144-8E28-15A767008010}">
      <dgm:prSet/>
      <dgm:spPr/>
      <dgm:t>
        <a:bodyPr/>
        <a:lstStyle/>
        <a:p>
          <a:endParaRPr lang="en-US"/>
        </a:p>
      </dgm:t>
    </dgm:pt>
    <dgm:pt modelId="{72C6B839-88C9-4460-B17D-A3AED5B63EE7}" type="sibTrans" cxnId="{03ADC050-F98C-4144-8E28-15A767008010}">
      <dgm:prSet/>
      <dgm:spPr/>
      <dgm:t>
        <a:bodyPr/>
        <a:lstStyle/>
        <a:p>
          <a:endParaRPr lang="en-US"/>
        </a:p>
      </dgm:t>
    </dgm:pt>
    <dgm:pt modelId="{F3B2042A-1B4A-4218-9B6E-9BDFB77A931B}">
      <dgm:prSet/>
      <dgm:spPr/>
      <dgm:t>
        <a:bodyPr/>
        <a:lstStyle/>
        <a:p>
          <a:r>
            <a:rPr lang="en-GB"/>
            <a:t>Where does it work?</a:t>
          </a:r>
          <a:endParaRPr lang="en-US"/>
        </a:p>
      </dgm:t>
    </dgm:pt>
    <dgm:pt modelId="{AAF40518-E41F-4ADF-B955-8FEA04ADDBC2}" type="parTrans" cxnId="{38ED1691-8933-4748-BACA-EEF68278891E}">
      <dgm:prSet/>
      <dgm:spPr/>
      <dgm:t>
        <a:bodyPr/>
        <a:lstStyle/>
        <a:p>
          <a:endParaRPr lang="en-US"/>
        </a:p>
      </dgm:t>
    </dgm:pt>
    <dgm:pt modelId="{DEB881AA-6BB4-4DC1-96C3-618278B0A804}" type="sibTrans" cxnId="{38ED1691-8933-4748-BACA-EEF68278891E}">
      <dgm:prSet/>
      <dgm:spPr/>
      <dgm:t>
        <a:bodyPr/>
        <a:lstStyle/>
        <a:p>
          <a:endParaRPr lang="en-US"/>
        </a:p>
      </dgm:t>
    </dgm:pt>
    <dgm:pt modelId="{9DD7ED59-D986-4B8A-97AA-D047C16FA460}">
      <dgm:prSet/>
      <dgm:spPr/>
      <dgm:t>
        <a:bodyPr/>
        <a:lstStyle/>
        <a:p>
          <a:r>
            <a:rPr lang="en-GB"/>
            <a:t>What does it do?</a:t>
          </a:r>
          <a:endParaRPr lang="en-US"/>
        </a:p>
      </dgm:t>
    </dgm:pt>
    <dgm:pt modelId="{A78E3FE4-7B64-4DAB-B05E-2FC9F51E8F8B}" type="parTrans" cxnId="{C2AEF44B-9C7A-4605-9E25-C09B82C6567E}">
      <dgm:prSet/>
      <dgm:spPr/>
      <dgm:t>
        <a:bodyPr/>
        <a:lstStyle/>
        <a:p>
          <a:endParaRPr lang="en-US"/>
        </a:p>
      </dgm:t>
    </dgm:pt>
    <dgm:pt modelId="{07B6496A-3A4B-4B0A-B66A-94F33766A1A4}" type="sibTrans" cxnId="{C2AEF44B-9C7A-4605-9E25-C09B82C6567E}">
      <dgm:prSet/>
      <dgm:spPr/>
      <dgm:t>
        <a:bodyPr/>
        <a:lstStyle/>
        <a:p>
          <a:endParaRPr lang="en-US"/>
        </a:p>
      </dgm:t>
    </dgm:pt>
    <dgm:pt modelId="{FD757F1E-9014-4BF9-B0CB-5EE4BFD48258}" type="pres">
      <dgm:prSet presAssocID="{68AFDC2B-9070-46AB-9D5A-1ED492E729CF}" presName="linear" presStyleCnt="0">
        <dgm:presLayoutVars>
          <dgm:animLvl val="lvl"/>
          <dgm:resizeHandles val="exact"/>
        </dgm:presLayoutVars>
      </dgm:prSet>
      <dgm:spPr/>
    </dgm:pt>
    <dgm:pt modelId="{3AF284F6-0D8B-49E2-8245-ECBCDA118661}" type="pres">
      <dgm:prSet presAssocID="{20FD8AF8-62F9-43B8-B5A3-367FDB8D395E}" presName="parentText" presStyleLbl="node1" presStyleIdx="0" presStyleCnt="3">
        <dgm:presLayoutVars>
          <dgm:chMax val="0"/>
          <dgm:bulletEnabled val="1"/>
        </dgm:presLayoutVars>
      </dgm:prSet>
      <dgm:spPr/>
    </dgm:pt>
    <dgm:pt modelId="{B46B4251-D691-449E-9DFF-A88828474F92}" type="pres">
      <dgm:prSet presAssocID="{72C6B839-88C9-4460-B17D-A3AED5B63EE7}" presName="spacer" presStyleCnt="0"/>
      <dgm:spPr/>
    </dgm:pt>
    <dgm:pt modelId="{B109A37C-C3F5-4A6E-922B-7C04ECDE3249}" type="pres">
      <dgm:prSet presAssocID="{F3B2042A-1B4A-4218-9B6E-9BDFB77A931B}" presName="parentText" presStyleLbl="node1" presStyleIdx="1" presStyleCnt="3">
        <dgm:presLayoutVars>
          <dgm:chMax val="0"/>
          <dgm:bulletEnabled val="1"/>
        </dgm:presLayoutVars>
      </dgm:prSet>
      <dgm:spPr/>
    </dgm:pt>
    <dgm:pt modelId="{2737BD24-FCD6-492A-A96C-D5AA7FBB5E88}" type="pres">
      <dgm:prSet presAssocID="{DEB881AA-6BB4-4DC1-96C3-618278B0A804}" presName="spacer" presStyleCnt="0"/>
      <dgm:spPr/>
    </dgm:pt>
    <dgm:pt modelId="{85B4D2A8-91CF-4543-8B76-A8FF98CE25C1}" type="pres">
      <dgm:prSet presAssocID="{9DD7ED59-D986-4B8A-97AA-D047C16FA460}" presName="parentText" presStyleLbl="node1" presStyleIdx="2" presStyleCnt="3">
        <dgm:presLayoutVars>
          <dgm:chMax val="0"/>
          <dgm:bulletEnabled val="1"/>
        </dgm:presLayoutVars>
      </dgm:prSet>
      <dgm:spPr/>
    </dgm:pt>
  </dgm:ptLst>
  <dgm:cxnLst>
    <dgm:cxn modelId="{57A9E918-C0EF-4269-8A4F-BC2324547C96}" type="presOf" srcId="{68AFDC2B-9070-46AB-9D5A-1ED492E729CF}" destId="{FD757F1E-9014-4BF9-B0CB-5EE4BFD48258}" srcOrd="0" destOrd="0" presId="urn:microsoft.com/office/officeart/2005/8/layout/vList2"/>
    <dgm:cxn modelId="{57314D6A-2B50-4932-999D-267BD1131A4A}" type="presOf" srcId="{F3B2042A-1B4A-4218-9B6E-9BDFB77A931B}" destId="{B109A37C-C3F5-4A6E-922B-7C04ECDE3249}" srcOrd="0" destOrd="0" presId="urn:microsoft.com/office/officeart/2005/8/layout/vList2"/>
    <dgm:cxn modelId="{C2AEF44B-9C7A-4605-9E25-C09B82C6567E}" srcId="{68AFDC2B-9070-46AB-9D5A-1ED492E729CF}" destId="{9DD7ED59-D986-4B8A-97AA-D047C16FA460}" srcOrd="2" destOrd="0" parTransId="{A78E3FE4-7B64-4DAB-B05E-2FC9F51E8F8B}" sibTransId="{07B6496A-3A4B-4B0A-B66A-94F33766A1A4}"/>
    <dgm:cxn modelId="{03ADC050-F98C-4144-8E28-15A767008010}" srcId="{68AFDC2B-9070-46AB-9D5A-1ED492E729CF}" destId="{20FD8AF8-62F9-43B8-B5A3-367FDB8D395E}" srcOrd="0" destOrd="0" parTransId="{581B2BCA-9F1F-4C60-B468-BA2950B256FC}" sibTransId="{72C6B839-88C9-4460-B17D-A3AED5B63EE7}"/>
    <dgm:cxn modelId="{F9F58190-B5A8-4D92-B8AF-3C4EE25B81BE}" type="presOf" srcId="{9DD7ED59-D986-4B8A-97AA-D047C16FA460}" destId="{85B4D2A8-91CF-4543-8B76-A8FF98CE25C1}" srcOrd="0" destOrd="0" presId="urn:microsoft.com/office/officeart/2005/8/layout/vList2"/>
    <dgm:cxn modelId="{38ED1691-8933-4748-BACA-EEF68278891E}" srcId="{68AFDC2B-9070-46AB-9D5A-1ED492E729CF}" destId="{F3B2042A-1B4A-4218-9B6E-9BDFB77A931B}" srcOrd="1" destOrd="0" parTransId="{AAF40518-E41F-4ADF-B955-8FEA04ADDBC2}" sibTransId="{DEB881AA-6BB4-4DC1-96C3-618278B0A804}"/>
    <dgm:cxn modelId="{FCE61799-7AB6-4D81-8268-B7D81070BA62}" type="presOf" srcId="{20FD8AF8-62F9-43B8-B5A3-367FDB8D395E}" destId="{3AF284F6-0D8B-49E2-8245-ECBCDA118661}" srcOrd="0" destOrd="0" presId="urn:microsoft.com/office/officeart/2005/8/layout/vList2"/>
    <dgm:cxn modelId="{006B07CD-848E-4AC0-9FF1-7C96BE1FD348}" type="presParOf" srcId="{FD757F1E-9014-4BF9-B0CB-5EE4BFD48258}" destId="{3AF284F6-0D8B-49E2-8245-ECBCDA118661}" srcOrd="0" destOrd="0" presId="urn:microsoft.com/office/officeart/2005/8/layout/vList2"/>
    <dgm:cxn modelId="{5B981D3F-9743-458B-AEDE-FAF2F5501775}" type="presParOf" srcId="{FD757F1E-9014-4BF9-B0CB-5EE4BFD48258}" destId="{B46B4251-D691-449E-9DFF-A88828474F92}" srcOrd="1" destOrd="0" presId="urn:microsoft.com/office/officeart/2005/8/layout/vList2"/>
    <dgm:cxn modelId="{C21BE6BA-78DB-496A-98FE-F519B6E2EFA2}" type="presParOf" srcId="{FD757F1E-9014-4BF9-B0CB-5EE4BFD48258}" destId="{B109A37C-C3F5-4A6E-922B-7C04ECDE3249}" srcOrd="2" destOrd="0" presId="urn:microsoft.com/office/officeart/2005/8/layout/vList2"/>
    <dgm:cxn modelId="{7E249ECF-E65A-448E-9297-84EF67DC8B72}" type="presParOf" srcId="{FD757F1E-9014-4BF9-B0CB-5EE4BFD48258}" destId="{2737BD24-FCD6-492A-A96C-D5AA7FBB5E88}" srcOrd="3" destOrd="0" presId="urn:microsoft.com/office/officeart/2005/8/layout/vList2"/>
    <dgm:cxn modelId="{4C7FE795-5EA6-463E-AB88-111A71AD4D90}" type="presParOf" srcId="{FD757F1E-9014-4BF9-B0CB-5EE4BFD48258}" destId="{85B4D2A8-91CF-4543-8B76-A8FF98CE25C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6B3113E0-DAE3-47EA-88DD-3AC54380D3C7}"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FD77020D-A58D-4CB8-B03E-9A451631AFC9}">
      <dgm:prSet/>
      <dgm:spPr/>
      <dgm:t>
        <a:bodyPr/>
        <a:lstStyle/>
        <a:p>
          <a:r>
            <a:rPr lang="en-US" b="0" i="0"/>
            <a:t>Digestive enzymes are substances secreted by the salivary glands and cells lining the stomach, pancreas, and small intestine to aid in the </a:t>
          </a:r>
          <a:r>
            <a:rPr lang="en-US" b="0" i="0" u="sng">
              <a:hlinkClick xmlns:r="http://schemas.openxmlformats.org/officeDocument/2006/relationships" r:id="rId1"/>
            </a:rPr>
            <a:t>digestion</a:t>
          </a:r>
          <a:r>
            <a:rPr lang="en-US" b="0" i="0"/>
            <a:t> of food.</a:t>
          </a:r>
          <a:endParaRPr lang="en-US"/>
        </a:p>
      </dgm:t>
    </dgm:pt>
    <dgm:pt modelId="{92639ECC-C1C9-433F-9335-001DE7833440}" type="parTrans" cxnId="{6140C498-147B-4887-BE2A-836666685F97}">
      <dgm:prSet/>
      <dgm:spPr/>
      <dgm:t>
        <a:bodyPr/>
        <a:lstStyle/>
        <a:p>
          <a:endParaRPr lang="en-US"/>
        </a:p>
      </dgm:t>
    </dgm:pt>
    <dgm:pt modelId="{7389362D-C0F9-4AD7-9207-C064340A3162}" type="sibTrans" cxnId="{6140C498-147B-4887-BE2A-836666685F97}">
      <dgm:prSet/>
      <dgm:spPr/>
      <dgm:t>
        <a:bodyPr/>
        <a:lstStyle/>
        <a:p>
          <a:endParaRPr lang="en-US"/>
        </a:p>
      </dgm:t>
    </dgm:pt>
    <dgm:pt modelId="{0E68CA94-5F25-46E4-96DA-EB476456FE6E}">
      <dgm:prSet/>
      <dgm:spPr/>
      <dgm:t>
        <a:bodyPr/>
        <a:lstStyle/>
        <a:p>
          <a:r>
            <a:rPr lang="en-US" b="0" i="0"/>
            <a:t>They do this by splitting the large, complex molecules that make up proteins, carbohydrates, and fats (macronutrients) into smaller ones, allowing the nutrients from these foods to be easily absorbed into the bloodstream and carried throughout the body.</a:t>
          </a:r>
          <a:endParaRPr lang="en-US"/>
        </a:p>
      </dgm:t>
    </dgm:pt>
    <dgm:pt modelId="{FB902101-D07B-4EAE-8491-A27472ED1DDB}" type="parTrans" cxnId="{00210B60-DD45-4805-8A47-79901F32AC4F}">
      <dgm:prSet/>
      <dgm:spPr/>
      <dgm:t>
        <a:bodyPr/>
        <a:lstStyle/>
        <a:p>
          <a:endParaRPr lang="en-US"/>
        </a:p>
      </dgm:t>
    </dgm:pt>
    <dgm:pt modelId="{65DF164D-FD5E-4FE3-89F4-99732D91D13F}" type="sibTrans" cxnId="{00210B60-DD45-4805-8A47-79901F32AC4F}">
      <dgm:prSet/>
      <dgm:spPr/>
      <dgm:t>
        <a:bodyPr/>
        <a:lstStyle/>
        <a:p>
          <a:endParaRPr lang="en-US"/>
        </a:p>
      </dgm:t>
    </dgm:pt>
    <dgm:pt modelId="{03AFAEB3-CFAF-4474-BD81-67E8A73A58D7}" type="pres">
      <dgm:prSet presAssocID="{6B3113E0-DAE3-47EA-88DD-3AC54380D3C7}" presName="vert0" presStyleCnt="0">
        <dgm:presLayoutVars>
          <dgm:dir/>
          <dgm:animOne val="branch"/>
          <dgm:animLvl val="lvl"/>
        </dgm:presLayoutVars>
      </dgm:prSet>
      <dgm:spPr/>
    </dgm:pt>
    <dgm:pt modelId="{5793C652-0353-4592-9EBE-7FD36EC1F535}" type="pres">
      <dgm:prSet presAssocID="{FD77020D-A58D-4CB8-B03E-9A451631AFC9}" presName="thickLine" presStyleLbl="alignNode1" presStyleIdx="0" presStyleCnt="2"/>
      <dgm:spPr/>
    </dgm:pt>
    <dgm:pt modelId="{F884F20B-5982-406F-901D-8BF00C4F3D3C}" type="pres">
      <dgm:prSet presAssocID="{FD77020D-A58D-4CB8-B03E-9A451631AFC9}" presName="horz1" presStyleCnt="0"/>
      <dgm:spPr/>
    </dgm:pt>
    <dgm:pt modelId="{F75357D3-B7F5-47D9-982C-F9B88210E2EA}" type="pres">
      <dgm:prSet presAssocID="{FD77020D-A58D-4CB8-B03E-9A451631AFC9}" presName="tx1" presStyleLbl="revTx" presStyleIdx="0" presStyleCnt="2"/>
      <dgm:spPr/>
    </dgm:pt>
    <dgm:pt modelId="{FA4D894D-C7E8-46CC-B1FB-E838A617BE4D}" type="pres">
      <dgm:prSet presAssocID="{FD77020D-A58D-4CB8-B03E-9A451631AFC9}" presName="vert1" presStyleCnt="0"/>
      <dgm:spPr/>
    </dgm:pt>
    <dgm:pt modelId="{1C2FEAFF-8844-4957-85BC-A5FF0A0903DB}" type="pres">
      <dgm:prSet presAssocID="{0E68CA94-5F25-46E4-96DA-EB476456FE6E}" presName="thickLine" presStyleLbl="alignNode1" presStyleIdx="1" presStyleCnt="2"/>
      <dgm:spPr/>
    </dgm:pt>
    <dgm:pt modelId="{34F1BF36-6307-4F5D-8C1B-DCB88B0C2EAC}" type="pres">
      <dgm:prSet presAssocID="{0E68CA94-5F25-46E4-96DA-EB476456FE6E}" presName="horz1" presStyleCnt="0"/>
      <dgm:spPr/>
    </dgm:pt>
    <dgm:pt modelId="{5E8E788A-FA32-4EFC-AEB4-79DA098D8A3B}" type="pres">
      <dgm:prSet presAssocID="{0E68CA94-5F25-46E4-96DA-EB476456FE6E}" presName="tx1" presStyleLbl="revTx" presStyleIdx="1" presStyleCnt="2"/>
      <dgm:spPr/>
    </dgm:pt>
    <dgm:pt modelId="{AE18A076-A5F1-41B6-818A-B51FE0A8A85A}" type="pres">
      <dgm:prSet presAssocID="{0E68CA94-5F25-46E4-96DA-EB476456FE6E}" presName="vert1" presStyleCnt="0"/>
      <dgm:spPr/>
    </dgm:pt>
  </dgm:ptLst>
  <dgm:cxnLst>
    <dgm:cxn modelId="{8C5FD10B-201D-46AE-BE3A-9EC5EF54DDAB}" type="presOf" srcId="{FD77020D-A58D-4CB8-B03E-9A451631AFC9}" destId="{F75357D3-B7F5-47D9-982C-F9B88210E2EA}" srcOrd="0" destOrd="0" presId="urn:microsoft.com/office/officeart/2008/layout/LinedList"/>
    <dgm:cxn modelId="{00210B60-DD45-4805-8A47-79901F32AC4F}" srcId="{6B3113E0-DAE3-47EA-88DD-3AC54380D3C7}" destId="{0E68CA94-5F25-46E4-96DA-EB476456FE6E}" srcOrd="1" destOrd="0" parTransId="{FB902101-D07B-4EAE-8491-A27472ED1DDB}" sibTransId="{65DF164D-FD5E-4FE3-89F4-99732D91D13F}"/>
    <dgm:cxn modelId="{E464316A-D426-4426-B191-5FD2077C10C4}" type="presOf" srcId="{6B3113E0-DAE3-47EA-88DD-3AC54380D3C7}" destId="{03AFAEB3-CFAF-4474-BD81-67E8A73A58D7}" srcOrd="0" destOrd="0" presId="urn:microsoft.com/office/officeart/2008/layout/LinedList"/>
    <dgm:cxn modelId="{6140C498-147B-4887-BE2A-836666685F97}" srcId="{6B3113E0-DAE3-47EA-88DD-3AC54380D3C7}" destId="{FD77020D-A58D-4CB8-B03E-9A451631AFC9}" srcOrd="0" destOrd="0" parTransId="{92639ECC-C1C9-433F-9335-001DE7833440}" sibTransId="{7389362D-C0F9-4AD7-9207-C064340A3162}"/>
    <dgm:cxn modelId="{137016F5-C02D-42DA-9951-751E8C784D09}" type="presOf" srcId="{0E68CA94-5F25-46E4-96DA-EB476456FE6E}" destId="{5E8E788A-FA32-4EFC-AEB4-79DA098D8A3B}" srcOrd="0" destOrd="0" presId="urn:microsoft.com/office/officeart/2008/layout/LinedList"/>
    <dgm:cxn modelId="{866FEFBE-8DC6-4819-A906-9AD15E4547A5}" type="presParOf" srcId="{03AFAEB3-CFAF-4474-BD81-67E8A73A58D7}" destId="{5793C652-0353-4592-9EBE-7FD36EC1F535}" srcOrd="0" destOrd="0" presId="urn:microsoft.com/office/officeart/2008/layout/LinedList"/>
    <dgm:cxn modelId="{62C0AA41-4706-4898-A91F-CC1FB524F5E5}" type="presParOf" srcId="{03AFAEB3-CFAF-4474-BD81-67E8A73A58D7}" destId="{F884F20B-5982-406F-901D-8BF00C4F3D3C}" srcOrd="1" destOrd="0" presId="urn:microsoft.com/office/officeart/2008/layout/LinedList"/>
    <dgm:cxn modelId="{51AC368C-5ED3-469A-AE03-F53AB4E25F64}" type="presParOf" srcId="{F884F20B-5982-406F-901D-8BF00C4F3D3C}" destId="{F75357D3-B7F5-47D9-982C-F9B88210E2EA}" srcOrd="0" destOrd="0" presId="urn:microsoft.com/office/officeart/2008/layout/LinedList"/>
    <dgm:cxn modelId="{61CA03AF-8C6B-44B3-BA55-D844E084D051}" type="presParOf" srcId="{F884F20B-5982-406F-901D-8BF00C4F3D3C}" destId="{FA4D894D-C7E8-46CC-B1FB-E838A617BE4D}" srcOrd="1" destOrd="0" presId="urn:microsoft.com/office/officeart/2008/layout/LinedList"/>
    <dgm:cxn modelId="{E32A9509-B66D-41F3-824E-D493DC3FDB78}" type="presParOf" srcId="{03AFAEB3-CFAF-4474-BD81-67E8A73A58D7}" destId="{1C2FEAFF-8844-4957-85BC-A5FF0A0903DB}" srcOrd="2" destOrd="0" presId="urn:microsoft.com/office/officeart/2008/layout/LinedList"/>
    <dgm:cxn modelId="{0A790BA1-52F9-4F76-AD5D-613EECF9CD30}" type="presParOf" srcId="{03AFAEB3-CFAF-4474-BD81-67E8A73A58D7}" destId="{34F1BF36-6307-4F5D-8C1B-DCB88B0C2EAC}" srcOrd="3" destOrd="0" presId="urn:microsoft.com/office/officeart/2008/layout/LinedList"/>
    <dgm:cxn modelId="{591F24C3-83B2-435B-92CD-18FE614D7973}" type="presParOf" srcId="{34F1BF36-6307-4F5D-8C1B-DCB88B0C2EAC}" destId="{5E8E788A-FA32-4EFC-AEB4-79DA098D8A3B}" srcOrd="0" destOrd="0" presId="urn:microsoft.com/office/officeart/2008/layout/LinedList"/>
    <dgm:cxn modelId="{FE613594-5197-4489-9DA8-CC593386830D}" type="presParOf" srcId="{34F1BF36-6307-4F5D-8C1B-DCB88B0C2EAC}" destId="{AE18A076-A5F1-41B6-818A-B51FE0A8A85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049BDB4C-31BE-481E-9F7C-D95CA0A5112E}"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40057007-57F9-4CC8-8C72-FCB65FA2EB25}">
      <dgm:prSet/>
      <dgm:spPr/>
      <dgm:t>
        <a:bodyPr/>
        <a:lstStyle/>
        <a:p>
          <a:r>
            <a:rPr lang="en-US"/>
            <a:t>Bile emulsifies lipids (large molecules are broken down into small droplets) so lipase can act on a larger surface area</a:t>
          </a:r>
        </a:p>
      </dgm:t>
    </dgm:pt>
    <dgm:pt modelId="{C9A6B40A-8A26-4E21-B95D-AB1B6927ED3C}" type="parTrans" cxnId="{3FB09BEF-EDEE-433B-8EA7-992076B073F5}">
      <dgm:prSet/>
      <dgm:spPr/>
      <dgm:t>
        <a:bodyPr/>
        <a:lstStyle/>
        <a:p>
          <a:endParaRPr lang="en-US"/>
        </a:p>
      </dgm:t>
    </dgm:pt>
    <dgm:pt modelId="{181C36A3-492A-495C-8CEF-58697C1E1091}" type="sibTrans" cxnId="{3FB09BEF-EDEE-433B-8EA7-992076B073F5}">
      <dgm:prSet/>
      <dgm:spPr/>
      <dgm:t>
        <a:bodyPr/>
        <a:lstStyle/>
        <a:p>
          <a:endParaRPr lang="en-US"/>
        </a:p>
      </dgm:t>
    </dgm:pt>
    <dgm:pt modelId="{1081F8FD-85DF-4028-9C85-B089296D109E}">
      <dgm:prSet/>
      <dgm:spPr/>
      <dgm:t>
        <a:bodyPr/>
        <a:lstStyle/>
        <a:p>
          <a:r>
            <a:rPr lang="en-US"/>
            <a:t>Bile is an alkaline fluid. When discharged into the duodenum, it neutralises the acidity of the food coming from the stomach, enabling the lipase at its optimal ph. </a:t>
          </a:r>
        </a:p>
      </dgm:t>
    </dgm:pt>
    <dgm:pt modelId="{701E2BC5-39F1-4212-A14D-B35F019031DF}" type="parTrans" cxnId="{9E925973-EB95-4950-B10B-D7A18B514BD4}">
      <dgm:prSet/>
      <dgm:spPr/>
      <dgm:t>
        <a:bodyPr/>
        <a:lstStyle/>
        <a:p>
          <a:endParaRPr lang="en-US"/>
        </a:p>
      </dgm:t>
    </dgm:pt>
    <dgm:pt modelId="{CBFDFF8F-FA7A-44A7-B9BE-DFCCA14E3AAC}" type="sibTrans" cxnId="{9E925973-EB95-4950-B10B-D7A18B514BD4}">
      <dgm:prSet/>
      <dgm:spPr/>
      <dgm:t>
        <a:bodyPr/>
        <a:lstStyle/>
        <a:p>
          <a:endParaRPr lang="en-US"/>
        </a:p>
      </dgm:t>
    </dgm:pt>
    <dgm:pt modelId="{C3D93C90-9CBA-481F-A038-B99D4B9577B9}" type="pres">
      <dgm:prSet presAssocID="{049BDB4C-31BE-481E-9F7C-D95CA0A5112E}" presName="diagram" presStyleCnt="0">
        <dgm:presLayoutVars>
          <dgm:dir/>
          <dgm:resizeHandles val="exact"/>
        </dgm:presLayoutVars>
      </dgm:prSet>
      <dgm:spPr/>
    </dgm:pt>
    <dgm:pt modelId="{9FCAA149-E0AC-4C27-8748-0BC6EFA915D6}" type="pres">
      <dgm:prSet presAssocID="{40057007-57F9-4CC8-8C72-FCB65FA2EB25}" presName="node" presStyleLbl="node1" presStyleIdx="0" presStyleCnt="2">
        <dgm:presLayoutVars>
          <dgm:bulletEnabled val="1"/>
        </dgm:presLayoutVars>
      </dgm:prSet>
      <dgm:spPr/>
    </dgm:pt>
    <dgm:pt modelId="{069B911B-8DDE-4659-A8EE-1E438B241363}" type="pres">
      <dgm:prSet presAssocID="{181C36A3-492A-495C-8CEF-58697C1E1091}" presName="sibTrans" presStyleCnt="0"/>
      <dgm:spPr/>
    </dgm:pt>
    <dgm:pt modelId="{D08C830E-8908-4E8F-9F8A-42C85493AABF}" type="pres">
      <dgm:prSet presAssocID="{1081F8FD-85DF-4028-9C85-B089296D109E}" presName="node" presStyleLbl="node1" presStyleIdx="1" presStyleCnt="2">
        <dgm:presLayoutVars>
          <dgm:bulletEnabled val="1"/>
        </dgm:presLayoutVars>
      </dgm:prSet>
      <dgm:spPr/>
    </dgm:pt>
  </dgm:ptLst>
  <dgm:cxnLst>
    <dgm:cxn modelId="{9E925973-EB95-4950-B10B-D7A18B514BD4}" srcId="{049BDB4C-31BE-481E-9F7C-D95CA0A5112E}" destId="{1081F8FD-85DF-4028-9C85-B089296D109E}" srcOrd="1" destOrd="0" parTransId="{701E2BC5-39F1-4212-A14D-B35F019031DF}" sibTransId="{CBFDFF8F-FA7A-44A7-B9BE-DFCCA14E3AAC}"/>
    <dgm:cxn modelId="{86D22B84-77AE-41A2-BAAC-6AA139351808}" type="presOf" srcId="{40057007-57F9-4CC8-8C72-FCB65FA2EB25}" destId="{9FCAA149-E0AC-4C27-8748-0BC6EFA915D6}" srcOrd="0" destOrd="0" presId="urn:microsoft.com/office/officeart/2005/8/layout/default"/>
    <dgm:cxn modelId="{FF364DD5-F358-4949-84C0-A322C6949EF0}" type="presOf" srcId="{1081F8FD-85DF-4028-9C85-B089296D109E}" destId="{D08C830E-8908-4E8F-9F8A-42C85493AABF}" srcOrd="0" destOrd="0" presId="urn:microsoft.com/office/officeart/2005/8/layout/default"/>
    <dgm:cxn modelId="{A67582DB-373C-4F1F-8852-D34BE926B594}" type="presOf" srcId="{049BDB4C-31BE-481E-9F7C-D95CA0A5112E}" destId="{C3D93C90-9CBA-481F-A038-B99D4B9577B9}" srcOrd="0" destOrd="0" presId="urn:microsoft.com/office/officeart/2005/8/layout/default"/>
    <dgm:cxn modelId="{3FB09BEF-EDEE-433B-8EA7-992076B073F5}" srcId="{049BDB4C-31BE-481E-9F7C-D95CA0A5112E}" destId="{40057007-57F9-4CC8-8C72-FCB65FA2EB25}" srcOrd="0" destOrd="0" parTransId="{C9A6B40A-8A26-4E21-B95D-AB1B6927ED3C}" sibTransId="{181C36A3-492A-495C-8CEF-58697C1E1091}"/>
    <dgm:cxn modelId="{E8BB06FA-BBBB-4C53-AD14-8660992EB524}" type="presParOf" srcId="{C3D93C90-9CBA-481F-A038-B99D4B9577B9}" destId="{9FCAA149-E0AC-4C27-8748-0BC6EFA915D6}" srcOrd="0" destOrd="0" presId="urn:microsoft.com/office/officeart/2005/8/layout/default"/>
    <dgm:cxn modelId="{96D0A801-33C1-4FC4-A89E-112D7F90F312}" type="presParOf" srcId="{C3D93C90-9CBA-481F-A038-B99D4B9577B9}" destId="{069B911B-8DDE-4659-A8EE-1E438B241363}" srcOrd="1" destOrd="0" presId="urn:microsoft.com/office/officeart/2005/8/layout/default"/>
    <dgm:cxn modelId="{85292AFB-C47E-4E9D-BECA-F77FD9C2CF83}" type="presParOf" srcId="{C3D93C90-9CBA-481F-A038-B99D4B9577B9}" destId="{D08C830E-8908-4E8F-9F8A-42C85493AABF}"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1F576B-454A-411A-857E-6753419EA771}">
      <dsp:nvSpPr>
        <dsp:cNvPr id="0" name=""/>
        <dsp:cNvSpPr/>
      </dsp:nvSpPr>
      <dsp:spPr>
        <a:xfrm>
          <a:off x="3286" y="57489"/>
          <a:ext cx="3203971" cy="126403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77800" tIns="101600" rIns="177800" bIns="101600" numCol="1" spcCol="1270" anchor="ctr" anchorCtr="0">
          <a:noAutofit/>
        </a:bodyPr>
        <a:lstStyle/>
        <a:p>
          <a:pPr marL="0" lvl="0" indent="0" algn="ctr" defTabSz="1111250">
            <a:lnSpc>
              <a:spcPct val="90000"/>
            </a:lnSpc>
            <a:spcBef>
              <a:spcPct val="0"/>
            </a:spcBef>
            <a:spcAft>
              <a:spcPct val="35000"/>
            </a:spcAft>
            <a:buNone/>
          </a:pPr>
          <a:r>
            <a:rPr lang="en-US" sz="2500" kern="1200"/>
            <a:t>Arteries</a:t>
          </a:r>
          <a:r>
            <a:rPr lang="en-US" sz="2500" kern="1200">
              <a:sym typeface="Wingdings" panose="05000000000000000000" pitchFamily="2" charset="2"/>
            </a:rPr>
            <a:t></a:t>
          </a:r>
          <a:r>
            <a:rPr lang="en-US" sz="2500" kern="1200"/>
            <a:t>arterioles move away from the heart</a:t>
          </a:r>
        </a:p>
      </dsp:txBody>
      <dsp:txXfrm>
        <a:off x="3286" y="57489"/>
        <a:ext cx="3203971" cy="1264039"/>
      </dsp:txXfrm>
    </dsp:sp>
    <dsp:sp modelId="{3C578CA0-55D2-482E-BE94-15C78B13B5AA}">
      <dsp:nvSpPr>
        <dsp:cNvPr id="0" name=""/>
        <dsp:cNvSpPr/>
      </dsp:nvSpPr>
      <dsp:spPr>
        <a:xfrm>
          <a:off x="3286" y="1321528"/>
          <a:ext cx="3203971" cy="2972320"/>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33350" tIns="133350" rIns="177800" bIns="200025" numCol="1" spcCol="1270" anchor="t" anchorCtr="0">
          <a:noAutofit/>
        </a:bodyPr>
        <a:lstStyle/>
        <a:p>
          <a:pPr marL="228600" lvl="1" indent="-228600" algn="l" defTabSz="1111250">
            <a:lnSpc>
              <a:spcPct val="90000"/>
            </a:lnSpc>
            <a:spcBef>
              <a:spcPct val="0"/>
            </a:spcBef>
            <a:spcAft>
              <a:spcPct val="15000"/>
            </a:spcAft>
            <a:buChar char="•"/>
          </a:pPr>
          <a:r>
            <a:rPr lang="en-US" sz="2500" kern="1200"/>
            <a:t>Elastic Fibers</a:t>
          </a:r>
        </a:p>
        <a:p>
          <a:pPr marL="228600" lvl="1" indent="-228600" algn="l" defTabSz="1111250">
            <a:lnSpc>
              <a:spcPct val="90000"/>
            </a:lnSpc>
            <a:spcBef>
              <a:spcPct val="0"/>
            </a:spcBef>
            <a:spcAft>
              <a:spcPct val="15000"/>
            </a:spcAft>
            <a:buChar char="•"/>
          </a:pPr>
          <a:r>
            <a:rPr lang="en-US" sz="2500" kern="1200"/>
            <a:t>Circular Smooth Muscle</a:t>
          </a:r>
        </a:p>
      </dsp:txBody>
      <dsp:txXfrm>
        <a:off x="3286" y="1321528"/>
        <a:ext cx="3203971" cy="2972320"/>
      </dsp:txXfrm>
    </dsp:sp>
    <dsp:sp modelId="{41708FEB-7282-4931-9E78-4DD06EE8B78F}">
      <dsp:nvSpPr>
        <dsp:cNvPr id="0" name=""/>
        <dsp:cNvSpPr/>
      </dsp:nvSpPr>
      <dsp:spPr>
        <a:xfrm>
          <a:off x="3655814" y="57489"/>
          <a:ext cx="3203971" cy="126403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77800" tIns="101600" rIns="177800" bIns="101600" numCol="1" spcCol="1270" anchor="ctr" anchorCtr="0">
          <a:noAutofit/>
        </a:bodyPr>
        <a:lstStyle/>
        <a:p>
          <a:pPr marL="0" lvl="0" indent="0" algn="ctr" defTabSz="1111250">
            <a:lnSpc>
              <a:spcPct val="90000"/>
            </a:lnSpc>
            <a:spcBef>
              <a:spcPct val="0"/>
            </a:spcBef>
            <a:spcAft>
              <a:spcPct val="35000"/>
            </a:spcAft>
            <a:buNone/>
          </a:pPr>
          <a:r>
            <a:rPr lang="en-US" sz="2500" kern="1200"/>
            <a:t>Capillaries – where gas exchange takes place.</a:t>
          </a:r>
        </a:p>
      </dsp:txBody>
      <dsp:txXfrm>
        <a:off x="3655814" y="57489"/>
        <a:ext cx="3203971" cy="1264039"/>
      </dsp:txXfrm>
    </dsp:sp>
    <dsp:sp modelId="{EF562064-9057-4F1B-8245-D6F9B425E901}">
      <dsp:nvSpPr>
        <dsp:cNvPr id="0" name=""/>
        <dsp:cNvSpPr/>
      </dsp:nvSpPr>
      <dsp:spPr>
        <a:xfrm>
          <a:off x="3655814" y="1321528"/>
          <a:ext cx="3203971" cy="2972320"/>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33350" tIns="133350" rIns="177800" bIns="200025" numCol="1" spcCol="1270" anchor="t" anchorCtr="0">
          <a:noAutofit/>
        </a:bodyPr>
        <a:lstStyle/>
        <a:p>
          <a:pPr marL="228600" lvl="1" indent="-228600" algn="l" defTabSz="1111250">
            <a:lnSpc>
              <a:spcPct val="90000"/>
            </a:lnSpc>
            <a:spcBef>
              <a:spcPct val="0"/>
            </a:spcBef>
            <a:spcAft>
              <a:spcPct val="15000"/>
            </a:spcAft>
            <a:buChar char="•"/>
          </a:pPr>
          <a:r>
            <a:rPr lang="en-US" sz="2500" kern="1200"/>
            <a:t>One cell thick</a:t>
          </a:r>
        </a:p>
        <a:p>
          <a:pPr marL="228600" lvl="1" indent="-228600" algn="l" defTabSz="1111250">
            <a:lnSpc>
              <a:spcPct val="90000"/>
            </a:lnSpc>
            <a:spcBef>
              <a:spcPct val="0"/>
            </a:spcBef>
            <a:spcAft>
              <a:spcPct val="15000"/>
            </a:spcAft>
            <a:buChar char="•"/>
          </a:pPr>
          <a:r>
            <a:rPr lang="en-US" sz="2500" kern="1200"/>
            <a:t>Serves the Respiratory System</a:t>
          </a:r>
        </a:p>
      </dsp:txBody>
      <dsp:txXfrm>
        <a:off x="3655814" y="1321528"/>
        <a:ext cx="3203971" cy="2972320"/>
      </dsp:txXfrm>
    </dsp:sp>
    <dsp:sp modelId="{F46D5A1E-01C2-4500-8B39-A8EE8D0F1545}">
      <dsp:nvSpPr>
        <dsp:cNvPr id="0" name=""/>
        <dsp:cNvSpPr/>
      </dsp:nvSpPr>
      <dsp:spPr>
        <a:xfrm>
          <a:off x="7308342" y="57489"/>
          <a:ext cx="3203971" cy="1264039"/>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77800" tIns="101600" rIns="177800" bIns="101600" numCol="1" spcCol="1270" anchor="ctr" anchorCtr="0">
          <a:noAutofit/>
        </a:bodyPr>
        <a:lstStyle/>
        <a:p>
          <a:pPr marL="0" lvl="0" indent="0" algn="ctr" defTabSz="1111250">
            <a:lnSpc>
              <a:spcPct val="90000"/>
            </a:lnSpc>
            <a:spcBef>
              <a:spcPct val="0"/>
            </a:spcBef>
            <a:spcAft>
              <a:spcPct val="35000"/>
            </a:spcAft>
            <a:buNone/>
          </a:pPr>
          <a:r>
            <a:rPr lang="en-US" sz="2500" kern="1200"/>
            <a:t>Veins</a:t>
          </a:r>
          <a:r>
            <a:rPr lang="en-US" sz="2500" kern="1200">
              <a:sym typeface="Wingdings" panose="05000000000000000000" pitchFamily="2" charset="2"/>
            </a:rPr>
            <a:t></a:t>
          </a:r>
          <a:r>
            <a:rPr lang="en-US" sz="2500" kern="1200"/>
            <a:t>Venules moves towards the heart</a:t>
          </a:r>
        </a:p>
      </dsp:txBody>
      <dsp:txXfrm>
        <a:off x="7308342" y="57489"/>
        <a:ext cx="3203971" cy="1264039"/>
      </dsp:txXfrm>
    </dsp:sp>
    <dsp:sp modelId="{C9FD2222-0C01-4FE3-A4BE-F92AE29E6896}">
      <dsp:nvSpPr>
        <dsp:cNvPr id="0" name=""/>
        <dsp:cNvSpPr/>
      </dsp:nvSpPr>
      <dsp:spPr>
        <a:xfrm>
          <a:off x="7308342" y="1321528"/>
          <a:ext cx="3203971" cy="2972320"/>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33350" tIns="133350" rIns="177800" bIns="200025" numCol="1" spcCol="1270" anchor="t" anchorCtr="0">
          <a:noAutofit/>
        </a:bodyPr>
        <a:lstStyle/>
        <a:p>
          <a:pPr marL="228600" lvl="1" indent="-228600" algn="l" defTabSz="1111250">
            <a:lnSpc>
              <a:spcPct val="90000"/>
            </a:lnSpc>
            <a:spcBef>
              <a:spcPct val="0"/>
            </a:spcBef>
            <a:spcAft>
              <a:spcPct val="15000"/>
            </a:spcAft>
            <a:buChar char="•"/>
          </a:pPr>
          <a:r>
            <a:rPr lang="en-US" sz="2500" kern="1200"/>
            <a:t>Skeletal Muscles contract to force blood back from legs</a:t>
          </a:r>
        </a:p>
        <a:p>
          <a:pPr marL="228600" lvl="1" indent="-228600" algn="l" defTabSz="1111250">
            <a:lnSpc>
              <a:spcPct val="90000"/>
            </a:lnSpc>
            <a:spcBef>
              <a:spcPct val="0"/>
            </a:spcBef>
            <a:spcAft>
              <a:spcPct val="15000"/>
            </a:spcAft>
            <a:buChar char="•"/>
          </a:pPr>
          <a:r>
            <a:rPr lang="en-US" sz="2500" kern="1200"/>
            <a:t>One way values</a:t>
          </a:r>
        </a:p>
        <a:p>
          <a:pPr marL="228600" lvl="1" indent="-228600" algn="l" defTabSz="1111250">
            <a:lnSpc>
              <a:spcPct val="90000"/>
            </a:lnSpc>
            <a:spcBef>
              <a:spcPct val="0"/>
            </a:spcBef>
            <a:spcAft>
              <a:spcPct val="15000"/>
            </a:spcAft>
            <a:buChar char="•"/>
          </a:pPr>
          <a:r>
            <a:rPr lang="en-US" sz="2500" kern="1200"/>
            <a:t>When they break - varicose veins form</a:t>
          </a:r>
        </a:p>
      </dsp:txBody>
      <dsp:txXfrm>
        <a:off x="7308342" y="1321528"/>
        <a:ext cx="3203971" cy="29723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256B14-535D-4FD2-9C1E-AA192C7A5FCF}">
      <dsp:nvSpPr>
        <dsp:cNvPr id="0" name=""/>
        <dsp:cNvSpPr/>
      </dsp:nvSpPr>
      <dsp:spPr>
        <a:xfrm>
          <a:off x="0" y="226606"/>
          <a:ext cx="6263640" cy="155902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b="1" kern="1200"/>
            <a:t>Tunica intima</a:t>
          </a:r>
          <a:endParaRPr lang="en-US" sz="6500" kern="1200"/>
        </a:p>
      </dsp:txBody>
      <dsp:txXfrm>
        <a:off x="76105" y="302711"/>
        <a:ext cx="6111430" cy="1406815"/>
      </dsp:txXfrm>
    </dsp:sp>
    <dsp:sp modelId="{C1CF1861-CF01-4307-A628-198F2E49CEF5}">
      <dsp:nvSpPr>
        <dsp:cNvPr id="0" name=""/>
        <dsp:cNvSpPr/>
      </dsp:nvSpPr>
      <dsp:spPr>
        <a:xfrm>
          <a:off x="0" y="1972831"/>
          <a:ext cx="6263640" cy="155902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b="1" kern="1200"/>
            <a:t>Tunica media</a:t>
          </a:r>
          <a:endParaRPr lang="en-US" sz="6500" kern="1200"/>
        </a:p>
      </dsp:txBody>
      <dsp:txXfrm>
        <a:off x="76105" y="2048936"/>
        <a:ext cx="6111430" cy="1406815"/>
      </dsp:txXfrm>
    </dsp:sp>
    <dsp:sp modelId="{8BBD5411-89D2-4C8C-8DEE-60D4BA1AB5F7}">
      <dsp:nvSpPr>
        <dsp:cNvPr id="0" name=""/>
        <dsp:cNvSpPr/>
      </dsp:nvSpPr>
      <dsp:spPr>
        <a:xfrm>
          <a:off x="0" y="3719056"/>
          <a:ext cx="6263640" cy="155902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b="1" kern="1200"/>
            <a:t>Tunica externa</a:t>
          </a:r>
          <a:r>
            <a:rPr lang="en-GB" sz="6500" kern="1200"/>
            <a:t>.</a:t>
          </a:r>
          <a:endParaRPr lang="en-US" sz="6500" kern="1200"/>
        </a:p>
      </dsp:txBody>
      <dsp:txXfrm>
        <a:off x="76105" y="3795161"/>
        <a:ext cx="6111430" cy="14068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7665F8-A022-4828-82F2-2A126F6C2761}">
      <dsp:nvSpPr>
        <dsp:cNvPr id="0" name=""/>
        <dsp:cNvSpPr/>
      </dsp:nvSpPr>
      <dsp:spPr>
        <a:xfrm>
          <a:off x="0" y="143"/>
          <a:ext cx="6263640" cy="175032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The average human has 5 litres of blood</a:t>
          </a:r>
        </a:p>
      </dsp:txBody>
      <dsp:txXfrm>
        <a:off x="85444" y="85587"/>
        <a:ext cx="6092752" cy="1579432"/>
      </dsp:txXfrm>
    </dsp:sp>
    <dsp:sp modelId="{64D7BFB9-EBFC-4FDB-AF5F-9EC848C6D886}">
      <dsp:nvSpPr>
        <dsp:cNvPr id="0" name=""/>
        <dsp:cNvSpPr/>
      </dsp:nvSpPr>
      <dsp:spPr>
        <a:xfrm>
          <a:off x="0" y="1877183"/>
          <a:ext cx="6263640" cy="175032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It is a transporting fluid</a:t>
          </a:r>
        </a:p>
      </dsp:txBody>
      <dsp:txXfrm>
        <a:off x="85444" y="1962627"/>
        <a:ext cx="6092752" cy="1579432"/>
      </dsp:txXfrm>
    </dsp:sp>
    <dsp:sp modelId="{28F0F8E2-96CB-490B-AE19-EBE8864EEA77}">
      <dsp:nvSpPr>
        <dsp:cNvPr id="0" name=""/>
        <dsp:cNvSpPr/>
      </dsp:nvSpPr>
      <dsp:spPr>
        <a:xfrm>
          <a:off x="0" y="3754224"/>
          <a:ext cx="6263640" cy="175032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It carries vital substances to all parts of the body</a:t>
          </a:r>
        </a:p>
      </dsp:txBody>
      <dsp:txXfrm>
        <a:off x="85444" y="3839668"/>
        <a:ext cx="6092752" cy="157943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5336D6-6E6C-4E46-B82C-127342E5A780}">
      <dsp:nvSpPr>
        <dsp:cNvPr id="0" name=""/>
        <dsp:cNvSpPr/>
      </dsp:nvSpPr>
      <dsp:spPr>
        <a:xfrm>
          <a:off x="472505" y="2282"/>
          <a:ext cx="2724677" cy="163480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i="0" kern="1200"/>
            <a:t>N</a:t>
          </a:r>
          <a:r>
            <a:rPr lang="en-US" sz="2100" b="0" i="0" kern="1200"/>
            <a:t>ever – </a:t>
          </a:r>
          <a:r>
            <a:rPr lang="en-US" sz="2100" b="1" i="0" kern="1200"/>
            <a:t>N</a:t>
          </a:r>
          <a:r>
            <a:rPr lang="en-US" sz="2100" b="0" i="0" kern="1200"/>
            <a:t>eutrophils most prevalent so bacterial infections first responders! </a:t>
          </a:r>
          <a:endParaRPr lang="en-US" sz="2100" kern="1200"/>
        </a:p>
      </dsp:txBody>
      <dsp:txXfrm>
        <a:off x="472505" y="2282"/>
        <a:ext cx="2724677" cy="1634806"/>
      </dsp:txXfrm>
    </dsp:sp>
    <dsp:sp modelId="{47FE4630-100D-4D4B-B257-075A405F6504}">
      <dsp:nvSpPr>
        <dsp:cNvPr id="0" name=""/>
        <dsp:cNvSpPr/>
      </dsp:nvSpPr>
      <dsp:spPr>
        <a:xfrm>
          <a:off x="3469650" y="2282"/>
          <a:ext cx="2724677" cy="1634806"/>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i="0" kern="1200"/>
            <a:t>L</a:t>
          </a:r>
          <a:r>
            <a:rPr lang="en-US" sz="2100" b="0" i="0" kern="1200"/>
            <a:t>et – </a:t>
          </a:r>
          <a:r>
            <a:rPr lang="en-US" sz="2100" b="1" i="0" kern="1200"/>
            <a:t>L</a:t>
          </a:r>
          <a:r>
            <a:rPr lang="en-US" sz="2100" b="0" i="0" kern="1200"/>
            <a:t>ymphocytes B and T cells produce antibodies </a:t>
          </a:r>
          <a:endParaRPr lang="en-US" sz="2100" kern="1200"/>
        </a:p>
      </dsp:txBody>
      <dsp:txXfrm>
        <a:off x="3469650" y="2282"/>
        <a:ext cx="2724677" cy="1634806"/>
      </dsp:txXfrm>
    </dsp:sp>
    <dsp:sp modelId="{8605FD38-9F82-479E-82A7-6AED4B139A40}">
      <dsp:nvSpPr>
        <dsp:cNvPr id="0" name=""/>
        <dsp:cNvSpPr/>
      </dsp:nvSpPr>
      <dsp:spPr>
        <a:xfrm>
          <a:off x="472505" y="1909556"/>
          <a:ext cx="2724677" cy="1634806"/>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i="0" kern="1200"/>
            <a:t>M</a:t>
          </a:r>
          <a:r>
            <a:rPr lang="en-US" sz="2100" b="0" i="0" kern="1200"/>
            <a:t>onkeys – </a:t>
          </a:r>
          <a:r>
            <a:rPr lang="en-US" sz="2100" b="1" i="0" kern="1200"/>
            <a:t>M</a:t>
          </a:r>
          <a:r>
            <a:rPr lang="en-US" sz="2100" b="0" i="0" kern="1200"/>
            <a:t>onocytes- remember munch ) phagocytosis eat the bacteria </a:t>
          </a:r>
          <a:endParaRPr lang="en-US" sz="2100" kern="1200"/>
        </a:p>
      </dsp:txBody>
      <dsp:txXfrm>
        <a:off x="472505" y="1909556"/>
        <a:ext cx="2724677" cy="1634806"/>
      </dsp:txXfrm>
    </dsp:sp>
    <dsp:sp modelId="{9268356F-6783-49F6-89BC-CFCAE1102141}">
      <dsp:nvSpPr>
        <dsp:cNvPr id="0" name=""/>
        <dsp:cNvSpPr/>
      </dsp:nvSpPr>
      <dsp:spPr>
        <a:xfrm>
          <a:off x="3469650" y="1909556"/>
          <a:ext cx="2724677" cy="1634806"/>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i="0" kern="1200" dirty="0"/>
            <a:t>E</a:t>
          </a:r>
          <a:r>
            <a:rPr lang="en-US" sz="2100" b="0" i="0" kern="1200" dirty="0"/>
            <a:t>at – </a:t>
          </a:r>
          <a:r>
            <a:rPr lang="en-US" sz="2100" b="1" i="0" kern="1200" dirty="0"/>
            <a:t>E</a:t>
          </a:r>
          <a:r>
            <a:rPr lang="en-US" sz="2100" b="0" i="0" kern="1200" dirty="0"/>
            <a:t>osinophils- parasites and allergic responses inflammatory.</a:t>
          </a:r>
          <a:endParaRPr lang="en-US" sz="2100" kern="1200" dirty="0"/>
        </a:p>
      </dsp:txBody>
      <dsp:txXfrm>
        <a:off x="3469650" y="1909556"/>
        <a:ext cx="2724677" cy="1634806"/>
      </dsp:txXfrm>
    </dsp:sp>
    <dsp:sp modelId="{F9092E56-99FE-4A1E-966F-5E2B87F36FC2}">
      <dsp:nvSpPr>
        <dsp:cNvPr id="0" name=""/>
        <dsp:cNvSpPr/>
      </dsp:nvSpPr>
      <dsp:spPr>
        <a:xfrm>
          <a:off x="1971077" y="3816830"/>
          <a:ext cx="2724677" cy="1634806"/>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i="0" kern="1200"/>
            <a:t>B</a:t>
          </a:r>
          <a:r>
            <a:rPr lang="en-US" sz="2100" b="0" i="0" kern="1200"/>
            <a:t>ananas – </a:t>
          </a:r>
          <a:r>
            <a:rPr lang="en-US" sz="2100" b="1" i="0" kern="1200"/>
            <a:t>B</a:t>
          </a:r>
          <a:r>
            <a:rPr lang="en-US" sz="2100" b="0" i="0" kern="1200"/>
            <a:t>asophils </a:t>
          </a:r>
          <a:r>
            <a:rPr lang="en-US" sz="2100" kern="1200"/>
            <a:t>Allergic and antigen response release histamine.</a:t>
          </a:r>
        </a:p>
      </dsp:txBody>
      <dsp:txXfrm>
        <a:off x="1971077" y="3816830"/>
        <a:ext cx="2724677" cy="163480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DB0671-58B7-40AC-BEA0-785ACFA91288}">
      <dsp:nvSpPr>
        <dsp:cNvPr id="0" name=""/>
        <dsp:cNvSpPr/>
      </dsp:nvSpPr>
      <dsp:spPr>
        <a:xfrm>
          <a:off x="0" y="146810"/>
          <a:ext cx="6263640" cy="169094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BP= CO X TPR</a:t>
          </a:r>
        </a:p>
      </dsp:txBody>
      <dsp:txXfrm>
        <a:off x="82545" y="229355"/>
        <a:ext cx="6098550" cy="1525852"/>
      </dsp:txXfrm>
    </dsp:sp>
    <dsp:sp modelId="{4775D71D-A94B-4B92-8EB5-BB7D4D9F0E69}">
      <dsp:nvSpPr>
        <dsp:cNvPr id="0" name=""/>
        <dsp:cNvSpPr/>
      </dsp:nvSpPr>
      <dsp:spPr>
        <a:xfrm>
          <a:off x="0" y="1906872"/>
          <a:ext cx="6263640" cy="1690942"/>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CO is determined by SV x HR</a:t>
          </a:r>
        </a:p>
      </dsp:txBody>
      <dsp:txXfrm>
        <a:off x="82545" y="1989417"/>
        <a:ext cx="6098550" cy="1525852"/>
      </dsp:txXfrm>
    </dsp:sp>
    <dsp:sp modelId="{6F31EF53-2A26-48B5-BA1A-DD096EB19EFA}">
      <dsp:nvSpPr>
        <dsp:cNvPr id="0" name=""/>
        <dsp:cNvSpPr/>
      </dsp:nvSpPr>
      <dsp:spPr>
        <a:xfrm>
          <a:off x="0" y="3666935"/>
          <a:ext cx="6263640" cy="1690942"/>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Stroke volume is the </a:t>
          </a:r>
          <a:r>
            <a:rPr lang="en-US" sz="2400" b="1" kern="1200"/>
            <a:t>amount of blood ejected from the left ventricle of the heart during contraction</a:t>
          </a:r>
          <a:r>
            <a:rPr lang="en-US" sz="2400" kern="1200"/>
            <a:t>. It usually measures between </a:t>
          </a:r>
          <a:r>
            <a:rPr lang="en-US" sz="2400" b="1" kern="1200"/>
            <a:t>60 and 130 mL/beat</a:t>
          </a:r>
          <a:r>
            <a:rPr lang="en-US" sz="2400" kern="1200"/>
            <a:t> in healthy individuals.</a:t>
          </a:r>
        </a:p>
      </dsp:txBody>
      <dsp:txXfrm>
        <a:off x="82545" y="3749480"/>
        <a:ext cx="6098550" cy="15258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C7421A-3C47-45AE-92B2-B2D0C21EAAA4}">
      <dsp:nvSpPr>
        <dsp:cNvPr id="0" name=""/>
        <dsp:cNvSpPr/>
      </dsp:nvSpPr>
      <dsp:spPr>
        <a:xfrm>
          <a:off x="0" y="58373"/>
          <a:ext cx="6263640" cy="264069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Cardiac output: The </a:t>
          </a:r>
          <a:r>
            <a:rPr lang="en-US" sz="3700" b="1" kern="1200"/>
            <a:t>amount of blood the heart pumps through the circulatory system in a minute</a:t>
          </a:r>
          <a:r>
            <a:rPr lang="en-US" sz="3700" kern="1200"/>
            <a:t>. </a:t>
          </a:r>
        </a:p>
      </dsp:txBody>
      <dsp:txXfrm>
        <a:off x="128908" y="187281"/>
        <a:ext cx="6005824" cy="2382874"/>
      </dsp:txXfrm>
    </dsp:sp>
    <dsp:sp modelId="{B8588B20-2DEA-4E95-A396-FD4B67EF1FF7}">
      <dsp:nvSpPr>
        <dsp:cNvPr id="0" name=""/>
        <dsp:cNvSpPr/>
      </dsp:nvSpPr>
      <dsp:spPr>
        <a:xfrm>
          <a:off x="0" y="2805623"/>
          <a:ext cx="6263640" cy="264069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Depends on circulating volume, heart muscle and HR. </a:t>
          </a:r>
        </a:p>
      </dsp:txBody>
      <dsp:txXfrm>
        <a:off x="128908" y="2934531"/>
        <a:ext cx="6005824" cy="238287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C98E70-DB30-4BDA-8CC7-7DFA725D842A}">
      <dsp:nvSpPr>
        <dsp:cNvPr id="0" name=""/>
        <dsp:cNvSpPr/>
      </dsp:nvSpPr>
      <dsp:spPr>
        <a:xfrm>
          <a:off x="0" y="671"/>
          <a:ext cx="62636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923847-9BDA-461F-954E-BF6505001FFD}">
      <dsp:nvSpPr>
        <dsp:cNvPr id="0" name=""/>
        <dsp:cNvSpPr/>
      </dsp:nvSpPr>
      <dsp:spPr>
        <a:xfrm>
          <a:off x="0" y="671"/>
          <a:ext cx="6263640" cy="110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US" sz="5100" kern="1200"/>
            <a:t>Stroke</a:t>
          </a:r>
        </a:p>
      </dsp:txBody>
      <dsp:txXfrm>
        <a:off x="0" y="671"/>
        <a:ext cx="6263640" cy="1100668"/>
      </dsp:txXfrm>
    </dsp:sp>
    <dsp:sp modelId="{039774D1-F1E3-4BCE-9204-05EA25134A96}">
      <dsp:nvSpPr>
        <dsp:cNvPr id="0" name=""/>
        <dsp:cNvSpPr/>
      </dsp:nvSpPr>
      <dsp:spPr>
        <a:xfrm>
          <a:off x="0" y="1101340"/>
          <a:ext cx="6263640"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7E83AC-A6C0-49DE-B7B6-E8874B810AF5}">
      <dsp:nvSpPr>
        <dsp:cNvPr id="0" name=""/>
        <dsp:cNvSpPr/>
      </dsp:nvSpPr>
      <dsp:spPr>
        <a:xfrm>
          <a:off x="0" y="1101340"/>
          <a:ext cx="6263640" cy="110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US" sz="5100" kern="1200"/>
            <a:t>Heart Disease</a:t>
          </a:r>
        </a:p>
      </dsp:txBody>
      <dsp:txXfrm>
        <a:off x="0" y="1101340"/>
        <a:ext cx="6263640" cy="1100668"/>
      </dsp:txXfrm>
    </dsp:sp>
    <dsp:sp modelId="{990B8D48-133A-4674-8CE8-03B1139B06E9}">
      <dsp:nvSpPr>
        <dsp:cNvPr id="0" name=""/>
        <dsp:cNvSpPr/>
      </dsp:nvSpPr>
      <dsp:spPr>
        <a:xfrm>
          <a:off x="0" y="2202009"/>
          <a:ext cx="6263640"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008597-D606-423C-A48D-26C88C442773}">
      <dsp:nvSpPr>
        <dsp:cNvPr id="0" name=""/>
        <dsp:cNvSpPr/>
      </dsp:nvSpPr>
      <dsp:spPr>
        <a:xfrm>
          <a:off x="0" y="2202009"/>
          <a:ext cx="6263640" cy="110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US" sz="5100" kern="1200"/>
            <a:t>Kidney disease</a:t>
          </a:r>
        </a:p>
      </dsp:txBody>
      <dsp:txXfrm>
        <a:off x="0" y="2202009"/>
        <a:ext cx="6263640" cy="1100668"/>
      </dsp:txXfrm>
    </dsp:sp>
    <dsp:sp modelId="{B618A032-CD33-4DA5-BF43-CD28DD4EDF6F}">
      <dsp:nvSpPr>
        <dsp:cNvPr id="0" name=""/>
        <dsp:cNvSpPr/>
      </dsp:nvSpPr>
      <dsp:spPr>
        <a:xfrm>
          <a:off x="0" y="3302678"/>
          <a:ext cx="6263640"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DB16B0-9DB8-47F7-B393-9238624694A2}">
      <dsp:nvSpPr>
        <dsp:cNvPr id="0" name=""/>
        <dsp:cNvSpPr/>
      </dsp:nvSpPr>
      <dsp:spPr>
        <a:xfrm>
          <a:off x="0" y="3302678"/>
          <a:ext cx="6263640" cy="110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US" sz="5100" kern="1200"/>
            <a:t>Eye Disease</a:t>
          </a:r>
        </a:p>
      </dsp:txBody>
      <dsp:txXfrm>
        <a:off x="0" y="3302678"/>
        <a:ext cx="6263640" cy="1100668"/>
      </dsp:txXfrm>
    </dsp:sp>
    <dsp:sp modelId="{70BAF10E-0941-4563-8E30-4397DF23AD27}">
      <dsp:nvSpPr>
        <dsp:cNvPr id="0" name=""/>
        <dsp:cNvSpPr/>
      </dsp:nvSpPr>
      <dsp:spPr>
        <a:xfrm>
          <a:off x="0" y="4403347"/>
          <a:ext cx="6263640"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587E97-A32E-42EF-8438-6CF6FB148C63}">
      <dsp:nvSpPr>
        <dsp:cNvPr id="0" name=""/>
        <dsp:cNvSpPr/>
      </dsp:nvSpPr>
      <dsp:spPr>
        <a:xfrm>
          <a:off x="0" y="4403347"/>
          <a:ext cx="6263640" cy="1100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US" sz="5100" kern="1200"/>
            <a:t>Heart failure</a:t>
          </a:r>
        </a:p>
      </dsp:txBody>
      <dsp:txXfrm>
        <a:off x="0" y="4403347"/>
        <a:ext cx="6263640" cy="110066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82AE88-E3FD-48A3-8A50-751D73E908EC}">
      <dsp:nvSpPr>
        <dsp:cNvPr id="0" name=""/>
        <dsp:cNvSpPr/>
      </dsp:nvSpPr>
      <dsp:spPr>
        <a:xfrm>
          <a:off x="0" y="502"/>
          <a:ext cx="6513603" cy="69228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32C89F-BF8D-437D-B13A-641E952A9922}">
      <dsp:nvSpPr>
        <dsp:cNvPr id="0" name=""/>
        <dsp:cNvSpPr/>
      </dsp:nvSpPr>
      <dsp:spPr>
        <a:xfrm>
          <a:off x="209416" y="156266"/>
          <a:ext cx="380756" cy="3807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8D7CD1-573D-483B-9A5D-720447D33C6B}">
      <dsp:nvSpPr>
        <dsp:cNvPr id="0" name=""/>
        <dsp:cNvSpPr/>
      </dsp:nvSpPr>
      <dsp:spPr>
        <a:xfrm>
          <a:off x="799588" y="502"/>
          <a:ext cx="5714015"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US" sz="1600" kern="1200"/>
            <a:t>Loss or increase in circulating volume</a:t>
          </a:r>
        </a:p>
      </dsp:txBody>
      <dsp:txXfrm>
        <a:off x="799588" y="502"/>
        <a:ext cx="5714015" cy="692284"/>
      </dsp:txXfrm>
    </dsp:sp>
    <dsp:sp modelId="{70FD9348-5207-4A36-A756-DDC02C066C69}">
      <dsp:nvSpPr>
        <dsp:cNvPr id="0" name=""/>
        <dsp:cNvSpPr/>
      </dsp:nvSpPr>
      <dsp:spPr>
        <a:xfrm>
          <a:off x="0" y="865858"/>
          <a:ext cx="6513603" cy="69228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88AEA9-8078-421B-AEFB-AC4A283D8FF4}">
      <dsp:nvSpPr>
        <dsp:cNvPr id="0" name=""/>
        <dsp:cNvSpPr/>
      </dsp:nvSpPr>
      <dsp:spPr>
        <a:xfrm>
          <a:off x="209416" y="1021622"/>
          <a:ext cx="380756" cy="3807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389F29-5E55-4193-8CE9-D728910C7E23}">
      <dsp:nvSpPr>
        <dsp:cNvPr id="0" name=""/>
        <dsp:cNvSpPr/>
      </dsp:nvSpPr>
      <dsp:spPr>
        <a:xfrm>
          <a:off x="799588" y="865858"/>
          <a:ext cx="5714015"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US" sz="1600" kern="1200"/>
            <a:t>Stress</a:t>
          </a:r>
        </a:p>
      </dsp:txBody>
      <dsp:txXfrm>
        <a:off x="799588" y="865858"/>
        <a:ext cx="5714015" cy="692284"/>
      </dsp:txXfrm>
    </dsp:sp>
    <dsp:sp modelId="{73FE39FD-8128-4F18-8675-C00D1E70B2B9}">
      <dsp:nvSpPr>
        <dsp:cNvPr id="0" name=""/>
        <dsp:cNvSpPr/>
      </dsp:nvSpPr>
      <dsp:spPr>
        <a:xfrm>
          <a:off x="0" y="1731214"/>
          <a:ext cx="6513603" cy="69228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AF4D0A-C00D-4534-ABC6-6FFA01964D84}">
      <dsp:nvSpPr>
        <dsp:cNvPr id="0" name=""/>
        <dsp:cNvSpPr/>
      </dsp:nvSpPr>
      <dsp:spPr>
        <a:xfrm>
          <a:off x="209416" y="1886978"/>
          <a:ext cx="380756" cy="3807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73CC38-DE7D-4F5B-A91C-6E6E3681C1BB}">
      <dsp:nvSpPr>
        <dsp:cNvPr id="0" name=""/>
        <dsp:cNvSpPr/>
      </dsp:nvSpPr>
      <dsp:spPr>
        <a:xfrm>
          <a:off x="799588" y="1731214"/>
          <a:ext cx="5714015"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US" sz="1600" kern="1200"/>
            <a:t>Obesity</a:t>
          </a:r>
        </a:p>
      </dsp:txBody>
      <dsp:txXfrm>
        <a:off x="799588" y="1731214"/>
        <a:ext cx="5714015" cy="692284"/>
      </dsp:txXfrm>
    </dsp:sp>
    <dsp:sp modelId="{B4A9AAB9-9152-42F7-A2A5-E15352E2C9D7}">
      <dsp:nvSpPr>
        <dsp:cNvPr id="0" name=""/>
        <dsp:cNvSpPr/>
      </dsp:nvSpPr>
      <dsp:spPr>
        <a:xfrm>
          <a:off x="0" y="2596570"/>
          <a:ext cx="6513603" cy="69228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D3849A-11F2-4FCE-9DBB-4A1D52F7A204}">
      <dsp:nvSpPr>
        <dsp:cNvPr id="0" name=""/>
        <dsp:cNvSpPr/>
      </dsp:nvSpPr>
      <dsp:spPr>
        <a:xfrm>
          <a:off x="209416" y="2752334"/>
          <a:ext cx="380756" cy="3807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A6D9A9-C414-4034-ABAA-B197AB073BA8}">
      <dsp:nvSpPr>
        <dsp:cNvPr id="0" name=""/>
        <dsp:cNvSpPr/>
      </dsp:nvSpPr>
      <dsp:spPr>
        <a:xfrm>
          <a:off x="799588" y="2596570"/>
          <a:ext cx="5714015"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US" sz="1600" kern="1200"/>
            <a:t>Smoking</a:t>
          </a:r>
        </a:p>
      </dsp:txBody>
      <dsp:txXfrm>
        <a:off x="799588" y="2596570"/>
        <a:ext cx="5714015" cy="692284"/>
      </dsp:txXfrm>
    </dsp:sp>
    <dsp:sp modelId="{13A8C5D8-6635-4160-990A-F2874FFD9756}">
      <dsp:nvSpPr>
        <dsp:cNvPr id="0" name=""/>
        <dsp:cNvSpPr/>
      </dsp:nvSpPr>
      <dsp:spPr>
        <a:xfrm>
          <a:off x="0" y="3461926"/>
          <a:ext cx="6513603" cy="69228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A81D04-8F37-4619-A672-8CD9C0E1A275}">
      <dsp:nvSpPr>
        <dsp:cNvPr id="0" name=""/>
        <dsp:cNvSpPr/>
      </dsp:nvSpPr>
      <dsp:spPr>
        <a:xfrm>
          <a:off x="209416" y="3617690"/>
          <a:ext cx="380756" cy="3807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796578-1F20-4981-95D4-1D2FE37D3D6D}">
      <dsp:nvSpPr>
        <dsp:cNvPr id="0" name=""/>
        <dsp:cNvSpPr/>
      </dsp:nvSpPr>
      <dsp:spPr>
        <a:xfrm>
          <a:off x="799588" y="3461926"/>
          <a:ext cx="5714015"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US" sz="1600" kern="1200"/>
            <a:t>Alcohol</a:t>
          </a:r>
        </a:p>
      </dsp:txBody>
      <dsp:txXfrm>
        <a:off x="799588" y="3461926"/>
        <a:ext cx="5714015" cy="692284"/>
      </dsp:txXfrm>
    </dsp:sp>
    <dsp:sp modelId="{2D89F2E1-8557-4D7C-AC36-95CF0DFFE5D3}">
      <dsp:nvSpPr>
        <dsp:cNvPr id="0" name=""/>
        <dsp:cNvSpPr/>
      </dsp:nvSpPr>
      <dsp:spPr>
        <a:xfrm>
          <a:off x="0" y="4327282"/>
          <a:ext cx="6513603" cy="69228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1A558A-2760-4D75-80EB-0663E190259A}">
      <dsp:nvSpPr>
        <dsp:cNvPr id="0" name=""/>
        <dsp:cNvSpPr/>
      </dsp:nvSpPr>
      <dsp:spPr>
        <a:xfrm>
          <a:off x="209416" y="4483046"/>
          <a:ext cx="380756" cy="38075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CADF87-E5C2-4E14-BDB4-D01E4850A2D3}">
      <dsp:nvSpPr>
        <dsp:cNvPr id="0" name=""/>
        <dsp:cNvSpPr/>
      </dsp:nvSpPr>
      <dsp:spPr>
        <a:xfrm>
          <a:off x="799588" y="4327282"/>
          <a:ext cx="5714015"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US" sz="1600" kern="1200"/>
            <a:t>Heat or cold</a:t>
          </a:r>
        </a:p>
      </dsp:txBody>
      <dsp:txXfrm>
        <a:off x="799588" y="4327282"/>
        <a:ext cx="5714015" cy="692284"/>
      </dsp:txXfrm>
    </dsp:sp>
    <dsp:sp modelId="{5179CFC2-5D46-4938-99D7-E5A2C3A5173D}">
      <dsp:nvSpPr>
        <dsp:cNvPr id="0" name=""/>
        <dsp:cNvSpPr/>
      </dsp:nvSpPr>
      <dsp:spPr>
        <a:xfrm>
          <a:off x="0" y="5192638"/>
          <a:ext cx="6513603" cy="69228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085490-52B9-41F3-9F4B-C6E01F3B9C79}">
      <dsp:nvSpPr>
        <dsp:cNvPr id="0" name=""/>
        <dsp:cNvSpPr/>
      </dsp:nvSpPr>
      <dsp:spPr>
        <a:xfrm>
          <a:off x="209416" y="5348402"/>
          <a:ext cx="380756" cy="38075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3FFB9D-7A93-45CD-85B9-4062F614DD6A}">
      <dsp:nvSpPr>
        <dsp:cNvPr id="0" name=""/>
        <dsp:cNvSpPr/>
      </dsp:nvSpPr>
      <dsp:spPr>
        <a:xfrm>
          <a:off x="799588" y="5192638"/>
          <a:ext cx="5714015" cy="692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267" tIns="73267" rIns="73267" bIns="73267" numCol="1" spcCol="1270" anchor="ctr" anchorCtr="0">
          <a:noAutofit/>
        </a:bodyPr>
        <a:lstStyle/>
        <a:p>
          <a:pPr marL="0" lvl="0" indent="0" algn="l" defTabSz="711200">
            <a:lnSpc>
              <a:spcPct val="90000"/>
            </a:lnSpc>
            <a:spcBef>
              <a:spcPct val="0"/>
            </a:spcBef>
            <a:spcAft>
              <a:spcPct val="35000"/>
            </a:spcAft>
            <a:buNone/>
          </a:pPr>
          <a:r>
            <a:rPr lang="en-US" sz="1600" kern="1200"/>
            <a:t>Vessel disease</a:t>
          </a:r>
        </a:p>
      </dsp:txBody>
      <dsp:txXfrm>
        <a:off x="799588" y="5192638"/>
        <a:ext cx="5714015" cy="69228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6F71B-0D2E-4DF0-AD39-B5DAACE74AF5}">
      <dsp:nvSpPr>
        <dsp:cNvPr id="0" name=""/>
        <dsp:cNvSpPr/>
      </dsp:nvSpPr>
      <dsp:spPr>
        <a:xfrm>
          <a:off x="559" y="729260"/>
          <a:ext cx="4821361" cy="289281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977900">
            <a:lnSpc>
              <a:spcPct val="90000"/>
            </a:lnSpc>
            <a:spcBef>
              <a:spcPct val="0"/>
            </a:spcBef>
            <a:spcAft>
              <a:spcPct val="35000"/>
            </a:spcAft>
            <a:buNone/>
          </a:pPr>
          <a:r>
            <a:rPr lang="en-GB" sz="2200" kern="1200"/>
            <a:t>The parasympathetic nervous system can decrease the heart rate. Therefore, by shutting off the sympathetic stimulation and boosting the parasympathetic stimulation, we decrease the heart rate and stroke volume, which decreases the cardiac output and decreases blood pressure.</a:t>
          </a:r>
          <a:endParaRPr lang="en-US" sz="2200" kern="1200"/>
        </a:p>
      </dsp:txBody>
      <dsp:txXfrm>
        <a:off x="559" y="729260"/>
        <a:ext cx="4821361" cy="2892816"/>
      </dsp:txXfrm>
    </dsp:sp>
    <dsp:sp modelId="{83C526FF-B5F2-43D8-9FBC-317A8A26C4C8}">
      <dsp:nvSpPr>
        <dsp:cNvPr id="0" name=""/>
        <dsp:cNvSpPr/>
      </dsp:nvSpPr>
      <dsp:spPr>
        <a:xfrm>
          <a:off x="4896197" y="2054169"/>
          <a:ext cx="723204" cy="243000"/>
        </a:xfrm>
        <a:prstGeom prst="rightArrow">
          <a:avLst>
            <a:gd name="adj1" fmla="val 50000"/>
            <a:gd name="adj2" fmla="val 5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6E2C40-8185-4EF8-A21E-2AA515424827}">
      <dsp:nvSpPr>
        <dsp:cNvPr id="0" name=""/>
        <dsp:cNvSpPr/>
      </dsp:nvSpPr>
      <dsp:spPr>
        <a:xfrm>
          <a:off x="5693678" y="729260"/>
          <a:ext cx="4821361" cy="289281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977900">
            <a:lnSpc>
              <a:spcPct val="90000"/>
            </a:lnSpc>
            <a:spcBef>
              <a:spcPct val="0"/>
            </a:spcBef>
            <a:spcAft>
              <a:spcPct val="35000"/>
            </a:spcAft>
            <a:buNone/>
          </a:pPr>
          <a:r>
            <a:rPr lang="en-GB" sz="2200" kern="1200"/>
            <a:t>Second, if the baroreceptors are detecting that blood pressure is too high, the cardio regulatory centre of the medulla will also decrease sympathetic input to the blood vessels. This causes vasodilation, which decreases total peripheral resistance and decreases blood pressure.</a:t>
          </a:r>
          <a:endParaRPr lang="en-US" sz="2200" kern="1200"/>
        </a:p>
      </dsp:txBody>
      <dsp:txXfrm>
        <a:off x="5693678" y="729260"/>
        <a:ext cx="4821361" cy="289281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790DB6-6BA6-4CCB-945D-A9F3D3186D57}">
      <dsp:nvSpPr>
        <dsp:cNvPr id="0" name=""/>
        <dsp:cNvSpPr/>
      </dsp:nvSpPr>
      <dsp:spPr>
        <a:xfrm>
          <a:off x="1286" y="71523"/>
          <a:ext cx="2743298" cy="3642371"/>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The heart muscle is also stimulated to pump with more force, and this increases the stroke volume. When heart rate and stroke volume increase, we see an increase in cardiac output. </a:t>
          </a:r>
        </a:p>
      </dsp:txBody>
      <dsp:txXfrm>
        <a:off x="81634" y="151871"/>
        <a:ext cx="2582602" cy="3481675"/>
      </dsp:txXfrm>
    </dsp:sp>
    <dsp:sp modelId="{7A488FB5-81BB-40F0-B8D0-3EE5072E69A0}">
      <dsp:nvSpPr>
        <dsp:cNvPr id="0" name=""/>
        <dsp:cNvSpPr/>
      </dsp:nvSpPr>
      <dsp:spPr>
        <a:xfrm>
          <a:off x="3018914" y="1552540"/>
          <a:ext cx="581579" cy="680338"/>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018914" y="1688608"/>
        <a:ext cx="407105" cy="408202"/>
      </dsp:txXfrm>
    </dsp:sp>
    <dsp:sp modelId="{9BD394E4-1603-4161-A87A-CBCB6B8EB443}">
      <dsp:nvSpPr>
        <dsp:cNvPr id="0" name=""/>
        <dsp:cNvSpPr/>
      </dsp:nvSpPr>
      <dsp:spPr>
        <a:xfrm>
          <a:off x="3841904" y="71523"/>
          <a:ext cx="2743298" cy="3642371"/>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An increase in cardiac output causes an increased blood pressure, restoring blood pressure back to a normal level. Second, this causes an increased sympathetic input to the blood vessels, which stimulate the smooth muscle to contract, causing vasoconstriction, which increases total peripheral resistance and increases blood pressure.</a:t>
          </a:r>
        </a:p>
      </dsp:txBody>
      <dsp:txXfrm>
        <a:off x="3922252" y="151871"/>
        <a:ext cx="2582602" cy="348167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0D26C-EA9D-47B9-BC18-F33E05D330A0}">
      <dsp:nvSpPr>
        <dsp:cNvPr id="0" name=""/>
        <dsp:cNvSpPr/>
      </dsp:nvSpPr>
      <dsp:spPr>
        <a:xfrm>
          <a:off x="0" y="688193"/>
          <a:ext cx="6263640" cy="131274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Protects body against foreign material </a:t>
          </a:r>
        </a:p>
      </dsp:txBody>
      <dsp:txXfrm>
        <a:off x="64083" y="752276"/>
        <a:ext cx="6135474" cy="1184574"/>
      </dsp:txXfrm>
    </dsp:sp>
    <dsp:sp modelId="{450BFB9B-5250-413F-8C3A-37A9DBFB431F}">
      <dsp:nvSpPr>
        <dsp:cNvPr id="0" name=""/>
        <dsp:cNvSpPr/>
      </dsp:nvSpPr>
      <dsp:spPr>
        <a:xfrm>
          <a:off x="0" y="2095973"/>
          <a:ext cx="6263640" cy="131274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Assists in circulation of body fluids between cells and bloodstream </a:t>
          </a:r>
        </a:p>
      </dsp:txBody>
      <dsp:txXfrm>
        <a:off x="64083" y="2160056"/>
        <a:ext cx="6135474" cy="1184574"/>
      </dsp:txXfrm>
    </dsp:sp>
    <dsp:sp modelId="{C3B5A475-274C-4F2E-B437-61A3A633666D}">
      <dsp:nvSpPr>
        <dsp:cNvPr id="0" name=""/>
        <dsp:cNvSpPr/>
      </dsp:nvSpPr>
      <dsp:spPr>
        <a:xfrm>
          <a:off x="0" y="3503754"/>
          <a:ext cx="6263640" cy="131274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Transports dietary fats</a:t>
          </a:r>
        </a:p>
      </dsp:txBody>
      <dsp:txXfrm>
        <a:off x="64083" y="3567837"/>
        <a:ext cx="6135474" cy="118457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BFE9CF-C2B4-435D-AA7A-F70B27135943}">
      <dsp:nvSpPr>
        <dsp:cNvPr id="0" name=""/>
        <dsp:cNvSpPr/>
      </dsp:nvSpPr>
      <dsp:spPr>
        <a:xfrm>
          <a:off x="0" y="20448"/>
          <a:ext cx="6263640" cy="10328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Microscopic closed-ended vessels </a:t>
          </a:r>
          <a:endParaRPr lang="en-US" sz="2600" kern="1200"/>
        </a:p>
      </dsp:txBody>
      <dsp:txXfrm>
        <a:off x="50420" y="70868"/>
        <a:ext cx="6162800" cy="932014"/>
      </dsp:txXfrm>
    </dsp:sp>
    <dsp:sp modelId="{D7FB92F4-8E82-45FA-8F26-97F9F0802A6C}">
      <dsp:nvSpPr>
        <dsp:cNvPr id="0" name=""/>
        <dsp:cNvSpPr/>
      </dsp:nvSpPr>
      <dsp:spPr>
        <a:xfrm>
          <a:off x="0" y="1128182"/>
          <a:ext cx="6263640" cy="10328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Located next to blood capillaries in tissue spaces </a:t>
          </a:r>
          <a:endParaRPr lang="en-US" sz="2600" kern="1200"/>
        </a:p>
      </dsp:txBody>
      <dsp:txXfrm>
        <a:off x="50420" y="1178602"/>
        <a:ext cx="6162800" cy="932014"/>
      </dsp:txXfrm>
    </dsp:sp>
    <dsp:sp modelId="{CD38DA5D-920A-4041-8CB2-2262EC9EA240}">
      <dsp:nvSpPr>
        <dsp:cNvPr id="0" name=""/>
        <dsp:cNvSpPr/>
      </dsp:nvSpPr>
      <dsp:spPr>
        <a:xfrm>
          <a:off x="0" y="2235916"/>
          <a:ext cx="6263640" cy="10328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Larger diameter than blood capillaries </a:t>
          </a:r>
          <a:endParaRPr lang="en-US" sz="2600" kern="1200"/>
        </a:p>
      </dsp:txBody>
      <dsp:txXfrm>
        <a:off x="50420" y="2286336"/>
        <a:ext cx="6162800" cy="932014"/>
      </dsp:txXfrm>
    </dsp:sp>
    <dsp:sp modelId="{169F7C69-B481-4092-AAE6-3A207F0F6996}">
      <dsp:nvSpPr>
        <dsp:cNvPr id="0" name=""/>
        <dsp:cNvSpPr/>
      </dsp:nvSpPr>
      <dsp:spPr>
        <a:xfrm>
          <a:off x="0" y="3343651"/>
          <a:ext cx="6263640" cy="10328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Are very permeable and collect tissue fluid and proteins </a:t>
          </a:r>
          <a:endParaRPr lang="en-US" sz="2600" kern="1200"/>
        </a:p>
      </dsp:txBody>
      <dsp:txXfrm>
        <a:off x="50420" y="3394071"/>
        <a:ext cx="6162800" cy="932014"/>
      </dsp:txXfrm>
    </dsp:sp>
    <dsp:sp modelId="{2A9CFBAE-4327-49E2-AC68-F15D85BB3890}">
      <dsp:nvSpPr>
        <dsp:cNvPr id="0" name=""/>
        <dsp:cNvSpPr/>
      </dsp:nvSpPr>
      <dsp:spPr>
        <a:xfrm>
          <a:off x="0" y="4451385"/>
          <a:ext cx="6263640" cy="103285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Lymph capillaries merge to form larger lymph vessels</a:t>
          </a:r>
          <a:endParaRPr lang="en-US" sz="2600" kern="1200"/>
        </a:p>
      </dsp:txBody>
      <dsp:txXfrm>
        <a:off x="50420" y="4501805"/>
        <a:ext cx="6162800" cy="93201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FAB9A1-0673-477F-95AE-FE3B42524686}">
      <dsp:nvSpPr>
        <dsp:cNvPr id="0" name=""/>
        <dsp:cNvSpPr/>
      </dsp:nvSpPr>
      <dsp:spPr>
        <a:xfrm>
          <a:off x="0" y="148615"/>
          <a:ext cx="6263640" cy="167821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Resemble veins but have thinner walls and more valves </a:t>
          </a:r>
        </a:p>
      </dsp:txBody>
      <dsp:txXfrm>
        <a:off x="81924" y="230539"/>
        <a:ext cx="6099792" cy="1514370"/>
      </dsp:txXfrm>
    </dsp:sp>
    <dsp:sp modelId="{96D89850-9CA3-4E9F-B875-B58AF376C1F0}">
      <dsp:nvSpPr>
        <dsp:cNvPr id="0" name=""/>
        <dsp:cNvSpPr/>
      </dsp:nvSpPr>
      <dsp:spPr>
        <a:xfrm>
          <a:off x="0" y="1913234"/>
          <a:ext cx="6263640" cy="1678218"/>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Ends of endothelial cells overlap - Act as one-way valves allowing interstitial fluid to flow in but not out </a:t>
          </a:r>
        </a:p>
      </dsp:txBody>
      <dsp:txXfrm>
        <a:off x="81924" y="1995158"/>
        <a:ext cx="6099792" cy="1514370"/>
      </dsp:txXfrm>
    </dsp:sp>
    <dsp:sp modelId="{C08657F0-EA7E-4E1F-93F5-02BFFC56F314}">
      <dsp:nvSpPr>
        <dsp:cNvPr id="0" name=""/>
        <dsp:cNvSpPr/>
      </dsp:nvSpPr>
      <dsp:spPr>
        <a:xfrm>
          <a:off x="0" y="3677853"/>
          <a:ext cx="6263640" cy="1678218"/>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Attached to surrounding tissue by anchoring filaments</a:t>
          </a:r>
        </a:p>
      </dsp:txBody>
      <dsp:txXfrm>
        <a:off x="81924" y="3759777"/>
        <a:ext cx="6099792" cy="151437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242DAD-37B1-4542-A97F-E9571FE3D3A3}">
      <dsp:nvSpPr>
        <dsp:cNvPr id="0" name=""/>
        <dsp:cNvSpPr/>
      </dsp:nvSpPr>
      <dsp:spPr>
        <a:xfrm>
          <a:off x="0" y="825626"/>
          <a:ext cx="6263640" cy="91367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No pump for lymph </a:t>
          </a:r>
          <a:endParaRPr lang="en-US" sz="2300" kern="1200"/>
        </a:p>
      </dsp:txBody>
      <dsp:txXfrm>
        <a:off x="44602" y="870228"/>
        <a:ext cx="6174436" cy="824474"/>
      </dsp:txXfrm>
    </dsp:sp>
    <dsp:sp modelId="{C8D12C1F-DCD1-48CB-8F85-F41146B65936}">
      <dsp:nvSpPr>
        <dsp:cNvPr id="0" name=""/>
        <dsp:cNvSpPr/>
      </dsp:nvSpPr>
      <dsp:spPr>
        <a:xfrm>
          <a:off x="0" y="1805545"/>
          <a:ext cx="6263640" cy="91367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Lymph is kept moving by: - Constriction of vessels - Skeletal muscle pump - Respiratory pump </a:t>
          </a:r>
          <a:endParaRPr lang="en-US" sz="2300" kern="1200" dirty="0"/>
        </a:p>
      </dsp:txBody>
      <dsp:txXfrm>
        <a:off x="44602" y="1850147"/>
        <a:ext cx="6174436" cy="824474"/>
      </dsp:txXfrm>
    </dsp:sp>
    <dsp:sp modelId="{C484194F-83CF-4F75-8ED3-A47A7A824614}">
      <dsp:nvSpPr>
        <dsp:cNvPr id="0" name=""/>
        <dsp:cNvSpPr/>
      </dsp:nvSpPr>
      <dsp:spPr>
        <a:xfrm>
          <a:off x="0" y="2785464"/>
          <a:ext cx="6263640" cy="91367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At intervals along vessels lymph flows into lymph nodes </a:t>
          </a:r>
          <a:endParaRPr lang="en-US" sz="2300" kern="1200"/>
        </a:p>
      </dsp:txBody>
      <dsp:txXfrm>
        <a:off x="44602" y="2830066"/>
        <a:ext cx="6174436" cy="824474"/>
      </dsp:txXfrm>
    </dsp:sp>
    <dsp:sp modelId="{7AB9F752-A4BE-4C7A-A4ED-A45A54ED9357}">
      <dsp:nvSpPr>
        <dsp:cNvPr id="0" name=""/>
        <dsp:cNvSpPr/>
      </dsp:nvSpPr>
      <dsp:spPr>
        <a:xfrm>
          <a:off x="0" y="3765382"/>
          <a:ext cx="6263640" cy="91367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Lymphatic vessels unite to form lymph trunks</a:t>
          </a:r>
          <a:endParaRPr lang="en-US" sz="2300" kern="1200"/>
        </a:p>
      </dsp:txBody>
      <dsp:txXfrm>
        <a:off x="44602" y="3809984"/>
        <a:ext cx="6174436" cy="82447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A27D53-EEE8-46D5-A1C6-56B5355A5864}">
      <dsp:nvSpPr>
        <dsp:cNvPr id="0" name=""/>
        <dsp:cNvSpPr/>
      </dsp:nvSpPr>
      <dsp:spPr>
        <a:xfrm>
          <a:off x="0" y="143"/>
          <a:ext cx="6263640" cy="175032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formed by lymphatic vessels uniting </a:t>
          </a:r>
        </a:p>
      </dsp:txBody>
      <dsp:txXfrm>
        <a:off x="85444" y="85587"/>
        <a:ext cx="6092752" cy="1579432"/>
      </dsp:txXfrm>
    </dsp:sp>
    <dsp:sp modelId="{0905BC81-8BAD-4BCD-98D4-66265338B67A}">
      <dsp:nvSpPr>
        <dsp:cNvPr id="0" name=""/>
        <dsp:cNvSpPr/>
      </dsp:nvSpPr>
      <dsp:spPr>
        <a:xfrm>
          <a:off x="0" y="1877183"/>
          <a:ext cx="6263640" cy="175032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large tubes </a:t>
          </a:r>
        </a:p>
      </dsp:txBody>
      <dsp:txXfrm>
        <a:off x="85444" y="1962627"/>
        <a:ext cx="6092752" cy="1579432"/>
      </dsp:txXfrm>
    </dsp:sp>
    <dsp:sp modelId="{C928465E-11A9-4085-A69C-B9FD25595983}">
      <dsp:nvSpPr>
        <dsp:cNvPr id="0" name=""/>
        <dsp:cNvSpPr/>
      </dsp:nvSpPr>
      <dsp:spPr>
        <a:xfrm>
          <a:off x="0" y="3754224"/>
          <a:ext cx="6263640" cy="175032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Empty their lymph into lymphatic ducts</a:t>
          </a:r>
        </a:p>
      </dsp:txBody>
      <dsp:txXfrm>
        <a:off x="85444" y="3839668"/>
        <a:ext cx="6092752" cy="157943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D970D4-7C8B-4EDB-AAE1-156DEE30E93E}">
      <dsp:nvSpPr>
        <dsp:cNvPr id="0" name=""/>
        <dsp:cNvSpPr/>
      </dsp:nvSpPr>
      <dsp:spPr>
        <a:xfrm>
          <a:off x="0" y="61824"/>
          <a:ext cx="6263640" cy="173415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Lymph empties into two conducting ducts: </a:t>
          </a:r>
        </a:p>
      </dsp:txBody>
      <dsp:txXfrm>
        <a:off x="84655" y="146479"/>
        <a:ext cx="6094330" cy="1564849"/>
      </dsp:txXfrm>
    </dsp:sp>
    <dsp:sp modelId="{FEB8D637-92E8-49D7-9BFE-8FA3867EE526}">
      <dsp:nvSpPr>
        <dsp:cNvPr id="0" name=""/>
        <dsp:cNvSpPr/>
      </dsp:nvSpPr>
      <dsp:spPr>
        <a:xfrm>
          <a:off x="0" y="1885264"/>
          <a:ext cx="6263640" cy="173415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the thoracic duct (left lymphatic duct) - the right lymphatic duct</a:t>
          </a:r>
        </a:p>
      </dsp:txBody>
      <dsp:txXfrm>
        <a:off x="84655" y="1969919"/>
        <a:ext cx="6094330" cy="1564849"/>
      </dsp:txXfrm>
    </dsp:sp>
    <dsp:sp modelId="{D9AFE5B9-4B50-4BD9-AD11-A8813F9E4258}">
      <dsp:nvSpPr>
        <dsp:cNvPr id="0" name=""/>
        <dsp:cNvSpPr/>
      </dsp:nvSpPr>
      <dsp:spPr>
        <a:xfrm>
          <a:off x="0" y="3708703"/>
          <a:ext cx="6263640" cy="1734159"/>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Lymph from these ducts enters the blood stream via the left subclavian vein and the right subclavian vein</a:t>
          </a:r>
        </a:p>
      </dsp:txBody>
      <dsp:txXfrm>
        <a:off x="84655" y="3793358"/>
        <a:ext cx="6094330" cy="156484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6EA932-E2E1-4766-A0F7-8C462AAAF918}">
      <dsp:nvSpPr>
        <dsp:cNvPr id="0" name=""/>
        <dsp:cNvSpPr/>
      </dsp:nvSpPr>
      <dsp:spPr>
        <a:xfrm>
          <a:off x="577494" y="454257"/>
          <a:ext cx="4769703" cy="4769703"/>
        </a:xfrm>
        <a:prstGeom prst="pie">
          <a:avLst>
            <a:gd name="adj1" fmla="val 16200000"/>
            <a:gd name="adj2" fmla="val 540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kern="1200"/>
            <a:t>As lymph passes through a node bacteria and other foreign materials are trapped by reticular fibers within the node - bacteria are then phagocytized by macrophages.</a:t>
          </a:r>
        </a:p>
      </dsp:txBody>
      <dsp:txXfrm>
        <a:off x="2962346" y="1164034"/>
        <a:ext cx="1675074" cy="3350149"/>
      </dsp:txXfrm>
    </dsp:sp>
    <dsp:sp modelId="{084980D0-359B-4EC1-B485-9C998CA2BA60}">
      <dsp:nvSpPr>
        <dsp:cNvPr id="0" name=""/>
        <dsp:cNvSpPr/>
      </dsp:nvSpPr>
      <dsp:spPr>
        <a:xfrm>
          <a:off x="463929" y="454257"/>
          <a:ext cx="4769703" cy="4769703"/>
        </a:xfrm>
        <a:prstGeom prst="pie">
          <a:avLst>
            <a:gd name="adj1" fmla="val 5400000"/>
            <a:gd name="adj2" fmla="val 1620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kern="1200"/>
            <a:t>plasma cells produce antibodies to antigens in the lymph • antibodies, lymphocytes, and monocytes are eventually returned to the blood via subclavian veins</a:t>
          </a:r>
        </a:p>
      </dsp:txBody>
      <dsp:txXfrm>
        <a:off x="1145316" y="1164034"/>
        <a:ext cx="1675074" cy="3350149"/>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1FB25C-A5F0-4EB6-B7F4-5624A7034245}">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102F71-AC42-4199-9707-2A96774E763A}">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0" tIns="228600" rIns="228600" bIns="228600" numCol="1" spcCol="1270" anchor="t" anchorCtr="0">
          <a:noAutofit/>
        </a:bodyPr>
        <a:lstStyle/>
        <a:p>
          <a:pPr marL="0" lvl="0" indent="0" algn="l" defTabSz="2667000">
            <a:lnSpc>
              <a:spcPct val="90000"/>
            </a:lnSpc>
            <a:spcBef>
              <a:spcPct val="0"/>
            </a:spcBef>
            <a:spcAft>
              <a:spcPct val="35000"/>
            </a:spcAft>
            <a:buNone/>
          </a:pPr>
          <a:r>
            <a:rPr lang="en-GB" sz="6000" b="1" u="sng" kern="1200"/>
            <a:t>Amylase</a:t>
          </a:r>
          <a:endParaRPr lang="en-US" sz="6000" kern="1200"/>
        </a:p>
      </dsp:txBody>
      <dsp:txXfrm>
        <a:off x="0" y="0"/>
        <a:ext cx="6900512" cy="1384035"/>
      </dsp:txXfrm>
    </dsp:sp>
    <dsp:sp modelId="{DC65B10A-2196-457B-A8AA-3592C32FB466}">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0518DE-CB01-424D-8533-F2A8B984A9FB}">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0" tIns="228600" rIns="228600" bIns="228600" numCol="1" spcCol="1270" anchor="t" anchorCtr="0">
          <a:noAutofit/>
        </a:bodyPr>
        <a:lstStyle/>
        <a:p>
          <a:pPr marL="0" lvl="0" indent="0" algn="l" defTabSz="2667000">
            <a:lnSpc>
              <a:spcPct val="90000"/>
            </a:lnSpc>
            <a:spcBef>
              <a:spcPct val="0"/>
            </a:spcBef>
            <a:spcAft>
              <a:spcPct val="35000"/>
            </a:spcAft>
            <a:buNone/>
          </a:pPr>
          <a:r>
            <a:rPr lang="en-GB" sz="6000" kern="1200"/>
            <a:t>Where is it made? </a:t>
          </a:r>
          <a:endParaRPr lang="en-US" sz="6000" kern="1200"/>
        </a:p>
      </dsp:txBody>
      <dsp:txXfrm>
        <a:off x="0" y="1384035"/>
        <a:ext cx="6900512" cy="1384035"/>
      </dsp:txXfrm>
    </dsp:sp>
    <dsp:sp modelId="{E0A43005-E5CD-4198-9AFF-49D101796D9B}">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65C935-B6B0-4835-BCAD-489FE9BC52FE}">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0" tIns="228600" rIns="228600" bIns="228600" numCol="1" spcCol="1270" anchor="t" anchorCtr="0">
          <a:noAutofit/>
        </a:bodyPr>
        <a:lstStyle/>
        <a:p>
          <a:pPr marL="0" lvl="0" indent="0" algn="l" defTabSz="2667000">
            <a:lnSpc>
              <a:spcPct val="90000"/>
            </a:lnSpc>
            <a:spcBef>
              <a:spcPct val="0"/>
            </a:spcBef>
            <a:spcAft>
              <a:spcPct val="35000"/>
            </a:spcAft>
            <a:buNone/>
          </a:pPr>
          <a:r>
            <a:rPr lang="en-GB" sz="6000" kern="1200"/>
            <a:t>Where does it work?</a:t>
          </a:r>
          <a:endParaRPr lang="en-US" sz="6000" kern="1200"/>
        </a:p>
      </dsp:txBody>
      <dsp:txXfrm>
        <a:off x="0" y="2768070"/>
        <a:ext cx="6900512" cy="1384035"/>
      </dsp:txXfrm>
    </dsp:sp>
    <dsp:sp modelId="{DC9C6B7D-B87F-4549-9575-704929E98291}">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26DB92-65A9-4CCE-B2E0-446B3C29CD92}">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0" tIns="228600" rIns="228600" bIns="228600" numCol="1" spcCol="1270" anchor="t" anchorCtr="0">
          <a:noAutofit/>
        </a:bodyPr>
        <a:lstStyle/>
        <a:p>
          <a:pPr marL="0" lvl="0" indent="0" algn="l" defTabSz="2667000">
            <a:lnSpc>
              <a:spcPct val="90000"/>
            </a:lnSpc>
            <a:spcBef>
              <a:spcPct val="0"/>
            </a:spcBef>
            <a:spcAft>
              <a:spcPct val="35000"/>
            </a:spcAft>
            <a:buNone/>
          </a:pPr>
          <a:r>
            <a:rPr lang="en-GB" sz="6000" kern="1200"/>
            <a:t>What does it do?</a:t>
          </a:r>
          <a:endParaRPr lang="en-US" sz="6000" kern="1200"/>
        </a:p>
      </dsp:txBody>
      <dsp:txXfrm>
        <a:off x="0" y="4152105"/>
        <a:ext cx="6900512" cy="138403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85A6F1-C401-46A6-8B44-CB6ECC7F1223}">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879238-ACFF-4669-81DB-CA624CF0899B}">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u="sng" kern="1200"/>
            <a:t>Amylase</a:t>
          </a:r>
          <a:endParaRPr lang="en-US" sz="2700" kern="1200"/>
        </a:p>
      </dsp:txBody>
      <dsp:txXfrm>
        <a:off x="0" y="0"/>
        <a:ext cx="6900512" cy="1384035"/>
      </dsp:txXfrm>
    </dsp:sp>
    <dsp:sp modelId="{18C379B3-004E-4741-8A72-90781F863B0D}">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EAB902-F807-4B15-A2B7-D85E7468D2A1}">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Where is it made? Mouth in the salivary glands, and in the pancreas</a:t>
          </a:r>
          <a:endParaRPr lang="en-US" sz="2700" kern="1200"/>
        </a:p>
      </dsp:txBody>
      <dsp:txXfrm>
        <a:off x="0" y="1384035"/>
        <a:ext cx="6900512" cy="1384035"/>
      </dsp:txXfrm>
    </dsp:sp>
    <dsp:sp modelId="{46991B38-4D95-4BA7-AA73-D8FFA74ADB7F}">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4FE0B7-D1B7-4D60-ADDF-32ED32C530E5}">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Where does it work? Mouth and duodenum</a:t>
          </a:r>
          <a:endParaRPr lang="en-US" sz="2700" kern="1200"/>
        </a:p>
      </dsp:txBody>
      <dsp:txXfrm>
        <a:off x="0" y="2768070"/>
        <a:ext cx="6900512" cy="1384035"/>
      </dsp:txXfrm>
    </dsp:sp>
    <dsp:sp modelId="{AC7CA750-4F89-4DF6-93F2-A0A00EB3C990}">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E9AEA8-5749-4232-A3D2-E3D880021893}">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What does it do? Converts starch/ carbohydrates to maltose in the mouth and in the duodenum maltose- glucose.</a:t>
          </a:r>
          <a:endParaRPr lang="en-US" sz="2700" kern="1200"/>
        </a:p>
      </dsp:txBody>
      <dsp:txXfrm>
        <a:off x="0" y="4152105"/>
        <a:ext cx="6900512" cy="1384035"/>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C1351C-D164-49A1-BD62-49CF5E7D6AC3}">
      <dsp:nvSpPr>
        <dsp:cNvPr id="0" name=""/>
        <dsp:cNvSpPr/>
      </dsp:nvSpPr>
      <dsp:spPr>
        <a:xfrm>
          <a:off x="0" y="514335"/>
          <a:ext cx="6900512" cy="13911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l" defTabSz="2578100">
            <a:lnSpc>
              <a:spcPct val="90000"/>
            </a:lnSpc>
            <a:spcBef>
              <a:spcPct val="0"/>
            </a:spcBef>
            <a:spcAft>
              <a:spcPct val="35000"/>
            </a:spcAft>
            <a:buNone/>
          </a:pPr>
          <a:r>
            <a:rPr lang="en-GB" sz="5800" kern="1200"/>
            <a:t>Where is it made? </a:t>
          </a:r>
          <a:endParaRPr lang="en-US" sz="5800" kern="1200"/>
        </a:p>
      </dsp:txBody>
      <dsp:txXfrm>
        <a:off x="67909" y="582244"/>
        <a:ext cx="6764694" cy="1255312"/>
      </dsp:txXfrm>
    </dsp:sp>
    <dsp:sp modelId="{50E3D9D8-C4C8-40DF-8566-212803233B78}">
      <dsp:nvSpPr>
        <dsp:cNvPr id="0" name=""/>
        <dsp:cNvSpPr/>
      </dsp:nvSpPr>
      <dsp:spPr>
        <a:xfrm>
          <a:off x="0" y="2072505"/>
          <a:ext cx="6900512" cy="139113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l" defTabSz="2578100">
            <a:lnSpc>
              <a:spcPct val="90000"/>
            </a:lnSpc>
            <a:spcBef>
              <a:spcPct val="0"/>
            </a:spcBef>
            <a:spcAft>
              <a:spcPct val="35000"/>
            </a:spcAft>
            <a:buNone/>
          </a:pPr>
          <a:r>
            <a:rPr lang="en-GB" sz="5800" kern="1200"/>
            <a:t>Where does it work?</a:t>
          </a:r>
          <a:endParaRPr lang="en-US" sz="5800" kern="1200"/>
        </a:p>
      </dsp:txBody>
      <dsp:txXfrm>
        <a:off x="67909" y="2140414"/>
        <a:ext cx="6764694" cy="1255312"/>
      </dsp:txXfrm>
    </dsp:sp>
    <dsp:sp modelId="{788D5F57-2F67-4A5E-B78F-6627A058D6E3}">
      <dsp:nvSpPr>
        <dsp:cNvPr id="0" name=""/>
        <dsp:cNvSpPr/>
      </dsp:nvSpPr>
      <dsp:spPr>
        <a:xfrm>
          <a:off x="0" y="3630675"/>
          <a:ext cx="6900512" cy="139113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l" defTabSz="2578100">
            <a:lnSpc>
              <a:spcPct val="90000"/>
            </a:lnSpc>
            <a:spcBef>
              <a:spcPct val="0"/>
            </a:spcBef>
            <a:spcAft>
              <a:spcPct val="35000"/>
            </a:spcAft>
            <a:buNone/>
          </a:pPr>
          <a:r>
            <a:rPr lang="en-GB" sz="5800" kern="1200"/>
            <a:t>What does it do?</a:t>
          </a:r>
          <a:endParaRPr lang="en-US" sz="5800" kern="1200"/>
        </a:p>
      </dsp:txBody>
      <dsp:txXfrm>
        <a:off x="67909" y="3698584"/>
        <a:ext cx="6764694" cy="1255312"/>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F09611-FDCA-4409-B479-C2AA7DF675BA}">
      <dsp:nvSpPr>
        <dsp:cNvPr id="0" name=""/>
        <dsp:cNvSpPr/>
      </dsp:nvSpPr>
      <dsp:spPr>
        <a:xfrm>
          <a:off x="0" y="3650"/>
          <a:ext cx="6900512" cy="13109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b="1" u="sng" kern="1200"/>
            <a:t>Protease</a:t>
          </a:r>
          <a:endParaRPr lang="en-US" sz="3300" kern="1200"/>
        </a:p>
      </dsp:txBody>
      <dsp:txXfrm>
        <a:off x="63994" y="67644"/>
        <a:ext cx="6772524" cy="1182942"/>
      </dsp:txXfrm>
    </dsp:sp>
    <dsp:sp modelId="{FAA358ED-0CDC-4A82-B78B-71169481FB1C}">
      <dsp:nvSpPr>
        <dsp:cNvPr id="0" name=""/>
        <dsp:cNvSpPr/>
      </dsp:nvSpPr>
      <dsp:spPr>
        <a:xfrm>
          <a:off x="0" y="1409620"/>
          <a:ext cx="6900512" cy="131093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Where is it made? Stomach and in the pancreas</a:t>
          </a:r>
          <a:endParaRPr lang="en-US" sz="3300" kern="1200"/>
        </a:p>
      </dsp:txBody>
      <dsp:txXfrm>
        <a:off x="63994" y="1473614"/>
        <a:ext cx="6772524" cy="1182942"/>
      </dsp:txXfrm>
    </dsp:sp>
    <dsp:sp modelId="{FAD4770C-BACF-4656-920C-737A56768E38}">
      <dsp:nvSpPr>
        <dsp:cNvPr id="0" name=""/>
        <dsp:cNvSpPr/>
      </dsp:nvSpPr>
      <dsp:spPr>
        <a:xfrm>
          <a:off x="0" y="2815590"/>
          <a:ext cx="6900512" cy="131093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Where does it work? Stomach and duodenum</a:t>
          </a:r>
          <a:endParaRPr lang="en-US" sz="3300" kern="1200"/>
        </a:p>
      </dsp:txBody>
      <dsp:txXfrm>
        <a:off x="63994" y="2879584"/>
        <a:ext cx="6772524" cy="1182942"/>
      </dsp:txXfrm>
    </dsp:sp>
    <dsp:sp modelId="{1D5E6378-DC70-474C-87CF-97086EE9FBDC}">
      <dsp:nvSpPr>
        <dsp:cNvPr id="0" name=""/>
        <dsp:cNvSpPr/>
      </dsp:nvSpPr>
      <dsp:spPr>
        <a:xfrm>
          <a:off x="0" y="4221560"/>
          <a:ext cx="6900512" cy="131093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What does it do? Breaks down proteins into amino acids .</a:t>
          </a:r>
          <a:endParaRPr lang="en-US" sz="3300" kern="1200"/>
        </a:p>
      </dsp:txBody>
      <dsp:txXfrm>
        <a:off x="63994" y="4285554"/>
        <a:ext cx="6772524" cy="1182942"/>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F284F6-0D8B-49E2-8245-ECBCDA118661}">
      <dsp:nvSpPr>
        <dsp:cNvPr id="0" name=""/>
        <dsp:cNvSpPr/>
      </dsp:nvSpPr>
      <dsp:spPr>
        <a:xfrm>
          <a:off x="0" y="514335"/>
          <a:ext cx="6900512" cy="13911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l" defTabSz="2578100">
            <a:lnSpc>
              <a:spcPct val="90000"/>
            </a:lnSpc>
            <a:spcBef>
              <a:spcPct val="0"/>
            </a:spcBef>
            <a:spcAft>
              <a:spcPct val="35000"/>
            </a:spcAft>
            <a:buNone/>
          </a:pPr>
          <a:r>
            <a:rPr lang="en-GB" sz="5800" kern="1200"/>
            <a:t>Where is it made? </a:t>
          </a:r>
          <a:endParaRPr lang="en-US" sz="5800" kern="1200"/>
        </a:p>
      </dsp:txBody>
      <dsp:txXfrm>
        <a:off x="67909" y="582244"/>
        <a:ext cx="6764694" cy="1255312"/>
      </dsp:txXfrm>
    </dsp:sp>
    <dsp:sp modelId="{B109A37C-C3F5-4A6E-922B-7C04ECDE3249}">
      <dsp:nvSpPr>
        <dsp:cNvPr id="0" name=""/>
        <dsp:cNvSpPr/>
      </dsp:nvSpPr>
      <dsp:spPr>
        <a:xfrm>
          <a:off x="0" y="2072505"/>
          <a:ext cx="6900512" cy="139113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l" defTabSz="2578100">
            <a:lnSpc>
              <a:spcPct val="90000"/>
            </a:lnSpc>
            <a:spcBef>
              <a:spcPct val="0"/>
            </a:spcBef>
            <a:spcAft>
              <a:spcPct val="35000"/>
            </a:spcAft>
            <a:buNone/>
          </a:pPr>
          <a:r>
            <a:rPr lang="en-GB" sz="5800" kern="1200"/>
            <a:t>Where does it work?</a:t>
          </a:r>
          <a:endParaRPr lang="en-US" sz="5800" kern="1200"/>
        </a:p>
      </dsp:txBody>
      <dsp:txXfrm>
        <a:off x="67909" y="2140414"/>
        <a:ext cx="6764694" cy="1255312"/>
      </dsp:txXfrm>
    </dsp:sp>
    <dsp:sp modelId="{85B4D2A8-91CF-4543-8B76-A8FF98CE25C1}">
      <dsp:nvSpPr>
        <dsp:cNvPr id="0" name=""/>
        <dsp:cNvSpPr/>
      </dsp:nvSpPr>
      <dsp:spPr>
        <a:xfrm>
          <a:off x="0" y="3630675"/>
          <a:ext cx="6900512" cy="139113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980" tIns="220980" rIns="220980" bIns="220980" numCol="1" spcCol="1270" anchor="ctr" anchorCtr="0">
          <a:noAutofit/>
        </a:bodyPr>
        <a:lstStyle/>
        <a:p>
          <a:pPr marL="0" lvl="0" indent="0" algn="l" defTabSz="2578100">
            <a:lnSpc>
              <a:spcPct val="90000"/>
            </a:lnSpc>
            <a:spcBef>
              <a:spcPct val="0"/>
            </a:spcBef>
            <a:spcAft>
              <a:spcPct val="35000"/>
            </a:spcAft>
            <a:buNone/>
          </a:pPr>
          <a:r>
            <a:rPr lang="en-GB" sz="5800" kern="1200"/>
            <a:t>What does it do?</a:t>
          </a:r>
          <a:endParaRPr lang="en-US" sz="5800" kern="1200"/>
        </a:p>
      </dsp:txBody>
      <dsp:txXfrm>
        <a:off x="67909" y="3698584"/>
        <a:ext cx="6764694" cy="1255312"/>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93C652-0353-4592-9EBE-7FD36EC1F535}">
      <dsp:nvSpPr>
        <dsp:cNvPr id="0" name=""/>
        <dsp:cNvSpPr/>
      </dsp:nvSpPr>
      <dsp:spPr>
        <a:xfrm>
          <a:off x="0" y="0"/>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5357D3-B7F5-47D9-982C-F9B88210E2EA}">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b="0" i="0" kern="1200"/>
            <a:t>Digestive enzymes are substances secreted by the salivary glands and cells lining the stomach, pancreas, and small intestine to aid in the </a:t>
          </a:r>
          <a:r>
            <a:rPr lang="en-US" sz="2700" b="0" i="0" u="sng" kern="1200">
              <a:hlinkClick xmlns:r="http://schemas.openxmlformats.org/officeDocument/2006/relationships" r:id="rId1"/>
            </a:rPr>
            <a:t>digestion</a:t>
          </a:r>
          <a:r>
            <a:rPr lang="en-US" sz="2700" b="0" i="0" kern="1200"/>
            <a:t> of food.</a:t>
          </a:r>
          <a:endParaRPr lang="en-US" sz="2700" kern="1200"/>
        </a:p>
      </dsp:txBody>
      <dsp:txXfrm>
        <a:off x="0" y="0"/>
        <a:ext cx="6900512" cy="2768070"/>
      </dsp:txXfrm>
    </dsp:sp>
    <dsp:sp modelId="{1C2FEAFF-8844-4957-85BC-A5FF0A0903DB}">
      <dsp:nvSpPr>
        <dsp:cNvPr id="0" name=""/>
        <dsp:cNvSpPr/>
      </dsp:nvSpPr>
      <dsp:spPr>
        <a:xfrm>
          <a:off x="0" y="2768070"/>
          <a:ext cx="6900512"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8E788A-FA32-4EFC-AEB4-79DA098D8A3B}">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b="0" i="0" kern="1200"/>
            <a:t>They do this by splitting the large, complex molecules that make up proteins, carbohydrates, and fats (macronutrients) into smaller ones, allowing the nutrients from these foods to be easily absorbed into the bloodstream and carried throughout the body.</a:t>
          </a:r>
          <a:endParaRPr lang="en-US" sz="2700" kern="1200"/>
        </a:p>
      </dsp:txBody>
      <dsp:txXfrm>
        <a:off x="0" y="2768070"/>
        <a:ext cx="6900512" cy="2768070"/>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CAA149-E0AC-4C27-8748-0BC6EFA915D6}">
      <dsp:nvSpPr>
        <dsp:cNvPr id="0" name=""/>
        <dsp:cNvSpPr/>
      </dsp:nvSpPr>
      <dsp:spPr>
        <a:xfrm>
          <a:off x="721365" y="1437"/>
          <a:ext cx="4925182" cy="295510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Bile emulsifies lipids (large molecules are broken down into small droplets) so lipase can act on a larger surface area</a:t>
          </a:r>
        </a:p>
      </dsp:txBody>
      <dsp:txXfrm>
        <a:off x="721365" y="1437"/>
        <a:ext cx="4925182" cy="2955109"/>
      </dsp:txXfrm>
    </dsp:sp>
    <dsp:sp modelId="{D08C830E-8908-4E8F-9F8A-42C85493AABF}">
      <dsp:nvSpPr>
        <dsp:cNvPr id="0" name=""/>
        <dsp:cNvSpPr/>
      </dsp:nvSpPr>
      <dsp:spPr>
        <a:xfrm>
          <a:off x="721365" y="3449065"/>
          <a:ext cx="4925182" cy="295510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Bile is an alkaline fluid. When discharged into the duodenum, it neutralises the acidity of the food coming from the stomach, enabling the lipase at its optimal ph. </a:t>
          </a:r>
        </a:p>
      </dsp:txBody>
      <dsp:txXfrm>
        <a:off x="721365" y="3449065"/>
        <a:ext cx="4925182" cy="2955109"/>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9E03CD-6A0D-43C1-9AB1-85DDDD88A69E}" type="datetimeFigureOut">
              <a:rPr lang="en-GB" smtClean="0"/>
              <a:t>06/02/2022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D0B804-F136-428D-94C2-37D582BDD373}" type="slidenum">
              <a:rPr lang="en-GB" smtClean="0"/>
              <a:t>‹#›</a:t>
            </a:fld>
            <a:endParaRPr lang="en-GB"/>
          </a:p>
        </p:txBody>
      </p:sp>
    </p:spTree>
    <p:extLst>
      <p:ext uri="{BB962C8B-B14F-4D97-AF65-F5344CB8AC3E}">
        <p14:creationId xmlns:p14="http://schemas.microsoft.com/office/powerpoint/2010/main" val="9422619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E72B33C-58A1-4326-8928-B65F50D80BE1}"/>
              </a:ext>
            </a:extLst>
          </p:cNvPr>
          <p:cNvSpPr>
            <a:spLocks noGrp="1" noChangeArrowheads="1"/>
          </p:cNvSpPr>
          <p:nvPr>
            <p:ph type="sldNum" sz="quarter" idx="5"/>
          </p:nvPr>
        </p:nvSpPr>
        <p:spPr>
          <a:ln/>
        </p:spPr>
        <p:txBody>
          <a:bodyPr/>
          <a:lstStyle/>
          <a:p>
            <a:fld id="{1634421F-B6E0-4685-AD00-529A3564B465}" type="slidenum">
              <a:rPr lang="en-GB" altLang="en-US"/>
              <a:pPr/>
              <a:t>6</a:t>
            </a:fld>
            <a:endParaRPr lang="en-GB" altLang="en-US"/>
          </a:p>
        </p:txBody>
      </p:sp>
      <p:sp>
        <p:nvSpPr>
          <p:cNvPr id="32770" name="Rectangle 2">
            <a:extLst>
              <a:ext uri="{FF2B5EF4-FFF2-40B4-BE49-F238E27FC236}">
                <a16:creationId xmlns:a16="http://schemas.microsoft.com/office/drawing/2014/main" id="{ABBA0017-C0CF-4967-AC78-9FFAC1F32EA0}"/>
              </a:ext>
            </a:extLst>
          </p:cNvPr>
          <p:cNvSpPr>
            <a:spLocks noGrp="1" noRot="1" noChangeAspect="1" noChangeArrowheads="1" noTextEdit="1"/>
          </p:cNvSpPr>
          <p:nvPr>
            <p:ph type="sldImg"/>
          </p:nvPr>
        </p:nvSpPr>
        <p:spPr>
          <a:ln/>
        </p:spPr>
      </p:sp>
      <p:sp>
        <p:nvSpPr>
          <p:cNvPr id="32771" name="Rectangle 3">
            <a:extLst>
              <a:ext uri="{FF2B5EF4-FFF2-40B4-BE49-F238E27FC236}">
                <a16:creationId xmlns:a16="http://schemas.microsoft.com/office/drawing/2014/main" id="{AA822100-32C5-4AF3-B034-797ADE121F74}"/>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213EBB7-996C-4528-AB54-5DAA9086D0ED}"/>
              </a:ext>
            </a:extLst>
          </p:cNvPr>
          <p:cNvSpPr>
            <a:spLocks noGrp="1" noChangeArrowheads="1"/>
          </p:cNvSpPr>
          <p:nvPr>
            <p:ph type="sldNum" sz="quarter" idx="5"/>
          </p:nvPr>
        </p:nvSpPr>
        <p:spPr>
          <a:ln/>
        </p:spPr>
        <p:txBody>
          <a:bodyPr/>
          <a:lstStyle/>
          <a:p>
            <a:fld id="{F58A08AB-9D24-481D-A212-78A6C936ECEA}" type="slidenum">
              <a:rPr lang="en-GB" altLang="en-US"/>
              <a:pPr/>
              <a:t>10</a:t>
            </a:fld>
            <a:endParaRPr lang="en-GB" altLang="en-US"/>
          </a:p>
        </p:txBody>
      </p:sp>
      <p:sp>
        <p:nvSpPr>
          <p:cNvPr id="36866" name="Rectangle 2">
            <a:extLst>
              <a:ext uri="{FF2B5EF4-FFF2-40B4-BE49-F238E27FC236}">
                <a16:creationId xmlns:a16="http://schemas.microsoft.com/office/drawing/2014/main" id="{84C4F04A-98AE-4ED1-9470-CAF705E70312}"/>
              </a:ext>
            </a:extLst>
          </p:cNvPr>
          <p:cNvSpPr>
            <a:spLocks noGrp="1" noRot="1" noChangeAspect="1" noChangeArrowheads="1" noTextEdit="1"/>
          </p:cNvSpPr>
          <p:nvPr>
            <p:ph type="sldImg"/>
          </p:nvPr>
        </p:nvSpPr>
        <p:spPr>
          <a:ln/>
        </p:spPr>
      </p:sp>
      <p:sp>
        <p:nvSpPr>
          <p:cNvPr id="36867" name="Rectangle 3">
            <a:extLst>
              <a:ext uri="{FF2B5EF4-FFF2-40B4-BE49-F238E27FC236}">
                <a16:creationId xmlns:a16="http://schemas.microsoft.com/office/drawing/2014/main" id="{F7EC0FA6-8AF6-4525-82A0-743560F8338B}"/>
              </a:ext>
            </a:extLst>
          </p:cNvPr>
          <p:cNvSpPr>
            <a:spLocks noGrp="1" noChangeArrowheads="1"/>
          </p:cNvSpPr>
          <p:nvPr>
            <p:ph type="body" idx="1"/>
          </p:nvPr>
        </p:nvSpPr>
        <p:spPr/>
        <p:txBody>
          <a:bodyPr/>
          <a:lstStyle/>
          <a:p>
            <a:r>
              <a:rPr lang="en-US" altLang="en-US" dirty="0"/>
              <a:t>Fibrinogen ( factor 1) - is a glycoprotein made in the liver. During tissue injury such as a cut it is converted by thrombin to fibrin and then to a fibrin based blood clot. This is what stops you from bleeding after cutting yourself. </a:t>
            </a:r>
            <a:endParaRPr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55E4B83A-2E1B-465D-A660-00B6A4AC2BE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27CE53C-1871-46EF-8EBF-708D9C890095}" type="slidenum">
              <a:rPr lang="en-US" altLang="en-US">
                <a:latin typeface="Arial" panose="020B0604020202020204" pitchFamily="34" charset="0"/>
              </a:rPr>
              <a:pPr>
                <a:spcBef>
                  <a:spcPct val="0"/>
                </a:spcBef>
              </a:pPr>
              <a:t>64</a:t>
            </a:fld>
            <a:endParaRPr lang="en-US" altLang="en-US">
              <a:latin typeface="Arial" panose="020B0604020202020204" pitchFamily="34" charset="0"/>
            </a:endParaRPr>
          </a:p>
        </p:txBody>
      </p:sp>
      <p:sp>
        <p:nvSpPr>
          <p:cNvPr id="32771" name="Rectangle 2">
            <a:extLst>
              <a:ext uri="{FF2B5EF4-FFF2-40B4-BE49-F238E27FC236}">
                <a16:creationId xmlns:a16="http://schemas.microsoft.com/office/drawing/2014/main" id="{D4EAAEE4-654C-4EEE-996D-9C1EAF711D6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2" name="Rectangle 3">
            <a:extLst>
              <a:ext uri="{FF2B5EF4-FFF2-40B4-BE49-F238E27FC236}">
                <a16:creationId xmlns:a16="http://schemas.microsoft.com/office/drawing/2014/main" id="{4CABA7A5-481C-45E5-8B35-BD7013FEC6C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410D16EF-27DA-47E4-A8E8-5182C40F96F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FF7027F-7F5F-4727-9E07-C67088EFBC0F}" type="slidenum">
              <a:rPr lang="en-US" altLang="en-US">
                <a:latin typeface="Arial" panose="020B0604020202020204" pitchFamily="34" charset="0"/>
              </a:rPr>
              <a:pPr>
                <a:spcBef>
                  <a:spcPct val="0"/>
                </a:spcBef>
              </a:pPr>
              <a:t>65</a:t>
            </a:fld>
            <a:endParaRPr lang="en-US" altLang="en-US">
              <a:latin typeface="Arial" panose="020B0604020202020204" pitchFamily="34" charset="0"/>
            </a:endParaRPr>
          </a:p>
        </p:txBody>
      </p:sp>
      <p:sp>
        <p:nvSpPr>
          <p:cNvPr id="34819" name="Rectangle 2">
            <a:extLst>
              <a:ext uri="{FF2B5EF4-FFF2-40B4-BE49-F238E27FC236}">
                <a16:creationId xmlns:a16="http://schemas.microsoft.com/office/drawing/2014/main" id="{0351DAF0-1C9B-4793-BFD0-32D63BA47C9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20" name="Rectangle 3">
            <a:extLst>
              <a:ext uri="{FF2B5EF4-FFF2-40B4-BE49-F238E27FC236}">
                <a16:creationId xmlns:a16="http://schemas.microsoft.com/office/drawing/2014/main" id="{791B7973-6E70-4B66-BC76-001CDAE9EB5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6ED79A32-E290-45E6-B12D-6BCC447941F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C25853A-F42A-4045-BBA9-3AB320D150A4}" type="slidenum">
              <a:rPr lang="en-US" altLang="en-US">
                <a:latin typeface="Arial" panose="020B0604020202020204" pitchFamily="34" charset="0"/>
              </a:rPr>
              <a:pPr>
                <a:spcBef>
                  <a:spcPct val="0"/>
                </a:spcBef>
              </a:pPr>
              <a:t>66</a:t>
            </a:fld>
            <a:endParaRPr lang="en-US" altLang="en-US">
              <a:latin typeface="Arial" panose="020B0604020202020204" pitchFamily="34" charset="0"/>
            </a:endParaRPr>
          </a:p>
        </p:txBody>
      </p:sp>
      <p:sp>
        <p:nvSpPr>
          <p:cNvPr id="35843" name="Rectangle 1026">
            <a:extLst>
              <a:ext uri="{FF2B5EF4-FFF2-40B4-BE49-F238E27FC236}">
                <a16:creationId xmlns:a16="http://schemas.microsoft.com/office/drawing/2014/main" id="{598BA387-DBA2-4920-B80C-7493F8612DFD}"/>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35844" name="Rectangle 1027">
            <a:extLst>
              <a:ext uri="{FF2B5EF4-FFF2-40B4-BE49-F238E27FC236}">
                <a16:creationId xmlns:a16="http://schemas.microsoft.com/office/drawing/2014/main" id="{DAA91A96-EA89-49E7-A91C-25C52A6DB44C}"/>
              </a:ext>
            </a:extLst>
          </p:cNvPr>
          <p:cNvSpPr>
            <a:spLocks noGrp="1"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A867C02E-277F-47FF-B03B-08D16973F8A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4D2A7D9-75E0-4BF2-8172-56EBBDF485CD}" type="slidenum">
              <a:rPr lang="en-US" altLang="en-US">
                <a:latin typeface="Arial" panose="020B0604020202020204" pitchFamily="34" charset="0"/>
              </a:rPr>
              <a:pPr>
                <a:spcBef>
                  <a:spcPct val="0"/>
                </a:spcBef>
              </a:pPr>
              <a:t>67</a:t>
            </a:fld>
            <a:endParaRPr lang="en-US" altLang="en-US">
              <a:latin typeface="Arial" panose="020B0604020202020204" pitchFamily="34" charset="0"/>
            </a:endParaRPr>
          </a:p>
        </p:txBody>
      </p:sp>
      <p:sp>
        <p:nvSpPr>
          <p:cNvPr id="36867" name="Rectangle 1026">
            <a:extLst>
              <a:ext uri="{FF2B5EF4-FFF2-40B4-BE49-F238E27FC236}">
                <a16:creationId xmlns:a16="http://schemas.microsoft.com/office/drawing/2014/main" id="{FCA39FE9-F761-487A-99A5-540536CC080A}"/>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36868" name="Rectangle 1027">
            <a:extLst>
              <a:ext uri="{FF2B5EF4-FFF2-40B4-BE49-F238E27FC236}">
                <a16:creationId xmlns:a16="http://schemas.microsoft.com/office/drawing/2014/main" id="{0A21DA8C-85C1-4DB3-AF5B-510BED7BE861}"/>
              </a:ext>
            </a:extLst>
          </p:cNvPr>
          <p:cNvSpPr>
            <a:spLocks noGrp="1" noChangeArrowheads="1"/>
          </p:cNvSpPr>
          <p:nvPr>
            <p:ph type="body" idx="1"/>
          </p:nvPr>
        </p:nvSpPr>
        <p:spPr bwMode="auto">
          <a:xfrm>
            <a:off x="914400" y="4343400"/>
            <a:ext cx="5029200" cy="4114800"/>
          </a:xfrm>
          <a:solidFill>
            <a:srgbClr val="FFFFFF"/>
          </a:solidFill>
          <a:extLs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6BB8E707-AF28-474A-93CA-CF4A3D447FE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41A6D4B-6055-49DF-9627-792FA8BFBB0D}" type="slidenum">
              <a:rPr lang="en-US" altLang="en-US">
                <a:latin typeface="Arial" panose="020B0604020202020204" pitchFamily="34" charset="0"/>
              </a:rPr>
              <a:pPr>
                <a:spcBef>
                  <a:spcPct val="0"/>
                </a:spcBef>
              </a:pPr>
              <a:t>68</a:t>
            </a:fld>
            <a:endParaRPr lang="en-US" altLang="en-US">
              <a:latin typeface="Arial" panose="020B0604020202020204" pitchFamily="34" charset="0"/>
            </a:endParaRPr>
          </a:p>
        </p:txBody>
      </p:sp>
      <p:sp>
        <p:nvSpPr>
          <p:cNvPr id="37891" name="Rectangle 2">
            <a:extLst>
              <a:ext uri="{FF2B5EF4-FFF2-40B4-BE49-F238E27FC236}">
                <a16:creationId xmlns:a16="http://schemas.microsoft.com/office/drawing/2014/main" id="{2748D3D3-E4D3-4628-AC28-7B71FFC88002}"/>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37892" name="Rectangle 3">
            <a:extLst>
              <a:ext uri="{FF2B5EF4-FFF2-40B4-BE49-F238E27FC236}">
                <a16:creationId xmlns:a16="http://schemas.microsoft.com/office/drawing/2014/main" id="{8D14660A-F663-4246-823C-ADCF78F7CC29}"/>
              </a:ext>
            </a:extLst>
          </p:cNvPr>
          <p:cNvSpPr>
            <a:spLocks noGrp="1"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8680EFFF-13DB-4E98-9CA0-47B8867BDF7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B867E8C-0C27-4FC3-B883-7369FBFFC417}" type="slidenum">
              <a:rPr lang="en-US" altLang="en-US">
                <a:latin typeface="Arial" panose="020B0604020202020204" pitchFamily="34" charset="0"/>
              </a:rPr>
              <a:pPr>
                <a:spcBef>
                  <a:spcPct val="0"/>
                </a:spcBef>
              </a:pPr>
              <a:t>69</a:t>
            </a:fld>
            <a:endParaRPr lang="en-US" altLang="en-US">
              <a:latin typeface="Arial" panose="020B0604020202020204" pitchFamily="34" charset="0"/>
            </a:endParaRPr>
          </a:p>
        </p:txBody>
      </p:sp>
      <p:sp>
        <p:nvSpPr>
          <p:cNvPr id="38915" name="Rectangle 2">
            <a:extLst>
              <a:ext uri="{FF2B5EF4-FFF2-40B4-BE49-F238E27FC236}">
                <a16:creationId xmlns:a16="http://schemas.microsoft.com/office/drawing/2014/main" id="{07950A8D-CED3-41DC-8520-69AA4DFFE3F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6" name="Rectangle 3">
            <a:extLst>
              <a:ext uri="{FF2B5EF4-FFF2-40B4-BE49-F238E27FC236}">
                <a16:creationId xmlns:a16="http://schemas.microsoft.com/office/drawing/2014/main" id="{EA6000B0-009E-4E4C-8119-298DBC86619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7D06E888-5157-43C4-9DD5-B1E533B0C97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2AE503E-06C4-4D34-B0C0-2B53C0F0EB6D}" type="slidenum">
              <a:rPr lang="en-US" altLang="en-US">
                <a:latin typeface="Arial" panose="020B0604020202020204" pitchFamily="34" charset="0"/>
              </a:rPr>
              <a:pPr>
                <a:spcBef>
                  <a:spcPct val="0"/>
                </a:spcBef>
              </a:pPr>
              <a:t>70</a:t>
            </a:fld>
            <a:endParaRPr lang="en-US" altLang="en-US">
              <a:latin typeface="Arial" panose="020B0604020202020204" pitchFamily="34" charset="0"/>
            </a:endParaRPr>
          </a:p>
        </p:txBody>
      </p:sp>
      <p:sp>
        <p:nvSpPr>
          <p:cNvPr id="39939" name="Rectangle 1026">
            <a:extLst>
              <a:ext uri="{FF2B5EF4-FFF2-40B4-BE49-F238E27FC236}">
                <a16:creationId xmlns:a16="http://schemas.microsoft.com/office/drawing/2014/main" id="{C89B6504-569E-49F1-8E33-FFC03B53D440}"/>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39940" name="Rectangle 1027">
            <a:extLst>
              <a:ext uri="{FF2B5EF4-FFF2-40B4-BE49-F238E27FC236}">
                <a16:creationId xmlns:a16="http://schemas.microsoft.com/office/drawing/2014/main" id="{04702D70-6E8A-4E92-B81F-E257E663BEB4}"/>
              </a:ext>
            </a:extLst>
          </p:cNvPr>
          <p:cNvSpPr>
            <a:spLocks noGrp="1" noChangeArrowheads="1"/>
          </p:cNvSpPr>
          <p:nvPr>
            <p:ph type="body" idx="1"/>
          </p:nvPr>
        </p:nvSpPr>
        <p:spPr bwMode="auto">
          <a:xfrm>
            <a:off x="914400" y="4343400"/>
            <a:ext cx="5334000" cy="4114800"/>
          </a:xfrm>
          <a:solidFill>
            <a:srgbClr val="FFFFFF"/>
          </a:solidFill>
          <a:extLs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buClr>
                <a:srgbClr val="339933"/>
              </a:buClr>
            </a:pPr>
            <a:r>
              <a:rPr lang="en-US" altLang="en-US" sz="800">
                <a:solidFill>
                  <a:srgbClr val="000000"/>
                </a:solidFill>
              </a:rPr>
              <a:t>Still, the epithelium is continually eroded, and the epithelium is completely replaced by mitosis every three days.</a:t>
            </a:r>
          </a:p>
          <a:p>
            <a:pPr eaLnBrk="1" hangingPunct="1">
              <a:spcBef>
                <a:spcPct val="0"/>
              </a:spcBef>
              <a:buClr>
                <a:srgbClr val="339933"/>
              </a:buClr>
            </a:pPr>
            <a:r>
              <a:rPr lang="en-US" altLang="en-US" sz="800">
                <a:solidFill>
                  <a:srgbClr val="000000"/>
                </a:solidFill>
              </a:rPr>
              <a:t>Gastric ulcers, lesions in the stomach lining, are caused by the acid-tolerant bacterium </a:t>
            </a:r>
            <a:r>
              <a:rPr lang="en-US" altLang="en-US" sz="800" i="1">
                <a:solidFill>
                  <a:srgbClr val="000000"/>
                </a:solidFill>
              </a:rPr>
              <a:t>Heliobacter pylori</a:t>
            </a:r>
            <a:r>
              <a:rPr lang="en-US" altLang="en-US" sz="800">
                <a:solidFill>
                  <a:srgbClr val="000000"/>
                </a:solidFill>
              </a:rPr>
              <a:t>.</a:t>
            </a:r>
          </a:p>
          <a:p>
            <a:pPr marL="280988" lvl="1" eaLnBrk="1" hangingPunct="1">
              <a:spcBef>
                <a:spcPct val="0"/>
              </a:spcBef>
              <a:buClr>
                <a:srgbClr val="339933"/>
              </a:buClr>
            </a:pPr>
            <a:r>
              <a:rPr lang="en-US" altLang="en-US" sz="800">
                <a:solidFill>
                  <a:srgbClr val="000000"/>
                </a:solidFill>
              </a:rPr>
              <a:t>Ulcers are often treated with antibiotics.</a:t>
            </a:r>
          </a:p>
          <a:p>
            <a:pPr eaLnBrk="1" hangingPunct="1">
              <a:spcBef>
                <a:spcPct val="0"/>
              </a:spcBef>
              <a:buClr>
                <a:srgbClr val="339933"/>
              </a:buClr>
            </a:pPr>
            <a:r>
              <a:rPr lang="en-US" altLang="en-US" sz="800">
                <a:solidFill>
                  <a:srgbClr val="000000"/>
                </a:solidFill>
              </a:rPr>
              <a:t>Pepsin is secreted in an </a:t>
            </a:r>
            <a:r>
              <a:rPr lang="en-US" altLang="en-US" sz="800" i="1">
                <a:solidFill>
                  <a:srgbClr val="000000"/>
                </a:solidFill>
              </a:rPr>
              <a:t>inactive</a:t>
            </a:r>
            <a:r>
              <a:rPr lang="en-US" altLang="en-US" sz="800">
                <a:solidFill>
                  <a:srgbClr val="000000"/>
                </a:solidFill>
              </a:rPr>
              <a:t> form, called </a:t>
            </a:r>
            <a:r>
              <a:rPr lang="en-US" altLang="en-US" sz="800" b="1">
                <a:solidFill>
                  <a:srgbClr val="000000"/>
                </a:solidFill>
              </a:rPr>
              <a:t>pepsinogen</a:t>
            </a:r>
            <a:r>
              <a:rPr lang="en-US" altLang="en-US" sz="800">
                <a:solidFill>
                  <a:srgbClr val="000000"/>
                </a:solidFill>
              </a:rPr>
              <a:t> by specialized chief cells in gastric pits.</a:t>
            </a:r>
          </a:p>
          <a:p>
            <a:pPr marL="280988" lvl="1" eaLnBrk="1" hangingPunct="1">
              <a:spcBef>
                <a:spcPct val="0"/>
              </a:spcBef>
              <a:buClr>
                <a:srgbClr val="339933"/>
              </a:buClr>
            </a:pPr>
            <a:r>
              <a:rPr lang="en-US" altLang="en-US" sz="800">
                <a:solidFill>
                  <a:srgbClr val="000000"/>
                </a:solidFill>
              </a:rPr>
              <a:t>Parietal cells, also in the pits, secrete hydrochloric acid which converts pepsinogen to the active pepsin only when both reach the lumen of the stomach, minimizing self-digestion.</a:t>
            </a:r>
          </a:p>
          <a:p>
            <a:pPr marL="280988" lvl="1" eaLnBrk="1" hangingPunct="1">
              <a:spcBef>
                <a:spcPct val="0"/>
              </a:spcBef>
              <a:buClr>
                <a:srgbClr val="339933"/>
              </a:buClr>
            </a:pPr>
            <a:r>
              <a:rPr lang="en-US" altLang="en-US" sz="800">
                <a:solidFill>
                  <a:srgbClr val="000000"/>
                </a:solidFill>
              </a:rPr>
              <a:t>Also, in a positive-feedback system, activated pepsin can activate more pepsinogen molecules.</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41F530A1-8C80-4C36-BAD7-59D33FD9769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5402C56-CE01-4EA5-B07E-BB35C4219763}" type="slidenum">
              <a:rPr lang="en-US" altLang="en-US">
                <a:latin typeface="Arial" panose="020B0604020202020204" pitchFamily="34" charset="0"/>
              </a:rPr>
              <a:pPr>
                <a:spcBef>
                  <a:spcPct val="0"/>
                </a:spcBef>
              </a:pPr>
              <a:t>71</a:t>
            </a:fld>
            <a:endParaRPr lang="en-US" altLang="en-US">
              <a:latin typeface="Arial" panose="020B0604020202020204" pitchFamily="34" charset="0"/>
            </a:endParaRPr>
          </a:p>
        </p:txBody>
      </p:sp>
      <p:sp>
        <p:nvSpPr>
          <p:cNvPr id="41987" name="Rectangle 2">
            <a:extLst>
              <a:ext uri="{FF2B5EF4-FFF2-40B4-BE49-F238E27FC236}">
                <a16:creationId xmlns:a16="http://schemas.microsoft.com/office/drawing/2014/main" id="{D7B390A8-909A-4183-B4AF-3905C83516F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8" name="Rectangle 3">
            <a:extLst>
              <a:ext uri="{FF2B5EF4-FFF2-40B4-BE49-F238E27FC236}">
                <a16:creationId xmlns:a16="http://schemas.microsoft.com/office/drawing/2014/main" id="{195C04F9-0CD3-42CC-B9FB-E20CCD49296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BEAA9E3C-5375-4514-A8BF-845C26D3FF0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26E815E-2605-4286-AB02-E8EC619C6338}" type="slidenum">
              <a:rPr lang="en-US" altLang="en-US">
                <a:latin typeface="Arial" panose="020B0604020202020204" pitchFamily="34" charset="0"/>
              </a:rPr>
              <a:pPr>
                <a:spcBef>
                  <a:spcPct val="0"/>
                </a:spcBef>
              </a:pPr>
              <a:t>72</a:t>
            </a:fld>
            <a:endParaRPr lang="en-US" altLang="en-US">
              <a:latin typeface="Arial" panose="020B0604020202020204" pitchFamily="34" charset="0"/>
            </a:endParaRPr>
          </a:p>
        </p:txBody>
      </p:sp>
      <p:sp>
        <p:nvSpPr>
          <p:cNvPr id="43011" name="Rectangle 2">
            <a:extLst>
              <a:ext uri="{FF2B5EF4-FFF2-40B4-BE49-F238E27FC236}">
                <a16:creationId xmlns:a16="http://schemas.microsoft.com/office/drawing/2014/main" id="{050CB797-F250-4206-9D27-E9A034520717}"/>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3012" name="Rectangle 3">
            <a:extLst>
              <a:ext uri="{FF2B5EF4-FFF2-40B4-BE49-F238E27FC236}">
                <a16:creationId xmlns:a16="http://schemas.microsoft.com/office/drawing/2014/main" id="{C44BCE58-B82B-42EC-B63E-122140024156}"/>
              </a:ext>
            </a:extLst>
          </p:cNvPr>
          <p:cNvSpPr>
            <a:spLocks noGrp="1"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5E107576-1049-421E-9E7E-B03129237F4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FD7828E-3ACB-40EF-B780-6033A3A547FE}" type="slidenum">
              <a:rPr lang="en-US" altLang="en-US">
                <a:latin typeface="Arial" panose="020B0604020202020204" pitchFamily="34" charset="0"/>
              </a:rPr>
              <a:pPr>
                <a:spcBef>
                  <a:spcPct val="0"/>
                </a:spcBef>
              </a:pPr>
              <a:t>73</a:t>
            </a:fld>
            <a:endParaRPr lang="en-US" altLang="en-US">
              <a:latin typeface="Arial" panose="020B0604020202020204" pitchFamily="34" charset="0"/>
            </a:endParaRPr>
          </a:p>
        </p:txBody>
      </p:sp>
      <p:sp>
        <p:nvSpPr>
          <p:cNvPr id="44035" name="Rectangle 2">
            <a:extLst>
              <a:ext uri="{FF2B5EF4-FFF2-40B4-BE49-F238E27FC236}">
                <a16:creationId xmlns:a16="http://schemas.microsoft.com/office/drawing/2014/main" id="{29973BB5-4D5E-4E03-B9C6-10CC828291E9}"/>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4036" name="Rectangle 3">
            <a:extLst>
              <a:ext uri="{FF2B5EF4-FFF2-40B4-BE49-F238E27FC236}">
                <a16:creationId xmlns:a16="http://schemas.microsoft.com/office/drawing/2014/main" id="{6BA788E8-8C41-47E6-BFCC-619FE156A505}"/>
              </a:ext>
            </a:extLst>
          </p:cNvPr>
          <p:cNvSpPr>
            <a:spLocks noGrp="1"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625D7675-985A-4CC8-AD71-97E220B5823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8A24970-DD22-458E-8055-04151A89718E}" type="slidenum">
              <a:rPr lang="en-US" altLang="en-US">
                <a:latin typeface="Arial" panose="020B0604020202020204" pitchFamily="34" charset="0"/>
              </a:rPr>
              <a:pPr>
                <a:spcBef>
                  <a:spcPct val="0"/>
                </a:spcBef>
              </a:pPr>
              <a:t>74</a:t>
            </a:fld>
            <a:endParaRPr lang="en-US" altLang="en-US">
              <a:latin typeface="Arial" panose="020B0604020202020204" pitchFamily="34" charset="0"/>
            </a:endParaRPr>
          </a:p>
        </p:txBody>
      </p:sp>
      <p:sp>
        <p:nvSpPr>
          <p:cNvPr id="45059" name="Rectangle 2">
            <a:extLst>
              <a:ext uri="{FF2B5EF4-FFF2-40B4-BE49-F238E27FC236}">
                <a16:creationId xmlns:a16="http://schemas.microsoft.com/office/drawing/2014/main" id="{42092C6B-E1C6-4EBD-94DE-1113F2BFC4CC}"/>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5060" name="Rectangle 3">
            <a:extLst>
              <a:ext uri="{FF2B5EF4-FFF2-40B4-BE49-F238E27FC236}">
                <a16:creationId xmlns:a16="http://schemas.microsoft.com/office/drawing/2014/main" id="{11E26AD9-8991-4B46-8705-ADA7E55FF80F}"/>
              </a:ext>
            </a:extLst>
          </p:cNvPr>
          <p:cNvSpPr>
            <a:spLocks noGrp="1"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1EBF4698-822A-47FD-BF79-5819E2ABF76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B5B1BDF-6F1F-47AD-9C2A-0BFBFFF4C2CE}" type="slidenum">
              <a:rPr lang="en-US" altLang="en-US">
                <a:latin typeface="Arial" panose="020B0604020202020204" pitchFamily="34" charset="0"/>
              </a:rPr>
              <a:pPr>
                <a:spcBef>
                  <a:spcPct val="0"/>
                </a:spcBef>
              </a:pPr>
              <a:t>75</a:t>
            </a:fld>
            <a:endParaRPr lang="en-US" altLang="en-US">
              <a:latin typeface="Arial" panose="020B0604020202020204" pitchFamily="34" charset="0"/>
            </a:endParaRPr>
          </a:p>
        </p:txBody>
      </p:sp>
      <p:sp>
        <p:nvSpPr>
          <p:cNvPr id="47107" name="Rectangle 2">
            <a:extLst>
              <a:ext uri="{FF2B5EF4-FFF2-40B4-BE49-F238E27FC236}">
                <a16:creationId xmlns:a16="http://schemas.microsoft.com/office/drawing/2014/main" id="{70A0E037-8FA5-4C79-A3D6-97D4514280F6}"/>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7108" name="Rectangle 3">
            <a:extLst>
              <a:ext uri="{FF2B5EF4-FFF2-40B4-BE49-F238E27FC236}">
                <a16:creationId xmlns:a16="http://schemas.microsoft.com/office/drawing/2014/main" id="{49888197-FFFF-448F-91DD-7F8A5CD7E60F}"/>
              </a:ext>
            </a:extLst>
          </p:cNvPr>
          <p:cNvSpPr>
            <a:spLocks noGrp="1" noChangeArrowheads="1"/>
          </p:cNvSpPr>
          <p:nvPr>
            <p:ph type="body" idx="1"/>
          </p:nvPr>
        </p:nvSpPr>
        <p:spPr bwMode="auto">
          <a:xfrm>
            <a:off x="914400" y="4343400"/>
            <a:ext cx="5029200" cy="4114800"/>
          </a:xfrm>
          <a:solidFill>
            <a:srgbClr val="FFFFFF"/>
          </a:solidFill>
          <a:extLs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buClr>
                <a:srgbClr val="339933"/>
              </a:buClr>
            </a:pPr>
            <a:r>
              <a:rPr lang="en-US" altLang="en-US" sz="800">
                <a:solidFill>
                  <a:srgbClr val="000000"/>
                </a:solidFill>
              </a:rPr>
              <a:t>About every 20 seconds, the stomach contents are mixed by the churning action of smooth muscles.</a:t>
            </a:r>
          </a:p>
          <a:p>
            <a:pPr marL="280988" lvl="1" eaLnBrk="1" hangingPunct="1">
              <a:spcBef>
                <a:spcPct val="0"/>
              </a:spcBef>
              <a:buClr>
                <a:srgbClr val="339933"/>
              </a:buClr>
            </a:pPr>
            <a:r>
              <a:rPr lang="en-US" altLang="en-US" sz="800">
                <a:solidFill>
                  <a:srgbClr val="000000"/>
                </a:solidFill>
              </a:rPr>
              <a:t>As a result of mixing and enzyme action, what begins in the stomach as a recently swallowed meal becomes a nutrient-rich broth known as </a:t>
            </a:r>
            <a:r>
              <a:rPr lang="en-US" altLang="en-US" sz="800" b="1">
                <a:solidFill>
                  <a:srgbClr val="000000"/>
                </a:solidFill>
              </a:rPr>
              <a:t>acid chyme</a:t>
            </a:r>
            <a:r>
              <a:rPr lang="en-US" altLang="en-US" sz="800">
                <a:solidFill>
                  <a:srgbClr val="000000"/>
                </a:solidFill>
              </a:rPr>
              <a:t>.</a:t>
            </a:r>
          </a:p>
          <a:p>
            <a:pPr eaLnBrk="1" hangingPunct="1">
              <a:spcBef>
                <a:spcPct val="0"/>
              </a:spcBef>
              <a:buClr>
                <a:srgbClr val="339933"/>
              </a:buClr>
            </a:pPr>
            <a:r>
              <a:rPr lang="en-US" altLang="en-US" sz="800">
                <a:solidFill>
                  <a:srgbClr val="000000"/>
                </a:solidFill>
              </a:rPr>
              <a:t>At the opening from the stomach to the small intestine is the </a:t>
            </a:r>
            <a:r>
              <a:rPr lang="en-US" altLang="en-US" sz="800" b="1">
                <a:solidFill>
                  <a:srgbClr val="000000"/>
                </a:solidFill>
              </a:rPr>
              <a:t>pyloric sphincter</a:t>
            </a:r>
            <a:r>
              <a:rPr lang="en-US" altLang="en-US" sz="800">
                <a:solidFill>
                  <a:srgbClr val="000000"/>
                </a:solidFill>
              </a:rPr>
              <a:t>, which helps regulate the passage of chyme into the intestine.</a:t>
            </a:r>
          </a:p>
          <a:p>
            <a:pPr marL="280988" lvl="1" eaLnBrk="1" hangingPunct="1">
              <a:spcBef>
                <a:spcPct val="0"/>
              </a:spcBef>
              <a:buClr>
                <a:srgbClr val="339933"/>
              </a:buClr>
            </a:pPr>
            <a:r>
              <a:rPr lang="en-US" altLang="en-US" sz="800">
                <a:solidFill>
                  <a:srgbClr val="000000"/>
                </a:solidFill>
              </a:rPr>
              <a:t>A squirt at a time, it takes about 2 to 6 hours after a meal for the stomach to empty.</a:t>
            </a:r>
            <a:endParaRPr lang="en-US" altLang="en-US" sz="80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6899BA20-29B8-4D3D-954E-28F9623541C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6BA3030-F992-4989-84BD-03D2B90314FD}" type="slidenum">
              <a:rPr lang="en-US" altLang="en-US">
                <a:latin typeface="Arial" panose="020B0604020202020204" pitchFamily="34" charset="0"/>
              </a:rPr>
              <a:pPr>
                <a:spcBef>
                  <a:spcPct val="0"/>
                </a:spcBef>
              </a:pPr>
              <a:t>76</a:t>
            </a:fld>
            <a:endParaRPr lang="en-US" altLang="en-US">
              <a:latin typeface="Arial" panose="020B0604020202020204" pitchFamily="34" charset="0"/>
            </a:endParaRPr>
          </a:p>
        </p:txBody>
      </p:sp>
      <p:sp>
        <p:nvSpPr>
          <p:cNvPr id="48131" name="Rectangle 2">
            <a:extLst>
              <a:ext uri="{FF2B5EF4-FFF2-40B4-BE49-F238E27FC236}">
                <a16:creationId xmlns:a16="http://schemas.microsoft.com/office/drawing/2014/main" id="{EEBC5FD2-8C2E-4BB3-97C4-1FFBA1BB31BA}"/>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48132" name="Rectangle 3">
            <a:extLst>
              <a:ext uri="{FF2B5EF4-FFF2-40B4-BE49-F238E27FC236}">
                <a16:creationId xmlns:a16="http://schemas.microsoft.com/office/drawing/2014/main" id="{3AB5C0A4-564B-432D-93E1-815EAE83A74C}"/>
              </a:ext>
            </a:extLst>
          </p:cNvPr>
          <p:cNvSpPr>
            <a:spLocks noGrp="1"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E6FEF7E6-B7B4-4377-B2FC-246157270E3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A7DFDF5-85A8-468B-A82B-F3773403B29C}" type="slidenum">
              <a:rPr lang="en-US" altLang="en-US">
                <a:latin typeface="Arial" panose="020B0604020202020204" pitchFamily="34" charset="0"/>
              </a:rPr>
              <a:pPr>
                <a:spcBef>
                  <a:spcPct val="0"/>
                </a:spcBef>
              </a:pPr>
              <a:t>77</a:t>
            </a:fld>
            <a:endParaRPr lang="en-US" altLang="en-US">
              <a:latin typeface="Arial" panose="020B0604020202020204" pitchFamily="34" charset="0"/>
            </a:endParaRPr>
          </a:p>
        </p:txBody>
      </p:sp>
      <p:sp>
        <p:nvSpPr>
          <p:cNvPr id="50179" name="Rectangle 1026">
            <a:extLst>
              <a:ext uri="{FF2B5EF4-FFF2-40B4-BE49-F238E27FC236}">
                <a16:creationId xmlns:a16="http://schemas.microsoft.com/office/drawing/2014/main" id="{8230F3E1-47CF-4F88-A92E-9E38AB8317EF}"/>
              </a:ext>
            </a:extLst>
          </p:cNvPr>
          <p:cNvSpPr>
            <a:spLocks noGrp="1" noRot="1" noChangeAspect="1" noChangeArrowheads="1" noTextEdit="1"/>
          </p:cNvSpPr>
          <p:nvPr>
            <p:ph type="sldImg"/>
          </p:nvPr>
        </p:nvSpPr>
        <p:spPr bwMode="auto">
          <a:solidFill>
            <a:srgbClr val="FFFFFF"/>
          </a:solidFill>
          <a:ln>
            <a:solidFill>
              <a:srgbClr val="000000"/>
            </a:solidFill>
            <a:miter lim="800000"/>
            <a:headEnd/>
            <a:tailEnd/>
          </a:ln>
        </p:spPr>
      </p:sp>
      <p:sp>
        <p:nvSpPr>
          <p:cNvPr id="50180" name="Rectangle 1027">
            <a:extLst>
              <a:ext uri="{FF2B5EF4-FFF2-40B4-BE49-F238E27FC236}">
                <a16:creationId xmlns:a16="http://schemas.microsoft.com/office/drawing/2014/main" id="{31634712-D029-4934-8013-87681578524D}"/>
              </a:ext>
            </a:extLst>
          </p:cNvPr>
          <p:cNvSpPr>
            <a:spLocks noGrp="1"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E8737A81-BB20-4DD4-A28F-93BEA6A2783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3E8586A-872A-4F00-A94E-AADA5D9C1742}" type="slidenum">
              <a:rPr lang="en-US" altLang="en-US">
                <a:latin typeface="Arial" panose="020B0604020202020204" pitchFamily="34" charset="0"/>
              </a:rPr>
              <a:pPr>
                <a:spcBef>
                  <a:spcPct val="0"/>
                </a:spcBef>
              </a:pPr>
              <a:t>79</a:t>
            </a:fld>
            <a:endParaRPr lang="en-US" altLang="en-US">
              <a:latin typeface="Arial" panose="020B0604020202020204" pitchFamily="34" charset="0"/>
            </a:endParaRPr>
          </a:p>
        </p:txBody>
      </p:sp>
      <p:sp>
        <p:nvSpPr>
          <p:cNvPr id="52227" name="Rectangle 2">
            <a:extLst>
              <a:ext uri="{FF2B5EF4-FFF2-40B4-BE49-F238E27FC236}">
                <a16:creationId xmlns:a16="http://schemas.microsoft.com/office/drawing/2014/main" id="{6009F113-DC12-410C-A84C-6BFA672E828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id="{566D925C-B7D6-4EED-B377-CA014C96FE1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A7438B6-CAE2-4273-BD3D-3763D105C1E7}" type="slidenum">
              <a:rPr lang="en-GB" smtClean="0"/>
              <a:pPr/>
              <a:t>82</a:t>
            </a:fld>
            <a:endParaRPr lang="en-GB"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A7438B6-CAE2-4273-BD3D-3763D105C1E7}" type="slidenum">
              <a:rPr lang="en-GB" smtClean="0"/>
              <a:pPr/>
              <a:t>85</a:t>
            </a:fld>
            <a:endParaRPr lang="en-GB" dirty="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224000E-72FB-4C5F-A5FD-E6DC58595EB9}" type="slidenum">
              <a:rPr lang="en-GB" smtClean="0"/>
              <a:pPr/>
              <a:t>104</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04F49-36B3-43EA-9144-57B5737F8A6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84D9540-F9CE-4840-B852-91DFFBB42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9F18169-0D9D-4103-A41E-1909443BFDED}"/>
              </a:ext>
            </a:extLst>
          </p:cNvPr>
          <p:cNvSpPr>
            <a:spLocks noGrp="1"/>
          </p:cNvSpPr>
          <p:nvPr>
            <p:ph type="dt" sz="half" idx="10"/>
          </p:nvPr>
        </p:nvSpPr>
        <p:spPr/>
        <p:txBody>
          <a:bodyPr/>
          <a:lstStyle/>
          <a:p>
            <a:fld id="{6111A541-92EE-4511-9D7A-1266A655079B}" type="datetimeFigureOut">
              <a:rPr lang="en-GB" smtClean="0"/>
              <a:t>06/02/2022</a:t>
            </a:fld>
            <a:endParaRPr lang="en-GB"/>
          </a:p>
        </p:txBody>
      </p:sp>
      <p:sp>
        <p:nvSpPr>
          <p:cNvPr id="5" name="Footer Placeholder 4">
            <a:extLst>
              <a:ext uri="{FF2B5EF4-FFF2-40B4-BE49-F238E27FC236}">
                <a16:creationId xmlns:a16="http://schemas.microsoft.com/office/drawing/2014/main" id="{94EAB71B-1B76-485A-91D2-8E068526CF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D0CD5F-AC41-4BB7-8E57-668E793EF373}"/>
              </a:ext>
            </a:extLst>
          </p:cNvPr>
          <p:cNvSpPr>
            <a:spLocks noGrp="1"/>
          </p:cNvSpPr>
          <p:nvPr>
            <p:ph type="sldNum" sz="quarter" idx="12"/>
          </p:nvPr>
        </p:nvSpPr>
        <p:spPr/>
        <p:txBody>
          <a:bodyPr/>
          <a:lstStyle/>
          <a:p>
            <a:fld id="{C78AF703-B001-41FC-A720-CD1940A93698}" type="slidenum">
              <a:rPr lang="en-GB" smtClean="0"/>
              <a:t>‹#›</a:t>
            </a:fld>
            <a:endParaRPr lang="en-GB"/>
          </a:p>
        </p:txBody>
      </p:sp>
    </p:spTree>
    <p:extLst>
      <p:ext uri="{BB962C8B-B14F-4D97-AF65-F5344CB8AC3E}">
        <p14:creationId xmlns:p14="http://schemas.microsoft.com/office/powerpoint/2010/main" val="1882861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34493-8541-446C-8AD1-2BC0CB9A8E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CD1D95-FB7D-4485-AE7B-C1FA9FB8F1C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97405F-89F3-4C8A-BA25-4862F8AECE19}"/>
              </a:ext>
            </a:extLst>
          </p:cNvPr>
          <p:cNvSpPr>
            <a:spLocks noGrp="1"/>
          </p:cNvSpPr>
          <p:nvPr>
            <p:ph type="dt" sz="half" idx="10"/>
          </p:nvPr>
        </p:nvSpPr>
        <p:spPr/>
        <p:txBody>
          <a:bodyPr/>
          <a:lstStyle/>
          <a:p>
            <a:fld id="{6111A541-92EE-4511-9D7A-1266A655079B}" type="datetimeFigureOut">
              <a:rPr lang="en-GB" smtClean="0"/>
              <a:t>06/02/2022</a:t>
            </a:fld>
            <a:endParaRPr lang="en-GB"/>
          </a:p>
        </p:txBody>
      </p:sp>
      <p:sp>
        <p:nvSpPr>
          <p:cNvPr id="5" name="Footer Placeholder 4">
            <a:extLst>
              <a:ext uri="{FF2B5EF4-FFF2-40B4-BE49-F238E27FC236}">
                <a16:creationId xmlns:a16="http://schemas.microsoft.com/office/drawing/2014/main" id="{6B05D44A-8B60-42DF-B7CF-E23FF1F814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1096F8-A183-45DA-BB2E-7C8C92B3DF9D}"/>
              </a:ext>
            </a:extLst>
          </p:cNvPr>
          <p:cNvSpPr>
            <a:spLocks noGrp="1"/>
          </p:cNvSpPr>
          <p:nvPr>
            <p:ph type="sldNum" sz="quarter" idx="12"/>
          </p:nvPr>
        </p:nvSpPr>
        <p:spPr/>
        <p:txBody>
          <a:bodyPr/>
          <a:lstStyle/>
          <a:p>
            <a:fld id="{C78AF703-B001-41FC-A720-CD1940A93698}" type="slidenum">
              <a:rPr lang="en-GB" smtClean="0"/>
              <a:t>‹#›</a:t>
            </a:fld>
            <a:endParaRPr lang="en-GB"/>
          </a:p>
        </p:txBody>
      </p:sp>
    </p:spTree>
    <p:extLst>
      <p:ext uri="{BB962C8B-B14F-4D97-AF65-F5344CB8AC3E}">
        <p14:creationId xmlns:p14="http://schemas.microsoft.com/office/powerpoint/2010/main" val="18303013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14C46-5C7B-4FF4-81CD-5B5B72B699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541B232-CC6D-4878-844E-71C5C3CA673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60E0D5-F78B-4919-9F0D-8C1A75AAF8D7}"/>
              </a:ext>
            </a:extLst>
          </p:cNvPr>
          <p:cNvSpPr>
            <a:spLocks noGrp="1"/>
          </p:cNvSpPr>
          <p:nvPr>
            <p:ph type="dt" sz="half" idx="10"/>
          </p:nvPr>
        </p:nvSpPr>
        <p:spPr/>
        <p:txBody>
          <a:bodyPr/>
          <a:lstStyle/>
          <a:p>
            <a:fld id="{6111A541-92EE-4511-9D7A-1266A655079B}" type="datetimeFigureOut">
              <a:rPr lang="en-GB" smtClean="0"/>
              <a:t>06/02/2022</a:t>
            </a:fld>
            <a:endParaRPr lang="en-GB"/>
          </a:p>
        </p:txBody>
      </p:sp>
      <p:sp>
        <p:nvSpPr>
          <p:cNvPr id="5" name="Footer Placeholder 4">
            <a:extLst>
              <a:ext uri="{FF2B5EF4-FFF2-40B4-BE49-F238E27FC236}">
                <a16:creationId xmlns:a16="http://schemas.microsoft.com/office/drawing/2014/main" id="{1B166A9E-00D0-4D3C-8CB0-BD1E41EA67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1D451E-596C-499E-B9C4-58A1D66A893E}"/>
              </a:ext>
            </a:extLst>
          </p:cNvPr>
          <p:cNvSpPr>
            <a:spLocks noGrp="1"/>
          </p:cNvSpPr>
          <p:nvPr>
            <p:ph type="sldNum" sz="quarter" idx="12"/>
          </p:nvPr>
        </p:nvSpPr>
        <p:spPr/>
        <p:txBody>
          <a:bodyPr/>
          <a:lstStyle/>
          <a:p>
            <a:fld id="{C78AF703-B001-41FC-A720-CD1940A93698}" type="slidenum">
              <a:rPr lang="en-GB" smtClean="0"/>
              <a:t>‹#›</a:t>
            </a:fld>
            <a:endParaRPr lang="en-GB"/>
          </a:p>
        </p:txBody>
      </p:sp>
    </p:spTree>
    <p:extLst>
      <p:ext uri="{BB962C8B-B14F-4D97-AF65-F5344CB8AC3E}">
        <p14:creationId xmlns:p14="http://schemas.microsoft.com/office/powerpoint/2010/main" val="4088013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7A9FE-1ECC-41A1-AE64-218ACDAD8D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0D9E16B-FD08-4998-BC45-83AA2A04B80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F22A186-D656-4465-9338-7DEF26AF780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0C12C22-8CE7-4541-A87F-A23DB50C24F8}"/>
              </a:ext>
            </a:extLst>
          </p:cNvPr>
          <p:cNvSpPr>
            <a:spLocks noGrp="1"/>
          </p:cNvSpPr>
          <p:nvPr>
            <p:ph type="dt" sz="half" idx="10"/>
          </p:nvPr>
        </p:nvSpPr>
        <p:spPr/>
        <p:txBody>
          <a:bodyPr/>
          <a:lstStyle/>
          <a:p>
            <a:fld id="{6111A541-92EE-4511-9D7A-1266A655079B}" type="datetimeFigureOut">
              <a:rPr lang="en-GB" smtClean="0"/>
              <a:t>06/02/2022</a:t>
            </a:fld>
            <a:endParaRPr lang="en-GB"/>
          </a:p>
        </p:txBody>
      </p:sp>
      <p:sp>
        <p:nvSpPr>
          <p:cNvPr id="6" name="Footer Placeholder 5">
            <a:extLst>
              <a:ext uri="{FF2B5EF4-FFF2-40B4-BE49-F238E27FC236}">
                <a16:creationId xmlns:a16="http://schemas.microsoft.com/office/drawing/2014/main" id="{FF83BCAA-F638-461E-A17E-DC839D3F32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6E555E-7E3D-41BE-9CA6-BA1D32FB64D4}"/>
              </a:ext>
            </a:extLst>
          </p:cNvPr>
          <p:cNvSpPr>
            <a:spLocks noGrp="1"/>
          </p:cNvSpPr>
          <p:nvPr>
            <p:ph type="sldNum" sz="quarter" idx="12"/>
          </p:nvPr>
        </p:nvSpPr>
        <p:spPr/>
        <p:txBody>
          <a:bodyPr/>
          <a:lstStyle/>
          <a:p>
            <a:fld id="{C78AF703-B001-41FC-A720-CD1940A93698}" type="slidenum">
              <a:rPr lang="en-GB" smtClean="0"/>
              <a:t>‹#›</a:t>
            </a:fld>
            <a:endParaRPr lang="en-GB"/>
          </a:p>
        </p:txBody>
      </p:sp>
    </p:spTree>
    <p:extLst>
      <p:ext uri="{BB962C8B-B14F-4D97-AF65-F5344CB8AC3E}">
        <p14:creationId xmlns:p14="http://schemas.microsoft.com/office/powerpoint/2010/main" val="30218544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A98B5-0535-4A22-A6EC-37F247E00A1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1A4326F-FE0A-46D4-9849-B20580B5E70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8B74969-C703-4C97-BC2B-FDE2D83FAE3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2AECAED-0CD2-432A-AA5D-1E505704031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10FCD2C-2E27-4C02-834E-28D2B94289B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972B268-3918-4250-B2FC-FA866326940C}"/>
              </a:ext>
            </a:extLst>
          </p:cNvPr>
          <p:cNvSpPr>
            <a:spLocks noGrp="1"/>
          </p:cNvSpPr>
          <p:nvPr>
            <p:ph type="dt" sz="half" idx="10"/>
          </p:nvPr>
        </p:nvSpPr>
        <p:spPr/>
        <p:txBody>
          <a:bodyPr/>
          <a:lstStyle/>
          <a:p>
            <a:fld id="{6111A541-92EE-4511-9D7A-1266A655079B}" type="datetimeFigureOut">
              <a:rPr lang="en-GB" smtClean="0"/>
              <a:t>06/02/2022</a:t>
            </a:fld>
            <a:endParaRPr lang="en-GB"/>
          </a:p>
        </p:txBody>
      </p:sp>
      <p:sp>
        <p:nvSpPr>
          <p:cNvPr id="8" name="Footer Placeholder 7">
            <a:extLst>
              <a:ext uri="{FF2B5EF4-FFF2-40B4-BE49-F238E27FC236}">
                <a16:creationId xmlns:a16="http://schemas.microsoft.com/office/drawing/2014/main" id="{3E0AB192-AFBC-4D5C-8493-F196DC5995A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B466248-8465-4A70-AE93-2C18F10C9771}"/>
              </a:ext>
            </a:extLst>
          </p:cNvPr>
          <p:cNvSpPr>
            <a:spLocks noGrp="1"/>
          </p:cNvSpPr>
          <p:nvPr>
            <p:ph type="sldNum" sz="quarter" idx="12"/>
          </p:nvPr>
        </p:nvSpPr>
        <p:spPr/>
        <p:txBody>
          <a:bodyPr/>
          <a:lstStyle/>
          <a:p>
            <a:fld id="{C78AF703-B001-41FC-A720-CD1940A93698}" type="slidenum">
              <a:rPr lang="en-GB" smtClean="0"/>
              <a:t>‹#›</a:t>
            </a:fld>
            <a:endParaRPr lang="en-GB"/>
          </a:p>
        </p:txBody>
      </p:sp>
    </p:spTree>
    <p:extLst>
      <p:ext uri="{BB962C8B-B14F-4D97-AF65-F5344CB8AC3E}">
        <p14:creationId xmlns:p14="http://schemas.microsoft.com/office/powerpoint/2010/main" val="6545238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DBB64-7B54-4E3A-A2DE-9EA5A0EE301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090796A-50C4-4D96-B860-33C02C89B9BE}"/>
              </a:ext>
            </a:extLst>
          </p:cNvPr>
          <p:cNvSpPr>
            <a:spLocks noGrp="1"/>
          </p:cNvSpPr>
          <p:nvPr>
            <p:ph type="dt" sz="half" idx="10"/>
          </p:nvPr>
        </p:nvSpPr>
        <p:spPr/>
        <p:txBody>
          <a:bodyPr/>
          <a:lstStyle/>
          <a:p>
            <a:fld id="{6111A541-92EE-4511-9D7A-1266A655079B}" type="datetimeFigureOut">
              <a:rPr lang="en-GB" smtClean="0"/>
              <a:t>06/02/2022</a:t>
            </a:fld>
            <a:endParaRPr lang="en-GB"/>
          </a:p>
        </p:txBody>
      </p:sp>
      <p:sp>
        <p:nvSpPr>
          <p:cNvPr id="4" name="Footer Placeholder 3">
            <a:extLst>
              <a:ext uri="{FF2B5EF4-FFF2-40B4-BE49-F238E27FC236}">
                <a16:creationId xmlns:a16="http://schemas.microsoft.com/office/drawing/2014/main" id="{14A906A4-471C-405C-A412-279D574ADC7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08A22C2-5EAC-45D2-B556-D5756100C295}"/>
              </a:ext>
            </a:extLst>
          </p:cNvPr>
          <p:cNvSpPr>
            <a:spLocks noGrp="1"/>
          </p:cNvSpPr>
          <p:nvPr>
            <p:ph type="sldNum" sz="quarter" idx="12"/>
          </p:nvPr>
        </p:nvSpPr>
        <p:spPr/>
        <p:txBody>
          <a:bodyPr/>
          <a:lstStyle/>
          <a:p>
            <a:fld id="{C78AF703-B001-41FC-A720-CD1940A93698}" type="slidenum">
              <a:rPr lang="en-GB" smtClean="0"/>
              <a:t>‹#›</a:t>
            </a:fld>
            <a:endParaRPr lang="en-GB"/>
          </a:p>
        </p:txBody>
      </p:sp>
    </p:spTree>
    <p:extLst>
      <p:ext uri="{BB962C8B-B14F-4D97-AF65-F5344CB8AC3E}">
        <p14:creationId xmlns:p14="http://schemas.microsoft.com/office/powerpoint/2010/main" val="3265326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9BC0312-51F5-4D58-8BCF-38AAEA5AAC8A}"/>
              </a:ext>
            </a:extLst>
          </p:cNvPr>
          <p:cNvSpPr>
            <a:spLocks noGrp="1"/>
          </p:cNvSpPr>
          <p:nvPr>
            <p:ph type="dt" sz="half" idx="10"/>
          </p:nvPr>
        </p:nvSpPr>
        <p:spPr/>
        <p:txBody>
          <a:bodyPr/>
          <a:lstStyle/>
          <a:p>
            <a:fld id="{6111A541-92EE-4511-9D7A-1266A655079B}" type="datetimeFigureOut">
              <a:rPr lang="en-GB" smtClean="0"/>
              <a:t>06/02/2022</a:t>
            </a:fld>
            <a:endParaRPr lang="en-GB"/>
          </a:p>
        </p:txBody>
      </p:sp>
      <p:sp>
        <p:nvSpPr>
          <p:cNvPr id="3" name="Footer Placeholder 2">
            <a:extLst>
              <a:ext uri="{FF2B5EF4-FFF2-40B4-BE49-F238E27FC236}">
                <a16:creationId xmlns:a16="http://schemas.microsoft.com/office/drawing/2014/main" id="{5350DE69-52A0-46CE-91F6-8C23F0A9D0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F407184-226D-4901-8911-69ABAC5543F0}"/>
              </a:ext>
            </a:extLst>
          </p:cNvPr>
          <p:cNvSpPr>
            <a:spLocks noGrp="1"/>
          </p:cNvSpPr>
          <p:nvPr>
            <p:ph type="sldNum" sz="quarter" idx="12"/>
          </p:nvPr>
        </p:nvSpPr>
        <p:spPr/>
        <p:txBody>
          <a:bodyPr/>
          <a:lstStyle/>
          <a:p>
            <a:fld id="{C78AF703-B001-41FC-A720-CD1940A93698}" type="slidenum">
              <a:rPr lang="en-GB" smtClean="0"/>
              <a:t>‹#›</a:t>
            </a:fld>
            <a:endParaRPr lang="en-GB"/>
          </a:p>
        </p:txBody>
      </p:sp>
    </p:spTree>
    <p:extLst>
      <p:ext uri="{BB962C8B-B14F-4D97-AF65-F5344CB8AC3E}">
        <p14:creationId xmlns:p14="http://schemas.microsoft.com/office/powerpoint/2010/main" val="21672191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DE19A-F9BC-4A9B-A71E-0B0828B25A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B534DB9-6AD3-4626-9E18-F07C0A22F18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8AB13CB-15B7-48F8-A472-00757C828F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F97E44-2AC7-4E6B-A8D7-4319A3EDF4A8}"/>
              </a:ext>
            </a:extLst>
          </p:cNvPr>
          <p:cNvSpPr>
            <a:spLocks noGrp="1"/>
          </p:cNvSpPr>
          <p:nvPr>
            <p:ph type="dt" sz="half" idx="10"/>
          </p:nvPr>
        </p:nvSpPr>
        <p:spPr/>
        <p:txBody>
          <a:bodyPr/>
          <a:lstStyle/>
          <a:p>
            <a:fld id="{6111A541-92EE-4511-9D7A-1266A655079B}" type="datetimeFigureOut">
              <a:rPr lang="en-GB" smtClean="0"/>
              <a:t>06/02/2022</a:t>
            </a:fld>
            <a:endParaRPr lang="en-GB"/>
          </a:p>
        </p:txBody>
      </p:sp>
      <p:sp>
        <p:nvSpPr>
          <p:cNvPr id="6" name="Footer Placeholder 5">
            <a:extLst>
              <a:ext uri="{FF2B5EF4-FFF2-40B4-BE49-F238E27FC236}">
                <a16:creationId xmlns:a16="http://schemas.microsoft.com/office/drawing/2014/main" id="{D5B31C98-5EC7-4F18-858F-F96656BFF5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6C99FA-C5A5-4F20-A420-1E493D70F50E}"/>
              </a:ext>
            </a:extLst>
          </p:cNvPr>
          <p:cNvSpPr>
            <a:spLocks noGrp="1"/>
          </p:cNvSpPr>
          <p:nvPr>
            <p:ph type="sldNum" sz="quarter" idx="12"/>
          </p:nvPr>
        </p:nvSpPr>
        <p:spPr/>
        <p:txBody>
          <a:bodyPr/>
          <a:lstStyle/>
          <a:p>
            <a:fld id="{C78AF703-B001-41FC-A720-CD1940A93698}" type="slidenum">
              <a:rPr lang="en-GB" smtClean="0"/>
              <a:t>‹#›</a:t>
            </a:fld>
            <a:endParaRPr lang="en-GB"/>
          </a:p>
        </p:txBody>
      </p:sp>
    </p:spTree>
    <p:extLst>
      <p:ext uri="{BB962C8B-B14F-4D97-AF65-F5344CB8AC3E}">
        <p14:creationId xmlns:p14="http://schemas.microsoft.com/office/powerpoint/2010/main" val="25924678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C2ADD-7382-46F3-BDE1-75EE0500C2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0E9C1D9-062E-4C96-AB2C-7812297568D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89E2B52-6B7F-4746-A380-5D19C0F363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8F06A2D-DE3B-48DA-9518-A2B3F21C403A}"/>
              </a:ext>
            </a:extLst>
          </p:cNvPr>
          <p:cNvSpPr>
            <a:spLocks noGrp="1"/>
          </p:cNvSpPr>
          <p:nvPr>
            <p:ph type="dt" sz="half" idx="10"/>
          </p:nvPr>
        </p:nvSpPr>
        <p:spPr/>
        <p:txBody>
          <a:bodyPr/>
          <a:lstStyle/>
          <a:p>
            <a:fld id="{6111A541-92EE-4511-9D7A-1266A655079B}" type="datetimeFigureOut">
              <a:rPr lang="en-GB" smtClean="0"/>
              <a:t>06/02/2022</a:t>
            </a:fld>
            <a:endParaRPr lang="en-GB"/>
          </a:p>
        </p:txBody>
      </p:sp>
      <p:sp>
        <p:nvSpPr>
          <p:cNvPr id="6" name="Footer Placeholder 5">
            <a:extLst>
              <a:ext uri="{FF2B5EF4-FFF2-40B4-BE49-F238E27FC236}">
                <a16:creationId xmlns:a16="http://schemas.microsoft.com/office/drawing/2014/main" id="{C53D99CC-B14B-49E9-A50D-82E7418051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DB836D-515E-411B-9811-9268336FAA3F}"/>
              </a:ext>
            </a:extLst>
          </p:cNvPr>
          <p:cNvSpPr>
            <a:spLocks noGrp="1"/>
          </p:cNvSpPr>
          <p:nvPr>
            <p:ph type="sldNum" sz="quarter" idx="12"/>
          </p:nvPr>
        </p:nvSpPr>
        <p:spPr/>
        <p:txBody>
          <a:bodyPr/>
          <a:lstStyle/>
          <a:p>
            <a:fld id="{C78AF703-B001-41FC-A720-CD1940A93698}" type="slidenum">
              <a:rPr lang="en-GB" smtClean="0"/>
              <a:t>‹#›</a:t>
            </a:fld>
            <a:endParaRPr lang="en-GB"/>
          </a:p>
        </p:txBody>
      </p:sp>
    </p:spTree>
    <p:extLst>
      <p:ext uri="{BB962C8B-B14F-4D97-AF65-F5344CB8AC3E}">
        <p14:creationId xmlns:p14="http://schemas.microsoft.com/office/powerpoint/2010/main" val="32447858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DA3FB-8D6A-4A8D-BA88-7A0C6E5A0DD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307E0A-0A3B-4D09-8909-9690970588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AF0765-8F8D-4964-A02E-0D6B6D82DD89}"/>
              </a:ext>
            </a:extLst>
          </p:cNvPr>
          <p:cNvSpPr>
            <a:spLocks noGrp="1"/>
          </p:cNvSpPr>
          <p:nvPr>
            <p:ph type="dt" sz="half" idx="10"/>
          </p:nvPr>
        </p:nvSpPr>
        <p:spPr/>
        <p:txBody>
          <a:bodyPr/>
          <a:lstStyle/>
          <a:p>
            <a:fld id="{6111A541-92EE-4511-9D7A-1266A655079B}" type="datetimeFigureOut">
              <a:rPr lang="en-GB" smtClean="0"/>
              <a:t>06/02/2022</a:t>
            </a:fld>
            <a:endParaRPr lang="en-GB"/>
          </a:p>
        </p:txBody>
      </p:sp>
      <p:sp>
        <p:nvSpPr>
          <p:cNvPr id="5" name="Footer Placeholder 4">
            <a:extLst>
              <a:ext uri="{FF2B5EF4-FFF2-40B4-BE49-F238E27FC236}">
                <a16:creationId xmlns:a16="http://schemas.microsoft.com/office/drawing/2014/main" id="{94CD20A0-A3D2-4BB8-96B0-FD06BD3C44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CFFB5B-3CCC-49D7-AD3A-1E8C149B757D}"/>
              </a:ext>
            </a:extLst>
          </p:cNvPr>
          <p:cNvSpPr>
            <a:spLocks noGrp="1"/>
          </p:cNvSpPr>
          <p:nvPr>
            <p:ph type="sldNum" sz="quarter" idx="12"/>
          </p:nvPr>
        </p:nvSpPr>
        <p:spPr/>
        <p:txBody>
          <a:bodyPr/>
          <a:lstStyle/>
          <a:p>
            <a:fld id="{C78AF703-B001-41FC-A720-CD1940A93698}" type="slidenum">
              <a:rPr lang="en-GB" smtClean="0"/>
              <a:t>‹#›</a:t>
            </a:fld>
            <a:endParaRPr lang="en-GB"/>
          </a:p>
        </p:txBody>
      </p:sp>
    </p:spTree>
    <p:extLst>
      <p:ext uri="{BB962C8B-B14F-4D97-AF65-F5344CB8AC3E}">
        <p14:creationId xmlns:p14="http://schemas.microsoft.com/office/powerpoint/2010/main" val="26926045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4EBD0E-418C-487B-8B44-1798A9E4DDD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EAF5D29-60AD-4300-973E-4B6DDA9F2D1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FBDD3C-D5E6-4D45-96DC-8A53BBEF7782}"/>
              </a:ext>
            </a:extLst>
          </p:cNvPr>
          <p:cNvSpPr>
            <a:spLocks noGrp="1"/>
          </p:cNvSpPr>
          <p:nvPr>
            <p:ph type="dt" sz="half" idx="10"/>
          </p:nvPr>
        </p:nvSpPr>
        <p:spPr/>
        <p:txBody>
          <a:bodyPr/>
          <a:lstStyle/>
          <a:p>
            <a:fld id="{6111A541-92EE-4511-9D7A-1266A655079B}" type="datetimeFigureOut">
              <a:rPr lang="en-GB" smtClean="0"/>
              <a:t>06/02/2022</a:t>
            </a:fld>
            <a:endParaRPr lang="en-GB"/>
          </a:p>
        </p:txBody>
      </p:sp>
      <p:sp>
        <p:nvSpPr>
          <p:cNvPr id="5" name="Footer Placeholder 4">
            <a:extLst>
              <a:ext uri="{FF2B5EF4-FFF2-40B4-BE49-F238E27FC236}">
                <a16:creationId xmlns:a16="http://schemas.microsoft.com/office/drawing/2014/main" id="{8ADD5A7C-A4D0-473E-B053-C2CAFBF914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E8FED6-8020-4C50-8BAF-40D5884ABED6}"/>
              </a:ext>
            </a:extLst>
          </p:cNvPr>
          <p:cNvSpPr>
            <a:spLocks noGrp="1"/>
          </p:cNvSpPr>
          <p:nvPr>
            <p:ph type="sldNum" sz="quarter" idx="12"/>
          </p:nvPr>
        </p:nvSpPr>
        <p:spPr/>
        <p:txBody>
          <a:bodyPr/>
          <a:lstStyle/>
          <a:p>
            <a:fld id="{C78AF703-B001-41FC-A720-CD1940A93698}" type="slidenum">
              <a:rPr lang="en-GB" smtClean="0"/>
              <a:t>‹#›</a:t>
            </a:fld>
            <a:endParaRPr lang="en-GB"/>
          </a:p>
        </p:txBody>
      </p:sp>
    </p:spTree>
    <p:extLst>
      <p:ext uri="{BB962C8B-B14F-4D97-AF65-F5344CB8AC3E}">
        <p14:creationId xmlns:p14="http://schemas.microsoft.com/office/powerpoint/2010/main" val="35303571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3AA9CFB-EE6E-44CE-A50E-7BDAD228F17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685F8C-D95E-49DD-A6BA-43F9D59F45A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C09D4E-B229-4F05-9CAC-240FC16727F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111A541-92EE-4511-9D7A-1266A655079B}" type="datetimeFigureOut">
              <a:rPr lang="en-GB" smtClean="0"/>
              <a:t>06/02/2022</a:t>
            </a:fld>
            <a:endParaRPr lang="en-GB"/>
          </a:p>
        </p:txBody>
      </p:sp>
      <p:sp>
        <p:nvSpPr>
          <p:cNvPr id="5" name="Footer Placeholder 4">
            <a:extLst>
              <a:ext uri="{FF2B5EF4-FFF2-40B4-BE49-F238E27FC236}">
                <a16:creationId xmlns:a16="http://schemas.microsoft.com/office/drawing/2014/main" id="{A018F07A-889E-4FEB-B0FB-7BB19BC056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F26BFCA-5480-46B6-83FC-0D294BA7216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8AF703-B001-41FC-A720-CD1940A93698}" type="slidenum">
              <a:rPr lang="en-GB" smtClean="0"/>
              <a:t>‹#›</a:t>
            </a:fld>
            <a:endParaRPr lang="en-GB"/>
          </a:p>
        </p:txBody>
      </p:sp>
    </p:spTree>
    <p:extLst>
      <p:ext uri="{BB962C8B-B14F-4D97-AF65-F5344CB8AC3E}">
        <p14:creationId xmlns:p14="http://schemas.microsoft.com/office/powerpoint/2010/main" val="6825204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_4fqzp58BfY?feature=oembed" TargetMode="Externa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www.jdaross.mcmail.com/images/erythrocytes.jpg"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YKy-jgyCdcA?feature=oembed"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hyperlink" Target="https://study.com/academy/lesson/the-aorta-valves-anatomy-quiz.html"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s://study.com/academy/lesson/central-nervous-system-definition-function-parts.html"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26.jpeg"/><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2.xml"/><Relationship Id="rId1" Type="http://schemas.openxmlformats.org/officeDocument/2006/relationships/video" Target="https://www.youtube.com/embed/CLneY6SoPi0?feature=oembed"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45.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2.xml"/><Relationship Id="rId1" Type="http://schemas.openxmlformats.org/officeDocument/2006/relationships/video" Target="https://www.youtube.com/embed/kjLwVqxwaIM?feature=oembed" TargetMode="External"/></Relationships>
</file>

<file path=ppt/slides/_rels/slide4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40.svg"/><Relationship Id="rId2" Type="http://schemas.openxmlformats.org/officeDocument/2006/relationships/image" Target="../media/image39.png"/><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slideLayout" Target="../slideLayouts/slideLayout2.xml"/><Relationship Id="rId1" Type="http://schemas.openxmlformats.org/officeDocument/2006/relationships/video" Target="https://www.youtube.com/embed/6jz9WvfKDVc?feature=oembed" TargetMode="Externa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59.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60.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61.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3.jpeg"/></Relationships>
</file>

<file path=ppt/slides/_rels/slide66.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45.png"/><Relationship Id="rId5" Type="http://schemas.openxmlformats.org/officeDocument/2006/relationships/audio" Target="../media/audio3.wav"/><Relationship Id="rId4" Type="http://schemas.openxmlformats.org/officeDocument/2006/relationships/audio" Target="../media/audio2.wav"/></Relationships>
</file>

<file path=ppt/slides/_rels/slide6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kVjeNZA5pi4?feature=oembed" TargetMode="External"/><Relationship Id="rId5" Type="http://schemas.openxmlformats.org/officeDocument/2006/relationships/image" Target="../media/image47.jpeg"/><Relationship Id="rId4" Type="http://schemas.openxmlformats.org/officeDocument/2006/relationships/image" Target="../media/image46.jpeg"/></Relationships>
</file>

<file path=ppt/slides/_rels/slide69.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49.jpeg"/></Relationships>
</file>

<file path=ppt/slides/_rels/slide70.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50.png"/><Relationship Id="rId4" Type="http://schemas.openxmlformats.org/officeDocument/2006/relationships/audio" Target="../media/audio2.wav"/></Relationships>
</file>

<file path=ppt/slides/_rels/slide71.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7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53.png"/></Relationships>
</file>

<file path=ppt/slides/_rels/slide7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54.png"/></Relationships>
</file>

<file path=ppt/slides/_rels/slide7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55.png"/></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9.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57.jpeg"/></Relationships>
</file>

<file path=ppt/slides/_rels/slide80.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slideLayout" Target="../slideLayouts/slideLayout2.xml"/><Relationship Id="rId1" Type="http://schemas.openxmlformats.org/officeDocument/2006/relationships/video" Target="https://www.youtube.com/embed/Og5xAdC8EUI?feature=oembed" TargetMode="External"/></Relationships>
</file>

<file path=ppt/slides/_rels/slide81.xml.rels><?xml version="1.0" encoding="UTF-8" standalone="yes"?>
<Relationships xmlns="http://schemas.openxmlformats.org/package/2006/relationships"><Relationship Id="rId2" Type="http://schemas.openxmlformats.org/officeDocument/2006/relationships/image" Target="../media/image59.gif"/><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2" Type="http://schemas.openxmlformats.org/officeDocument/2006/relationships/image" Target="../media/image61.gif"/><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2" Type="http://schemas.openxmlformats.org/officeDocument/2006/relationships/image" Target="../media/image62.jp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63.jp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64.jp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slideLayout" Target="../slideLayouts/slideLayout2.xml"/><Relationship Id="rId1" Type="http://schemas.openxmlformats.org/officeDocument/2006/relationships/video" Target="https://www.youtube.com/embed/TLVwELDMDWs?feature=oembed" TargetMode="Externa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hyperlink" Target="http://www.google.co.uk/url?sa=i&amp;rct=j&amp;q=&amp;esrc=s&amp;frm=1&amp;source=images&amp;cd=&amp;cad=rja&amp;docid=rniSExuqw5XlVM&amp;tbnid=11vymOux-xY0ZM:&amp;ved=0CAUQjRw&amp;url=http://www.photos.com/images-photo/shivering&amp;ei=nCMKU6KxIoWc0AWmxYFQ&amp;bvm=bv.61725948,d.ZGU&amp;psig=AFQjCNFGzmAbC-SZbS8M79V7ERfDac7-HQ&amp;ust=1393259717314940" TargetMode="External"/><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slideLayout" Target="../slideLayouts/slideLayout2.xml"/><Relationship Id="rId1" Type="http://schemas.openxmlformats.org/officeDocument/2006/relationships/video" Target="https://www.youtube.com/embed/IGsQi0JZUTw?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BAA57F-DF14-416A-90CD-D97C3174F2A1}"/>
              </a:ext>
            </a:extLst>
          </p:cNvPr>
          <p:cNvSpPr>
            <a:spLocks noGrp="1"/>
          </p:cNvSpPr>
          <p:nvPr>
            <p:ph type="title"/>
          </p:nvPr>
        </p:nvSpPr>
        <p:spPr>
          <a:xfrm>
            <a:off x="686834" y="1153572"/>
            <a:ext cx="3200400" cy="4461163"/>
          </a:xfrm>
        </p:spPr>
        <p:txBody>
          <a:bodyPr>
            <a:normAutofit/>
          </a:bodyPr>
          <a:lstStyle/>
          <a:p>
            <a:r>
              <a:rPr lang="en-GB">
                <a:solidFill>
                  <a:srgbClr val="FFFFFF"/>
                </a:solidFill>
              </a:rPr>
              <a:t>Pathway of blood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1AE9237-1FD1-424D-90E4-3184D07793D4}"/>
              </a:ext>
            </a:extLst>
          </p:cNvPr>
          <p:cNvSpPr>
            <a:spLocks noGrp="1"/>
          </p:cNvSpPr>
          <p:nvPr>
            <p:ph idx="1"/>
          </p:nvPr>
        </p:nvSpPr>
        <p:spPr>
          <a:xfrm>
            <a:off x="4447308" y="591344"/>
            <a:ext cx="6906491" cy="5585619"/>
          </a:xfrm>
        </p:spPr>
        <p:txBody>
          <a:bodyPr anchor="ctr">
            <a:normAutofit/>
          </a:bodyPr>
          <a:lstStyle/>
          <a:p>
            <a:pPr marL="0" indent="0">
              <a:defRPr/>
            </a:pPr>
            <a:r>
              <a:rPr lang="en-US" altLang="en-US" sz="2400"/>
              <a:t>Superior Vena Cava</a:t>
            </a:r>
          </a:p>
          <a:p>
            <a:pPr marL="0" indent="0">
              <a:defRPr/>
            </a:pPr>
            <a:r>
              <a:rPr lang="en-US" altLang="en-US" sz="2400"/>
              <a:t>Right Atrium</a:t>
            </a:r>
          </a:p>
          <a:p>
            <a:pPr marL="0" indent="0">
              <a:defRPr/>
            </a:pPr>
            <a:r>
              <a:rPr lang="en-US" altLang="en-US" sz="2400"/>
              <a:t>Tricuspid Valve</a:t>
            </a:r>
          </a:p>
          <a:p>
            <a:pPr marL="0" indent="0">
              <a:defRPr/>
            </a:pPr>
            <a:r>
              <a:rPr lang="en-US" altLang="en-US" sz="2400"/>
              <a:t>Right Ventricle</a:t>
            </a:r>
          </a:p>
          <a:p>
            <a:pPr marL="0" indent="0">
              <a:defRPr/>
            </a:pPr>
            <a:r>
              <a:rPr lang="en-US" altLang="en-US" sz="2400"/>
              <a:t>Pulmonary Semilunar Valve</a:t>
            </a:r>
          </a:p>
          <a:p>
            <a:pPr marL="0" indent="0">
              <a:defRPr/>
            </a:pPr>
            <a:r>
              <a:rPr lang="en-US" altLang="en-US" sz="2400"/>
              <a:t>Lungs</a:t>
            </a:r>
          </a:p>
          <a:p>
            <a:pPr marL="0" indent="0">
              <a:defRPr/>
            </a:pPr>
            <a:r>
              <a:rPr lang="en-US" altLang="en-US" sz="2400"/>
              <a:t>Pulmonary Vein</a:t>
            </a:r>
          </a:p>
          <a:p>
            <a:pPr marL="0" indent="0">
              <a:defRPr/>
            </a:pPr>
            <a:r>
              <a:rPr lang="en-US" altLang="en-US" sz="2400"/>
              <a:t>Bicuspid Valve</a:t>
            </a:r>
          </a:p>
          <a:p>
            <a:pPr marL="0" indent="0">
              <a:defRPr/>
            </a:pPr>
            <a:r>
              <a:rPr lang="en-US" altLang="en-US" sz="2400"/>
              <a:t>Left Ventricle</a:t>
            </a:r>
          </a:p>
          <a:p>
            <a:pPr marL="0" indent="0">
              <a:defRPr/>
            </a:pPr>
            <a:r>
              <a:rPr lang="en-US" altLang="en-US" sz="2400"/>
              <a:t>Aortic Semilunar Valve</a:t>
            </a:r>
          </a:p>
          <a:p>
            <a:pPr marL="0" indent="0">
              <a:defRPr/>
            </a:pPr>
            <a:r>
              <a:rPr lang="en-US" altLang="en-US" sz="2400"/>
              <a:t>Aorta</a:t>
            </a:r>
          </a:p>
          <a:p>
            <a:pPr marL="0" indent="0">
              <a:defRPr/>
            </a:pPr>
            <a:r>
              <a:rPr lang="en-US" altLang="en-US" sz="2400" i="1"/>
              <a:t>To the bodies organs &amp; cells</a:t>
            </a:r>
            <a:endParaRPr lang="en-GB" sz="2400"/>
          </a:p>
        </p:txBody>
      </p:sp>
    </p:spTree>
    <p:extLst>
      <p:ext uri="{BB962C8B-B14F-4D97-AF65-F5344CB8AC3E}">
        <p14:creationId xmlns:p14="http://schemas.microsoft.com/office/powerpoint/2010/main" val="9599766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a:extLst>
              <a:ext uri="{FF2B5EF4-FFF2-40B4-BE49-F238E27FC236}">
                <a16:creationId xmlns:a16="http://schemas.microsoft.com/office/drawing/2014/main" id="{18B79694-22C3-4C1E-B998-DDD4C89C91F9}"/>
              </a:ext>
            </a:extLst>
          </p:cNvPr>
          <p:cNvSpPr txBox="1">
            <a:spLocks/>
          </p:cNvSpPr>
          <p:nvPr/>
        </p:nvSpPr>
        <p:spPr>
          <a:xfrm>
            <a:off x="628650" y="1825625"/>
            <a:ext cx="78867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endParaRPr lang="en-US" altLang="en-US"/>
          </a:p>
          <a:p>
            <a:pPr lvl="1"/>
            <a:endParaRPr lang="en-US" altLang="en-US"/>
          </a:p>
        </p:txBody>
      </p:sp>
      <p:pic>
        <p:nvPicPr>
          <p:cNvPr id="5" name="Picture 3">
            <a:extLst>
              <a:ext uri="{FF2B5EF4-FFF2-40B4-BE49-F238E27FC236}">
                <a16:creationId xmlns:a16="http://schemas.microsoft.com/office/drawing/2014/main" id="{762FF2C5-DE3B-416E-A429-6DD8FDF06C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3000"/>
          <a:stretch>
            <a:fillRect/>
          </a:stretch>
        </p:blipFill>
        <p:spPr bwMode="auto">
          <a:xfrm>
            <a:off x="781050" y="10715"/>
            <a:ext cx="9115425" cy="68365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7F6230DD-4369-4EB7-BB72-6EB8E0E2A720}"/>
              </a:ext>
            </a:extLst>
          </p:cNvPr>
          <p:cNvSpPr txBox="1">
            <a:spLocks/>
          </p:cNvSpPr>
          <p:nvPr/>
        </p:nvSpPr>
        <p:spPr>
          <a:xfrm>
            <a:off x="781050" y="1911491"/>
            <a:ext cx="8655472" cy="441787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endParaRPr lang="en-US" altLang="en-US"/>
          </a:p>
          <a:p>
            <a:pPr lvl="1"/>
            <a:endParaRPr lang="en-US" altLang="en-US"/>
          </a:p>
        </p:txBody>
      </p:sp>
    </p:spTree>
    <p:extLst>
      <p:ext uri="{BB962C8B-B14F-4D97-AF65-F5344CB8AC3E}">
        <p14:creationId xmlns:p14="http://schemas.microsoft.com/office/powerpoint/2010/main" val="607045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C2199-A09C-41FE-A4EB-6B56015528F1}"/>
              </a:ext>
            </a:extLst>
          </p:cNvPr>
          <p:cNvSpPr>
            <a:spLocks noGrp="1"/>
          </p:cNvSpPr>
          <p:nvPr>
            <p:ph type="title"/>
          </p:nvPr>
        </p:nvSpPr>
        <p:spPr/>
        <p:txBody>
          <a:bodyPr/>
          <a:lstStyle/>
          <a:p>
            <a:r>
              <a:rPr lang="en-GB" dirty="0"/>
              <a:t>Ways to remember the heart</a:t>
            </a:r>
          </a:p>
        </p:txBody>
      </p:sp>
      <p:pic>
        <p:nvPicPr>
          <p:cNvPr id="4" name="Online Media 3" title="[IGCSE/GCSE] Heart Structure - Memorize In 5 Minutes Or Less!">
            <a:hlinkClick r:id="" action="ppaction://media"/>
            <a:extLst>
              <a:ext uri="{FF2B5EF4-FFF2-40B4-BE49-F238E27FC236}">
                <a16:creationId xmlns:a16="http://schemas.microsoft.com/office/drawing/2014/main" id="{7EC9E27F-4DF6-4628-B3F5-784E41845F92}"/>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624060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street, standing, water, field&#10;&#10;Description automatically generated">
            <a:extLst>
              <a:ext uri="{FF2B5EF4-FFF2-40B4-BE49-F238E27FC236}">
                <a16:creationId xmlns:a16="http://schemas.microsoft.com/office/drawing/2014/main" id="{266E51F1-30F8-40EF-9643-ABBBEAC23B14}"/>
              </a:ext>
            </a:extLst>
          </p:cNvPr>
          <p:cNvPicPr>
            <a:picLocks noChangeAspect="1"/>
          </p:cNvPicPr>
          <p:nvPr/>
        </p:nvPicPr>
        <p:blipFill rotWithShape="1">
          <a:blip r:embed="rId2">
            <a:duotone>
              <a:schemeClr val="bg2">
                <a:shade val="45000"/>
                <a:satMod val="135000"/>
              </a:schemeClr>
              <a:prstClr val="white"/>
            </a:duotone>
          </a:blip>
          <a:srcRect t="11756" b="3975"/>
          <a:stretch/>
        </p:blipFill>
        <p:spPr>
          <a:xfrm>
            <a:off x="20" y="10"/>
            <a:ext cx="12191980" cy="6857990"/>
          </a:xfrm>
          <a:prstGeom prst="rect">
            <a:avLst/>
          </a:prstGeom>
        </p:spPr>
      </p:pic>
      <p:sp>
        <p:nvSpPr>
          <p:cNvPr id="2" name="Title 1">
            <a:extLst>
              <a:ext uri="{FF2B5EF4-FFF2-40B4-BE49-F238E27FC236}">
                <a16:creationId xmlns:a16="http://schemas.microsoft.com/office/drawing/2014/main" id="{A364A142-D57A-481D-9C7A-6B03A0712128}"/>
              </a:ext>
            </a:extLst>
          </p:cNvPr>
          <p:cNvSpPr>
            <a:spLocks noGrp="1"/>
          </p:cNvSpPr>
          <p:nvPr>
            <p:ph type="title"/>
          </p:nvPr>
        </p:nvSpPr>
        <p:spPr>
          <a:xfrm>
            <a:off x="838200" y="365125"/>
            <a:ext cx="10515600" cy="1325563"/>
          </a:xfrm>
        </p:spPr>
        <p:txBody>
          <a:bodyPr>
            <a:normAutofit/>
          </a:bodyPr>
          <a:lstStyle/>
          <a:p>
            <a:r>
              <a:rPr lang="en-US" altLang="en-US"/>
              <a:t>The Cardiovascular System Blood Vessels</a:t>
            </a:r>
            <a:endParaRPr lang="en-GB" dirty="0"/>
          </a:p>
        </p:txBody>
      </p:sp>
      <p:graphicFrame>
        <p:nvGraphicFramePr>
          <p:cNvPr id="5" name="Content Placeholder 2">
            <a:extLst>
              <a:ext uri="{FF2B5EF4-FFF2-40B4-BE49-F238E27FC236}">
                <a16:creationId xmlns:a16="http://schemas.microsoft.com/office/drawing/2014/main" id="{9E7C9DA5-F906-48B2-A29B-AF03A0DF0B1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425773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5E295B6-E2D2-4526-A04C-8C2426B5D024}"/>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Layers of blood vessels</a:t>
            </a:r>
          </a:p>
        </p:txBody>
      </p:sp>
      <p:graphicFrame>
        <p:nvGraphicFramePr>
          <p:cNvPr id="5" name="Content Placeholder 2">
            <a:extLst>
              <a:ext uri="{FF2B5EF4-FFF2-40B4-BE49-F238E27FC236}">
                <a16:creationId xmlns:a16="http://schemas.microsoft.com/office/drawing/2014/main" id="{B3F469D3-6D4C-48B1-803B-F313817890A1}"/>
              </a:ext>
            </a:extLst>
          </p:cNvPr>
          <p:cNvGraphicFramePr>
            <a:graphicFrameLocks noGrp="1"/>
          </p:cNvGraphicFramePr>
          <p:nvPr>
            <p:ph idx="1"/>
            <p:extLst>
              <p:ext uri="{D42A27DB-BD31-4B8C-83A1-F6EECF244321}">
                <p14:modId xmlns:p14="http://schemas.microsoft.com/office/powerpoint/2010/main" val="1489484153"/>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73761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7" name="Text Box 3">
            <a:extLst>
              <a:ext uri="{FF2B5EF4-FFF2-40B4-BE49-F238E27FC236}">
                <a16:creationId xmlns:a16="http://schemas.microsoft.com/office/drawing/2014/main" id="{0640C4A1-1185-451A-838D-96777C4ECB89}"/>
              </a:ext>
            </a:extLst>
          </p:cNvPr>
          <p:cNvSpPr txBox="1">
            <a:spLocks noChangeArrowheads="1"/>
          </p:cNvSpPr>
          <p:nvPr/>
        </p:nvSpPr>
        <p:spPr bwMode="auto">
          <a:xfrm>
            <a:off x="838200" y="557189"/>
            <a:ext cx="3374136" cy="556789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normAutofit/>
          </a:bodyPr>
          <a:lstStyle/>
          <a:p>
            <a:pPr>
              <a:lnSpc>
                <a:spcPct val="90000"/>
              </a:lnSpc>
              <a:spcBef>
                <a:spcPct val="0"/>
              </a:spcBef>
              <a:spcAft>
                <a:spcPts val="600"/>
              </a:spcAft>
            </a:pPr>
            <a:r>
              <a:rPr lang="en-US" altLang="en-US" sz="5200" b="1" kern="1200">
                <a:solidFill>
                  <a:schemeClr val="tx1"/>
                </a:solidFill>
                <a:effectLst>
                  <a:outerShdw blurRad="38100" dist="38100" dir="2700000" algn="tl">
                    <a:srgbClr val="C0C0C0"/>
                  </a:outerShdw>
                </a:effectLst>
                <a:latin typeface="+mj-lt"/>
                <a:ea typeface="+mj-ea"/>
                <a:cs typeface="+mj-cs"/>
              </a:rPr>
              <a:t>Blood</a:t>
            </a:r>
          </a:p>
        </p:txBody>
      </p:sp>
      <p:graphicFrame>
        <p:nvGraphicFramePr>
          <p:cNvPr id="11269" name="Rectangle 2">
            <a:extLst>
              <a:ext uri="{FF2B5EF4-FFF2-40B4-BE49-F238E27FC236}">
                <a16:creationId xmlns:a16="http://schemas.microsoft.com/office/drawing/2014/main" id="{B9FC6699-BEE3-49BD-B8C8-DEDB0404EE44}"/>
              </a:ext>
            </a:extLst>
          </p:cNvPr>
          <p:cNvGraphicFramePr/>
          <p:nvPr>
            <p:extLst>
              <p:ext uri="{D42A27DB-BD31-4B8C-83A1-F6EECF244321}">
                <p14:modId xmlns:p14="http://schemas.microsoft.com/office/powerpoint/2010/main" val="132988293"/>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DDB73-3732-42EC-9931-8F3F38E975FA}"/>
              </a:ext>
            </a:extLst>
          </p:cNvPr>
          <p:cNvSpPr>
            <a:spLocks noGrp="1"/>
          </p:cNvSpPr>
          <p:nvPr>
            <p:ph type="title"/>
          </p:nvPr>
        </p:nvSpPr>
        <p:spPr>
          <a:xfrm>
            <a:off x="4965430" y="629268"/>
            <a:ext cx="6586491" cy="1286160"/>
          </a:xfrm>
        </p:spPr>
        <p:txBody>
          <a:bodyPr anchor="b">
            <a:normAutofit fontScale="90000"/>
          </a:bodyPr>
          <a:lstStyle/>
          <a:p>
            <a:r>
              <a:rPr lang="en-US" sz="4400" dirty="0"/>
              <a:t>Clotting- (Fibrinogen →Fibrin)</a:t>
            </a:r>
            <a:endParaRPr lang="en-GB" dirty="0"/>
          </a:p>
        </p:txBody>
      </p:sp>
      <p:sp>
        <p:nvSpPr>
          <p:cNvPr id="3" name="Content Placeholder 2">
            <a:extLst>
              <a:ext uri="{FF2B5EF4-FFF2-40B4-BE49-F238E27FC236}">
                <a16:creationId xmlns:a16="http://schemas.microsoft.com/office/drawing/2014/main" id="{36140E6F-BAD8-4D93-8F54-2A8BD804D283}"/>
              </a:ext>
            </a:extLst>
          </p:cNvPr>
          <p:cNvSpPr>
            <a:spLocks noGrp="1"/>
          </p:cNvSpPr>
          <p:nvPr>
            <p:ph idx="1"/>
          </p:nvPr>
        </p:nvSpPr>
        <p:spPr>
          <a:xfrm>
            <a:off x="4965431" y="2438400"/>
            <a:ext cx="6586489" cy="3785419"/>
          </a:xfrm>
        </p:spPr>
        <p:txBody>
          <a:bodyPr>
            <a:normAutofit/>
          </a:bodyPr>
          <a:lstStyle/>
          <a:p>
            <a:r>
              <a:rPr lang="en-US" sz="2000" dirty="0"/>
              <a:t>Blood vessel damaged</a:t>
            </a:r>
          </a:p>
          <a:p>
            <a:pPr>
              <a:lnSpc>
                <a:spcPct val="90000"/>
              </a:lnSpc>
              <a:buFont typeface="Wingdings" panose="05000000000000000000" pitchFamily="2" charset="2"/>
              <a:buNone/>
            </a:pPr>
            <a:endParaRPr lang="en-GB" altLang="en-US" sz="2000" dirty="0">
              <a:latin typeface="Comic Sans MS" panose="030F0702030302020204" pitchFamily="66" charset="0"/>
            </a:endParaRPr>
          </a:p>
          <a:p>
            <a:pPr>
              <a:lnSpc>
                <a:spcPct val="90000"/>
              </a:lnSpc>
              <a:buFont typeface="Wingdings" panose="05000000000000000000" pitchFamily="2" charset="2"/>
              <a:buNone/>
            </a:pPr>
            <a:r>
              <a:rPr lang="en-GB" altLang="en-US" sz="2000" dirty="0">
                <a:latin typeface="Comic Sans MS" panose="030F0702030302020204" pitchFamily="66" charset="0"/>
              </a:rPr>
              <a:t>if you get cut:-</a:t>
            </a:r>
          </a:p>
          <a:p>
            <a:pPr>
              <a:lnSpc>
                <a:spcPct val="90000"/>
              </a:lnSpc>
            </a:pPr>
            <a:r>
              <a:rPr lang="en-GB" altLang="en-US" sz="2000" dirty="0">
                <a:latin typeface="Comic Sans MS" panose="030F0702030302020204" pitchFamily="66" charset="0"/>
              </a:rPr>
              <a:t>platelets produce </a:t>
            </a:r>
          </a:p>
          <a:p>
            <a:pPr>
              <a:lnSpc>
                <a:spcPct val="90000"/>
              </a:lnSpc>
              <a:buFont typeface="Wingdings" panose="05000000000000000000" pitchFamily="2" charset="2"/>
              <a:buNone/>
            </a:pPr>
            <a:r>
              <a:rPr lang="en-GB" altLang="en-US" sz="2000" dirty="0">
                <a:latin typeface="Comic Sans MS" panose="030F0702030302020204" pitchFamily="66" charset="0"/>
              </a:rPr>
              <a:t>    tiny </a:t>
            </a:r>
            <a:r>
              <a:rPr lang="en-GB" altLang="en-US" sz="2000" u="sng" dirty="0">
                <a:latin typeface="Comic Sans MS" panose="030F0702030302020204" pitchFamily="66" charset="0"/>
              </a:rPr>
              <a:t>fibrin</a:t>
            </a:r>
            <a:r>
              <a:rPr lang="en-GB" altLang="en-US" sz="2000" dirty="0">
                <a:latin typeface="Comic Sans MS" panose="030F0702030302020204" pitchFamily="66" charset="0"/>
              </a:rPr>
              <a:t> threads </a:t>
            </a:r>
          </a:p>
          <a:p>
            <a:pPr>
              <a:lnSpc>
                <a:spcPct val="90000"/>
              </a:lnSpc>
            </a:pPr>
            <a:r>
              <a:rPr lang="en-GB" altLang="en-US" sz="2000" dirty="0">
                <a:latin typeface="Comic Sans MS" panose="030F0702030302020204" pitchFamily="66" charset="0"/>
              </a:rPr>
              <a:t>these form a web-like </a:t>
            </a:r>
          </a:p>
          <a:p>
            <a:pPr>
              <a:lnSpc>
                <a:spcPct val="90000"/>
              </a:lnSpc>
              <a:buFont typeface="Wingdings" panose="05000000000000000000" pitchFamily="2" charset="2"/>
              <a:buNone/>
            </a:pPr>
            <a:r>
              <a:rPr lang="en-GB" altLang="en-US" sz="2000" dirty="0">
                <a:latin typeface="Comic Sans MS" panose="030F0702030302020204" pitchFamily="66" charset="0"/>
              </a:rPr>
              <a:t>    mesh that traps blood </a:t>
            </a:r>
          </a:p>
          <a:p>
            <a:pPr>
              <a:lnSpc>
                <a:spcPct val="90000"/>
              </a:lnSpc>
              <a:buFont typeface="Wingdings" panose="05000000000000000000" pitchFamily="2" charset="2"/>
              <a:buNone/>
            </a:pPr>
            <a:r>
              <a:rPr lang="en-GB" altLang="en-US" sz="2000" dirty="0">
                <a:latin typeface="Comic Sans MS" panose="030F0702030302020204" pitchFamily="66" charset="0"/>
              </a:rPr>
              <a:t>    cells.</a:t>
            </a:r>
          </a:p>
          <a:p>
            <a:endParaRPr lang="en-US" sz="2000" dirty="0"/>
          </a:p>
          <a:p>
            <a:endParaRPr lang="en-GB" sz="2000" dirty="0"/>
          </a:p>
        </p:txBody>
      </p:sp>
      <p:pic>
        <p:nvPicPr>
          <p:cNvPr id="4" name="Picture 2" descr="Diagram&#10;&#10;Description automatically generated">
            <a:extLst>
              <a:ext uri="{FF2B5EF4-FFF2-40B4-BE49-F238E27FC236}">
                <a16:creationId xmlns:a16="http://schemas.microsoft.com/office/drawing/2014/main" id="{C363002B-827C-4CF5-9EBB-B18FAF190FB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78" r="1" b="1"/>
          <a:stretch/>
        </p:blipFill>
        <p:spPr bwMode="auto">
          <a:xfrm>
            <a:off x="20" y="10"/>
            <a:ext cx="4635571" cy="6857990"/>
          </a:xfrm>
          <a:prstGeom prst="rect">
            <a:avLst/>
          </a:prstGeom>
          <a:noFill/>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AE165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7501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1B2F42-4D8F-4138-9EF1-0F55EDA62D2D}"/>
              </a:ext>
            </a:extLst>
          </p:cNvPr>
          <p:cNvSpPr>
            <a:spLocks noGrp="1"/>
          </p:cNvSpPr>
          <p:nvPr>
            <p:ph type="title"/>
          </p:nvPr>
        </p:nvSpPr>
        <p:spPr>
          <a:xfrm>
            <a:off x="640080" y="325369"/>
            <a:ext cx="4368602" cy="1956841"/>
          </a:xfrm>
        </p:spPr>
        <p:txBody>
          <a:bodyPr anchor="b">
            <a:normAutofit/>
          </a:bodyPr>
          <a:lstStyle/>
          <a:p>
            <a:r>
              <a:rPr lang="en-US" sz="5400"/>
              <a:t>Blood Components </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B25486-29EB-4ED5-9D42-C2C861774A24}"/>
              </a:ext>
            </a:extLst>
          </p:cNvPr>
          <p:cNvSpPr>
            <a:spLocks noGrp="1"/>
          </p:cNvSpPr>
          <p:nvPr>
            <p:ph idx="1"/>
          </p:nvPr>
        </p:nvSpPr>
        <p:spPr>
          <a:xfrm>
            <a:off x="640080" y="2872899"/>
            <a:ext cx="4243589" cy="3320668"/>
          </a:xfrm>
        </p:spPr>
        <p:txBody>
          <a:bodyPr>
            <a:normAutofit/>
          </a:bodyPr>
          <a:lstStyle/>
          <a:p>
            <a:r>
              <a:rPr lang="en-US" sz="2200"/>
              <a:t>Plasma </a:t>
            </a:r>
          </a:p>
          <a:p>
            <a:r>
              <a:rPr lang="en-US" altLang="en-US" sz="2200"/>
              <a:t>Liquid portion of the blood. Contains clotting factors, hormones, antibodies, dissolved gases, nutrients and waste</a:t>
            </a:r>
            <a:endParaRPr lang="en-US" sz="2200"/>
          </a:p>
          <a:p>
            <a:endParaRPr lang="en-US" sz="2200"/>
          </a:p>
          <a:p>
            <a:endParaRPr lang="en-US" sz="2200"/>
          </a:p>
          <a:p>
            <a:endParaRPr lang="en-GB" sz="2200"/>
          </a:p>
        </p:txBody>
      </p:sp>
      <p:pic>
        <p:nvPicPr>
          <p:cNvPr id="4" name="Picture 7" descr="e22c">
            <a:extLst>
              <a:ext uri="{FF2B5EF4-FFF2-40B4-BE49-F238E27FC236}">
                <a16:creationId xmlns:a16="http://schemas.microsoft.com/office/drawing/2014/main" id="{587209FF-266A-4A56-B07B-6DE3ADDF384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723" r="1507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8344061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ight Triangle 25">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286788-7572-4276-831C-7A451565029C}"/>
              </a:ext>
            </a:extLst>
          </p:cNvPr>
          <p:cNvSpPr>
            <a:spLocks noGrp="1"/>
          </p:cNvSpPr>
          <p:nvPr>
            <p:ph type="title"/>
          </p:nvPr>
        </p:nvSpPr>
        <p:spPr>
          <a:xfrm>
            <a:off x="1123356" y="1188637"/>
            <a:ext cx="9984615" cy="1597228"/>
          </a:xfrm>
        </p:spPr>
        <p:txBody>
          <a:bodyPr vert="horz" lIns="91440" tIns="45720" rIns="91440" bIns="45720" rtlCol="0">
            <a:normAutofit/>
          </a:bodyPr>
          <a:lstStyle/>
          <a:p>
            <a:r>
              <a:rPr lang="en-US" altLang="en-US" sz="3300"/>
              <a:t>Erythrocytes - Red Blood Cells</a:t>
            </a:r>
            <a:br>
              <a:rPr lang="en-US" altLang="en-US" sz="3300"/>
            </a:br>
            <a:br>
              <a:rPr lang="en-US" altLang="en-US" sz="3300"/>
            </a:br>
            <a:endParaRPr lang="en-US" sz="3300"/>
          </a:p>
        </p:txBody>
      </p:sp>
      <p:pic>
        <p:nvPicPr>
          <p:cNvPr id="4" name="Picture 11" descr="erythrocytes">
            <a:hlinkClick r:id="rId2"/>
            <a:extLst>
              <a:ext uri="{FF2B5EF4-FFF2-40B4-BE49-F238E27FC236}">
                <a16:creationId xmlns:a16="http://schemas.microsoft.com/office/drawing/2014/main" id="{96824BEC-EB31-4E86-BE0D-14C7DF69F8C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56" b="-1"/>
          <a:stretch/>
        </p:blipFill>
        <p:spPr>
          <a:xfrm>
            <a:off x="1123357" y="3018327"/>
            <a:ext cx="3533985" cy="2728198"/>
          </a:xfrm>
          <a:prstGeom prst="rect">
            <a:avLst/>
          </a:prstGeom>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9" name="Content Placeholder 18">
            <a:extLst>
              <a:ext uri="{FF2B5EF4-FFF2-40B4-BE49-F238E27FC236}">
                <a16:creationId xmlns:a16="http://schemas.microsoft.com/office/drawing/2014/main" id="{D55C126B-9498-4AA5-917A-01A5DD9B7269}"/>
              </a:ext>
            </a:extLst>
          </p:cNvPr>
          <p:cNvSpPr>
            <a:spLocks noGrp="1"/>
          </p:cNvSpPr>
          <p:nvPr>
            <p:ph idx="1"/>
          </p:nvPr>
        </p:nvSpPr>
        <p:spPr>
          <a:xfrm>
            <a:off x="5255260" y="2998278"/>
            <a:ext cx="4428236" cy="2728198"/>
          </a:xfrm>
        </p:spPr>
        <p:txBody>
          <a:bodyPr anchor="t">
            <a:normAutofit/>
          </a:bodyPr>
          <a:lstStyle/>
          <a:p>
            <a:pPr marL="457200" lvl="1" indent="0"/>
            <a:r>
              <a:rPr lang="en-US" altLang="en-US" sz="2000"/>
              <a:t>Carry hemoglobin and oxygen.  Do not have a nucleus and live only about 120 days.</a:t>
            </a:r>
          </a:p>
          <a:p>
            <a:pPr marL="457200" lvl="1" indent="0"/>
            <a:endParaRPr lang="en-US" altLang="en-US" sz="2000"/>
          </a:p>
          <a:p>
            <a:pPr marL="457200" lvl="1" indent="0"/>
            <a:r>
              <a:rPr lang="en-US" altLang="en-US" sz="2000"/>
              <a:t>Can not repair themselves</a:t>
            </a:r>
            <a:endParaRPr lang="en-US" sz="2000"/>
          </a:p>
        </p:txBody>
      </p:sp>
    </p:spTree>
    <p:extLst>
      <p:ext uri="{BB962C8B-B14F-4D97-AF65-F5344CB8AC3E}">
        <p14:creationId xmlns:p14="http://schemas.microsoft.com/office/powerpoint/2010/main" val="20310347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68BA5B3-FDDB-4B35-8420-C08417B3454E}"/>
              </a:ext>
            </a:extLst>
          </p:cNvPr>
          <p:cNvSpPr>
            <a:spLocks noGrp="1"/>
          </p:cNvSpPr>
          <p:nvPr>
            <p:ph type="title"/>
          </p:nvPr>
        </p:nvSpPr>
        <p:spPr/>
        <p:txBody>
          <a:bodyPr/>
          <a:lstStyle/>
          <a:p>
            <a:r>
              <a:rPr lang="en-US" dirty="0"/>
              <a:t>Plasma proteins are formed in the liver.</a:t>
            </a:r>
            <a:br>
              <a:rPr lang="en-US" dirty="0"/>
            </a:br>
            <a:r>
              <a:rPr lang="en-US" dirty="0"/>
              <a:t>Liquid portion of blood 55 % of total volume. </a:t>
            </a:r>
            <a:endParaRPr lang="en-GB" dirty="0"/>
          </a:p>
        </p:txBody>
      </p:sp>
      <p:sp>
        <p:nvSpPr>
          <p:cNvPr id="15362" name="Rectangle 2">
            <a:extLst>
              <a:ext uri="{FF2B5EF4-FFF2-40B4-BE49-F238E27FC236}">
                <a16:creationId xmlns:a16="http://schemas.microsoft.com/office/drawing/2014/main" id="{C50B614A-3836-47A8-A085-34ED5F46A859}"/>
              </a:ext>
            </a:extLst>
          </p:cNvPr>
          <p:cNvSpPr>
            <a:spLocks noGrp="1" noChangeArrowheads="1"/>
          </p:cNvSpPr>
          <p:nvPr>
            <p:ph type="body" idx="1"/>
          </p:nvPr>
        </p:nvSpPr>
        <p:spPr/>
        <p:txBody>
          <a:bodyPr>
            <a:normAutofit/>
          </a:bodyPr>
          <a:lstStyle/>
          <a:p>
            <a:r>
              <a:rPr lang="en-US" altLang="en-US" sz="3200" b="1" u="sng" dirty="0">
                <a:latin typeface="Comic Sans MS" panose="030F0702030302020204" pitchFamily="66" charset="0"/>
              </a:rPr>
              <a:t>Three types </a:t>
            </a:r>
            <a:endParaRPr lang="en-GB" altLang="en-US" sz="3200" b="1" u="sng" dirty="0">
              <a:latin typeface="Comic Sans MS" panose="030F0702030302020204" pitchFamily="66" charset="0"/>
            </a:endParaRPr>
          </a:p>
        </p:txBody>
      </p:sp>
      <p:sp>
        <p:nvSpPr>
          <p:cNvPr id="4" name="Content Placeholder 3">
            <a:extLst>
              <a:ext uri="{FF2B5EF4-FFF2-40B4-BE49-F238E27FC236}">
                <a16:creationId xmlns:a16="http://schemas.microsoft.com/office/drawing/2014/main" id="{746FC318-5A49-4568-A49A-0B795DBA871D}"/>
              </a:ext>
            </a:extLst>
          </p:cNvPr>
          <p:cNvSpPr>
            <a:spLocks noGrp="1"/>
          </p:cNvSpPr>
          <p:nvPr>
            <p:ph sz="half" idx="2"/>
          </p:nvPr>
        </p:nvSpPr>
        <p:spPr/>
        <p:txBody>
          <a:bodyPr/>
          <a:lstStyle/>
          <a:p>
            <a:r>
              <a:rPr lang="en-US" dirty="0"/>
              <a:t>Albumin</a:t>
            </a:r>
          </a:p>
          <a:p>
            <a:endParaRPr lang="en-US" dirty="0"/>
          </a:p>
          <a:p>
            <a:r>
              <a:rPr lang="en-US" dirty="0"/>
              <a:t>Fibrinogen and prothrombin</a:t>
            </a:r>
          </a:p>
          <a:p>
            <a:endParaRPr lang="en-US" dirty="0"/>
          </a:p>
          <a:p>
            <a:r>
              <a:rPr lang="en-US" dirty="0"/>
              <a:t>Globulins</a:t>
            </a:r>
            <a:endParaRPr lang="en-GB" dirty="0"/>
          </a:p>
        </p:txBody>
      </p:sp>
      <p:sp>
        <p:nvSpPr>
          <p:cNvPr id="5" name="Text Placeholder 4">
            <a:extLst>
              <a:ext uri="{FF2B5EF4-FFF2-40B4-BE49-F238E27FC236}">
                <a16:creationId xmlns:a16="http://schemas.microsoft.com/office/drawing/2014/main" id="{601622F8-C46F-40A0-A17D-66DF206BF529}"/>
              </a:ext>
            </a:extLst>
          </p:cNvPr>
          <p:cNvSpPr>
            <a:spLocks noGrp="1"/>
          </p:cNvSpPr>
          <p:nvPr>
            <p:ph type="body" sz="quarter" idx="3"/>
          </p:nvPr>
        </p:nvSpPr>
        <p:spPr/>
        <p:txBody>
          <a:bodyPr>
            <a:normAutofit/>
          </a:bodyPr>
          <a:lstStyle/>
          <a:p>
            <a:r>
              <a:rPr lang="en-US" dirty="0"/>
              <a:t>Function </a:t>
            </a:r>
            <a:endParaRPr lang="en-GB" dirty="0"/>
          </a:p>
        </p:txBody>
      </p:sp>
      <p:sp>
        <p:nvSpPr>
          <p:cNvPr id="6" name="Content Placeholder 5">
            <a:extLst>
              <a:ext uri="{FF2B5EF4-FFF2-40B4-BE49-F238E27FC236}">
                <a16:creationId xmlns:a16="http://schemas.microsoft.com/office/drawing/2014/main" id="{17EFB33D-1B4C-4803-8D2A-7F168E0181BC}"/>
              </a:ext>
            </a:extLst>
          </p:cNvPr>
          <p:cNvSpPr>
            <a:spLocks noGrp="1"/>
          </p:cNvSpPr>
          <p:nvPr>
            <p:ph sz="quarter" idx="4"/>
          </p:nvPr>
        </p:nvSpPr>
        <p:spPr/>
        <p:txBody>
          <a:bodyPr/>
          <a:lstStyle/>
          <a:p>
            <a:r>
              <a:rPr lang="en-US" dirty="0"/>
              <a:t>Increasing osmatic pressure drawing fluid back into the capillaries. </a:t>
            </a:r>
          </a:p>
          <a:p>
            <a:r>
              <a:rPr lang="en-US" dirty="0"/>
              <a:t>Involved in blood clotting.</a:t>
            </a:r>
          </a:p>
          <a:p>
            <a:endParaRPr lang="en-US" dirty="0"/>
          </a:p>
          <a:p>
            <a:r>
              <a:rPr lang="en-US" dirty="0"/>
              <a:t>Formed in liver or lymph tissue responsible for immunity and fighting infection. </a:t>
            </a:r>
          </a:p>
          <a:p>
            <a:pPr marL="0" indent="0">
              <a:buNone/>
            </a:pPr>
            <a:endParaRPr lang="en-US" dirty="0"/>
          </a:p>
          <a:p>
            <a:pPr marL="0" indent="0">
              <a:buNone/>
            </a:pPr>
            <a:endParaRPr lang="en-GB" dirty="0"/>
          </a:p>
        </p:txBody>
      </p:sp>
      <p:cxnSp>
        <p:nvCxnSpPr>
          <p:cNvPr id="8" name="Straight Arrow Connector 7">
            <a:extLst>
              <a:ext uri="{FF2B5EF4-FFF2-40B4-BE49-F238E27FC236}">
                <a16:creationId xmlns:a16="http://schemas.microsoft.com/office/drawing/2014/main" id="{38858253-4E12-468D-9AD4-C3BD13493CF7}"/>
              </a:ext>
            </a:extLst>
          </p:cNvPr>
          <p:cNvCxnSpPr/>
          <p:nvPr/>
        </p:nvCxnSpPr>
        <p:spPr>
          <a:xfrm>
            <a:off x="3120705" y="2801923"/>
            <a:ext cx="305149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52EFA4EC-BAE4-4BCF-9041-3D02CF0814B5}"/>
              </a:ext>
            </a:extLst>
          </p:cNvPr>
          <p:cNvCxnSpPr/>
          <p:nvPr/>
        </p:nvCxnSpPr>
        <p:spPr>
          <a:xfrm>
            <a:off x="5226341" y="3783435"/>
            <a:ext cx="945859" cy="3187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CE56BB7-3E8D-4964-BB57-FAD3B2E618E8}"/>
              </a:ext>
            </a:extLst>
          </p:cNvPr>
          <p:cNvCxnSpPr/>
          <p:nvPr/>
        </p:nvCxnSpPr>
        <p:spPr>
          <a:xfrm>
            <a:off x="2692866" y="4756558"/>
            <a:ext cx="3691156" cy="30200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328280-0B2B-4D61-A270-B2EAF2EFE9A8}"/>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How to remember? </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71763E9B-A5AF-428B-A7A3-ADC342F8DDB2}"/>
              </a:ext>
            </a:extLst>
          </p:cNvPr>
          <p:cNvGraphicFramePr>
            <a:graphicFrameLocks noGrp="1"/>
          </p:cNvGraphicFramePr>
          <p:nvPr>
            <p:ph idx="1"/>
            <p:extLst>
              <p:ext uri="{D42A27DB-BD31-4B8C-83A1-F6EECF244321}">
                <p14:modId xmlns:p14="http://schemas.microsoft.com/office/powerpoint/2010/main" val="36594960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21666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6E23B-B7B6-4CDB-B882-972DB86F09CF}"/>
              </a:ext>
            </a:extLst>
          </p:cNvPr>
          <p:cNvSpPr>
            <a:spLocks noGrp="1"/>
          </p:cNvSpPr>
          <p:nvPr>
            <p:ph type="title"/>
          </p:nvPr>
        </p:nvSpPr>
        <p:spPr/>
        <p:txBody>
          <a:bodyPr/>
          <a:lstStyle/>
          <a:p>
            <a:r>
              <a:rPr lang="en-GB" dirty="0"/>
              <a:t>Recap</a:t>
            </a:r>
          </a:p>
        </p:txBody>
      </p:sp>
      <p:pic>
        <p:nvPicPr>
          <p:cNvPr id="4" name="Online Media 3" title="White Blood Cells T-cells and B-cells ( Cells of the immune system )">
            <a:hlinkClick r:id="" action="ppaction://media"/>
            <a:extLst>
              <a:ext uri="{FF2B5EF4-FFF2-40B4-BE49-F238E27FC236}">
                <a16:creationId xmlns:a16="http://schemas.microsoft.com/office/drawing/2014/main" id="{A08B3DE0-B441-492A-8C04-30ECBE7C7C55}"/>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717739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4" name="Freeform: Shape 9">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1">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3236224-BF84-466A-BEF0-CE3B36C6AAA7}"/>
              </a:ext>
            </a:extLst>
          </p:cNvPr>
          <p:cNvSpPr>
            <a:spLocks noGrp="1"/>
          </p:cNvSpPr>
          <p:nvPr>
            <p:ph type="title"/>
          </p:nvPr>
        </p:nvSpPr>
        <p:spPr>
          <a:xfrm>
            <a:off x="804672" y="1412489"/>
            <a:ext cx="2871095" cy="2127124"/>
          </a:xfrm>
        </p:spPr>
        <p:txBody>
          <a:bodyPr anchor="t">
            <a:normAutofit/>
          </a:bodyPr>
          <a:lstStyle/>
          <a:p>
            <a:r>
              <a:rPr lang="en-US" sz="3300">
                <a:solidFill>
                  <a:schemeClr val="bg1"/>
                </a:solidFill>
              </a:rPr>
              <a:t>Modifiable and non modifiable causes of heart disease</a:t>
            </a:r>
            <a:endParaRPr lang="en-GB" sz="3300">
              <a:solidFill>
                <a:schemeClr val="bg1"/>
              </a:solidFill>
            </a:endParaRPr>
          </a:p>
        </p:txBody>
      </p:sp>
      <p:sp>
        <p:nvSpPr>
          <p:cNvPr id="4" name="Content Placeholder 3">
            <a:extLst>
              <a:ext uri="{FF2B5EF4-FFF2-40B4-BE49-F238E27FC236}">
                <a16:creationId xmlns:a16="http://schemas.microsoft.com/office/drawing/2014/main" id="{CB7A6A48-A3F2-429B-BF18-B37F91E28249}"/>
              </a:ext>
            </a:extLst>
          </p:cNvPr>
          <p:cNvSpPr>
            <a:spLocks noGrp="1"/>
          </p:cNvSpPr>
          <p:nvPr>
            <p:ph sz="half" idx="1"/>
          </p:nvPr>
        </p:nvSpPr>
        <p:spPr>
          <a:xfrm>
            <a:off x="5198993" y="1412489"/>
            <a:ext cx="2926080" cy="4363844"/>
          </a:xfrm>
        </p:spPr>
        <p:txBody>
          <a:bodyPr>
            <a:normAutofit/>
          </a:bodyPr>
          <a:lstStyle/>
          <a:p>
            <a:r>
              <a:rPr lang="en-US" sz="2000"/>
              <a:t>Modifiable</a:t>
            </a:r>
          </a:p>
          <a:p>
            <a:r>
              <a:rPr lang="en-US" sz="2000"/>
              <a:t>Weight</a:t>
            </a:r>
          </a:p>
          <a:p>
            <a:r>
              <a:rPr lang="en-US" sz="2000"/>
              <a:t>Diet</a:t>
            </a:r>
          </a:p>
          <a:p>
            <a:r>
              <a:rPr lang="en-US" sz="2000"/>
              <a:t>Exercise</a:t>
            </a:r>
          </a:p>
          <a:p>
            <a:r>
              <a:rPr lang="en-US" sz="2000"/>
              <a:t>Drinking </a:t>
            </a:r>
          </a:p>
          <a:p>
            <a:r>
              <a:rPr lang="en-US" sz="2000"/>
              <a:t>Smoking</a:t>
            </a:r>
          </a:p>
          <a:p>
            <a:r>
              <a:rPr lang="en-US" sz="2000"/>
              <a:t>Type 2 diabetes</a:t>
            </a:r>
            <a:endParaRPr lang="en-GB" sz="2000"/>
          </a:p>
        </p:txBody>
      </p:sp>
      <p:sp>
        <p:nvSpPr>
          <p:cNvPr id="5" name="Content Placeholder 4">
            <a:extLst>
              <a:ext uri="{FF2B5EF4-FFF2-40B4-BE49-F238E27FC236}">
                <a16:creationId xmlns:a16="http://schemas.microsoft.com/office/drawing/2014/main" id="{AE46F999-E06A-4F96-9263-6595D13549A9}"/>
              </a:ext>
            </a:extLst>
          </p:cNvPr>
          <p:cNvSpPr>
            <a:spLocks noGrp="1"/>
          </p:cNvSpPr>
          <p:nvPr>
            <p:ph sz="half" idx="2"/>
          </p:nvPr>
        </p:nvSpPr>
        <p:spPr>
          <a:xfrm>
            <a:off x="8451604" y="1412489"/>
            <a:ext cx="2926080" cy="4363844"/>
          </a:xfrm>
        </p:spPr>
        <p:txBody>
          <a:bodyPr>
            <a:normAutofit/>
          </a:bodyPr>
          <a:lstStyle/>
          <a:p>
            <a:r>
              <a:rPr lang="en-US" sz="2000"/>
              <a:t>Non Modifiable</a:t>
            </a:r>
          </a:p>
          <a:p>
            <a:r>
              <a:rPr lang="en-US" sz="2000"/>
              <a:t>Type one diabetes</a:t>
            </a:r>
          </a:p>
          <a:p>
            <a:r>
              <a:rPr lang="en-US" sz="2000"/>
              <a:t>Age</a:t>
            </a:r>
          </a:p>
          <a:p>
            <a:r>
              <a:rPr lang="en-US" sz="2000"/>
              <a:t>Sex</a:t>
            </a:r>
          </a:p>
          <a:p>
            <a:r>
              <a:rPr lang="en-US" sz="2000"/>
              <a:t>Hereditary factors</a:t>
            </a:r>
          </a:p>
          <a:p>
            <a:r>
              <a:rPr lang="en-US" sz="2000"/>
              <a:t>Type one diabetes</a:t>
            </a:r>
          </a:p>
        </p:txBody>
      </p:sp>
    </p:spTree>
    <p:extLst>
      <p:ext uri="{BB962C8B-B14F-4D97-AF65-F5344CB8AC3E}">
        <p14:creationId xmlns:p14="http://schemas.microsoft.com/office/powerpoint/2010/main" val="2798306272"/>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8E2352-6279-49A5-A23F-B931B7C38AD0}"/>
              </a:ext>
            </a:extLst>
          </p:cNvPr>
          <p:cNvSpPr>
            <a:spLocks noGrp="1"/>
          </p:cNvSpPr>
          <p:nvPr>
            <p:ph type="title"/>
          </p:nvPr>
        </p:nvSpPr>
        <p:spPr>
          <a:xfrm>
            <a:off x="640080" y="325369"/>
            <a:ext cx="4368602" cy="1956841"/>
          </a:xfrm>
        </p:spPr>
        <p:txBody>
          <a:bodyPr anchor="b">
            <a:normAutofit/>
          </a:bodyPr>
          <a:lstStyle/>
          <a:p>
            <a:r>
              <a:rPr lang="en-US" sz="5400"/>
              <a:t>Definition of blood pressure </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6679E5-9C14-471F-A812-BA20F65AB220}"/>
              </a:ext>
            </a:extLst>
          </p:cNvPr>
          <p:cNvSpPr>
            <a:spLocks noGrp="1"/>
          </p:cNvSpPr>
          <p:nvPr>
            <p:ph idx="1"/>
          </p:nvPr>
        </p:nvSpPr>
        <p:spPr>
          <a:xfrm>
            <a:off x="640080" y="2872899"/>
            <a:ext cx="4243589" cy="3320668"/>
          </a:xfrm>
        </p:spPr>
        <p:txBody>
          <a:bodyPr>
            <a:normAutofit/>
          </a:bodyPr>
          <a:lstStyle/>
          <a:p>
            <a:r>
              <a:rPr lang="en-US" sz="2000" b="1"/>
              <a:t>Blood pressure definition</a:t>
            </a:r>
            <a:r>
              <a:rPr lang="en-US" sz="2000"/>
              <a:t> is - </a:t>
            </a:r>
            <a:r>
              <a:rPr lang="en-US" sz="2000" b="1"/>
              <a:t>pressure</a:t>
            </a:r>
            <a:r>
              <a:rPr lang="en-US" sz="2000"/>
              <a:t> that is exerted by the </a:t>
            </a:r>
            <a:r>
              <a:rPr lang="en-US" sz="2000" b="1"/>
              <a:t>blood</a:t>
            </a:r>
            <a:r>
              <a:rPr lang="en-US" sz="2000"/>
              <a:t> upon the walls of the </a:t>
            </a:r>
            <a:r>
              <a:rPr lang="en-US" sz="2000" b="1"/>
              <a:t>blood</a:t>
            </a:r>
            <a:r>
              <a:rPr lang="en-US" sz="2000"/>
              <a:t> vessels and especially arteries </a:t>
            </a:r>
          </a:p>
          <a:p>
            <a:r>
              <a:rPr lang="en-US" sz="2000"/>
              <a:t>Blood pressure  varies with the muscular efficiency of the heart, the </a:t>
            </a:r>
            <a:r>
              <a:rPr lang="en-US" sz="2000" b="1"/>
              <a:t>blood</a:t>
            </a:r>
            <a:r>
              <a:rPr lang="en-US" sz="2000"/>
              <a:t> volume and viscosity, the age and health of the individual, and the state of the vascular wall. </a:t>
            </a:r>
            <a:endParaRPr lang="en-GB" sz="2000"/>
          </a:p>
        </p:txBody>
      </p:sp>
      <p:pic>
        <p:nvPicPr>
          <p:cNvPr id="5" name="Picture 4" descr="Oil drops floating in water with a red background">
            <a:extLst>
              <a:ext uri="{FF2B5EF4-FFF2-40B4-BE49-F238E27FC236}">
                <a16:creationId xmlns:a16="http://schemas.microsoft.com/office/drawing/2014/main" id="{119E8090-7F91-486C-9861-24EA7A931AD3}"/>
              </a:ext>
            </a:extLst>
          </p:cNvPr>
          <p:cNvPicPr>
            <a:picLocks noChangeAspect="1"/>
          </p:cNvPicPr>
          <p:nvPr/>
        </p:nvPicPr>
        <p:blipFill rotWithShape="1">
          <a:blip r:embed="rId2"/>
          <a:srcRect l="5050" r="1972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970862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2AC3F0A-4419-4B29-930C-976EFF6DF31F}"/>
              </a:ext>
            </a:extLst>
          </p:cNvPr>
          <p:cNvSpPr>
            <a:spLocks noGrp="1"/>
          </p:cNvSpPr>
          <p:nvPr>
            <p:ph type="title"/>
          </p:nvPr>
        </p:nvSpPr>
        <p:spPr>
          <a:xfrm>
            <a:off x="524741" y="620392"/>
            <a:ext cx="3808268" cy="5504688"/>
          </a:xfrm>
        </p:spPr>
        <p:txBody>
          <a:bodyPr>
            <a:normAutofit/>
          </a:bodyPr>
          <a:lstStyle/>
          <a:p>
            <a:r>
              <a:rPr lang="en-US" sz="6000">
                <a:solidFill>
                  <a:schemeClr val="bg1"/>
                </a:solidFill>
              </a:rPr>
              <a:t>Formula for BP</a:t>
            </a:r>
            <a:endParaRPr lang="en-GB" sz="6000">
              <a:solidFill>
                <a:schemeClr val="bg1"/>
              </a:solidFill>
            </a:endParaRPr>
          </a:p>
        </p:txBody>
      </p:sp>
      <p:graphicFrame>
        <p:nvGraphicFramePr>
          <p:cNvPr id="5" name="Content Placeholder 2">
            <a:extLst>
              <a:ext uri="{FF2B5EF4-FFF2-40B4-BE49-F238E27FC236}">
                <a16:creationId xmlns:a16="http://schemas.microsoft.com/office/drawing/2014/main" id="{007055AD-1A99-4CD8-AFD5-5B91B629CCDE}"/>
              </a:ext>
            </a:extLst>
          </p:cNvPr>
          <p:cNvGraphicFramePr>
            <a:graphicFrameLocks noGrp="1"/>
          </p:cNvGraphicFramePr>
          <p:nvPr>
            <p:ph idx="1"/>
            <p:extLst>
              <p:ext uri="{D42A27DB-BD31-4B8C-83A1-F6EECF244321}">
                <p14:modId xmlns:p14="http://schemas.microsoft.com/office/powerpoint/2010/main" val="839022679"/>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10055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520EBAD-5C01-4064-AC76-A4E00B336BAF}"/>
              </a:ext>
            </a:extLst>
          </p:cNvPr>
          <p:cNvSpPr>
            <a:spLocks noGrp="1"/>
          </p:cNvSpPr>
          <p:nvPr>
            <p:ph type="title"/>
          </p:nvPr>
        </p:nvSpPr>
        <p:spPr>
          <a:xfrm>
            <a:off x="524741" y="620392"/>
            <a:ext cx="3808268" cy="5504688"/>
          </a:xfrm>
        </p:spPr>
        <p:txBody>
          <a:bodyPr>
            <a:normAutofit/>
          </a:bodyPr>
          <a:lstStyle/>
          <a:p>
            <a:r>
              <a:rPr lang="en-US" sz="6000">
                <a:solidFill>
                  <a:schemeClr val="bg1"/>
                </a:solidFill>
              </a:rPr>
              <a:t>What determines cardiac output?</a:t>
            </a:r>
            <a:endParaRPr lang="en-GB" sz="6000">
              <a:solidFill>
                <a:schemeClr val="bg1"/>
              </a:solidFill>
            </a:endParaRPr>
          </a:p>
        </p:txBody>
      </p:sp>
      <p:graphicFrame>
        <p:nvGraphicFramePr>
          <p:cNvPr id="5" name="Content Placeholder 2">
            <a:extLst>
              <a:ext uri="{FF2B5EF4-FFF2-40B4-BE49-F238E27FC236}">
                <a16:creationId xmlns:a16="http://schemas.microsoft.com/office/drawing/2014/main" id="{A29959EC-99EE-4F9D-8744-99AC9B5D1D32}"/>
              </a:ext>
            </a:extLst>
          </p:cNvPr>
          <p:cNvGraphicFramePr>
            <a:graphicFrameLocks noGrp="1"/>
          </p:cNvGraphicFramePr>
          <p:nvPr>
            <p:ph idx="1"/>
            <p:extLst>
              <p:ext uri="{D42A27DB-BD31-4B8C-83A1-F6EECF244321}">
                <p14:modId xmlns:p14="http://schemas.microsoft.com/office/powerpoint/2010/main" val="3292022963"/>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48998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5BE0F9-9888-43A8-BD64-1B0A2D9F026D}"/>
              </a:ext>
            </a:extLst>
          </p:cNvPr>
          <p:cNvSpPr>
            <a:spLocks noGrp="1"/>
          </p:cNvSpPr>
          <p:nvPr>
            <p:ph type="title"/>
          </p:nvPr>
        </p:nvSpPr>
        <p:spPr>
          <a:xfrm>
            <a:off x="524741" y="620392"/>
            <a:ext cx="3808268" cy="5504688"/>
          </a:xfrm>
        </p:spPr>
        <p:txBody>
          <a:bodyPr>
            <a:normAutofit/>
          </a:bodyPr>
          <a:lstStyle/>
          <a:p>
            <a:r>
              <a:rPr lang="en-US" sz="4700">
                <a:solidFill>
                  <a:schemeClr val="bg1"/>
                </a:solidFill>
              </a:rPr>
              <a:t>Long Term consequences of high blood pressure </a:t>
            </a:r>
            <a:endParaRPr lang="en-GB" sz="4700">
              <a:solidFill>
                <a:schemeClr val="bg1"/>
              </a:solidFill>
            </a:endParaRPr>
          </a:p>
        </p:txBody>
      </p:sp>
      <p:graphicFrame>
        <p:nvGraphicFramePr>
          <p:cNvPr id="5" name="Content Placeholder 2">
            <a:extLst>
              <a:ext uri="{FF2B5EF4-FFF2-40B4-BE49-F238E27FC236}">
                <a16:creationId xmlns:a16="http://schemas.microsoft.com/office/drawing/2014/main" id="{3586D6A8-6018-4297-A7C6-25228DB69E41}"/>
              </a:ext>
            </a:extLst>
          </p:cNvPr>
          <p:cNvGraphicFramePr>
            <a:graphicFrameLocks noGrp="1"/>
          </p:cNvGraphicFramePr>
          <p:nvPr>
            <p:ph idx="1"/>
            <p:extLst>
              <p:ext uri="{D42A27DB-BD31-4B8C-83A1-F6EECF244321}">
                <p14:modId xmlns:p14="http://schemas.microsoft.com/office/powerpoint/2010/main" val="3698060209"/>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2702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F5556F-6791-4CA7-8754-DC4334E4E394}"/>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600" kern="1200">
                <a:solidFill>
                  <a:schemeClr val="tx1"/>
                </a:solidFill>
                <a:latin typeface="+mj-lt"/>
                <a:ea typeface="+mj-ea"/>
                <a:cs typeface="+mj-cs"/>
              </a:rPr>
              <a:t>Factors that increase blood pressure </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4D1DC7A-91D7-4AEC-85D3-6047B6B9C339}"/>
              </a:ext>
            </a:extLst>
          </p:cNvPr>
          <p:cNvGraphicFramePr>
            <a:graphicFrameLocks noGrp="1"/>
          </p:cNvGraphicFramePr>
          <p:nvPr>
            <p:ph idx="1"/>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957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880E21-2B5B-4D47-816A-9E9DF2D32466}"/>
              </a:ext>
            </a:extLst>
          </p:cNvPr>
          <p:cNvSpPr>
            <a:spLocks noGrp="1"/>
          </p:cNvSpPr>
          <p:nvPr>
            <p:ph type="title"/>
          </p:nvPr>
        </p:nvSpPr>
        <p:spPr>
          <a:xfrm>
            <a:off x="686834" y="1153572"/>
            <a:ext cx="3200400" cy="4461163"/>
          </a:xfrm>
        </p:spPr>
        <p:txBody>
          <a:bodyPr>
            <a:normAutofit/>
          </a:bodyPr>
          <a:lstStyle/>
          <a:p>
            <a:r>
              <a:rPr lang="en-GB">
                <a:solidFill>
                  <a:srgbClr val="FFFFFF"/>
                </a:solidFill>
              </a:rPr>
              <a:t>Chemo Receptors</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5BF2ACA-93A6-4DF1-9453-298A6303AD91}"/>
              </a:ext>
            </a:extLst>
          </p:cNvPr>
          <p:cNvSpPr>
            <a:spLocks noGrp="1"/>
          </p:cNvSpPr>
          <p:nvPr>
            <p:ph idx="1"/>
          </p:nvPr>
        </p:nvSpPr>
        <p:spPr>
          <a:xfrm>
            <a:off x="4447308" y="591344"/>
            <a:ext cx="6906491" cy="5585619"/>
          </a:xfrm>
        </p:spPr>
        <p:txBody>
          <a:bodyPr anchor="ctr">
            <a:normAutofit/>
          </a:bodyPr>
          <a:lstStyle/>
          <a:p>
            <a:r>
              <a:rPr lang="en-US" b="1" dirty="0"/>
              <a:t>Chemoreceptors</a:t>
            </a:r>
            <a:r>
              <a:rPr lang="en-US" dirty="0"/>
              <a:t>, located in the aorta and the carotid artery, monitor the CO2 levels, O2 levels and pH levels in the blood. When the receptor picks up the stimulant it transfers it to the sensory </a:t>
            </a:r>
            <a:r>
              <a:rPr lang="en-US" dirty="0" err="1"/>
              <a:t>neurone</a:t>
            </a:r>
            <a:r>
              <a:rPr lang="en-US" dirty="0"/>
              <a:t> to the medulla oblongata (also known as medulla) which also has chemoreceptors</a:t>
            </a:r>
          </a:p>
          <a:p>
            <a:r>
              <a:rPr lang="en-US" b="1" dirty="0"/>
              <a:t>Bodies preferred Ph 7.35-7.45</a:t>
            </a:r>
          </a:p>
        </p:txBody>
      </p:sp>
    </p:spTree>
    <p:extLst>
      <p:ext uri="{BB962C8B-B14F-4D97-AF65-F5344CB8AC3E}">
        <p14:creationId xmlns:p14="http://schemas.microsoft.com/office/powerpoint/2010/main" val="31269670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E20314-2858-469E-BD72-B9CC923DE810}"/>
              </a:ext>
            </a:extLst>
          </p:cNvPr>
          <p:cNvSpPr>
            <a:spLocks noGrp="1"/>
          </p:cNvSpPr>
          <p:nvPr>
            <p:ph type="title"/>
          </p:nvPr>
        </p:nvSpPr>
        <p:spPr>
          <a:xfrm>
            <a:off x="640080" y="325369"/>
            <a:ext cx="4368602" cy="1956841"/>
          </a:xfrm>
        </p:spPr>
        <p:txBody>
          <a:bodyPr anchor="b">
            <a:normAutofit/>
          </a:bodyPr>
          <a:lstStyle/>
          <a:p>
            <a:r>
              <a:rPr lang="en-US" sz="4200"/>
              <a:t>High levels of O2 and pH with low levels of CO2</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DC9C21E-07AC-414F-AF48-A8535F077CE7}"/>
              </a:ext>
            </a:extLst>
          </p:cNvPr>
          <p:cNvSpPr>
            <a:spLocks noGrp="1"/>
          </p:cNvSpPr>
          <p:nvPr>
            <p:ph idx="1"/>
          </p:nvPr>
        </p:nvSpPr>
        <p:spPr>
          <a:xfrm>
            <a:off x="640080" y="2872899"/>
            <a:ext cx="4243589" cy="3320668"/>
          </a:xfrm>
        </p:spPr>
        <p:txBody>
          <a:bodyPr>
            <a:normAutofit/>
          </a:bodyPr>
          <a:lstStyle/>
          <a:p>
            <a:r>
              <a:rPr lang="en-US" sz="2200"/>
              <a:t>The impulse will go through the sensory neurone to the medulla and through the parasympathetic neurone releasing acetylcholine from the sinoatrial node (an inhibitory neurotransmitter) which makes the heart rate slower. This is so the levels of O2 and pH can lower and CO2 levels can be raised.</a:t>
            </a:r>
          </a:p>
          <a:p>
            <a:endParaRPr lang="en-US" sz="2200"/>
          </a:p>
        </p:txBody>
      </p:sp>
      <p:pic>
        <p:nvPicPr>
          <p:cNvPr id="5" name="Picture 4" descr="Close-up unopened pill packets">
            <a:extLst>
              <a:ext uri="{FF2B5EF4-FFF2-40B4-BE49-F238E27FC236}">
                <a16:creationId xmlns:a16="http://schemas.microsoft.com/office/drawing/2014/main" id="{19830586-4A76-4528-918D-281C4F72A0F0}"/>
              </a:ext>
            </a:extLst>
          </p:cNvPr>
          <p:cNvPicPr>
            <a:picLocks noChangeAspect="1"/>
          </p:cNvPicPr>
          <p:nvPr/>
        </p:nvPicPr>
        <p:blipFill rotWithShape="1">
          <a:blip r:embed="rId2"/>
          <a:srcRect l="20051" r="1399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4401092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F44060-9A8A-4D8C-A48E-4E27C1724D7E}"/>
              </a:ext>
            </a:extLst>
          </p:cNvPr>
          <p:cNvSpPr>
            <a:spLocks noGrp="1"/>
          </p:cNvSpPr>
          <p:nvPr>
            <p:ph type="title"/>
          </p:nvPr>
        </p:nvSpPr>
        <p:spPr>
          <a:xfrm>
            <a:off x="640080" y="325369"/>
            <a:ext cx="4368602" cy="1956841"/>
          </a:xfrm>
        </p:spPr>
        <p:txBody>
          <a:bodyPr anchor="b">
            <a:normAutofit/>
          </a:bodyPr>
          <a:lstStyle/>
          <a:p>
            <a:r>
              <a:rPr lang="en-GB" sz="5400"/>
              <a:t>Baroreceptors</a:t>
            </a:r>
            <a:endParaRPr lang="en-US"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9AAF545-3910-4F50-807E-25E85B339932}"/>
              </a:ext>
            </a:extLst>
          </p:cNvPr>
          <p:cNvSpPr>
            <a:spLocks noGrp="1"/>
          </p:cNvSpPr>
          <p:nvPr>
            <p:ph idx="1"/>
          </p:nvPr>
        </p:nvSpPr>
        <p:spPr>
          <a:xfrm>
            <a:off x="640080" y="2872899"/>
            <a:ext cx="4243589" cy="3320668"/>
          </a:xfrm>
        </p:spPr>
        <p:txBody>
          <a:bodyPr>
            <a:normAutofit/>
          </a:bodyPr>
          <a:lstStyle/>
          <a:p>
            <a:r>
              <a:rPr lang="en-GB" sz="1700"/>
              <a:t>Blood pressure is constantly monitored by your body and adjusted constantly to meet the needs of your body. This monitoring is performed by </a:t>
            </a:r>
            <a:r>
              <a:rPr lang="en-GB" sz="1700" b="1"/>
              <a:t>baroreceptors.</a:t>
            </a:r>
          </a:p>
          <a:p>
            <a:r>
              <a:rPr lang="en-GB" sz="1700"/>
              <a:t>Baroreceptors are special receptors that detect changes in your blood pressure. Baroreceptors are found within the walls of your blood vessels. The </a:t>
            </a:r>
            <a:r>
              <a:rPr lang="en-GB" sz="1700">
                <a:hlinkClick r:id="rId2"/>
              </a:rPr>
              <a:t>aorta</a:t>
            </a:r>
            <a:r>
              <a:rPr lang="en-GB" sz="1700"/>
              <a:t> and the carotid sinus contain important baroreceptors which constantly monitor blood pressure fluctuations.</a:t>
            </a:r>
            <a:endParaRPr lang="en-US" sz="1700" b="1"/>
          </a:p>
        </p:txBody>
      </p:sp>
      <p:pic>
        <p:nvPicPr>
          <p:cNvPr id="5" name="Picture 4" descr="Graph on document with pen">
            <a:extLst>
              <a:ext uri="{FF2B5EF4-FFF2-40B4-BE49-F238E27FC236}">
                <a16:creationId xmlns:a16="http://schemas.microsoft.com/office/drawing/2014/main" id="{5944C64A-B288-4CE9-881B-D253EF8CE959}"/>
              </a:ext>
            </a:extLst>
          </p:cNvPr>
          <p:cNvPicPr>
            <a:picLocks noChangeAspect="1"/>
          </p:cNvPicPr>
          <p:nvPr/>
        </p:nvPicPr>
        <p:blipFill rotWithShape="1">
          <a:blip r:embed="rId3"/>
          <a:srcRect l="23385" r="966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753301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2C5608-7D18-4F49-B469-5649263FF128}"/>
              </a:ext>
            </a:extLst>
          </p:cNvPr>
          <p:cNvSpPr>
            <a:spLocks noGrp="1"/>
          </p:cNvSpPr>
          <p:nvPr>
            <p:ph type="title"/>
          </p:nvPr>
        </p:nvSpPr>
        <p:spPr>
          <a:xfrm>
            <a:off x="841248" y="548640"/>
            <a:ext cx="3600860" cy="5431536"/>
          </a:xfrm>
        </p:spPr>
        <p:txBody>
          <a:bodyPr>
            <a:normAutofit/>
          </a:bodyPr>
          <a:lstStyle/>
          <a:p>
            <a:r>
              <a:rPr lang="en-GB" sz="5400"/>
              <a:t>Arterial Blood Pressure</a:t>
            </a:r>
            <a:endParaRPr lang="en-US"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42060CE-D569-4911-B6F3-615B969B1E18}"/>
              </a:ext>
            </a:extLst>
          </p:cNvPr>
          <p:cNvSpPr>
            <a:spLocks noGrp="1"/>
          </p:cNvSpPr>
          <p:nvPr>
            <p:ph idx="1"/>
          </p:nvPr>
        </p:nvSpPr>
        <p:spPr>
          <a:xfrm>
            <a:off x="5126418" y="552091"/>
            <a:ext cx="6224335" cy="5431536"/>
          </a:xfrm>
        </p:spPr>
        <p:txBody>
          <a:bodyPr anchor="ctr">
            <a:normAutofit/>
          </a:bodyPr>
          <a:lstStyle/>
          <a:p>
            <a:r>
              <a:rPr lang="en-GB" sz="2200"/>
              <a:t>Arterial blood pressure is normally regulated within a narrow range, with a mean arterial pressure typically ranging from 85 to 100 mmHg in adults. It is important to tightly control this pressure to ensure adequate blood flow to organs throughout the body. This is accomplished by negative feedback systems incorporating pressure sensors (i.e., baroreceptors) that sense the arterial pressure.</a:t>
            </a:r>
            <a:endParaRPr lang="en-US" sz="2200"/>
          </a:p>
        </p:txBody>
      </p:sp>
    </p:spTree>
    <p:extLst>
      <p:ext uri="{BB962C8B-B14F-4D97-AF65-F5344CB8AC3E}">
        <p14:creationId xmlns:p14="http://schemas.microsoft.com/office/powerpoint/2010/main" val="1996566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D5442C1-6CAD-49B2-93FA-BCD12FAD3E5B}"/>
              </a:ext>
            </a:extLst>
          </p:cNvPr>
          <p:cNvSpPr>
            <a:spLocks noGrp="1"/>
          </p:cNvSpPr>
          <p:nvPr>
            <p:ph type="title"/>
          </p:nvPr>
        </p:nvSpPr>
        <p:spPr>
          <a:xfrm>
            <a:off x="6094105" y="802955"/>
            <a:ext cx="4977976" cy="1454051"/>
          </a:xfrm>
        </p:spPr>
        <p:txBody>
          <a:bodyPr>
            <a:normAutofit/>
          </a:bodyPr>
          <a:lstStyle/>
          <a:p>
            <a:r>
              <a:rPr lang="en-GB" sz="2400">
                <a:solidFill>
                  <a:srgbClr val="000000"/>
                </a:solidFill>
              </a:rPr>
              <a:t>Baroreceptors transmit their data to the </a:t>
            </a:r>
            <a:r>
              <a:rPr lang="en-GB" sz="2400">
                <a:solidFill>
                  <a:srgbClr val="000000"/>
                </a:solidFill>
                <a:hlinkClick r:id="rId2"/>
              </a:rPr>
              <a:t>central nervous system</a:t>
            </a:r>
            <a:r>
              <a:rPr lang="en-GB" sz="2400">
                <a:solidFill>
                  <a:srgbClr val="000000"/>
                </a:solidFill>
              </a:rPr>
              <a:t>, and more specifically, to the cardio regulatory centre of the medulla oblongata</a:t>
            </a:r>
            <a:endParaRPr lang="en-US" sz="2400">
              <a:solidFill>
                <a:srgbClr val="000000"/>
              </a:solidFill>
            </a:endParaRPr>
          </a:p>
        </p:txBody>
      </p:sp>
      <p:pic>
        <p:nvPicPr>
          <p:cNvPr id="1026" name="Picture 2" descr="Baroreceptor Transmits to Brain">
            <a:extLst>
              <a:ext uri="{FF2B5EF4-FFF2-40B4-BE49-F238E27FC236}">
                <a16:creationId xmlns:a16="http://schemas.microsoft.com/office/drawing/2014/main" id="{07B238D1-268E-4C52-87EE-5B0391689BC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32097" r="14162" b="2"/>
          <a:stretch/>
        </p:blipFill>
        <p:spPr bwMode="auto">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8DE30DE-9465-4069-BC65-9925B62DA806}"/>
              </a:ext>
            </a:extLst>
          </p:cNvPr>
          <p:cNvSpPr>
            <a:spLocks noGrp="1"/>
          </p:cNvSpPr>
          <p:nvPr>
            <p:ph idx="1"/>
          </p:nvPr>
        </p:nvSpPr>
        <p:spPr>
          <a:xfrm>
            <a:off x="6090574" y="2421682"/>
            <a:ext cx="4977578" cy="3639289"/>
          </a:xfrm>
        </p:spPr>
        <p:txBody>
          <a:bodyPr anchor="ctr">
            <a:normAutofit/>
          </a:bodyPr>
          <a:lstStyle/>
          <a:p>
            <a:r>
              <a:rPr lang="en-GB" sz="2000">
                <a:solidFill>
                  <a:srgbClr val="000000"/>
                </a:solidFill>
              </a:rPr>
              <a:t>.</a:t>
            </a:r>
          </a:p>
          <a:p>
            <a:endParaRPr lang="en-GB" sz="2000">
              <a:solidFill>
                <a:srgbClr val="000000"/>
              </a:solidFill>
            </a:endParaRPr>
          </a:p>
          <a:p>
            <a:endParaRPr lang="en-US" sz="2000">
              <a:solidFill>
                <a:srgbClr val="000000"/>
              </a:solidFill>
            </a:endParaRPr>
          </a:p>
        </p:txBody>
      </p:sp>
    </p:spTree>
    <p:extLst>
      <p:ext uri="{BB962C8B-B14F-4D97-AF65-F5344CB8AC3E}">
        <p14:creationId xmlns:p14="http://schemas.microsoft.com/office/powerpoint/2010/main" val="4290230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BC33D5-EFAF-4891-823E-2906655BA8AB}"/>
              </a:ext>
            </a:extLst>
          </p:cNvPr>
          <p:cNvSpPr>
            <a:spLocks noGrp="1"/>
          </p:cNvSpPr>
          <p:nvPr>
            <p:ph type="title"/>
          </p:nvPr>
        </p:nvSpPr>
        <p:spPr>
          <a:xfrm>
            <a:off x="841248" y="548640"/>
            <a:ext cx="3600860" cy="5431536"/>
          </a:xfrm>
        </p:spPr>
        <p:txBody>
          <a:bodyPr>
            <a:normAutofit/>
          </a:bodyPr>
          <a:lstStyle/>
          <a:p>
            <a:r>
              <a:rPr lang="en-US" sz="5400" b="1"/>
              <a:t>Blood Pressure Regulation</a:t>
            </a:r>
            <a:br>
              <a:rPr lang="en-US" sz="5400" b="1"/>
            </a:br>
            <a:endParaRPr lang="en-US"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80D3B8-4D3E-4A10-9FE9-8FFA6AE4CF86}"/>
              </a:ext>
            </a:extLst>
          </p:cNvPr>
          <p:cNvSpPr>
            <a:spLocks noGrp="1"/>
          </p:cNvSpPr>
          <p:nvPr>
            <p:ph idx="1"/>
          </p:nvPr>
        </p:nvSpPr>
        <p:spPr>
          <a:xfrm>
            <a:off x="5126418" y="552091"/>
            <a:ext cx="6224335" cy="5431536"/>
          </a:xfrm>
        </p:spPr>
        <p:txBody>
          <a:bodyPr anchor="ctr">
            <a:normAutofit/>
          </a:bodyPr>
          <a:lstStyle/>
          <a:p>
            <a:r>
              <a:rPr lang="en-GB" sz="2200"/>
              <a:t>If blood pressure within the aorta or the carotid sinus increases, the walls of these arteries stretch and stimulate increased activity within the baroreceptor. This information is then sent via nerves to the cardio regulatory centre within the medulla, which responds by initiating mechanisms that decrease the blood pressure to a normal level.</a:t>
            </a:r>
            <a:endParaRPr lang="en-US" sz="2200"/>
          </a:p>
        </p:txBody>
      </p:sp>
    </p:spTree>
    <p:extLst>
      <p:ext uri="{BB962C8B-B14F-4D97-AF65-F5344CB8AC3E}">
        <p14:creationId xmlns:p14="http://schemas.microsoft.com/office/powerpoint/2010/main" val="21638598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6CEDE7-EC94-43E8-8467-49DC3CF861FD}"/>
              </a:ext>
            </a:extLst>
          </p:cNvPr>
          <p:cNvSpPr>
            <a:spLocks noGrp="1"/>
          </p:cNvSpPr>
          <p:nvPr>
            <p:ph type="title"/>
          </p:nvPr>
        </p:nvSpPr>
        <p:spPr>
          <a:xfrm>
            <a:off x="841248" y="548640"/>
            <a:ext cx="3600860" cy="5431536"/>
          </a:xfrm>
        </p:spPr>
        <p:txBody>
          <a:bodyPr>
            <a:normAutofit/>
          </a:bodyPr>
          <a:lstStyle/>
          <a:p>
            <a:r>
              <a:rPr lang="en-GB" sz="5400"/>
              <a:t>High Blood Pressure</a:t>
            </a:r>
            <a:endParaRPr lang="en-US"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3F30FC-7258-4165-A338-DDEF8AE86471}"/>
              </a:ext>
            </a:extLst>
          </p:cNvPr>
          <p:cNvSpPr>
            <a:spLocks noGrp="1"/>
          </p:cNvSpPr>
          <p:nvPr>
            <p:ph idx="1"/>
          </p:nvPr>
        </p:nvSpPr>
        <p:spPr>
          <a:xfrm>
            <a:off x="5126418" y="552091"/>
            <a:ext cx="6224335" cy="5431536"/>
          </a:xfrm>
        </p:spPr>
        <p:txBody>
          <a:bodyPr anchor="ctr">
            <a:normAutofit/>
          </a:bodyPr>
          <a:lstStyle/>
          <a:p>
            <a:r>
              <a:rPr lang="en-US" sz="2200"/>
              <a:t>If there is high blood pressure the route it follows is through the parasympathetic neurone which releases acetylcholine from the sinoatrial node slowing the heart rate down to lower the blood pressure.</a:t>
            </a:r>
          </a:p>
          <a:p>
            <a:endParaRPr lang="en-US" sz="2200"/>
          </a:p>
        </p:txBody>
      </p:sp>
    </p:spTree>
    <p:extLst>
      <p:ext uri="{BB962C8B-B14F-4D97-AF65-F5344CB8AC3E}">
        <p14:creationId xmlns:p14="http://schemas.microsoft.com/office/powerpoint/2010/main" val="14990895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4D889D-150A-44D3-BF70-C773A45B38A2}"/>
              </a:ext>
            </a:extLst>
          </p:cNvPr>
          <p:cNvSpPr>
            <a:spLocks noGrp="1"/>
          </p:cNvSpPr>
          <p:nvPr>
            <p:ph type="title"/>
          </p:nvPr>
        </p:nvSpPr>
        <p:spPr>
          <a:xfrm>
            <a:off x="841248" y="548640"/>
            <a:ext cx="3600860" cy="5431536"/>
          </a:xfrm>
        </p:spPr>
        <p:txBody>
          <a:bodyPr>
            <a:normAutofit/>
          </a:bodyPr>
          <a:lstStyle/>
          <a:p>
            <a:r>
              <a:rPr lang="en-GB" sz="5400"/>
              <a:t>Responses To High Blood Pressure</a:t>
            </a:r>
            <a:endParaRPr lang="en-US"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25C8EFD-4A00-4D1A-B6F1-3779A8F3E5C2}"/>
              </a:ext>
            </a:extLst>
          </p:cNvPr>
          <p:cNvSpPr>
            <a:spLocks noGrp="1"/>
          </p:cNvSpPr>
          <p:nvPr>
            <p:ph idx="1"/>
          </p:nvPr>
        </p:nvSpPr>
        <p:spPr>
          <a:xfrm>
            <a:off x="5126418" y="552091"/>
            <a:ext cx="6224335" cy="5431536"/>
          </a:xfrm>
        </p:spPr>
        <p:txBody>
          <a:bodyPr anchor="ctr">
            <a:normAutofit/>
          </a:bodyPr>
          <a:lstStyle/>
          <a:p>
            <a:r>
              <a:rPr lang="en-GB" sz="2200"/>
              <a:t> First see a decrease of sympathetic input and an increase in parasympathetic input to the heart. </a:t>
            </a:r>
          </a:p>
          <a:p>
            <a:r>
              <a:rPr lang="en-GB" sz="2200"/>
              <a:t>The sympathetic nervous system increases heart rate and stimulate the heart muscle to pump with more force. </a:t>
            </a:r>
            <a:endParaRPr lang="en-US" sz="2200"/>
          </a:p>
        </p:txBody>
      </p:sp>
    </p:spTree>
    <p:extLst>
      <p:ext uri="{BB962C8B-B14F-4D97-AF65-F5344CB8AC3E}">
        <p14:creationId xmlns:p14="http://schemas.microsoft.com/office/powerpoint/2010/main" val="12913103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8E98C-887F-4370-80A4-D22BCD8C41D8}"/>
              </a:ext>
            </a:extLst>
          </p:cNvPr>
          <p:cNvSpPr>
            <a:spLocks noGrp="1"/>
          </p:cNvSpPr>
          <p:nvPr>
            <p:ph type="title"/>
          </p:nvPr>
        </p:nvSpPr>
        <p:spPr>
          <a:xfrm>
            <a:off x="838200" y="365125"/>
            <a:ext cx="10515600" cy="1325563"/>
          </a:xfrm>
        </p:spPr>
        <p:txBody>
          <a:bodyPr>
            <a:normAutofit/>
          </a:bodyPr>
          <a:lstStyle/>
          <a:p>
            <a:r>
              <a:rPr lang="en-GB"/>
              <a:t>The parasympathetic nervous system</a:t>
            </a:r>
            <a:endParaRPr lang="en-US"/>
          </a:p>
        </p:txBody>
      </p:sp>
      <p:graphicFrame>
        <p:nvGraphicFramePr>
          <p:cNvPr id="5" name="Content Placeholder 2">
            <a:extLst>
              <a:ext uri="{FF2B5EF4-FFF2-40B4-BE49-F238E27FC236}">
                <a16:creationId xmlns:a16="http://schemas.microsoft.com/office/drawing/2014/main" id="{73066AC5-B6F1-4352-ACFB-9A90EAB7C2A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08618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6C8090-1924-46D9-B8DA-1E68EE4F9408}"/>
              </a:ext>
            </a:extLst>
          </p:cNvPr>
          <p:cNvSpPr>
            <a:spLocks noGrp="1"/>
          </p:cNvSpPr>
          <p:nvPr>
            <p:ph type="title"/>
          </p:nvPr>
        </p:nvSpPr>
        <p:spPr>
          <a:xfrm>
            <a:off x="841248" y="548640"/>
            <a:ext cx="3600860" cy="5431536"/>
          </a:xfrm>
        </p:spPr>
        <p:txBody>
          <a:bodyPr>
            <a:normAutofit/>
          </a:bodyPr>
          <a:lstStyle/>
          <a:p>
            <a:r>
              <a:rPr lang="en-GB" sz="5400"/>
              <a:t>Responses to Low Blood Pressure</a:t>
            </a:r>
            <a:endParaRPr lang="en-US" sz="5400"/>
          </a:p>
        </p:txBody>
      </p:sp>
      <p:sp>
        <p:nvSpPr>
          <p:cNvPr id="3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Content Placeholder 2">
            <a:extLst>
              <a:ext uri="{FF2B5EF4-FFF2-40B4-BE49-F238E27FC236}">
                <a16:creationId xmlns:a16="http://schemas.microsoft.com/office/drawing/2014/main" id="{A806B1D2-0CCB-4A44-A73B-FF556F8C4509}"/>
              </a:ext>
            </a:extLst>
          </p:cNvPr>
          <p:cNvSpPr>
            <a:spLocks noGrp="1"/>
          </p:cNvSpPr>
          <p:nvPr>
            <p:ph idx="1"/>
          </p:nvPr>
        </p:nvSpPr>
        <p:spPr>
          <a:xfrm>
            <a:off x="5126418" y="552091"/>
            <a:ext cx="6224335" cy="5431536"/>
          </a:xfrm>
        </p:spPr>
        <p:txBody>
          <a:bodyPr anchor="ctr">
            <a:normAutofit/>
          </a:bodyPr>
          <a:lstStyle/>
          <a:p>
            <a:r>
              <a:rPr lang="en-GB" sz="2200"/>
              <a:t>When the baroreceptors of the aorta or carotid sinus detect a drop in blood pressure. A decrease in blood pressure causes a decrease in action potentials sent to the cardio regulatory centre of the medulla.</a:t>
            </a:r>
          </a:p>
          <a:p>
            <a:r>
              <a:rPr lang="en-US" sz="2200"/>
              <a:t>If there is low blood pressure the route it follows is through the sympathetic neurone which releases noradrenalin from the sinoatrial node making the heart rate faster to raise the blood pressure.</a:t>
            </a:r>
          </a:p>
          <a:p>
            <a:pPr marL="0" indent="0">
              <a:buNone/>
            </a:pPr>
            <a:endParaRPr lang="en-GB" sz="2200"/>
          </a:p>
          <a:p>
            <a:r>
              <a:rPr lang="en-GB" sz="2200"/>
              <a:t>Therefore, to raise blood pressure, the body will first cause an increase in sympathetic nerve activity to the SA node, causing it to fire more frequently, which increases the heart rate. </a:t>
            </a:r>
            <a:endParaRPr lang="en-US" sz="2200"/>
          </a:p>
        </p:txBody>
      </p:sp>
    </p:spTree>
    <p:extLst>
      <p:ext uri="{BB962C8B-B14F-4D97-AF65-F5344CB8AC3E}">
        <p14:creationId xmlns:p14="http://schemas.microsoft.com/office/powerpoint/2010/main" val="19568382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C745834-B6E8-44AF-8A6E-519809199261}"/>
              </a:ext>
            </a:extLst>
          </p:cNvPr>
          <p:cNvPicPr>
            <a:picLocks noChangeAspect="1"/>
          </p:cNvPicPr>
          <p:nvPr/>
        </p:nvPicPr>
        <p:blipFill rotWithShape="1">
          <a:blip r:embed="rId2"/>
          <a:srcRect l="38369" r="23609"/>
          <a:stretch/>
        </p:blipFill>
        <p:spPr>
          <a:xfrm>
            <a:off x="20" y="10"/>
            <a:ext cx="4635571" cy="6857990"/>
          </a:xfrm>
          <a:prstGeom prst="rect">
            <a:avLst/>
          </a:prstGeom>
          <a:effectLst/>
        </p:spPr>
      </p:pic>
      <p:graphicFrame>
        <p:nvGraphicFramePr>
          <p:cNvPr id="5" name="Content Placeholder 2">
            <a:extLst>
              <a:ext uri="{FF2B5EF4-FFF2-40B4-BE49-F238E27FC236}">
                <a16:creationId xmlns:a16="http://schemas.microsoft.com/office/drawing/2014/main" id="{DD24349B-BE2F-4336-8187-82496822C464}"/>
              </a:ext>
            </a:extLst>
          </p:cNvPr>
          <p:cNvGraphicFramePr>
            <a:graphicFrameLocks noGrp="1"/>
          </p:cNvGraphicFramePr>
          <p:nvPr>
            <p:ph idx="4294967295"/>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6166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F097AF4C-C4B7-46C8-892B-3B979309588A}"/>
              </a:ext>
            </a:extLst>
          </p:cNvPr>
          <p:cNvSpPr>
            <a:spLocks noGrp="1"/>
          </p:cNvSpPr>
          <p:nvPr>
            <p:ph type="title"/>
          </p:nvPr>
        </p:nvSpPr>
        <p:spPr>
          <a:xfrm>
            <a:off x="841248" y="548640"/>
            <a:ext cx="3600860" cy="5431536"/>
          </a:xfrm>
        </p:spPr>
        <p:txBody>
          <a:bodyPr>
            <a:normAutofit/>
          </a:bodyPr>
          <a:lstStyle/>
          <a:p>
            <a:r>
              <a:rPr lang="en-GB" sz="5400"/>
              <a:t>Lymphatic system. </a:t>
            </a:r>
          </a:p>
        </p:txBody>
      </p:sp>
      <p:sp>
        <p:nvSpPr>
          <p:cNvPr id="1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B3C5205D-D829-4C9A-932E-B6FA4D9726A9}"/>
              </a:ext>
            </a:extLst>
          </p:cNvPr>
          <p:cNvSpPr>
            <a:spLocks noGrp="1"/>
          </p:cNvSpPr>
          <p:nvPr>
            <p:ph idx="1"/>
          </p:nvPr>
        </p:nvSpPr>
        <p:spPr>
          <a:xfrm>
            <a:off x="5126418" y="552091"/>
            <a:ext cx="6224335" cy="5431536"/>
          </a:xfrm>
        </p:spPr>
        <p:txBody>
          <a:bodyPr anchor="ctr">
            <a:normAutofit/>
          </a:bodyPr>
          <a:lstStyle/>
          <a:p>
            <a:r>
              <a:rPr lang="en-US" sz="2200"/>
              <a:t>Lymph - a fluid that contains white blood cells that defend against germs </a:t>
            </a:r>
          </a:p>
          <a:p>
            <a:r>
              <a:rPr lang="en-US" sz="2200"/>
              <a:t> Lymph vessels - vessels that carry lymph throughout your body. They are different from blood vessels. </a:t>
            </a:r>
          </a:p>
          <a:p>
            <a:r>
              <a:rPr lang="en-US" sz="2200"/>
              <a:t> Lymph nodes - glands found throughout the lymph vessels. Along with your spleen, these nodes are where white blood cells fight infection.</a:t>
            </a:r>
            <a:endParaRPr lang="en-GB" sz="2200"/>
          </a:p>
        </p:txBody>
      </p:sp>
    </p:spTree>
    <p:extLst>
      <p:ext uri="{BB962C8B-B14F-4D97-AF65-F5344CB8AC3E}">
        <p14:creationId xmlns:p14="http://schemas.microsoft.com/office/powerpoint/2010/main" val="10166535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CB9BA-F081-4F8A-89C5-2B90E86C3834}"/>
              </a:ext>
            </a:extLst>
          </p:cNvPr>
          <p:cNvSpPr>
            <a:spLocks noGrp="1"/>
          </p:cNvSpPr>
          <p:nvPr>
            <p:ph type="title"/>
          </p:nvPr>
        </p:nvSpPr>
        <p:spPr>
          <a:xfrm>
            <a:off x="838200" y="557189"/>
            <a:ext cx="3374136" cy="5567891"/>
          </a:xfrm>
        </p:spPr>
        <p:txBody>
          <a:bodyPr>
            <a:normAutofit/>
          </a:bodyPr>
          <a:lstStyle/>
          <a:p>
            <a:r>
              <a:rPr lang="en-GB" sz="5200"/>
              <a:t>Functions of the lymphatic system</a:t>
            </a:r>
          </a:p>
        </p:txBody>
      </p:sp>
      <p:graphicFrame>
        <p:nvGraphicFramePr>
          <p:cNvPr id="5" name="Content Placeholder 2">
            <a:extLst>
              <a:ext uri="{FF2B5EF4-FFF2-40B4-BE49-F238E27FC236}">
                <a16:creationId xmlns:a16="http://schemas.microsoft.com/office/drawing/2014/main" id="{84AC5DAB-F648-410D-B7B6-FC4C12885D4C}"/>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59930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40A6ED-ED98-4C16-B114-F31E9E123409}"/>
              </a:ext>
            </a:extLst>
          </p:cNvPr>
          <p:cNvSpPr>
            <a:spLocks noGrp="1"/>
          </p:cNvSpPr>
          <p:nvPr>
            <p:ph type="title"/>
          </p:nvPr>
        </p:nvSpPr>
        <p:spPr>
          <a:xfrm>
            <a:off x="630936" y="640080"/>
            <a:ext cx="4818888" cy="1481328"/>
          </a:xfrm>
        </p:spPr>
        <p:txBody>
          <a:bodyPr anchor="b">
            <a:normAutofit/>
          </a:bodyPr>
          <a:lstStyle/>
          <a:p>
            <a:r>
              <a:rPr lang="en-GB" sz="5400"/>
              <a:t>Functions </a:t>
            </a:r>
          </a:p>
        </p:txBody>
      </p:sp>
      <p:sp>
        <p:nvSpPr>
          <p:cNvPr id="73"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83199E-549E-4367-BF12-4DA2252A7A1A}"/>
              </a:ext>
            </a:extLst>
          </p:cNvPr>
          <p:cNvSpPr>
            <a:spLocks noGrp="1"/>
          </p:cNvSpPr>
          <p:nvPr>
            <p:ph idx="1"/>
          </p:nvPr>
        </p:nvSpPr>
        <p:spPr>
          <a:xfrm>
            <a:off x="630936" y="2660904"/>
            <a:ext cx="4818888" cy="3547872"/>
          </a:xfrm>
        </p:spPr>
        <p:txBody>
          <a:bodyPr anchor="t">
            <a:normAutofit/>
          </a:bodyPr>
          <a:lstStyle/>
          <a:p>
            <a:r>
              <a:rPr lang="en-US" sz="2200" b="1" i="0">
                <a:effectLst/>
                <a:latin typeface="Open Sans"/>
              </a:rPr>
              <a:t>Absorption and transportation:</a:t>
            </a:r>
            <a:r>
              <a:rPr lang="en-US" sz="2200" b="0" i="0">
                <a:effectLst/>
                <a:latin typeface="Open Sans"/>
              </a:rPr>
              <a:t>It absorbs and transports fats and fat-soluble minerals (fat soluble vitamins) as chyle from the small intestine (central lacteals of the villi).</a:t>
            </a:r>
          </a:p>
          <a:p>
            <a:endParaRPr lang="en-US" sz="2200" b="0" i="0">
              <a:effectLst/>
              <a:latin typeface="Open Sans"/>
            </a:endParaRPr>
          </a:p>
          <a:p>
            <a:endParaRPr lang="en-GB" sz="2200"/>
          </a:p>
        </p:txBody>
      </p:sp>
      <p:pic>
        <p:nvPicPr>
          <p:cNvPr id="5122" name="Picture 2" descr="See the source image">
            <a:extLst>
              <a:ext uri="{FF2B5EF4-FFF2-40B4-BE49-F238E27FC236}">
                <a16:creationId xmlns:a16="http://schemas.microsoft.com/office/drawing/2014/main" id="{CCDFF1C5-C7EC-4A20-A95C-E266D49E07A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9048" y="1381887"/>
            <a:ext cx="5458968" cy="40942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8680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F2A46FC-A8BE-4771-BE51-D9123E9185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2612"/>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7D9E2AD4-ED5B-4959-BBD4-30B452C5EF9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774" b="11757"/>
          <a:stretch/>
        </p:blipFill>
        <p:spPr bwMode="auto">
          <a:xfrm>
            <a:off x="615790" y="508000"/>
            <a:ext cx="10960420" cy="5792694"/>
          </a:xfrm>
          <a:custGeom>
            <a:avLst/>
            <a:gdLst/>
            <a:ahLst/>
            <a:cxnLst/>
            <a:rect l="l" t="t" r="r" b="b"/>
            <a:pathLst>
              <a:path w="10485104" h="5523506">
                <a:moveTo>
                  <a:pt x="5949681" y="536"/>
                </a:moveTo>
                <a:cubicBezTo>
                  <a:pt x="6074035" y="-2131"/>
                  <a:pt x="6198411" y="5173"/>
                  <a:pt x="6321822" y="22405"/>
                </a:cubicBezTo>
                <a:cubicBezTo>
                  <a:pt x="6498937" y="51493"/>
                  <a:pt x="6677824" y="73364"/>
                  <a:pt x="6857694" y="55210"/>
                </a:cubicBezTo>
                <a:cubicBezTo>
                  <a:pt x="6981675" y="42526"/>
                  <a:pt x="7105459" y="35089"/>
                  <a:pt x="7230031" y="35528"/>
                </a:cubicBezTo>
                <a:cubicBezTo>
                  <a:pt x="7516370" y="35528"/>
                  <a:pt x="7802902" y="38152"/>
                  <a:pt x="8089242" y="32684"/>
                </a:cubicBezTo>
                <a:cubicBezTo>
                  <a:pt x="8344090" y="27873"/>
                  <a:pt x="8597956" y="17377"/>
                  <a:pt x="8853003" y="43837"/>
                </a:cubicBezTo>
                <a:cubicBezTo>
                  <a:pt x="9229472" y="82767"/>
                  <a:pt x="9607909" y="70300"/>
                  <a:pt x="9985559" y="65708"/>
                </a:cubicBezTo>
                <a:cubicBezTo>
                  <a:pt x="10083101" y="64320"/>
                  <a:pt x="10180599" y="61132"/>
                  <a:pt x="10278047" y="56140"/>
                </a:cubicBezTo>
                <a:lnTo>
                  <a:pt x="10449151" y="44199"/>
                </a:lnTo>
                <a:lnTo>
                  <a:pt x="10468533" y="198724"/>
                </a:lnTo>
                <a:cubicBezTo>
                  <a:pt x="10475933" y="234109"/>
                  <a:pt x="10480462" y="270161"/>
                  <a:pt x="10482057" y="306442"/>
                </a:cubicBezTo>
                <a:cubicBezTo>
                  <a:pt x="10492136" y="438884"/>
                  <a:pt x="10475168" y="569479"/>
                  <a:pt x="10461007" y="700359"/>
                </a:cubicBezTo>
                <a:cubicBezTo>
                  <a:pt x="10451566" y="783776"/>
                  <a:pt x="10437150" y="868045"/>
                  <a:pt x="10461007" y="950608"/>
                </a:cubicBezTo>
                <a:cubicBezTo>
                  <a:pt x="10477350" y="1008147"/>
                  <a:pt x="10480985" y="1069224"/>
                  <a:pt x="10471595" y="1128666"/>
                </a:cubicBezTo>
                <a:cubicBezTo>
                  <a:pt x="10455763" y="1234166"/>
                  <a:pt x="10452459" y="1341527"/>
                  <a:pt x="10461772" y="1447979"/>
                </a:cubicBezTo>
                <a:cubicBezTo>
                  <a:pt x="10467921" y="1518165"/>
                  <a:pt x="10466977" y="1588906"/>
                  <a:pt x="10458965" y="1658865"/>
                </a:cubicBezTo>
                <a:cubicBezTo>
                  <a:pt x="10448377" y="1752939"/>
                  <a:pt x="10431919" y="1848719"/>
                  <a:pt x="10451949" y="1943076"/>
                </a:cubicBezTo>
                <a:cubicBezTo>
                  <a:pt x="10483843" y="2092999"/>
                  <a:pt x="10477464" y="2242779"/>
                  <a:pt x="10464706" y="2393837"/>
                </a:cubicBezTo>
                <a:cubicBezTo>
                  <a:pt x="10455138" y="2506243"/>
                  <a:pt x="10444549" y="2619928"/>
                  <a:pt x="10463686" y="2733613"/>
                </a:cubicBezTo>
                <a:cubicBezTo>
                  <a:pt x="10471914" y="2786362"/>
                  <a:pt x="10471914" y="2840306"/>
                  <a:pt x="10463686" y="2893056"/>
                </a:cubicBezTo>
                <a:cubicBezTo>
                  <a:pt x="10453735" y="2964109"/>
                  <a:pt x="10444294" y="3034452"/>
                  <a:pt x="10457052" y="3106215"/>
                </a:cubicBezTo>
                <a:cubicBezTo>
                  <a:pt x="10462665" y="3137479"/>
                  <a:pt x="10466875" y="3169026"/>
                  <a:pt x="10469810" y="3200574"/>
                </a:cubicBezTo>
                <a:cubicBezTo>
                  <a:pt x="10475653" y="3281119"/>
                  <a:pt x="10473561" y="3362120"/>
                  <a:pt x="10463559" y="3442154"/>
                </a:cubicBezTo>
                <a:cubicBezTo>
                  <a:pt x="10453990" y="3535091"/>
                  <a:pt x="10469554" y="3628597"/>
                  <a:pt x="10456797" y="3721250"/>
                </a:cubicBezTo>
                <a:cubicBezTo>
                  <a:pt x="10447738" y="3795870"/>
                  <a:pt x="10447394" y="3871485"/>
                  <a:pt x="10455776" y="3946204"/>
                </a:cubicBezTo>
                <a:cubicBezTo>
                  <a:pt x="10470855" y="4087457"/>
                  <a:pt x="10469912" y="4230260"/>
                  <a:pt x="10452970" y="4371244"/>
                </a:cubicBezTo>
                <a:cubicBezTo>
                  <a:pt x="10442508" y="4453523"/>
                  <a:pt x="10436512" y="4538218"/>
                  <a:pt x="10455266" y="4618934"/>
                </a:cubicBezTo>
                <a:cubicBezTo>
                  <a:pt x="10499408" y="4808646"/>
                  <a:pt x="10473637" y="4998642"/>
                  <a:pt x="10455266" y="5187359"/>
                </a:cubicBezTo>
                <a:cubicBezTo>
                  <a:pt x="10444103" y="5288708"/>
                  <a:pt x="10443847" y="5391181"/>
                  <a:pt x="10454500" y="5492602"/>
                </a:cubicBezTo>
                <a:lnTo>
                  <a:pt x="10454510" y="5492731"/>
                </a:lnTo>
                <a:lnTo>
                  <a:pt x="10414967" y="5491139"/>
                </a:lnTo>
                <a:cubicBezTo>
                  <a:pt x="10117611" y="5495732"/>
                  <a:pt x="9820450" y="5526349"/>
                  <a:pt x="9523092" y="5507105"/>
                </a:cubicBezTo>
                <a:cubicBezTo>
                  <a:pt x="9272964" y="5490920"/>
                  <a:pt x="9023034" y="5477142"/>
                  <a:pt x="8772711" y="5490483"/>
                </a:cubicBezTo>
                <a:cubicBezTo>
                  <a:pt x="8636774" y="5499549"/>
                  <a:pt x="8500636" y="5503107"/>
                  <a:pt x="8364561" y="5501172"/>
                </a:cubicBezTo>
                <a:lnTo>
                  <a:pt x="8196562" y="5491993"/>
                </a:lnTo>
                <a:lnTo>
                  <a:pt x="8077075" y="5475562"/>
                </a:lnTo>
                <a:lnTo>
                  <a:pt x="7915670" y="5468917"/>
                </a:lnTo>
                <a:lnTo>
                  <a:pt x="7914092" y="5467957"/>
                </a:lnTo>
                <a:lnTo>
                  <a:pt x="7894412" y="5467957"/>
                </a:lnTo>
                <a:lnTo>
                  <a:pt x="7892834" y="5468758"/>
                </a:lnTo>
                <a:lnTo>
                  <a:pt x="7727602" y="5475562"/>
                </a:lnTo>
                <a:lnTo>
                  <a:pt x="7690606" y="5480649"/>
                </a:lnTo>
                <a:lnTo>
                  <a:pt x="7624212" y="5484579"/>
                </a:lnTo>
                <a:cubicBezTo>
                  <a:pt x="7434738" y="5508001"/>
                  <a:pt x="7243868" y="5514147"/>
                  <a:pt x="7053506" y="5502949"/>
                </a:cubicBezTo>
                <a:cubicBezTo>
                  <a:pt x="6777009" y="5485453"/>
                  <a:pt x="6500117" y="5474737"/>
                  <a:pt x="6223029" y="5498574"/>
                </a:cubicBezTo>
                <a:cubicBezTo>
                  <a:pt x="6065592" y="5511916"/>
                  <a:pt x="5908157" y="5526131"/>
                  <a:pt x="5750720" y="5507761"/>
                </a:cubicBezTo>
                <a:cubicBezTo>
                  <a:pt x="5616170" y="5490965"/>
                  <a:pt x="5480520" y="5488253"/>
                  <a:pt x="5345518" y="5499668"/>
                </a:cubicBezTo>
                <a:cubicBezTo>
                  <a:pt x="5197844" y="5511040"/>
                  <a:pt x="5049616" y="5511040"/>
                  <a:pt x="4901942" y="5499668"/>
                </a:cubicBezTo>
                <a:cubicBezTo>
                  <a:pt x="4760445" y="5490920"/>
                  <a:pt x="4618556" y="5476268"/>
                  <a:pt x="4477454" y="5492013"/>
                </a:cubicBezTo>
                <a:cubicBezTo>
                  <a:pt x="4279085" y="5513884"/>
                  <a:pt x="4081305" y="5506667"/>
                  <a:pt x="3883329" y="5493326"/>
                </a:cubicBezTo>
                <a:cubicBezTo>
                  <a:pt x="3719792" y="5482391"/>
                  <a:pt x="3555664" y="5466425"/>
                  <a:pt x="3392914" y="5492233"/>
                </a:cubicBezTo>
                <a:cubicBezTo>
                  <a:pt x="3175771" y="5523222"/>
                  <a:pt x="2956480" y="5531206"/>
                  <a:pt x="2737979" y="5516072"/>
                </a:cubicBezTo>
                <a:cubicBezTo>
                  <a:pt x="2289680" y="5492670"/>
                  <a:pt x="1840986" y="5498574"/>
                  <a:pt x="1392489" y="5480641"/>
                </a:cubicBezTo>
                <a:cubicBezTo>
                  <a:pt x="1244499" y="5474519"/>
                  <a:pt x="1097296" y="5507322"/>
                  <a:pt x="949699" y="5509072"/>
                </a:cubicBezTo>
                <a:cubicBezTo>
                  <a:pt x="684469" y="5512352"/>
                  <a:pt x="418241" y="5493120"/>
                  <a:pt x="151598" y="5492249"/>
                </a:cubicBezTo>
                <a:lnTo>
                  <a:pt x="1415" y="5496057"/>
                </a:lnTo>
                <a:lnTo>
                  <a:pt x="3772" y="5431261"/>
                </a:lnTo>
                <a:cubicBezTo>
                  <a:pt x="7163" y="5398149"/>
                  <a:pt x="12808" y="5364994"/>
                  <a:pt x="20909" y="5331792"/>
                </a:cubicBezTo>
                <a:cubicBezTo>
                  <a:pt x="51502" y="5208362"/>
                  <a:pt x="50009" y="5079152"/>
                  <a:pt x="16572" y="4956462"/>
                </a:cubicBezTo>
                <a:cubicBezTo>
                  <a:pt x="9172" y="4924695"/>
                  <a:pt x="4643" y="4892329"/>
                  <a:pt x="3048" y="4859758"/>
                </a:cubicBezTo>
                <a:cubicBezTo>
                  <a:pt x="-7031" y="4740857"/>
                  <a:pt x="9937" y="4623614"/>
                  <a:pt x="24098" y="4506116"/>
                </a:cubicBezTo>
                <a:cubicBezTo>
                  <a:pt x="33539" y="4431228"/>
                  <a:pt x="47955" y="4355575"/>
                  <a:pt x="24098" y="4281453"/>
                </a:cubicBezTo>
                <a:cubicBezTo>
                  <a:pt x="7755" y="4229797"/>
                  <a:pt x="4120" y="4174965"/>
                  <a:pt x="13510" y="4121600"/>
                </a:cubicBezTo>
                <a:cubicBezTo>
                  <a:pt x="29342" y="4026887"/>
                  <a:pt x="32646" y="3930503"/>
                  <a:pt x="23333" y="3834935"/>
                </a:cubicBezTo>
                <a:cubicBezTo>
                  <a:pt x="17184" y="3771925"/>
                  <a:pt x="18128" y="3708417"/>
                  <a:pt x="26140" y="3645611"/>
                </a:cubicBezTo>
                <a:cubicBezTo>
                  <a:pt x="36728" y="3561155"/>
                  <a:pt x="53186" y="3475168"/>
                  <a:pt x="33156" y="3390458"/>
                </a:cubicBezTo>
                <a:cubicBezTo>
                  <a:pt x="1262" y="3255864"/>
                  <a:pt x="7641" y="3121398"/>
                  <a:pt x="20399" y="2985784"/>
                </a:cubicBezTo>
                <a:cubicBezTo>
                  <a:pt x="29967" y="2884871"/>
                  <a:pt x="40556" y="2782810"/>
                  <a:pt x="21419" y="2680748"/>
                </a:cubicBezTo>
                <a:cubicBezTo>
                  <a:pt x="13191" y="2633392"/>
                  <a:pt x="13191" y="2584964"/>
                  <a:pt x="21419" y="2537607"/>
                </a:cubicBezTo>
                <a:cubicBezTo>
                  <a:pt x="31370" y="2473819"/>
                  <a:pt x="40811" y="2410668"/>
                  <a:pt x="28053" y="2346242"/>
                </a:cubicBezTo>
                <a:cubicBezTo>
                  <a:pt x="22440" y="2318175"/>
                  <a:pt x="18230" y="2289853"/>
                  <a:pt x="15295" y="2261531"/>
                </a:cubicBezTo>
                <a:cubicBezTo>
                  <a:pt x="9452" y="2189221"/>
                  <a:pt x="11544" y="2116502"/>
                  <a:pt x="21546" y="2044651"/>
                </a:cubicBezTo>
                <a:cubicBezTo>
                  <a:pt x="31115" y="1961216"/>
                  <a:pt x="15551" y="1877270"/>
                  <a:pt x="28308" y="1794090"/>
                </a:cubicBezTo>
                <a:cubicBezTo>
                  <a:pt x="37367" y="1727100"/>
                  <a:pt x="37711" y="1659216"/>
                  <a:pt x="29329" y="1592136"/>
                </a:cubicBezTo>
                <a:cubicBezTo>
                  <a:pt x="14250" y="1465325"/>
                  <a:pt x="15193" y="1337123"/>
                  <a:pt x="32135" y="1210554"/>
                </a:cubicBezTo>
                <a:cubicBezTo>
                  <a:pt x="42597" y="1136687"/>
                  <a:pt x="48593" y="1060652"/>
                  <a:pt x="29839" y="988188"/>
                </a:cubicBezTo>
                <a:cubicBezTo>
                  <a:pt x="-14303" y="817873"/>
                  <a:pt x="11468" y="647303"/>
                  <a:pt x="29839" y="477881"/>
                </a:cubicBezTo>
                <a:cubicBezTo>
                  <a:pt x="41002" y="386894"/>
                  <a:pt x="41258" y="294898"/>
                  <a:pt x="30605" y="203847"/>
                </a:cubicBezTo>
                <a:lnTo>
                  <a:pt x="17136" y="42362"/>
                </a:lnTo>
                <a:lnTo>
                  <a:pt x="155390" y="51827"/>
                </a:lnTo>
                <a:cubicBezTo>
                  <a:pt x="380715" y="63616"/>
                  <a:pt x="606095" y="63411"/>
                  <a:pt x="831032" y="41432"/>
                </a:cubicBezTo>
                <a:cubicBezTo>
                  <a:pt x="1107234" y="18075"/>
                  <a:pt x="1384519" y="14708"/>
                  <a:pt x="1661115" y="31372"/>
                </a:cubicBezTo>
                <a:cubicBezTo>
                  <a:pt x="1911045" y="42962"/>
                  <a:pt x="2160581" y="71395"/>
                  <a:pt x="2411103" y="47120"/>
                </a:cubicBezTo>
                <a:cubicBezTo>
                  <a:pt x="2497298" y="38807"/>
                  <a:pt x="2581920" y="18689"/>
                  <a:pt x="2668707" y="14096"/>
                </a:cubicBezTo>
                <a:cubicBezTo>
                  <a:pt x="3075287" y="-7775"/>
                  <a:pt x="3480488" y="25030"/>
                  <a:pt x="3885690" y="51930"/>
                </a:cubicBezTo>
                <a:cubicBezTo>
                  <a:pt x="4033287" y="61770"/>
                  <a:pt x="4180883" y="73799"/>
                  <a:pt x="4328480" y="46900"/>
                </a:cubicBezTo>
                <a:cubicBezTo>
                  <a:pt x="4453032" y="25577"/>
                  <a:pt x="4579453" y="21181"/>
                  <a:pt x="4704949" y="33778"/>
                </a:cubicBezTo>
                <a:cubicBezTo>
                  <a:pt x="4816098" y="46376"/>
                  <a:pt x="4927939" y="49371"/>
                  <a:pt x="5039501" y="42745"/>
                </a:cubicBezTo>
                <a:cubicBezTo>
                  <a:pt x="5342568" y="15407"/>
                  <a:pt x="5645828" y="318"/>
                  <a:pt x="5949681" y="53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85276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E4354-7869-45EA-AECD-9013450043E3}"/>
              </a:ext>
            </a:extLst>
          </p:cNvPr>
          <p:cNvSpPr>
            <a:spLocks noGrp="1"/>
          </p:cNvSpPr>
          <p:nvPr>
            <p:ph type="title"/>
          </p:nvPr>
        </p:nvSpPr>
        <p:spPr/>
        <p:txBody>
          <a:bodyPr/>
          <a:lstStyle/>
          <a:p>
            <a:r>
              <a:rPr lang="en-GB" dirty="0"/>
              <a:t>Lymphatic Flow</a:t>
            </a:r>
          </a:p>
        </p:txBody>
      </p:sp>
      <p:pic>
        <p:nvPicPr>
          <p:cNvPr id="4" name="Online Media 3" title="How lymphatic vessels move fluid | Lymphatic system physiology | NCLEX-RN | Khan Academy">
            <a:hlinkClick r:id="" action="ppaction://media"/>
            <a:extLst>
              <a:ext uri="{FF2B5EF4-FFF2-40B4-BE49-F238E27FC236}">
                <a16:creationId xmlns:a16="http://schemas.microsoft.com/office/drawing/2014/main" id="{FCC96C13-55E0-4A1A-BE6D-89A3CBDA0835}"/>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780339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DD45F2-4D9E-4497-8B8A-730CC3C410E6}"/>
              </a:ext>
            </a:extLst>
          </p:cNvPr>
          <p:cNvSpPr>
            <a:spLocks noGrp="1"/>
          </p:cNvSpPr>
          <p:nvPr>
            <p:ph type="title"/>
          </p:nvPr>
        </p:nvSpPr>
        <p:spPr>
          <a:xfrm>
            <a:off x="841248" y="548640"/>
            <a:ext cx="3600860" cy="5431536"/>
          </a:xfrm>
        </p:spPr>
        <p:txBody>
          <a:bodyPr>
            <a:normAutofit/>
          </a:bodyPr>
          <a:lstStyle/>
          <a:p>
            <a:r>
              <a:rPr lang="en-GB" sz="5400"/>
              <a:t>What is Lymph?</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D0B11D-2806-4603-B584-DF5B124EBA39}"/>
              </a:ext>
            </a:extLst>
          </p:cNvPr>
          <p:cNvSpPr>
            <a:spLocks noGrp="1"/>
          </p:cNvSpPr>
          <p:nvPr>
            <p:ph idx="1"/>
          </p:nvPr>
        </p:nvSpPr>
        <p:spPr>
          <a:xfrm>
            <a:off x="5126418" y="552091"/>
            <a:ext cx="6224335" cy="5431536"/>
          </a:xfrm>
        </p:spPr>
        <p:txBody>
          <a:bodyPr anchor="ctr">
            <a:normAutofit/>
          </a:bodyPr>
          <a:lstStyle/>
          <a:p>
            <a:pPr fontAlgn="base">
              <a:buFont typeface="Arial" panose="020B0604020202020204" pitchFamily="34" charset="0"/>
              <a:buChar char="•"/>
            </a:pPr>
            <a:r>
              <a:rPr lang="en-US" sz="2200" b="0" i="0">
                <a:effectLst/>
                <a:latin typeface="Open Sans"/>
              </a:rPr>
              <a:t>A clear colourless watery fluid, similar in composition to plasma, with the important exception of plasma protein.</a:t>
            </a:r>
          </a:p>
          <a:p>
            <a:pPr fontAlgn="base">
              <a:buFont typeface="Arial" panose="020B0604020202020204" pitchFamily="34" charset="0"/>
              <a:buChar char="•"/>
            </a:pPr>
            <a:r>
              <a:rPr lang="en-US" sz="2200" b="0" i="0">
                <a:effectLst/>
                <a:latin typeface="Open Sans"/>
              </a:rPr>
              <a:t>Lymph contains less proteins than blood.</a:t>
            </a:r>
          </a:p>
          <a:p>
            <a:pPr fontAlgn="base">
              <a:buFont typeface="Arial" panose="020B0604020202020204" pitchFamily="34" charset="0"/>
              <a:buChar char="•"/>
            </a:pPr>
            <a:r>
              <a:rPr lang="en-US" sz="2200" b="0" i="0">
                <a:effectLst/>
                <a:latin typeface="Open Sans"/>
              </a:rPr>
              <a:t>It is identical in composition to interstitial fluid.</a:t>
            </a:r>
          </a:p>
          <a:p>
            <a:pPr fontAlgn="base">
              <a:buFont typeface="Arial" panose="020B0604020202020204" pitchFamily="34" charset="0"/>
              <a:buChar char="•"/>
            </a:pPr>
            <a:r>
              <a:rPr lang="en-US" sz="2200" b="0" i="0">
                <a:effectLst/>
                <a:latin typeface="Open Sans"/>
              </a:rPr>
              <a:t>The hydrostatic pressure of blood in the blood vessel force our water and small protein into the interstitial space.</a:t>
            </a:r>
          </a:p>
          <a:p>
            <a:pPr fontAlgn="base">
              <a:buFont typeface="Arial" panose="020B0604020202020204" pitchFamily="34" charset="0"/>
              <a:buChar char="•"/>
            </a:pPr>
            <a:r>
              <a:rPr lang="en-US" sz="2200" b="0" i="0">
                <a:effectLst/>
                <a:latin typeface="Open Sans"/>
              </a:rPr>
              <a:t>Once carried by the lymphatic capillaries, it is known as lymph.</a:t>
            </a:r>
          </a:p>
          <a:p>
            <a:endParaRPr lang="en-GB" sz="2200"/>
          </a:p>
        </p:txBody>
      </p:sp>
    </p:spTree>
    <p:extLst>
      <p:ext uri="{BB962C8B-B14F-4D97-AF65-F5344CB8AC3E}">
        <p14:creationId xmlns:p14="http://schemas.microsoft.com/office/powerpoint/2010/main" val="337626691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BDAC5B6-20CE-447F-8BA1-F2274AC7A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Shape 72">
            <a:extLst>
              <a:ext uri="{FF2B5EF4-FFF2-40B4-BE49-F238E27FC236}">
                <a16:creationId xmlns:a16="http://schemas.microsoft.com/office/drawing/2014/main" id="{D1D22B31-BF8F-446B-9009-8A251FB17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3074" name="Picture 2" descr="See the source image">
            <a:extLst>
              <a:ext uri="{FF2B5EF4-FFF2-40B4-BE49-F238E27FC236}">
                <a16:creationId xmlns:a16="http://schemas.microsoft.com/office/drawing/2014/main" id="{264B9363-C2ED-476D-9B82-E38BF481198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802365" y="1201003"/>
            <a:ext cx="2847712" cy="4107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11420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mage result for picture of blood vessels and lymph nodes">
            <a:extLst>
              <a:ext uri="{FF2B5EF4-FFF2-40B4-BE49-F238E27FC236}">
                <a16:creationId xmlns:a16="http://schemas.microsoft.com/office/drawing/2014/main" id="{61E63D41-B445-487F-9DB6-F9A41C19875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236181" y="1589999"/>
            <a:ext cx="5462546" cy="37217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856173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D0F95-9C6C-414D-B920-4B12E59695B1}"/>
              </a:ext>
            </a:extLst>
          </p:cNvPr>
          <p:cNvSpPr>
            <a:spLocks noGrp="1"/>
          </p:cNvSpPr>
          <p:nvPr>
            <p:ph type="title"/>
          </p:nvPr>
        </p:nvSpPr>
        <p:spPr>
          <a:xfrm>
            <a:off x="838200" y="557189"/>
            <a:ext cx="3374136" cy="5567891"/>
          </a:xfrm>
        </p:spPr>
        <p:txBody>
          <a:bodyPr>
            <a:normAutofit/>
          </a:bodyPr>
          <a:lstStyle/>
          <a:p>
            <a:r>
              <a:rPr lang="en-GB" sz="5200"/>
              <a:t>Lymph Capillaries</a:t>
            </a:r>
          </a:p>
        </p:txBody>
      </p:sp>
      <p:graphicFrame>
        <p:nvGraphicFramePr>
          <p:cNvPr id="5" name="Content Placeholder 2">
            <a:extLst>
              <a:ext uri="{FF2B5EF4-FFF2-40B4-BE49-F238E27FC236}">
                <a16:creationId xmlns:a16="http://schemas.microsoft.com/office/drawing/2014/main" id="{B3E3AB28-4874-48A5-83B7-D0FDCD8B4E06}"/>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46000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140F8-ECE1-4044-95BD-8137783EC020}"/>
              </a:ext>
            </a:extLst>
          </p:cNvPr>
          <p:cNvSpPr>
            <a:spLocks noGrp="1"/>
          </p:cNvSpPr>
          <p:nvPr>
            <p:ph type="title"/>
          </p:nvPr>
        </p:nvSpPr>
        <p:spPr>
          <a:xfrm>
            <a:off x="838200" y="557189"/>
            <a:ext cx="3374136" cy="5567891"/>
          </a:xfrm>
        </p:spPr>
        <p:txBody>
          <a:bodyPr>
            <a:normAutofit/>
          </a:bodyPr>
          <a:lstStyle/>
          <a:p>
            <a:r>
              <a:rPr lang="en-GB" sz="5200"/>
              <a:t>Lymph Vessels</a:t>
            </a:r>
          </a:p>
        </p:txBody>
      </p:sp>
      <p:graphicFrame>
        <p:nvGraphicFramePr>
          <p:cNvPr id="5" name="Content Placeholder 2">
            <a:extLst>
              <a:ext uri="{FF2B5EF4-FFF2-40B4-BE49-F238E27FC236}">
                <a16:creationId xmlns:a16="http://schemas.microsoft.com/office/drawing/2014/main" id="{5EF7A997-40D3-4497-9FD0-D5C18252FA70}"/>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43976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0344A-E0DE-4961-BD10-C658637C1143}"/>
              </a:ext>
            </a:extLst>
          </p:cNvPr>
          <p:cNvSpPr>
            <a:spLocks noGrp="1"/>
          </p:cNvSpPr>
          <p:nvPr>
            <p:ph type="title"/>
          </p:nvPr>
        </p:nvSpPr>
        <p:spPr>
          <a:xfrm>
            <a:off x="838200" y="557189"/>
            <a:ext cx="3374136" cy="5567891"/>
          </a:xfrm>
        </p:spPr>
        <p:txBody>
          <a:bodyPr>
            <a:normAutofit/>
          </a:bodyPr>
          <a:lstStyle/>
          <a:p>
            <a:r>
              <a:rPr lang="en-GB" sz="5200"/>
              <a:t>Lymph vessels </a:t>
            </a:r>
          </a:p>
        </p:txBody>
      </p:sp>
      <p:graphicFrame>
        <p:nvGraphicFramePr>
          <p:cNvPr id="5" name="Content Placeholder 2">
            <a:extLst>
              <a:ext uri="{FF2B5EF4-FFF2-40B4-BE49-F238E27FC236}">
                <a16:creationId xmlns:a16="http://schemas.microsoft.com/office/drawing/2014/main" id="{815AEEF0-50CA-4829-B918-D273D7BE06FF}"/>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671897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B39D8-1BFA-4D65-99D5-CA49A54E036F}"/>
              </a:ext>
            </a:extLst>
          </p:cNvPr>
          <p:cNvSpPr>
            <a:spLocks noGrp="1"/>
          </p:cNvSpPr>
          <p:nvPr>
            <p:ph type="title"/>
          </p:nvPr>
        </p:nvSpPr>
        <p:spPr>
          <a:xfrm>
            <a:off x="838200" y="557189"/>
            <a:ext cx="3374136" cy="5567891"/>
          </a:xfrm>
        </p:spPr>
        <p:txBody>
          <a:bodyPr>
            <a:normAutofit/>
          </a:bodyPr>
          <a:lstStyle/>
          <a:p>
            <a:r>
              <a:rPr lang="en-GB" sz="5200"/>
              <a:t>Lymph Trunks </a:t>
            </a:r>
          </a:p>
        </p:txBody>
      </p:sp>
      <p:graphicFrame>
        <p:nvGraphicFramePr>
          <p:cNvPr id="5" name="Content Placeholder 2">
            <a:extLst>
              <a:ext uri="{FF2B5EF4-FFF2-40B4-BE49-F238E27FC236}">
                <a16:creationId xmlns:a16="http://schemas.microsoft.com/office/drawing/2014/main" id="{65FA35D9-BF00-482F-A73B-A05ADF525826}"/>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575451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DC78E-68B5-422D-9EFE-26EC125B12AF}"/>
              </a:ext>
            </a:extLst>
          </p:cNvPr>
          <p:cNvSpPr>
            <a:spLocks noGrp="1"/>
          </p:cNvSpPr>
          <p:nvPr>
            <p:ph type="title"/>
          </p:nvPr>
        </p:nvSpPr>
        <p:spPr>
          <a:xfrm>
            <a:off x="838200" y="557189"/>
            <a:ext cx="3374136" cy="5567891"/>
          </a:xfrm>
        </p:spPr>
        <p:txBody>
          <a:bodyPr>
            <a:normAutofit/>
          </a:bodyPr>
          <a:lstStyle/>
          <a:p>
            <a:r>
              <a:rPr lang="en-GB" sz="5200"/>
              <a:t>Lymphatic ducts </a:t>
            </a:r>
          </a:p>
        </p:txBody>
      </p:sp>
      <p:graphicFrame>
        <p:nvGraphicFramePr>
          <p:cNvPr id="5" name="Content Placeholder 2">
            <a:extLst>
              <a:ext uri="{FF2B5EF4-FFF2-40B4-BE49-F238E27FC236}">
                <a16:creationId xmlns:a16="http://schemas.microsoft.com/office/drawing/2014/main" id="{E99B3A0D-479C-48F6-9DC4-01B001C7F296}"/>
              </a:ext>
            </a:extLst>
          </p:cNvPr>
          <p:cNvGraphicFramePr>
            <a:graphicFrameLocks noGrp="1"/>
          </p:cNvGraphicFramePr>
          <p:nvPr>
            <p:ph idx="1"/>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727311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84E374-3388-4C33-A35D-E3A7373B18A0}"/>
              </a:ext>
            </a:extLst>
          </p:cNvPr>
          <p:cNvSpPr>
            <a:spLocks noGrp="1"/>
          </p:cNvSpPr>
          <p:nvPr>
            <p:ph type="title"/>
          </p:nvPr>
        </p:nvSpPr>
        <p:spPr>
          <a:xfrm>
            <a:off x="841248" y="548640"/>
            <a:ext cx="3600860" cy="5431536"/>
          </a:xfrm>
        </p:spPr>
        <p:txBody>
          <a:bodyPr>
            <a:normAutofit/>
          </a:bodyPr>
          <a:lstStyle/>
          <a:p>
            <a:r>
              <a:rPr lang="en-GB" sz="5400"/>
              <a:t>Lymph Nodes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CADC54-FD99-4C06-ADCD-2DD9F540C142}"/>
              </a:ext>
            </a:extLst>
          </p:cNvPr>
          <p:cNvSpPr>
            <a:spLocks noGrp="1"/>
          </p:cNvSpPr>
          <p:nvPr>
            <p:ph idx="1"/>
          </p:nvPr>
        </p:nvSpPr>
        <p:spPr>
          <a:xfrm>
            <a:off x="5126418" y="552091"/>
            <a:ext cx="6224335" cy="5431536"/>
          </a:xfrm>
        </p:spPr>
        <p:txBody>
          <a:bodyPr anchor="ctr">
            <a:normAutofit/>
          </a:bodyPr>
          <a:lstStyle/>
          <a:p>
            <a:pPr fontAlgn="base">
              <a:buFont typeface="Arial" panose="020B0604020202020204" pitchFamily="34" charset="0"/>
              <a:buChar char="•"/>
            </a:pPr>
            <a:r>
              <a:rPr lang="en-US" sz="1700" b="0" i="0" dirty="0">
                <a:effectLst/>
                <a:latin typeface="Open Sans"/>
              </a:rPr>
              <a:t>Lymph nodes are oval or bean shaped organs that are found often in groups, along the length of lymph vessels.</a:t>
            </a:r>
          </a:p>
          <a:p>
            <a:pPr fontAlgn="base">
              <a:buFont typeface="Arial" panose="020B0604020202020204" pitchFamily="34" charset="0"/>
              <a:buChar char="•"/>
            </a:pPr>
            <a:r>
              <a:rPr lang="en-US" sz="1700" b="0" i="0" dirty="0">
                <a:effectLst/>
                <a:latin typeface="Open Sans"/>
              </a:rPr>
              <a:t>The lymph drains through a number of nodes, usually 8 to 10 before returning to venous circulation.</a:t>
            </a:r>
          </a:p>
          <a:p>
            <a:pPr fontAlgn="base">
              <a:buFont typeface="Arial" panose="020B0604020202020204" pitchFamily="34" charset="0"/>
              <a:buChar char="•"/>
            </a:pPr>
            <a:r>
              <a:rPr lang="en-US" sz="1700" b="0" i="0" dirty="0">
                <a:effectLst/>
                <a:latin typeface="Open Sans"/>
              </a:rPr>
              <a:t>These nodes vary considerably in size, some are small as a pin head and the largest ate about the size of an almond.</a:t>
            </a:r>
          </a:p>
          <a:p>
            <a:pPr fontAlgn="base">
              <a:buFont typeface="Arial" panose="020B0604020202020204" pitchFamily="34" charset="0"/>
              <a:buChar char="•"/>
            </a:pPr>
            <a:r>
              <a:rPr lang="en-US" sz="1700" b="0" i="0" dirty="0">
                <a:effectLst/>
                <a:latin typeface="Open Sans"/>
              </a:rPr>
              <a:t>Lymph nodes are the lymphatic tissues covered by the fibrous tissue.</a:t>
            </a:r>
          </a:p>
          <a:p>
            <a:pPr fontAlgn="base">
              <a:buFont typeface="Arial" panose="020B0604020202020204" pitchFamily="34" charset="0"/>
              <a:buChar char="•"/>
            </a:pPr>
            <a:r>
              <a:rPr lang="en-US" sz="1700" b="0" i="0" dirty="0">
                <a:effectLst/>
                <a:latin typeface="Open Sans"/>
              </a:rPr>
              <a:t>The outer capsule of fibrous tissue dips down into the node substance forming partitions trabeculae.</a:t>
            </a:r>
          </a:p>
          <a:p>
            <a:pPr fontAlgn="base"/>
            <a:r>
              <a:rPr lang="en-US" sz="1700" b="0" i="0" dirty="0">
                <a:effectLst/>
                <a:latin typeface="Open Sans"/>
              </a:rPr>
              <a:t>Many lymphocyte and macrophage are found inside lymph node. </a:t>
            </a:r>
            <a:r>
              <a:rPr lang="en-US" sz="1700"/>
              <a:t>Aid in defense.</a:t>
            </a:r>
            <a:endParaRPr lang="en-US" sz="1700" b="0" i="0" dirty="0">
              <a:effectLst/>
              <a:latin typeface="Open Sans"/>
            </a:endParaRPr>
          </a:p>
          <a:p>
            <a:pPr fontAlgn="base">
              <a:buFont typeface="Arial" panose="020B0604020202020204" pitchFamily="34" charset="0"/>
              <a:buChar char="•"/>
            </a:pPr>
            <a:r>
              <a:rPr lang="en-US" sz="1700" b="0" i="0" dirty="0">
                <a:effectLst/>
                <a:latin typeface="Open Sans"/>
              </a:rPr>
              <a:t>As many as four or five afferent lymph vessels may enter a lymph node while only one efferent vessel carries lymph away from the node.</a:t>
            </a:r>
          </a:p>
          <a:p>
            <a:endParaRPr lang="en-GB" sz="1700" dirty="0"/>
          </a:p>
        </p:txBody>
      </p:sp>
    </p:spTree>
    <p:extLst>
      <p:ext uri="{BB962C8B-B14F-4D97-AF65-F5344CB8AC3E}">
        <p14:creationId xmlns:p14="http://schemas.microsoft.com/office/powerpoint/2010/main" val="169471682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4B3811-70DB-4793-BAE5-D066F57838C2}"/>
              </a:ext>
            </a:extLst>
          </p:cNvPr>
          <p:cNvSpPr>
            <a:spLocks noGrp="1"/>
          </p:cNvSpPr>
          <p:nvPr>
            <p:ph type="title"/>
          </p:nvPr>
        </p:nvSpPr>
        <p:spPr>
          <a:xfrm>
            <a:off x="838200" y="673770"/>
            <a:ext cx="3220329" cy="2027227"/>
          </a:xfrm>
        </p:spPr>
        <p:txBody>
          <a:bodyPr anchor="t">
            <a:normAutofit/>
          </a:bodyPr>
          <a:lstStyle/>
          <a:p>
            <a:r>
              <a:rPr lang="en-GB" sz="4600">
                <a:solidFill>
                  <a:srgbClr val="FFFFFF"/>
                </a:solidFill>
              </a:rPr>
              <a:t>BIOLOGICAL FILTRATION</a:t>
            </a:r>
          </a:p>
        </p:txBody>
      </p:sp>
      <p:graphicFrame>
        <p:nvGraphicFramePr>
          <p:cNvPr id="5" name="Content Placeholder 2">
            <a:extLst>
              <a:ext uri="{FF2B5EF4-FFF2-40B4-BE49-F238E27FC236}">
                <a16:creationId xmlns:a16="http://schemas.microsoft.com/office/drawing/2014/main" id="{EF02EA8F-4ACE-405E-9308-C0C208BABF45}"/>
              </a:ext>
            </a:extLst>
          </p:cNvPr>
          <p:cNvGraphicFramePr>
            <a:graphicFrameLocks noGrp="1"/>
          </p:cNvGraphicFramePr>
          <p:nvPr>
            <p:ph idx="1"/>
            <p:extLst>
              <p:ext uri="{D42A27DB-BD31-4B8C-83A1-F6EECF244321}">
                <p14:modId xmlns:p14="http://schemas.microsoft.com/office/powerpoint/2010/main" val="1835175786"/>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469640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EE0B6E2-7CE8-4D86-87FC-4B58A7D8E7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See the source image">
            <a:extLst>
              <a:ext uri="{FF2B5EF4-FFF2-40B4-BE49-F238E27FC236}">
                <a16:creationId xmlns:a16="http://schemas.microsoft.com/office/drawing/2014/main" id="{51047756-76AF-4F93-A30D-3BE135AA15C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184" r="1" b="15949"/>
          <a:stretch/>
        </p:blipFill>
        <p:spPr bwMode="auto">
          <a:xfrm>
            <a:off x="577637" y="424330"/>
            <a:ext cx="11036726" cy="5869478"/>
          </a:xfrm>
          <a:custGeom>
            <a:avLst/>
            <a:gdLst/>
            <a:ahLst/>
            <a:cxnLst/>
            <a:rect l="l" t="t" r="r" b="b"/>
            <a:pathLst>
              <a:path w="10630858" h="5869478">
                <a:moveTo>
                  <a:pt x="5791061" y="218"/>
                </a:moveTo>
                <a:cubicBezTo>
                  <a:pt x="5877327" y="-560"/>
                  <a:pt x="5971399" y="626"/>
                  <a:pt x="6073275" y="5793"/>
                </a:cubicBezTo>
                <a:cubicBezTo>
                  <a:pt x="6098744" y="7086"/>
                  <a:pt x="6121786" y="8165"/>
                  <a:pt x="6142651" y="9057"/>
                </a:cubicBezTo>
                <a:lnTo>
                  <a:pt x="6164185" y="9874"/>
                </a:lnTo>
                <a:lnTo>
                  <a:pt x="6258731" y="5793"/>
                </a:lnTo>
                <a:lnTo>
                  <a:pt x="6319194" y="2002"/>
                </a:lnTo>
                <a:lnTo>
                  <a:pt x="6413049" y="11772"/>
                </a:lnTo>
                <a:cubicBezTo>
                  <a:pt x="6592720" y="42783"/>
                  <a:pt x="6774188" y="66100"/>
                  <a:pt x="6956654" y="46745"/>
                </a:cubicBezTo>
                <a:cubicBezTo>
                  <a:pt x="7082424" y="33223"/>
                  <a:pt x="7207994" y="25294"/>
                  <a:pt x="7334364" y="25763"/>
                </a:cubicBezTo>
                <a:cubicBezTo>
                  <a:pt x="7624835" y="25763"/>
                  <a:pt x="7915502" y="28559"/>
                  <a:pt x="8205974" y="22730"/>
                </a:cubicBezTo>
                <a:cubicBezTo>
                  <a:pt x="8464499" y="17601"/>
                  <a:pt x="8722029" y="6412"/>
                  <a:pt x="8980756" y="34620"/>
                </a:cubicBezTo>
                <a:cubicBezTo>
                  <a:pt x="9362658" y="76124"/>
                  <a:pt x="9746556" y="62832"/>
                  <a:pt x="10129655" y="57937"/>
                </a:cubicBezTo>
                <a:lnTo>
                  <a:pt x="10163726" y="56766"/>
                </a:lnTo>
                <a:lnTo>
                  <a:pt x="10254950" y="73131"/>
                </a:lnTo>
                <a:lnTo>
                  <a:pt x="10311819" y="101928"/>
                </a:lnTo>
                <a:cubicBezTo>
                  <a:pt x="10479504" y="200737"/>
                  <a:pt x="10591476" y="367254"/>
                  <a:pt x="10625532" y="561669"/>
                </a:cubicBezTo>
                <a:lnTo>
                  <a:pt x="10626834" y="578090"/>
                </a:lnTo>
                <a:lnTo>
                  <a:pt x="10611964" y="734537"/>
                </a:lnTo>
                <a:cubicBezTo>
                  <a:pt x="10602387" y="823467"/>
                  <a:pt x="10587763" y="913306"/>
                  <a:pt x="10611964" y="1001326"/>
                </a:cubicBezTo>
                <a:cubicBezTo>
                  <a:pt x="10628543" y="1062669"/>
                  <a:pt x="10632231" y="1127783"/>
                  <a:pt x="10622705" y="1191154"/>
                </a:cubicBezTo>
                <a:cubicBezTo>
                  <a:pt x="10606645" y="1303627"/>
                  <a:pt x="10603293" y="1418084"/>
                  <a:pt x="10612740" y="1531572"/>
                </a:cubicBezTo>
                <a:cubicBezTo>
                  <a:pt x="10618978" y="1606398"/>
                  <a:pt x="10618020" y="1681815"/>
                  <a:pt x="10609893" y="1756397"/>
                </a:cubicBezTo>
                <a:cubicBezTo>
                  <a:pt x="10599152" y="1856690"/>
                  <a:pt x="10582457" y="1958800"/>
                  <a:pt x="10602776" y="2059394"/>
                </a:cubicBezTo>
                <a:cubicBezTo>
                  <a:pt x="10635130" y="2219226"/>
                  <a:pt x="10628659" y="2378906"/>
                  <a:pt x="10615717" y="2539949"/>
                </a:cubicBezTo>
                <a:cubicBezTo>
                  <a:pt x="10606011" y="2659785"/>
                  <a:pt x="10595269" y="2780984"/>
                  <a:pt x="10614682" y="2902183"/>
                </a:cubicBezTo>
                <a:cubicBezTo>
                  <a:pt x="10623029" y="2958418"/>
                  <a:pt x="10623029" y="3015928"/>
                  <a:pt x="10614682" y="3072165"/>
                </a:cubicBezTo>
                <a:cubicBezTo>
                  <a:pt x="10604587" y="3147914"/>
                  <a:pt x="10595010" y="3222907"/>
                  <a:pt x="10607952" y="3299413"/>
                </a:cubicBezTo>
                <a:cubicBezTo>
                  <a:pt x="10613646" y="3332743"/>
                  <a:pt x="10617917" y="3366376"/>
                  <a:pt x="10620894" y="3400009"/>
                </a:cubicBezTo>
                <a:cubicBezTo>
                  <a:pt x="10626822" y="3485877"/>
                  <a:pt x="10624699" y="3572233"/>
                  <a:pt x="10614553" y="3657556"/>
                </a:cubicBezTo>
                <a:cubicBezTo>
                  <a:pt x="10604846" y="3756637"/>
                  <a:pt x="10620635" y="3856323"/>
                  <a:pt x="10607694" y="3955100"/>
                </a:cubicBezTo>
                <a:cubicBezTo>
                  <a:pt x="10598504" y="4034653"/>
                  <a:pt x="10598155" y="4115265"/>
                  <a:pt x="10606658" y="4194923"/>
                </a:cubicBezTo>
                <a:cubicBezTo>
                  <a:pt x="10621954" y="4345512"/>
                  <a:pt x="10620998" y="4497755"/>
                  <a:pt x="10603811" y="4648057"/>
                </a:cubicBezTo>
                <a:cubicBezTo>
                  <a:pt x="10593198" y="4735775"/>
                  <a:pt x="10587116" y="4826067"/>
                  <a:pt x="10606140" y="4912119"/>
                </a:cubicBezTo>
                <a:cubicBezTo>
                  <a:pt x="10628530" y="5013245"/>
                  <a:pt x="10633189" y="5114446"/>
                  <a:pt x="10629921" y="5215515"/>
                </a:cubicBezTo>
                <a:lnTo>
                  <a:pt x="10625356" y="5273604"/>
                </a:lnTo>
                <a:lnTo>
                  <a:pt x="10624284" y="5284086"/>
                </a:lnTo>
                <a:cubicBezTo>
                  <a:pt x="10601148" y="5404993"/>
                  <a:pt x="10545219" y="5529874"/>
                  <a:pt x="10458692" y="5632218"/>
                </a:cubicBezTo>
                <a:lnTo>
                  <a:pt x="10418904" y="5670857"/>
                </a:lnTo>
                <a:lnTo>
                  <a:pt x="10417064" y="5673484"/>
                </a:lnTo>
                <a:cubicBezTo>
                  <a:pt x="10307992" y="5802550"/>
                  <a:pt x="10158402" y="5877799"/>
                  <a:pt x="9954609" y="5858572"/>
                </a:cubicBezTo>
                <a:cubicBezTo>
                  <a:pt x="9860355" y="5870096"/>
                  <a:pt x="9750551" y="5855439"/>
                  <a:pt x="9657171" y="5854061"/>
                </a:cubicBezTo>
                <a:lnTo>
                  <a:pt x="9612467" y="5856387"/>
                </a:lnTo>
                <a:lnTo>
                  <a:pt x="9279984" y="5838331"/>
                </a:lnTo>
                <a:cubicBezTo>
                  <a:pt x="9153141" y="5834280"/>
                  <a:pt x="9026273" y="5834164"/>
                  <a:pt x="8899305" y="5841275"/>
                </a:cubicBezTo>
                <a:cubicBezTo>
                  <a:pt x="8761407" y="5850940"/>
                  <a:pt x="8623304" y="5854733"/>
                  <a:pt x="8485266" y="5852671"/>
                </a:cubicBezTo>
                <a:lnTo>
                  <a:pt x="8314842" y="5842884"/>
                </a:lnTo>
                <a:lnTo>
                  <a:pt x="8193631" y="5825368"/>
                </a:lnTo>
                <a:lnTo>
                  <a:pt x="8029897" y="5818284"/>
                </a:lnTo>
                <a:lnTo>
                  <a:pt x="8028296" y="5817260"/>
                </a:lnTo>
                <a:lnTo>
                  <a:pt x="8008332" y="5817260"/>
                </a:lnTo>
                <a:lnTo>
                  <a:pt x="8006732" y="5818114"/>
                </a:lnTo>
                <a:lnTo>
                  <a:pt x="7839115" y="5825368"/>
                </a:lnTo>
                <a:lnTo>
                  <a:pt x="7801585" y="5830791"/>
                </a:lnTo>
                <a:lnTo>
                  <a:pt x="7734233" y="5834980"/>
                </a:lnTo>
                <a:lnTo>
                  <a:pt x="7482820" y="5855530"/>
                </a:lnTo>
                <a:lnTo>
                  <a:pt x="7445741" y="5854102"/>
                </a:lnTo>
                <a:lnTo>
                  <a:pt x="7403701" y="5858035"/>
                </a:lnTo>
                <a:lnTo>
                  <a:pt x="7155292" y="5854564"/>
                </a:lnTo>
                <a:cubicBezTo>
                  <a:pt x="6874805" y="5835913"/>
                  <a:pt x="6593917" y="5824488"/>
                  <a:pt x="6312830" y="5849900"/>
                </a:cubicBezTo>
                <a:lnTo>
                  <a:pt x="6232577" y="5855788"/>
                </a:lnTo>
                <a:lnTo>
                  <a:pt x="6231985" y="5855764"/>
                </a:lnTo>
                <a:lnTo>
                  <a:pt x="6166003" y="5858572"/>
                </a:lnTo>
                <a:cubicBezTo>
                  <a:pt x="6100624" y="5861901"/>
                  <a:pt x="6043822" y="5864887"/>
                  <a:pt x="5993271" y="5866513"/>
                </a:cubicBezTo>
                <a:lnTo>
                  <a:pt x="5925657" y="5866398"/>
                </a:lnTo>
                <a:lnTo>
                  <a:pt x="5833706" y="5859695"/>
                </a:lnTo>
                <a:cubicBezTo>
                  <a:pt x="5697214" y="5841788"/>
                  <a:pt x="5559607" y="5838897"/>
                  <a:pt x="5422657" y="5851067"/>
                </a:cubicBezTo>
                <a:lnTo>
                  <a:pt x="5250035" y="5858044"/>
                </a:lnTo>
                <a:lnTo>
                  <a:pt x="5151093" y="5858278"/>
                </a:lnTo>
                <a:lnTo>
                  <a:pt x="4972680" y="5851067"/>
                </a:lnTo>
                <a:cubicBezTo>
                  <a:pt x="4829141" y="5841741"/>
                  <a:pt x="4685204" y="5826120"/>
                  <a:pt x="4542066" y="5842905"/>
                </a:cubicBezTo>
                <a:cubicBezTo>
                  <a:pt x="4491758" y="5848734"/>
                  <a:pt x="4441488" y="5852626"/>
                  <a:pt x="4391242" y="5854962"/>
                </a:cubicBezTo>
                <a:lnTo>
                  <a:pt x="4246482" y="5857576"/>
                </a:lnTo>
                <a:lnTo>
                  <a:pt x="4221030" y="5856572"/>
                </a:lnTo>
                <a:lnTo>
                  <a:pt x="4218005" y="5856681"/>
                </a:lnTo>
                <a:lnTo>
                  <a:pt x="3939367" y="5844305"/>
                </a:lnTo>
                <a:cubicBezTo>
                  <a:pt x="3773470" y="5832648"/>
                  <a:pt x="3606974" y="5815626"/>
                  <a:pt x="3441875" y="5843140"/>
                </a:cubicBezTo>
                <a:cubicBezTo>
                  <a:pt x="3386806" y="5851400"/>
                  <a:pt x="3331601" y="5858126"/>
                  <a:pt x="3276306" y="5863318"/>
                </a:cubicBezTo>
                <a:lnTo>
                  <a:pt x="3225006" y="5866706"/>
                </a:lnTo>
                <a:lnTo>
                  <a:pt x="3194056" y="5866407"/>
                </a:lnTo>
                <a:lnTo>
                  <a:pt x="3082891" y="5863061"/>
                </a:lnTo>
                <a:lnTo>
                  <a:pt x="3013959" y="5869302"/>
                </a:lnTo>
                <a:cubicBezTo>
                  <a:pt x="2910698" y="5871464"/>
                  <a:pt x="2845426" y="5852913"/>
                  <a:pt x="2748311" y="5858572"/>
                </a:cubicBezTo>
                <a:cubicBezTo>
                  <a:pt x="2736171" y="5859279"/>
                  <a:pt x="2721419" y="5860082"/>
                  <a:pt x="2704411" y="5860936"/>
                </a:cubicBezTo>
                <a:lnTo>
                  <a:pt x="2650475" y="5863440"/>
                </a:lnTo>
                <a:lnTo>
                  <a:pt x="2436349" y="5854816"/>
                </a:lnTo>
                <a:cubicBezTo>
                  <a:pt x="2095150" y="5845165"/>
                  <a:pt x="1753811" y="5845122"/>
                  <a:pt x="1412584" y="5830782"/>
                </a:cubicBezTo>
                <a:cubicBezTo>
                  <a:pt x="1262458" y="5824256"/>
                  <a:pt x="1113131" y="5859227"/>
                  <a:pt x="963404" y="5861093"/>
                </a:cubicBezTo>
                <a:cubicBezTo>
                  <a:pt x="896140" y="5861967"/>
                  <a:pt x="828812" y="5861342"/>
                  <a:pt x="761431" y="5859896"/>
                </a:cubicBezTo>
                <a:lnTo>
                  <a:pt x="637698" y="5856158"/>
                </a:lnTo>
                <a:lnTo>
                  <a:pt x="592997" y="5853711"/>
                </a:lnTo>
                <a:cubicBezTo>
                  <a:pt x="391136" y="5830428"/>
                  <a:pt x="227663" y="5724844"/>
                  <a:pt x="123577" y="5564333"/>
                </a:cubicBezTo>
                <a:lnTo>
                  <a:pt x="99502" y="5518240"/>
                </a:lnTo>
                <a:lnTo>
                  <a:pt x="95609" y="5512764"/>
                </a:lnTo>
                <a:lnTo>
                  <a:pt x="86221" y="5492812"/>
                </a:lnTo>
                <a:lnTo>
                  <a:pt x="61763" y="5445986"/>
                </a:lnTo>
                <a:lnTo>
                  <a:pt x="56991" y="5430695"/>
                </a:lnTo>
                <a:lnTo>
                  <a:pt x="41922" y="5398673"/>
                </a:lnTo>
                <a:lnTo>
                  <a:pt x="25760" y="5339273"/>
                </a:lnTo>
                <a:lnTo>
                  <a:pt x="16811" y="5271956"/>
                </a:lnTo>
                <a:cubicBezTo>
                  <a:pt x="9305" y="5238090"/>
                  <a:pt x="4710" y="5203585"/>
                  <a:pt x="3092" y="5168860"/>
                </a:cubicBezTo>
                <a:cubicBezTo>
                  <a:pt x="-7132" y="5042101"/>
                  <a:pt x="10081" y="4917108"/>
                  <a:pt x="24446" y="4791844"/>
                </a:cubicBezTo>
                <a:cubicBezTo>
                  <a:pt x="34023" y="4712006"/>
                  <a:pt x="48647" y="4631352"/>
                  <a:pt x="24446" y="4552331"/>
                </a:cubicBezTo>
                <a:cubicBezTo>
                  <a:pt x="7867" y="4497261"/>
                  <a:pt x="4180" y="4438805"/>
                  <a:pt x="13705" y="4381912"/>
                </a:cubicBezTo>
                <a:cubicBezTo>
                  <a:pt x="29766" y="4280940"/>
                  <a:pt x="33117" y="4178184"/>
                  <a:pt x="23670" y="4076300"/>
                </a:cubicBezTo>
                <a:cubicBezTo>
                  <a:pt x="17432" y="4009125"/>
                  <a:pt x="18390" y="3941419"/>
                  <a:pt x="26517" y="3874462"/>
                </a:cubicBezTo>
                <a:cubicBezTo>
                  <a:pt x="37258" y="3784423"/>
                  <a:pt x="53954" y="3692752"/>
                  <a:pt x="33635" y="3602444"/>
                </a:cubicBezTo>
                <a:cubicBezTo>
                  <a:pt x="1280" y="3458954"/>
                  <a:pt x="7751" y="3315599"/>
                  <a:pt x="20694" y="3171022"/>
                </a:cubicBezTo>
                <a:cubicBezTo>
                  <a:pt x="30400" y="3063439"/>
                  <a:pt x="41141" y="2954632"/>
                  <a:pt x="21728" y="2845824"/>
                </a:cubicBezTo>
                <a:cubicBezTo>
                  <a:pt x="13381" y="2795337"/>
                  <a:pt x="13381" y="2743709"/>
                  <a:pt x="21728" y="2693221"/>
                </a:cubicBezTo>
                <a:cubicBezTo>
                  <a:pt x="31823" y="2625218"/>
                  <a:pt x="41400" y="2557892"/>
                  <a:pt x="28458" y="2489208"/>
                </a:cubicBezTo>
                <a:cubicBezTo>
                  <a:pt x="22764" y="2459285"/>
                  <a:pt x="18493" y="2429092"/>
                  <a:pt x="15516" y="2398898"/>
                </a:cubicBezTo>
                <a:cubicBezTo>
                  <a:pt x="9589" y="2321809"/>
                  <a:pt x="11711" y="2244283"/>
                  <a:pt x="21857" y="2167683"/>
                </a:cubicBezTo>
                <a:cubicBezTo>
                  <a:pt x="31564" y="2078733"/>
                  <a:pt x="15776" y="1989238"/>
                  <a:pt x="28717" y="1900560"/>
                </a:cubicBezTo>
                <a:cubicBezTo>
                  <a:pt x="37907" y="1829142"/>
                  <a:pt x="38255" y="1756772"/>
                  <a:pt x="29752" y="1685258"/>
                </a:cubicBezTo>
                <a:cubicBezTo>
                  <a:pt x="14456" y="1550065"/>
                  <a:pt x="15412" y="1413389"/>
                  <a:pt x="32599" y="1278454"/>
                </a:cubicBezTo>
                <a:cubicBezTo>
                  <a:pt x="43212" y="1199704"/>
                  <a:pt x="49294" y="1118644"/>
                  <a:pt x="30270" y="1041390"/>
                </a:cubicBezTo>
                <a:cubicBezTo>
                  <a:pt x="-14509" y="859818"/>
                  <a:pt x="11634" y="677973"/>
                  <a:pt x="30270" y="497354"/>
                </a:cubicBezTo>
                <a:lnTo>
                  <a:pt x="31725" y="472895"/>
                </a:lnTo>
                <a:lnTo>
                  <a:pt x="43781" y="427827"/>
                </a:lnTo>
                <a:lnTo>
                  <a:pt x="50994" y="413476"/>
                </a:lnTo>
                <a:lnTo>
                  <a:pt x="58372" y="387895"/>
                </a:lnTo>
                <a:cubicBezTo>
                  <a:pt x="111660" y="254431"/>
                  <a:pt x="198390" y="154469"/>
                  <a:pt x="306361" y="90092"/>
                </a:cubicBezTo>
                <a:lnTo>
                  <a:pt x="343340" y="71955"/>
                </a:lnTo>
                <a:lnTo>
                  <a:pt x="451947" y="55771"/>
                </a:lnTo>
                <a:lnTo>
                  <a:pt x="480681" y="50638"/>
                </a:lnTo>
                <a:lnTo>
                  <a:pt x="500476" y="51097"/>
                </a:lnTo>
                <a:cubicBezTo>
                  <a:pt x="614729" y="49684"/>
                  <a:pt x="728933" y="43772"/>
                  <a:pt x="843024" y="32056"/>
                </a:cubicBezTo>
                <a:cubicBezTo>
                  <a:pt x="1123212" y="7156"/>
                  <a:pt x="1404499" y="3566"/>
                  <a:pt x="1685086" y="21332"/>
                </a:cubicBezTo>
                <a:cubicBezTo>
                  <a:pt x="1938623" y="33688"/>
                  <a:pt x="2191759" y="64000"/>
                  <a:pt x="2445896" y="38121"/>
                </a:cubicBezTo>
                <a:cubicBezTo>
                  <a:pt x="2489616" y="33690"/>
                  <a:pt x="2532937" y="26111"/>
                  <a:pt x="2576333" y="19030"/>
                </a:cubicBezTo>
                <a:lnTo>
                  <a:pt x="2696353" y="4251"/>
                </a:lnTo>
                <a:lnTo>
                  <a:pt x="2745536" y="5232"/>
                </a:lnTo>
                <a:cubicBezTo>
                  <a:pt x="2818993" y="6452"/>
                  <a:pt x="2887864" y="7004"/>
                  <a:pt x="2947014" y="5793"/>
                </a:cubicBezTo>
                <a:cubicBezTo>
                  <a:pt x="3006163" y="4584"/>
                  <a:pt x="3060036" y="3178"/>
                  <a:pt x="3110399" y="1949"/>
                </a:cubicBezTo>
                <a:lnTo>
                  <a:pt x="3199002" y="221"/>
                </a:lnTo>
                <a:lnTo>
                  <a:pt x="3325015" y="3583"/>
                </a:lnTo>
                <a:cubicBezTo>
                  <a:pt x="3530714" y="12997"/>
                  <a:pt x="3736239" y="28910"/>
                  <a:pt x="3941762" y="43248"/>
                </a:cubicBezTo>
                <a:cubicBezTo>
                  <a:pt x="4091489" y="53739"/>
                  <a:pt x="4241215" y="66563"/>
                  <a:pt x="4390942" y="37886"/>
                </a:cubicBezTo>
                <a:cubicBezTo>
                  <a:pt x="4517292" y="15154"/>
                  <a:pt x="4645537" y="10467"/>
                  <a:pt x="4772844" y="23896"/>
                </a:cubicBezTo>
                <a:cubicBezTo>
                  <a:pt x="4885597" y="37327"/>
                  <a:pt x="4999052" y="40520"/>
                  <a:pt x="5112224" y="33456"/>
                </a:cubicBezTo>
                <a:lnTo>
                  <a:pt x="5477482" y="6922"/>
                </a:lnTo>
                <a:lnTo>
                  <a:pt x="5517883" y="7607"/>
                </a:lnTo>
                <a:lnTo>
                  <a:pt x="5555683" y="6426"/>
                </a:lnTo>
                <a:cubicBezTo>
                  <a:pt x="5626335" y="3737"/>
                  <a:pt x="5704795" y="995"/>
                  <a:pt x="5791061" y="218"/>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713283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8F5ED33-0527-4442-9850-FB50286AA7EA}"/>
              </a:ext>
            </a:extLst>
          </p:cNvPr>
          <p:cNvSpPr>
            <a:spLocks noGrp="1"/>
          </p:cNvSpPr>
          <p:nvPr>
            <p:ph type="title"/>
          </p:nvPr>
        </p:nvSpPr>
        <p:spPr>
          <a:xfrm>
            <a:off x="841246" y="673770"/>
            <a:ext cx="3644489" cy="2414488"/>
          </a:xfrm>
        </p:spPr>
        <p:txBody>
          <a:bodyPr anchor="t">
            <a:normAutofit/>
          </a:bodyPr>
          <a:lstStyle/>
          <a:p>
            <a:r>
              <a:rPr lang="en-GB" sz="5400">
                <a:solidFill>
                  <a:srgbClr val="FFFFFF"/>
                </a:solidFill>
              </a:rPr>
              <a:t>Cisterna Chyli</a:t>
            </a:r>
          </a:p>
        </p:txBody>
      </p:sp>
      <p:sp>
        <p:nvSpPr>
          <p:cNvPr id="3" name="Content Placeholder 2">
            <a:extLst>
              <a:ext uri="{FF2B5EF4-FFF2-40B4-BE49-F238E27FC236}">
                <a16:creationId xmlns:a16="http://schemas.microsoft.com/office/drawing/2014/main" id="{F54CBC2D-170F-46EF-8933-4EDF6459574C}"/>
              </a:ext>
            </a:extLst>
          </p:cNvPr>
          <p:cNvSpPr>
            <a:spLocks noGrp="1"/>
          </p:cNvSpPr>
          <p:nvPr>
            <p:ph idx="1"/>
          </p:nvPr>
        </p:nvSpPr>
        <p:spPr>
          <a:xfrm>
            <a:off x="6095999" y="882315"/>
            <a:ext cx="5254754" cy="5294647"/>
          </a:xfrm>
        </p:spPr>
        <p:txBody>
          <a:bodyPr>
            <a:normAutofit/>
          </a:bodyPr>
          <a:lstStyle/>
          <a:p>
            <a:r>
              <a:rPr lang="en-US" sz="2200" b="0" i="0">
                <a:effectLst/>
                <a:latin typeface="Roboto"/>
              </a:rPr>
              <a:t>The cisterna chyli is a dilated sac at the lower end of the thoracic duct into which lymph from the intestinal trunk and two lumbar lymphatic trunks flow. It receives fatty chyle from the intestines and thus acts as a conduit for the lipid products of digestion. It is the most common drainage trunk of most of the body's lymphatics.</a:t>
            </a:r>
            <a:endParaRPr lang="en-GB" sz="2200"/>
          </a:p>
        </p:txBody>
      </p:sp>
    </p:spTree>
    <p:extLst>
      <p:ext uri="{BB962C8B-B14F-4D97-AF65-F5344CB8AC3E}">
        <p14:creationId xmlns:p14="http://schemas.microsoft.com/office/powerpoint/2010/main" val="83339468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7F0FE274-6A55-422C-875C-5F079072631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67574" y="643467"/>
            <a:ext cx="4456851"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771537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4EDA3-8A63-42CE-B8E3-D1686060759A}"/>
              </a:ext>
            </a:extLst>
          </p:cNvPr>
          <p:cNvSpPr>
            <a:spLocks noGrp="1"/>
          </p:cNvSpPr>
          <p:nvPr>
            <p:ph type="title"/>
          </p:nvPr>
        </p:nvSpPr>
        <p:spPr/>
        <p:txBody>
          <a:bodyPr/>
          <a:lstStyle/>
          <a:p>
            <a:r>
              <a:rPr lang="en-GB" dirty="0"/>
              <a:t>Lymphatic system role in immunity </a:t>
            </a:r>
          </a:p>
        </p:txBody>
      </p:sp>
      <p:pic>
        <p:nvPicPr>
          <p:cNvPr id="4" name="Online Media 3" title="The lymphatic system's role in immunity | Lymphatic system physiology | NCLEX-RN | Khan Academy">
            <a:hlinkClick r:id="" action="ppaction://media"/>
            <a:extLst>
              <a:ext uri="{FF2B5EF4-FFF2-40B4-BE49-F238E27FC236}">
                <a16:creationId xmlns:a16="http://schemas.microsoft.com/office/drawing/2014/main" id="{65E6145E-06AD-4497-8778-B240BFFBBCA7}"/>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154002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134" y="-31686"/>
            <a:ext cx="8596668" cy="1320800"/>
          </a:xfrm>
        </p:spPr>
        <p:txBody>
          <a:bodyPr/>
          <a:lstStyle/>
          <a:p>
            <a:r>
              <a:rPr lang="en-GB" dirty="0"/>
              <a:t>Thymus</a:t>
            </a:r>
          </a:p>
        </p:txBody>
      </p:sp>
      <p:pic>
        <p:nvPicPr>
          <p:cNvPr id="4" name="Content Placeholder 3"/>
          <p:cNvPicPr>
            <a:picLocks noGrp="1" noChangeAspect="1"/>
          </p:cNvPicPr>
          <p:nvPr>
            <p:ph idx="1"/>
          </p:nvPr>
        </p:nvPicPr>
        <p:blipFill>
          <a:blip r:embed="rId2"/>
          <a:stretch>
            <a:fillRect/>
          </a:stretch>
        </p:blipFill>
        <p:spPr>
          <a:xfrm>
            <a:off x="4609810" y="1790700"/>
            <a:ext cx="7582190" cy="4876006"/>
          </a:xfrm>
          <a:prstGeom prst="rect">
            <a:avLst/>
          </a:prstGeom>
        </p:spPr>
      </p:pic>
      <p:sp>
        <p:nvSpPr>
          <p:cNvPr id="5" name="TextBox 4"/>
          <p:cNvSpPr txBox="1"/>
          <p:nvPr/>
        </p:nvSpPr>
        <p:spPr>
          <a:xfrm>
            <a:off x="220134" y="850900"/>
            <a:ext cx="4504266" cy="4524315"/>
          </a:xfrm>
          <a:prstGeom prst="rect">
            <a:avLst/>
          </a:prstGeom>
          <a:noFill/>
        </p:spPr>
        <p:txBody>
          <a:bodyPr wrap="square" rtlCol="0">
            <a:spAutoFit/>
          </a:bodyPr>
          <a:lstStyle/>
          <a:p>
            <a:r>
              <a:rPr lang="en-GB" sz="3200" dirty="0"/>
              <a:t>In the neck . Produces T-lymphocytes for the immune system. The human thymus becomes much smaller at the approach of puberty.</a:t>
            </a:r>
          </a:p>
          <a:p>
            <a:r>
              <a:rPr lang="en-GB" sz="3200" dirty="0"/>
              <a:t>You make most of your T Cells in childhood.</a:t>
            </a:r>
          </a:p>
        </p:txBody>
      </p:sp>
    </p:spTree>
    <p:extLst>
      <p:ext uri="{BB962C8B-B14F-4D97-AF65-F5344CB8AC3E}">
        <p14:creationId xmlns:p14="http://schemas.microsoft.com/office/powerpoint/2010/main" val="394674464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a:extLst>
              <a:ext uri="{FF2B5EF4-FFF2-40B4-BE49-F238E27FC236}">
                <a16:creationId xmlns:a16="http://schemas.microsoft.com/office/drawing/2014/main" id="{525E6D57-6A69-4442-9365-1C590EF4C28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3467" y="893572"/>
            <a:ext cx="10905066" cy="50708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432645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5934" y="508000"/>
            <a:ext cx="8596668" cy="1320800"/>
          </a:xfrm>
        </p:spPr>
        <p:txBody>
          <a:bodyPr/>
          <a:lstStyle/>
          <a:p>
            <a:r>
              <a:rPr lang="en-GB" dirty="0"/>
              <a:t>Spleen</a:t>
            </a:r>
          </a:p>
        </p:txBody>
      </p:sp>
      <p:sp>
        <p:nvSpPr>
          <p:cNvPr id="3" name="Content Placeholder 2"/>
          <p:cNvSpPr>
            <a:spLocks noGrp="1"/>
          </p:cNvSpPr>
          <p:nvPr>
            <p:ph idx="1"/>
          </p:nvPr>
        </p:nvSpPr>
        <p:spPr>
          <a:xfrm>
            <a:off x="304799" y="1270001"/>
            <a:ext cx="6870699" cy="4771362"/>
          </a:xfrm>
        </p:spPr>
        <p:txBody>
          <a:bodyPr>
            <a:noAutofit/>
          </a:bodyPr>
          <a:lstStyle/>
          <a:p>
            <a:r>
              <a:rPr lang="en-GB" sz="2800" dirty="0"/>
              <a:t>Found behind the stomach</a:t>
            </a:r>
          </a:p>
          <a:p>
            <a:r>
              <a:rPr lang="en-GB" sz="2800" dirty="0"/>
              <a:t>Largest lymphatic organ in the body</a:t>
            </a:r>
          </a:p>
          <a:p>
            <a:r>
              <a:rPr lang="en-GB" sz="2800" dirty="0"/>
              <a:t>Similar in structure to a large lymph node, it acts primarily as a blood filter.</a:t>
            </a:r>
          </a:p>
          <a:p>
            <a:r>
              <a:rPr lang="en-GB" sz="2800" dirty="0"/>
              <a:t>The spleen plays important roles in regard to red blood cells  and the immune system. It removes old red blood cells and holds a reserve of blood, which can be valuable in case of haemorrhagic shock, and also recycles iron.</a:t>
            </a:r>
          </a:p>
        </p:txBody>
      </p:sp>
      <p:pic>
        <p:nvPicPr>
          <p:cNvPr id="4" name="Picture 3"/>
          <p:cNvPicPr>
            <a:picLocks noChangeAspect="1"/>
          </p:cNvPicPr>
          <p:nvPr/>
        </p:nvPicPr>
        <p:blipFill rotWithShape="1">
          <a:blip r:embed="rId2"/>
          <a:srcRect r="47468" b="7000"/>
          <a:stretch/>
        </p:blipFill>
        <p:spPr>
          <a:xfrm>
            <a:off x="7175499" y="705644"/>
            <a:ext cx="4867419" cy="5453855"/>
          </a:xfrm>
          <a:prstGeom prst="rect">
            <a:avLst/>
          </a:prstGeom>
        </p:spPr>
      </p:pic>
      <p:sp>
        <p:nvSpPr>
          <p:cNvPr id="5" name="TextBox 4"/>
          <p:cNvSpPr txBox="1"/>
          <p:nvPr/>
        </p:nvSpPr>
        <p:spPr>
          <a:xfrm>
            <a:off x="7266966" y="650299"/>
            <a:ext cx="4684484" cy="5509200"/>
          </a:xfrm>
          <a:prstGeom prst="rect">
            <a:avLst/>
          </a:prstGeom>
          <a:solidFill>
            <a:schemeClr val="accent1">
              <a:lumMod val="40000"/>
              <a:lumOff val="60000"/>
            </a:schemeClr>
          </a:solidFill>
        </p:spPr>
        <p:txBody>
          <a:bodyPr wrap="square" rtlCol="0">
            <a:spAutoFit/>
          </a:bodyPr>
          <a:lstStyle/>
          <a:p>
            <a:r>
              <a:rPr lang="en-GB" sz="4400" dirty="0"/>
              <a:t>A life-threatening condition that results when you lose more than 20 percent (one-fifth) of your body's blood or fluid supply</a:t>
            </a:r>
          </a:p>
        </p:txBody>
      </p:sp>
    </p:spTree>
    <p:extLst>
      <p:ext uri="{BB962C8B-B14F-4D97-AF65-F5344CB8AC3E}">
        <p14:creationId xmlns:p14="http://schemas.microsoft.com/office/powerpoint/2010/main" val="3178035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barn(inVertical)">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47280" y="759805"/>
            <a:ext cx="10306520" cy="1325563"/>
          </a:xfrm>
        </p:spPr>
        <p:txBody>
          <a:bodyPr>
            <a:normAutofit/>
          </a:bodyPr>
          <a:lstStyle/>
          <a:p>
            <a:r>
              <a:rPr lang="en-GB" sz="4000">
                <a:solidFill>
                  <a:srgbClr val="FFFFFF"/>
                </a:solidFill>
              </a:rPr>
              <a:t>Tonsils</a:t>
            </a:r>
          </a:p>
        </p:txBody>
      </p:sp>
      <p:sp>
        <p:nvSpPr>
          <p:cNvPr id="3" name="Content Placeholder 2"/>
          <p:cNvSpPr>
            <a:spLocks noGrp="1"/>
          </p:cNvSpPr>
          <p:nvPr>
            <p:ph idx="1"/>
          </p:nvPr>
        </p:nvSpPr>
        <p:spPr>
          <a:xfrm>
            <a:off x="1424904" y="2494450"/>
            <a:ext cx="4053545" cy="3563159"/>
          </a:xfrm>
        </p:spPr>
        <p:txBody>
          <a:bodyPr>
            <a:normAutofit/>
          </a:bodyPr>
          <a:lstStyle/>
          <a:p>
            <a:r>
              <a:rPr lang="en-GB" sz="1700"/>
              <a:t>Most people have five tonsils. These include a single pharyngeal tonsil, often referred to as the adenoid, located in the posterior wall of the upper part of the throat. A pair of palatine tonsils is found at the back of the mouth; a pair of lingual tonsils is located at the base of the tongue.</a:t>
            </a:r>
          </a:p>
          <a:p>
            <a:r>
              <a:rPr lang="en-GB" sz="1700"/>
              <a:t>The tonsils combat bacteria and viruses that enter your body through your mouth. However, tonsils are also vulnerable to infection from these invaders. </a:t>
            </a:r>
          </a:p>
        </p:txBody>
      </p:sp>
      <p:pic>
        <p:nvPicPr>
          <p:cNvPr id="4" name="Picture 3"/>
          <p:cNvPicPr>
            <a:picLocks noChangeAspect="1"/>
          </p:cNvPicPr>
          <p:nvPr/>
        </p:nvPicPr>
        <p:blipFill rotWithShape="1">
          <a:blip r:embed="rId2"/>
          <a:srcRect r="-1" b="504"/>
          <a:stretch/>
        </p:blipFill>
        <p:spPr>
          <a:xfrm>
            <a:off x="6098892" y="2492376"/>
            <a:ext cx="4802404" cy="3563372"/>
          </a:xfrm>
          <a:prstGeom prst="rect">
            <a:avLst/>
          </a:prstGeom>
        </p:spPr>
      </p:pic>
    </p:spTree>
    <p:extLst>
      <p:ext uri="{BB962C8B-B14F-4D97-AF65-F5344CB8AC3E}">
        <p14:creationId xmlns:p14="http://schemas.microsoft.com/office/powerpoint/2010/main" val="116794645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88921B-7943-4202-A0DA-F53123FFFFE3}"/>
              </a:ext>
            </a:extLst>
          </p:cNvPr>
          <p:cNvSpPr>
            <a:spLocks noGrp="1"/>
          </p:cNvSpPr>
          <p:nvPr>
            <p:ph type="title"/>
          </p:nvPr>
        </p:nvSpPr>
        <p:spPr>
          <a:xfrm>
            <a:off x="841248" y="548640"/>
            <a:ext cx="3600860" cy="5431536"/>
          </a:xfrm>
        </p:spPr>
        <p:txBody>
          <a:bodyPr>
            <a:normAutofit/>
          </a:bodyPr>
          <a:lstStyle/>
          <a:p>
            <a:r>
              <a:rPr lang="en-GB" sz="5400"/>
              <a:t>Immunity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42A32E-64C9-4D95-AAD1-3756D3A76EE2}"/>
              </a:ext>
            </a:extLst>
          </p:cNvPr>
          <p:cNvSpPr>
            <a:spLocks noGrp="1"/>
          </p:cNvSpPr>
          <p:nvPr>
            <p:ph idx="1"/>
          </p:nvPr>
        </p:nvSpPr>
        <p:spPr>
          <a:xfrm>
            <a:off x="5126418" y="552091"/>
            <a:ext cx="6224335" cy="5431536"/>
          </a:xfrm>
        </p:spPr>
        <p:txBody>
          <a:bodyPr anchor="ctr">
            <a:normAutofit/>
          </a:bodyPr>
          <a:lstStyle/>
          <a:p>
            <a:pPr marL="0" indent="0" fontAlgn="base">
              <a:buNone/>
            </a:pPr>
            <a:r>
              <a:rPr lang="en-US" sz="2200" b="0" i="0">
                <a:effectLst/>
                <a:latin typeface="Open Sans"/>
              </a:rPr>
              <a:t>The lymphatic organs are concerned with the production and maturation of lymphocytes, the WBC responsible for immunity.</a:t>
            </a:r>
          </a:p>
          <a:p>
            <a:pPr fontAlgn="base">
              <a:buFont typeface="Arial" panose="020B0604020202020204" pitchFamily="34" charset="0"/>
              <a:buChar char="•"/>
            </a:pPr>
            <a:r>
              <a:rPr lang="en-US" sz="2200" b="0" i="0">
                <a:effectLst/>
                <a:latin typeface="Open Sans"/>
              </a:rPr>
              <a:t>Bone marrow is therefore concerned to be lymphatic tissue since lymphocytes are produced there.</a:t>
            </a:r>
          </a:p>
          <a:p>
            <a:pPr fontAlgn="base">
              <a:buFont typeface="Arial" panose="020B0604020202020204" pitchFamily="34" charset="0"/>
              <a:buChar char="•"/>
            </a:pPr>
            <a:r>
              <a:rPr lang="en-US" sz="2200" b="0" i="0">
                <a:effectLst/>
                <a:latin typeface="Open Sans"/>
              </a:rPr>
              <a:t>The lymph transports antigen presenting cells (APCs) such as dendritic cells, to the lymph node where an immune response is stimulated.</a:t>
            </a:r>
          </a:p>
          <a:p>
            <a:endParaRPr lang="en-GB" sz="2200"/>
          </a:p>
        </p:txBody>
      </p:sp>
    </p:spTree>
    <p:extLst>
      <p:ext uri="{BB962C8B-B14F-4D97-AF65-F5344CB8AC3E}">
        <p14:creationId xmlns:p14="http://schemas.microsoft.com/office/powerpoint/2010/main" val="153076652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3635D1-522C-4144-9A1D-5895A4C4D19A}"/>
              </a:ext>
            </a:extLst>
          </p:cNvPr>
          <p:cNvSpPr>
            <a:spLocks noGrp="1"/>
          </p:cNvSpPr>
          <p:nvPr>
            <p:ph type="ctrTitle"/>
          </p:nvPr>
        </p:nvSpPr>
        <p:spPr>
          <a:xfrm>
            <a:off x="638882" y="639193"/>
            <a:ext cx="3571810" cy="3573516"/>
          </a:xfrm>
        </p:spPr>
        <p:txBody>
          <a:bodyPr>
            <a:normAutofit/>
          </a:bodyPr>
          <a:lstStyle/>
          <a:p>
            <a:pPr algn="l"/>
            <a:r>
              <a:rPr lang="en-US" sz="6600"/>
              <a:t>Digestion </a:t>
            </a:r>
            <a:endParaRPr lang="en-GB" sz="6600"/>
          </a:p>
        </p:txBody>
      </p:sp>
      <p:sp>
        <p:nvSpPr>
          <p:cNvPr id="3" name="Subtitle 2">
            <a:extLst>
              <a:ext uri="{FF2B5EF4-FFF2-40B4-BE49-F238E27FC236}">
                <a16:creationId xmlns:a16="http://schemas.microsoft.com/office/drawing/2014/main" id="{F227CF6C-8D42-4280-8D12-E96B3E316AEA}"/>
              </a:ext>
            </a:extLst>
          </p:cNvPr>
          <p:cNvSpPr>
            <a:spLocks noGrp="1"/>
          </p:cNvSpPr>
          <p:nvPr>
            <p:ph type="subTitle" idx="1"/>
          </p:nvPr>
        </p:nvSpPr>
        <p:spPr>
          <a:xfrm>
            <a:off x="638882" y="4631161"/>
            <a:ext cx="3571810" cy="1559327"/>
          </a:xfrm>
        </p:spPr>
        <p:txBody>
          <a:bodyPr>
            <a:normAutofit/>
          </a:bodyPr>
          <a:lstStyle/>
          <a:p>
            <a:pPr algn="l"/>
            <a:r>
              <a:rPr lang="en-US" sz="1500" b="0" i="0">
                <a:effectLst/>
                <a:latin typeface="Arial" panose="020B0604020202020204" pitchFamily="34" charset="0"/>
              </a:rPr>
              <a:t>The process in the alimentary canal by which food is broken up physically, as by the action of the teeth, and chemically, as by the action of enzymes, and converted into a substance suitable for absorption and assimilation into the body.</a:t>
            </a:r>
            <a:endParaRPr lang="en-GB" sz="1500"/>
          </a:p>
        </p:txBody>
      </p:sp>
      <p:sp>
        <p:nvSpPr>
          <p:cNvPr id="1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Stomach">
            <a:extLst>
              <a:ext uri="{FF2B5EF4-FFF2-40B4-BE49-F238E27FC236}">
                <a16:creationId xmlns:a16="http://schemas.microsoft.com/office/drawing/2014/main" id="{EEA25B33-0BB0-4E9C-A329-F4F5DE17780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486400" y="640080"/>
            <a:ext cx="5550408" cy="5550408"/>
          </a:xfrm>
          <a:prstGeom prst="rect">
            <a:avLst/>
          </a:prstGeom>
        </p:spPr>
      </p:pic>
    </p:spTree>
    <p:extLst>
      <p:ext uri="{BB962C8B-B14F-4D97-AF65-F5344CB8AC3E}">
        <p14:creationId xmlns:p14="http://schemas.microsoft.com/office/powerpoint/2010/main" val="133025844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7F72F-85E5-4E30-B5BA-B116BCBA2A75}"/>
              </a:ext>
            </a:extLst>
          </p:cNvPr>
          <p:cNvSpPr>
            <a:spLocks noGrp="1"/>
          </p:cNvSpPr>
          <p:nvPr>
            <p:ph type="title"/>
          </p:nvPr>
        </p:nvSpPr>
        <p:spPr/>
        <p:txBody>
          <a:bodyPr/>
          <a:lstStyle/>
          <a:p>
            <a:r>
              <a:rPr lang="en-GB" dirty="0"/>
              <a:t>Digestive enzymes</a:t>
            </a:r>
          </a:p>
        </p:txBody>
      </p:sp>
      <p:pic>
        <p:nvPicPr>
          <p:cNvPr id="4" name="Online Media 3" title="GCSE Biology - Digestive Enzymes  #14">
            <a:hlinkClick r:id="" action="ppaction://media"/>
            <a:extLst>
              <a:ext uri="{FF2B5EF4-FFF2-40B4-BE49-F238E27FC236}">
                <a16:creationId xmlns:a16="http://schemas.microsoft.com/office/drawing/2014/main" id="{8A42220B-05C6-458D-BDB1-9A9BF992EF36}"/>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20735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768CC6-11D6-48A5-9FF3-5E22B3C4DE75}"/>
              </a:ext>
            </a:extLst>
          </p:cNvPr>
          <p:cNvSpPr>
            <a:spLocks noGrp="1"/>
          </p:cNvSpPr>
          <p:nvPr>
            <p:ph type="title"/>
          </p:nvPr>
        </p:nvSpPr>
        <p:spPr>
          <a:xfrm>
            <a:off x="635000" y="640823"/>
            <a:ext cx="3418659" cy="5583148"/>
          </a:xfrm>
        </p:spPr>
        <p:txBody>
          <a:bodyPr anchor="ctr">
            <a:normAutofit/>
          </a:bodyPr>
          <a:lstStyle/>
          <a:p>
            <a:r>
              <a:rPr lang="en-GB" sz="5400"/>
              <a:t>Amylase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17DA20A-2DA8-46A0-98EA-B08EB4C60725}"/>
              </a:ext>
            </a:extLst>
          </p:cNvPr>
          <p:cNvGraphicFramePr>
            <a:graphicFrameLocks noGrp="1"/>
          </p:cNvGraphicFramePr>
          <p:nvPr>
            <p:ph idx="1"/>
            <p:extLst>
              <p:ext uri="{D42A27DB-BD31-4B8C-83A1-F6EECF244321}">
                <p14:modId xmlns:p14="http://schemas.microsoft.com/office/powerpoint/2010/main" val="54410912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29860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8C4A46-9D17-44F6-8761-860ABE7BD6FF}"/>
              </a:ext>
            </a:extLst>
          </p:cNvPr>
          <p:cNvSpPr>
            <a:spLocks noGrp="1"/>
          </p:cNvSpPr>
          <p:nvPr>
            <p:ph type="title"/>
          </p:nvPr>
        </p:nvSpPr>
        <p:spPr>
          <a:xfrm>
            <a:off x="635000" y="640823"/>
            <a:ext cx="3418659" cy="5583148"/>
          </a:xfrm>
        </p:spPr>
        <p:txBody>
          <a:bodyPr anchor="ctr">
            <a:normAutofit/>
          </a:bodyPr>
          <a:lstStyle/>
          <a:p>
            <a:r>
              <a:rPr lang="en-GB" sz="5400"/>
              <a:t>Amylase</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51E5667-AECE-4D0F-BC1F-71F3BECBFC01}"/>
              </a:ext>
            </a:extLst>
          </p:cNvPr>
          <p:cNvGraphicFramePr>
            <a:graphicFrameLocks noGrp="1"/>
          </p:cNvGraphicFramePr>
          <p:nvPr>
            <p:ph idx="1"/>
            <p:extLst>
              <p:ext uri="{D42A27DB-BD31-4B8C-83A1-F6EECF244321}">
                <p14:modId xmlns:p14="http://schemas.microsoft.com/office/powerpoint/2010/main" val="181786805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913818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E71A5-532B-407E-8A34-4AD3CDA69023}"/>
              </a:ext>
            </a:extLst>
          </p:cNvPr>
          <p:cNvSpPr>
            <a:spLocks noGrp="1"/>
          </p:cNvSpPr>
          <p:nvPr>
            <p:ph type="title"/>
          </p:nvPr>
        </p:nvSpPr>
        <p:spPr>
          <a:xfrm>
            <a:off x="635000" y="640823"/>
            <a:ext cx="3418659" cy="5583148"/>
          </a:xfrm>
        </p:spPr>
        <p:txBody>
          <a:bodyPr anchor="ctr">
            <a:normAutofit/>
          </a:bodyPr>
          <a:lstStyle/>
          <a:p>
            <a:r>
              <a:rPr lang="en-GB" sz="5400" b="1">
                <a:effectLst/>
                <a:latin typeface="Times New Roman" panose="02020603050405020304" pitchFamily="18" charset="0"/>
                <a:ea typeface="MS Mincho" panose="02020609040205080304" pitchFamily="49" charset="-128"/>
              </a:rPr>
              <a:t>Protease</a:t>
            </a:r>
            <a:br>
              <a:rPr lang="en-GB" sz="5400">
                <a:effectLst/>
                <a:latin typeface="Times New Roman" panose="02020603050405020304" pitchFamily="18" charset="0"/>
                <a:ea typeface="MS Mincho" panose="02020609040205080304" pitchFamily="49" charset="-128"/>
              </a:rPr>
            </a:br>
            <a:endParaRPr lang="en-GB" sz="54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1F7A177-5CD2-4FD2-AEB4-679C51EFF389}"/>
              </a:ext>
            </a:extLst>
          </p:cNvPr>
          <p:cNvGraphicFramePr>
            <a:graphicFrameLocks noGrp="1"/>
          </p:cNvGraphicFramePr>
          <p:nvPr>
            <p:ph idx="1"/>
            <p:extLst>
              <p:ext uri="{D42A27DB-BD31-4B8C-83A1-F6EECF244321}">
                <p14:modId xmlns:p14="http://schemas.microsoft.com/office/powerpoint/2010/main" val="366362900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627742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0E6EC9-77DD-47E7-8D5E-E30A42DC33F1}"/>
              </a:ext>
            </a:extLst>
          </p:cNvPr>
          <p:cNvSpPr>
            <a:spLocks noGrp="1"/>
          </p:cNvSpPr>
          <p:nvPr>
            <p:ph type="title"/>
          </p:nvPr>
        </p:nvSpPr>
        <p:spPr>
          <a:xfrm>
            <a:off x="635000" y="640823"/>
            <a:ext cx="3418659" cy="5583148"/>
          </a:xfrm>
        </p:spPr>
        <p:txBody>
          <a:bodyPr anchor="ctr">
            <a:normAutofit/>
          </a:bodyPr>
          <a:lstStyle/>
          <a:p>
            <a:r>
              <a:rPr lang="en-GB" sz="5400"/>
              <a:t>Protease</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909FCE8-A936-4FC4-8DBC-DBD0F5A49582}"/>
              </a:ext>
            </a:extLst>
          </p:cNvPr>
          <p:cNvGraphicFramePr>
            <a:graphicFrameLocks noGrp="1"/>
          </p:cNvGraphicFramePr>
          <p:nvPr>
            <p:ph idx="1"/>
            <p:extLst>
              <p:ext uri="{D42A27DB-BD31-4B8C-83A1-F6EECF244321}">
                <p14:modId xmlns:p14="http://schemas.microsoft.com/office/powerpoint/2010/main" val="247655412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555597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A14610-D274-4FFC-BFF0-0ED1BF5C14FF}"/>
              </a:ext>
            </a:extLst>
          </p:cNvPr>
          <p:cNvSpPr>
            <a:spLocks noGrp="1"/>
          </p:cNvSpPr>
          <p:nvPr>
            <p:ph type="title"/>
          </p:nvPr>
        </p:nvSpPr>
        <p:spPr>
          <a:xfrm>
            <a:off x="635000" y="640823"/>
            <a:ext cx="3418659" cy="5583148"/>
          </a:xfrm>
        </p:spPr>
        <p:txBody>
          <a:bodyPr anchor="ctr">
            <a:normAutofit/>
          </a:bodyPr>
          <a:lstStyle/>
          <a:p>
            <a:r>
              <a:rPr lang="en-GB" sz="5400"/>
              <a:t>Lipase</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E3D39C9-275F-4765-B441-B7B66B6B2723}"/>
              </a:ext>
            </a:extLst>
          </p:cNvPr>
          <p:cNvGraphicFramePr>
            <a:graphicFrameLocks noGrp="1"/>
          </p:cNvGraphicFramePr>
          <p:nvPr>
            <p:ph idx="1"/>
            <p:extLst>
              <p:ext uri="{D42A27DB-BD31-4B8C-83A1-F6EECF244321}">
                <p14:modId xmlns:p14="http://schemas.microsoft.com/office/powerpoint/2010/main" val="96154946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443072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32410B-A5E7-4E1C-8961-79530B34EEAE}"/>
              </a:ext>
            </a:extLst>
          </p:cNvPr>
          <p:cNvSpPr>
            <a:spLocks noGrp="1"/>
          </p:cNvSpPr>
          <p:nvPr>
            <p:ph type="title"/>
          </p:nvPr>
        </p:nvSpPr>
        <p:spPr>
          <a:xfrm>
            <a:off x="635000" y="640823"/>
            <a:ext cx="3418659" cy="5583148"/>
          </a:xfrm>
        </p:spPr>
        <p:txBody>
          <a:bodyPr anchor="ctr">
            <a:normAutofit/>
          </a:bodyPr>
          <a:lstStyle/>
          <a:p>
            <a:r>
              <a:rPr lang="en-US" sz="5400"/>
              <a:t>Enzymes </a:t>
            </a:r>
            <a:endParaRPr lang="en-GB" sz="5400"/>
          </a:p>
        </p:txBody>
      </p:sp>
      <p:sp>
        <p:nvSpPr>
          <p:cNvPr id="1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8F1A2E6A-DEA7-4591-88D3-E0AAC66A9199}"/>
              </a:ext>
            </a:extLst>
          </p:cNvPr>
          <p:cNvGraphicFramePr>
            <a:graphicFrameLocks noGrp="1"/>
          </p:cNvGraphicFramePr>
          <p:nvPr>
            <p:ph idx="1"/>
            <p:extLst>
              <p:ext uri="{D42A27DB-BD31-4B8C-83A1-F6EECF244321}">
                <p14:modId xmlns:p14="http://schemas.microsoft.com/office/powerpoint/2010/main" val="421051323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784476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1323C-7F6E-46EB-9584-CCE8A9EF4382}"/>
              </a:ext>
            </a:extLst>
          </p:cNvPr>
          <p:cNvSpPr>
            <a:spLocks noGrp="1"/>
          </p:cNvSpPr>
          <p:nvPr>
            <p:ph type="title"/>
          </p:nvPr>
        </p:nvSpPr>
        <p:spPr/>
        <p:txBody>
          <a:bodyPr/>
          <a:lstStyle/>
          <a:p>
            <a:r>
              <a:rPr lang="en-GB" dirty="0"/>
              <a:t>Functions of the following </a:t>
            </a:r>
          </a:p>
        </p:txBody>
      </p:sp>
      <p:sp>
        <p:nvSpPr>
          <p:cNvPr id="5" name="Text Placeholder 4">
            <a:extLst>
              <a:ext uri="{FF2B5EF4-FFF2-40B4-BE49-F238E27FC236}">
                <a16:creationId xmlns:a16="http://schemas.microsoft.com/office/drawing/2014/main" id="{B7A00109-6196-4333-A0BB-56594A877F82}"/>
              </a:ext>
            </a:extLst>
          </p:cNvPr>
          <p:cNvSpPr>
            <a:spLocks noGrp="1"/>
          </p:cNvSpPr>
          <p:nvPr>
            <p:ph type="body" idx="1"/>
          </p:nvPr>
        </p:nvSpPr>
        <p:spPr/>
        <p:txBody>
          <a:bodyPr/>
          <a:lstStyle/>
          <a:p>
            <a:r>
              <a:rPr lang="en-GB" dirty="0"/>
              <a:t>Functions can you name them</a:t>
            </a:r>
          </a:p>
        </p:txBody>
      </p:sp>
      <p:sp>
        <p:nvSpPr>
          <p:cNvPr id="3" name="Content Placeholder 2">
            <a:extLst>
              <a:ext uri="{FF2B5EF4-FFF2-40B4-BE49-F238E27FC236}">
                <a16:creationId xmlns:a16="http://schemas.microsoft.com/office/drawing/2014/main" id="{0FF8F898-7E6E-43FA-B2CC-423A7DBB0714}"/>
              </a:ext>
            </a:extLst>
          </p:cNvPr>
          <p:cNvSpPr>
            <a:spLocks noGrp="1"/>
          </p:cNvSpPr>
          <p:nvPr>
            <p:ph sz="half" idx="2"/>
          </p:nvPr>
        </p:nvSpPr>
        <p:spPr/>
        <p:txBody>
          <a:bodyPr/>
          <a:lstStyle/>
          <a:p>
            <a:r>
              <a:rPr lang="en-GB" dirty="0"/>
              <a:t>Duodenum</a:t>
            </a:r>
          </a:p>
          <a:p>
            <a:r>
              <a:rPr lang="en-GB" dirty="0"/>
              <a:t>Appendix</a:t>
            </a:r>
          </a:p>
          <a:p>
            <a:r>
              <a:rPr lang="en-GB" dirty="0"/>
              <a:t>Liver</a:t>
            </a:r>
          </a:p>
          <a:p>
            <a:r>
              <a:rPr lang="en-GB" dirty="0"/>
              <a:t>Stomach</a:t>
            </a:r>
          </a:p>
          <a:p>
            <a:r>
              <a:rPr lang="en-GB" dirty="0"/>
              <a:t>Salivary glands</a:t>
            </a:r>
          </a:p>
          <a:p>
            <a:r>
              <a:rPr lang="en-GB" dirty="0"/>
              <a:t>Pancreas</a:t>
            </a:r>
          </a:p>
          <a:p>
            <a:r>
              <a:rPr lang="en-GB" dirty="0"/>
              <a:t>Rectum</a:t>
            </a:r>
          </a:p>
        </p:txBody>
      </p:sp>
      <p:sp>
        <p:nvSpPr>
          <p:cNvPr id="6" name="Text Placeholder 5">
            <a:extLst>
              <a:ext uri="{FF2B5EF4-FFF2-40B4-BE49-F238E27FC236}">
                <a16:creationId xmlns:a16="http://schemas.microsoft.com/office/drawing/2014/main" id="{CF239D5B-956C-4B1C-AA84-7BEDC4408ADD}"/>
              </a:ext>
            </a:extLst>
          </p:cNvPr>
          <p:cNvSpPr>
            <a:spLocks noGrp="1"/>
          </p:cNvSpPr>
          <p:nvPr>
            <p:ph type="body" sz="quarter" idx="3"/>
          </p:nvPr>
        </p:nvSpPr>
        <p:spPr/>
        <p:txBody>
          <a:bodyPr/>
          <a:lstStyle/>
          <a:p>
            <a:r>
              <a:rPr lang="en-GB" dirty="0"/>
              <a:t>Functions can you name them </a:t>
            </a:r>
          </a:p>
        </p:txBody>
      </p:sp>
      <p:sp>
        <p:nvSpPr>
          <p:cNvPr id="7" name="Content Placeholder 6">
            <a:extLst>
              <a:ext uri="{FF2B5EF4-FFF2-40B4-BE49-F238E27FC236}">
                <a16:creationId xmlns:a16="http://schemas.microsoft.com/office/drawing/2014/main" id="{C7A83C92-3F41-4155-A91C-703EFBFD7C0B}"/>
              </a:ext>
            </a:extLst>
          </p:cNvPr>
          <p:cNvSpPr>
            <a:spLocks noGrp="1"/>
          </p:cNvSpPr>
          <p:nvPr>
            <p:ph sz="quarter" idx="4"/>
          </p:nvPr>
        </p:nvSpPr>
        <p:spPr/>
        <p:txBody>
          <a:bodyPr/>
          <a:lstStyle/>
          <a:p>
            <a:r>
              <a:rPr lang="en-GB" dirty="0"/>
              <a:t>Mouth</a:t>
            </a:r>
          </a:p>
          <a:p>
            <a:r>
              <a:rPr lang="en-GB" dirty="0"/>
              <a:t>Oesophagus</a:t>
            </a:r>
          </a:p>
          <a:p>
            <a:r>
              <a:rPr lang="en-GB" dirty="0"/>
              <a:t>Anus</a:t>
            </a:r>
          </a:p>
          <a:p>
            <a:r>
              <a:rPr lang="en-GB" dirty="0"/>
              <a:t>Colon</a:t>
            </a:r>
          </a:p>
          <a:p>
            <a:r>
              <a:rPr lang="en-GB" dirty="0" err="1"/>
              <a:t>Illeum</a:t>
            </a:r>
            <a:endParaRPr lang="en-GB" dirty="0"/>
          </a:p>
          <a:p>
            <a:endParaRPr lang="en-GB" dirty="0"/>
          </a:p>
        </p:txBody>
      </p:sp>
    </p:spTree>
    <p:extLst>
      <p:ext uri="{BB962C8B-B14F-4D97-AF65-F5344CB8AC3E}">
        <p14:creationId xmlns:p14="http://schemas.microsoft.com/office/powerpoint/2010/main" val="345212036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3">
            <a:extLst>
              <a:ext uri="{FF2B5EF4-FFF2-40B4-BE49-F238E27FC236}">
                <a16:creationId xmlns:a16="http://schemas.microsoft.com/office/drawing/2014/main" id="{7F0F2D38-F56D-427A-BF93-8355A00324C7}"/>
              </a:ext>
            </a:extLst>
          </p:cNvPr>
          <p:cNvSpPr txBox="1">
            <a:spLocks noChangeArrowheads="1"/>
          </p:cNvSpPr>
          <p:nvPr/>
        </p:nvSpPr>
        <p:spPr bwMode="auto">
          <a:xfrm>
            <a:off x="3657600" y="101601"/>
            <a:ext cx="5080000" cy="379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50000"/>
              </a:spcBef>
              <a:buFontTx/>
              <a:buNone/>
            </a:pPr>
            <a:r>
              <a:rPr lang="en-GB" altLang="en-US" sz="933">
                <a:latin typeface="Comic Sans MS" panose="030F0702030302020204" pitchFamily="66" charset="0"/>
              </a:rPr>
              <a:t>Use the names of the parts of the digestive system below to fill in the gaps on the diagram.      Then match up the structures to their functions.</a:t>
            </a:r>
          </a:p>
        </p:txBody>
      </p:sp>
      <p:sp>
        <p:nvSpPr>
          <p:cNvPr id="4099" name="Text Box 4">
            <a:extLst>
              <a:ext uri="{FF2B5EF4-FFF2-40B4-BE49-F238E27FC236}">
                <a16:creationId xmlns:a16="http://schemas.microsoft.com/office/drawing/2014/main" id="{CC083F7F-9210-4725-B139-21938F698BAD}"/>
              </a:ext>
            </a:extLst>
          </p:cNvPr>
          <p:cNvSpPr txBox="1">
            <a:spLocks noChangeArrowheads="1"/>
          </p:cNvSpPr>
          <p:nvPr/>
        </p:nvSpPr>
        <p:spPr bwMode="auto">
          <a:xfrm>
            <a:off x="3759200" y="3651250"/>
            <a:ext cx="914400" cy="21544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4.  Mouth</a:t>
            </a:r>
          </a:p>
        </p:txBody>
      </p:sp>
      <p:sp>
        <p:nvSpPr>
          <p:cNvPr id="4100" name="Text Box 5">
            <a:extLst>
              <a:ext uri="{FF2B5EF4-FFF2-40B4-BE49-F238E27FC236}">
                <a16:creationId xmlns:a16="http://schemas.microsoft.com/office/drawing/2014/main" id="{81DDA2CB-8405-4460-9AF1-17E0C0EBA006}"/>
              </a:ext>
            </a:extLst>
          </p:cNvPr>
          <p:cNvSpPr txBox="1">
            <a:spLocks noChangeArrowheads="1"/>
          </p:cNvSpPr>
          <p:nvPr/>
        </p:nvSpPr>
        <p:spPr bwMode="auto">
          <a:xfrm>
            <a:off x="3759200" y="2279650"/>
            <a:ext cx="914400" cy="21544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Salivary glands</a:t>
            </a:r>
          </a:p>
        </p:txBody>
      </p:sp>
      <p:sp>
        <p:nvSpPr>
          <p:cNvPr id="4101" name="Text Box 6">
            <a:extLst>
              <a:ext uri="{FF2B5EF4-FFF2-40B4-BE49-F238E27FC236}">
                <a16:creationId xmlns:a16="http://schemas.microsoft.com/office/drawing/2014/main" id="{3D6E5148-8017-40B7-917D-98B40BCC9CC8}"/>
              </a:ext>
            </a:extLst>
          </p:cNvPr>
          <p:cNvSpPr txBox="1">
            <a:spLocks noChangeArrowheads="1"/>
          </p:cNvSpPr>
          <p:nvPr/>
        </p:nvSpPr>
        <p:spPr bwMode="auto">
          <a:xfrm>
            <a:off x="3759200" y="4108450"/>
            <a:ext cx="914400" cy="21544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5.  Oesophagus</a:t>
            </a:r>
          </a:p>
        </p:txBody>
      </p:sp>
      <p:sp>
        <p:nvSpPr>
          <p:cNvPr id="4102" name="Text Box 7">
            <a:extLst>
              <a:ext uri="{FF2B5EF4-FFF2-40B4-BE49-F238E27FC236}">
                <a16:creationId xmlns:a16="http://schemas.microsoft.com/office/drawing/2014/main" id="{14C10C84-A5EB-4CCA-B13A-8DDF9E1E0171}"/>
              </a:ext>
            </a:extLst>
          </p:cNvPr>
          <p:cNvSpPr txBox="1">
            <a:spLocks noChangeArrowheads="1"/>
          </p:cNvSpPr>
          <p:nvPr/>
        </p:nvSpPr>
        <p:spPr bwMode="auto">
          <a:xfrm>
            <a:off x="3759200" y="1822450"/>
            <a:ext cx="914400" cy="21544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2.  Stomach</a:t>
            </a:r>
          </a:p>
        </p:txBody>
      </p:sp>
      <p:sp>
        <p:nvSpPr>
          <p:cNvPr id="4103" name="Text Box 8">
            <a:extLst>
              <a:ext uri="{FF2B5EF4-FFF2-40B4-BE49-F238E27FC236}">
                <a16:creationId xmlns:a16="http://schemas.microsoft.com/office/drawing/2014/main" id="{6ED0E20B-438F-4155-8C93-7DFB69CC9E8E}"/>
              </a:ext>
            </a:extLst>
          </p:cNvPr>
          <p:cNvSpPr txBox="1">
            <a:spLocks noChangeArrowheads="1"/>
          </p:cNvSpPr>
          <p:nvPr/>
        </p:nvSpPr>
        <p:spPr bwMode="auto">
          <a:xfrm>
            <a:off x="3759200" y="1416050"/>
            <a:ext cx="914400" cy="21544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  Liver</a:t>
            </a:r>
          </a:p>
        </p:txBody>
      </p:sp>
      <p:sp>
        <p:nvSpPr>
          <p:cNvPr id="4104" name="Text Box 9">
            <a:extLst>
              <a:ext uri="{FF2B5EF4-FFF2-40B4-BE49-F238E27FC236}">
                <a16:creationId xmlns:a16="http://schemas.microsoft.com/office/drawing/2014/main" id="{12132683-B946-460F-88FA-29D1A31F1310}"/>
              </a:ext>
            </a:extLst>
          </p:cNvPr>
          <p:cNvSpPr txBox="1">
            <a:spLocks noChangeArrowheads="1"/>
          </p:cNvSpPr>
          <p:nvPr/>
        </p:nvSpPr>
        <p:spPr bwMode="auto">
          <a:xfrm>
            <a:off x="3759200" y="2736850"/>
            <a:ext cx="914400" cy="21544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Pancreas</a:t>
            </a:r>
          </a:p>
        </p:txBody>
      </p:sp>
      <p:sp>
        <p:nvSpPr>
          <p:cNvPr id="4105" name="Text Box 10">
            <a:extLst>
              <a:ext uri="{FF2B5EF4-FFF2-40B4-BE49-F238E27FC236}">
                <a16:creationId xmlns:a16="http://schemas.microsoft.com/office/drawing/2014/main" id="{F9F41C19-2BF0-4460-84F4-FD6E448FEBCA}"/>
              </a:ext>
            </a:extLst>
          </p:cNvPr>
          <p:cNvSpPr txBox="1">
            <a:spLocks noChangeArrowheads="1"/>
          </p:cNvSpPr>
          <p:nvPr/>
        </p:nvSpPr>
        <p:spPr bwMode="auto">
          <a:xfrm>
            <a:off x="3759200" y="558800"/>
            <a:ext cx="914400" cy="21544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1.  Duodenum</a:t>
            </a:r>
          </a:p>
        </p:txBody>
      </p:sp>
      <p:sp>
        <p:nvSpPr>
          <p:cNvPr id="4106" name="Text Box 11">
            <a:extLst>
              <a:ext uri="{FF2B5EF4-FFF2-40B4-BE49-F238E27FC236}">
                <a16:creationId xmlns:a16="http://schemas.microsoft.com/office/drawing/2014/main" id="{25220CD7-10A7-4D4E-9239-91F45F63B023}"/>
              </a:ext>
            </a:extLst>
          </p:cNvPr>
          <p:cNvSpPr txBox="1">
            <a:spLocks noChangeArrowheads="1"/>
          </p:cNvSpPr>
          <p:nvPr/>
        </p:nvSpPr>
        <p:spPr bwMode="auto">
          <a:xfrm>
            <a:off x="3759200" y="5480050"/>
            <a:ext cx="914400" cy="21544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8.  Ileum</a:t>
            </a:r>
          </a:p>
        </p:txBody>
      </p:sp>
      <p:sp>
        <p:nvSpPr>
          <p:cNvPr id="4107" name="Text Box 12">
            <a:extLst>
              <a:ext uri="{FF2B5EF4-FFF2-40B4-BE49-F238E27FC236}">
                <a16:creationId xmlns:a16="http://schemas.microsoft.com/office/drawing/2014/main" id="{7E791CB6-B299-4125-BB47-6651709E599E}"/>
              </a:ext>
            </a:extLst>
          </p:cNvPr>
          <p:cNvSpPr txBox="1">
            <a:spLocks noChangeArrowheads="1"/>
          </p:cNvSpPr>
          <p:nvPr/>
        </p:nvSpPr>
        <p:spPr bwMode="auto">
          <a:xfrm>
            <a:off x="3759200" y="965200"/>
            <a:ext cx="914400" cy="21544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 Appendix</a:t>
            </a:r>
          </a:p>
        </p:txBody>
      </p:sp>
      <p:sp>
        <p:nvSpPr>
          <p:cNvPr id="4108" name="Text Box 13">
            <a:extLst>
              <a:ext uri="{FF2B5EF4-FFF2-40B4-BE49-F238E27FC236}">
                <a16:creationId xmlns:a16="http://schemas.microsoft.com/office/drawing/2014/main" id="{CE4244CE-3D90-4F62-BA34-19892E3A352E}"/>
              </a:ext>
            </a:extLst>
          </p:cNvPr>
          <p:cNvSpPr txBox="1">
            <a:spLocks noChangeArrowheads="1"/>
          </p:cNvSpPr>
          <p:nvPr/>
        </p:nvSpPr>
        <p:spPr bwMode="auto">
          <a:xfrm>
            <a:off x="3759200" y="5022850"/>
            <a:ext cx="914400" cy="21544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7.  Colon</a:t>
            </a:r>
          </a:p>
        </p:txBody>
      </p:sp>
      <p:sp>
        <p:nvSpPr>
          <p:cNvPr id="4109" name="Text Box 14">
            <a:extLst>
              <a:ext uri="{FF2B5EF4-FFF2-40B4-BE49-F238E27FC236}">
                <a16:creationId xmlns:a16="http://schemas.microsoft.com/office/drawing/2014/main" id="{31C1E316-21AB-4030-B0D3-A9D9E4A60963}"/>
              </a:ext>
            </a:extLst>
          </p:cNvPr>
          <p:cNvSpPr txBox="1">
            <a:spLocks noChangeArrowheads="1"/>
          </p:cNvSpPr>
          <p:nvPr/>
        </p:nvSpPr>
        <p:spPr bwMode="auto">
          <a:xfrm>
            <a:off x="3759200" y="3194050"/>
            <a:ext cx="914400" cy="21544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3.  Rectum</a:t>
            </a:r>
          </a:p>
        </p:txBody>
      </p:sp>
      <p:sp>
        <p:nvSpPr>
          <p:cNvPr id="4110" name="Text Box 15">
            <a:extLst>
              <a:ext uri="{FF2B5EF4-FFF2-40B4-BE49-F238E27FC236}">
                <a16:creationId xmlns:a16="http://schemas.microsoft.com/office/drawing/2014/main" id="{C2F1866F-657A-4CF9-ABAA-1EFEA18E45F0}"/>
              </a:ext>
            </a:extLst>
          </p:cNvPr>
          <p:cNvSpPr txBox="1">
            <a:spLocks noChangeArrowheads="1"/>
          </p:cNvSpPr>
          <p:nvPr/>
        </p:nvSpPr>
        <p:spPr bwMode="auto">
          <a:xfrm>
            <a:off x="3759200" y="4565650"/>
            <a:ext cx="914400" cy="21544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6.  Anus</a:t>
            </a:r>
          </a:p>
        </p:txBody>
      </p:sp>
      <p:sp>
        <p:nvSpPr>
          <p:cNvPr id="4111" name="Text Box 16">
            <a:extLst>
              <a:ext uri="{FF2B5EF4-FFF2-40B4-BE49-F238E27FC236}">
                <a16:creationId xmlns:a16="http://schemas.microsoft.com/office/drawing/2014/main" id="{124C51F3-18CF-41B3-84AD-FAE45673FC56}"/>
              </a:ext>
            </a:extLst>
          </p:cNvPr>
          <p:cNvSpPr txBox="1">
            <a:spLocks noChangeArrowheads="1"/>
          </p:cNvSpPr>
          <p:nvPr/>
        </p:nvSpPr>
        <p:spPr bwMode="auto">
          <a:xfrm>
            <a:off x="6392333" y="558800"/>
            <a:ext cx="2040467" cy="21544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Where the faeces is stored.</a:t>
            </a:r>
          </a:p>
        </p:txBody>
      </p:sp>
      <p:sp>
        <p:nvSpPr>
          <p:cNvPr id="4112" name="Text Box 17">
            <a:extLst>
              <a:ext uri="{FF2B5EF4-FFF2-40B4-BE49-F238E27FC236}">
                <a16:creationId xmlns:a16="http://schemas.microsoft.com/office/drawing/2014/main" id="{2DE4D711-2A01-4D52-9A41-E1CCAFA0AB25}"/>
              </a:ext>
            </a:extLst>
          </p:cNvPr>
          <p:cNvSpPr txBox="1">
            <a:spLocks noChangeArrowheads="1"/>
          </p:cNvSpPr>
          <p:nvPr/>
        </p:nvSpPr>
        <p:spPr bwMode="auto">
          <a:xfrm>
            <a:off x="6198659" y="914400"/>
            <a:ext cx="2284941" cy="33855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Produce saliva which contains the enzyme </a:t>
            </a:r>
            <a:r>
              <a:rPr lang="en-GB" altLang="en-US" sz="800" b="1">
                <a:latin typeface="Comic Sans MS" panose="030F0702030302020204" pitchFamily="66" charset="0"/>
              </a:rPr>
              <a:t>salivary amylase.</a:t>
            </a:r>
            <a:endParaRPr lang="en-GB" altLang="en-US" sz="800">
              <a:latin typeface="Comic Sans MS" panose="030F0702030302020204" pitchFamily="66" charset="0"/>
            </a:endParaRPr>
          </a:p>
        </p:txBody>
      </p:sp>
      <p:sp>
        <p:nvSpPr>
          <p:cNvPr id="4113" name="Text Box 18">
            <a:extLst>
              <a:ext uri="{FF2B5EF4-FFF2-40B4-BE49-F238E27FC236}">
                <a16:creationId xmlns:a16="http://schemas.microsoft.com/office/drawing/2014/main" id="{5AE89A88-32EA-4121-AB23-E9AB29DA76A0}"/>
              </a:ext>
            </a:extLst>
          </p:cNvPr>
          <p:cNvSpPr txBox="1">
            <a:spLocks noChangeArrowheads="1"/>
          </p:cNvSpPr>
          <p:nvPr/>
        </p:nvSpPr>
        <p:spPr bwMode="auto">
          <a:xfrm>
            <a:off x="5994400" y="1422400"/>
            <a:ext cx="2489200" cy="21544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Food is chewed up by teeth here and swallowed.</a:t>
            </a:r>
          </a:p>
        </p:txBody>
      </p:sp>
      <p:sp>
        <p:nvSpPr>
          <p:cNvPr id="4114" name="Text Box 19">
            <a:extLst>
              <a:ext uri="{FF2B5EF4-FFF2-40B4-BE49-F238E27FC236}">
                <a16:creationId xmlns:a16="http://schemas.microsoft.com/office/drawing/2014/main" id="{FD36C85C-63E5-4168-9ED0-3D8E7BEEF47A}"/>
              </a:ext>
            </a:extLst>
          </p:cNvPr>
          <p:cNvSpPr txBox="1">
            <a:spLocks noChangeArrowheads="1"/>
          </p:cNvSpPr>
          <p:nvPr/>
        </p:nvSpPr>
        <p:spPr bwMode="auto">
          <a:xfrm>
            <a:off x="6117167" y="1791759"/>
            <a:ext cx="2366433" cy="33855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Tube that connects the mouth to the stomach.</a:t>
            </a:r>
          </a:p>
        </p:txBody>
      </p:sp>
      <p:sp>
        <p:nvSpPr>
          <p:cNvPr id="4115" name="Text Box 20">
            <a:extLst>
              <a:ext uri="{FF2B5EF4-FFF2-40B4-BE49-F238E27FC236}">
                <a16:creationId xmlns:a16="http://schemas.microsoft.com/office/drawing/2014/main" id="{8F14769E-D2DB-4892-95D1-0E82C48180BD}"/>
              </a:ext>
            </a:extLst>
          </p:cNvPr>
          <p:cNvSpPr txBox="1">
            <a:spLocks noChangeArrowheads="1"/>
          </p:cNvSpPr>
          <p:nvPr/>
        </p:nvSpPr>
        <p:spPr bwMode="auto">
          <a:xfrm>
            <a:off x="6556376" y="2604559"/>
            <a:ext cx="1876425" cy="21544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Faeces leave the body here.</a:t>
            </a:r>
          </a:p>
        </p:txBody>
      </p:sp>
      <p:sp>
        <p:nvSpPr>
          <p:cNvPr id="4116" name="Text Box 21">
            <a:extLst>
              <a:ext uri="{FF2B5EF4-FFF2-40B4-BE49-F238E27FC236}">
                <a16:creationId xmlns:a16="http://schemas.microsoft.com/office/drawing/2014/main" id="{71DB79BE-40F2-4C65-8C48-4D1E4A2E30B5}"/>
              </a:ext>
            </a:extLst>
          </p:cNvPr>
          <p:cNvSpPr txBox="1">
            <a:spLocks noChangeArrowheads="1"/>
          </p:cNvSpPr>
          <p:nvPr/>
        </p:nvSpPr>
        <p:spPr bwMode="auto">
          <a:xfrm>
            <a:off x="5486400" y="2990850"/>
            <a:ext cx="2915709" cy="33855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This organ produces </a:t>
            </a:r>
            <a:r>
              <a:rPr lang="en-GB" altLang="en-US" sz="800" b="1">
                <a:latin typeface="Comic Sans MS" panose="030F0702030302020204" pitchFamily="66" charset="0"/>
              </a:rPr>
              <a:t>amylase,</a:t>
            </a:r>
            <a:r>
              <a:rPr lang="en-GB" altLang="en-US" sz="800">
                <a:latin typeface="Comic Sans MS" panose="030F0702030302020204" pitchFamily="66" charset="0"/>
              </a:rPr>
              <a:t> </a:t>
            </a:r>
            <a:r>
              <a:rPr lang="en-GB" altLang="en-US" sz="800" b="1">
                <a:latin typeface="Comic Sans MS" panose="030F0702030302020204" pitchFamily="66" charset="0"/>
              </a:rPr>
              <a:t>lipase</a:t>
            </a:r>
            <a:r>
              <a:rPr lang="en-GB" altLang="en-US" sz="800">
                <a:latin typeface="Comic Sans MS" panose="030F0702030302020204" pitchFamily="66" charset="0"/>
              </a:rPr>
              <a:t> and</a:t>
            </a:r>
            <a:r>
              <a:rPr lang="en-GB" altLang="en-US" sz="800" b="1">
                <a:latin typeface="Comic Sans MS" panose="030F0702030302020204" pitchFamily="66" charset="0"/>
              </a:rPr>
              <a:t> protease</a:t>
            </a:r>
            <a:r>
              <a:rPr lang="en-GB" altLang="en-US" sz="800">
                <a:latin typeface="Comic Sans MS" panose="030F0702030302020204" pitchFamily="66" charset="0"/>
              </a:rPr>
              <a:t> enzymes and releases them into the duodenum.</a:t>
            </a:r>
          </a:p>
        </p:txBody>
      </p:sp>
      <p:sp>
        <p:nvSpPr>
          <p:cNvPr id="4117" name="Text Box 22">
            <a:extLst>
              <a:ext uri="{FF2B5EF4-FFF2-40B4-BE49-F238E27FC236}">
                <a16:creationId xmlns:a16="http://schemas.microsoft.com/office/drawing/2014/main" id="{4A1BE3CD-E82F-431C-ACFE-7F03F543E754}"/>
              </a:ext>
            </a:extLst>
          </p:cNvPr>
          <p:cNvSpPr txBox="1">
            <a:spLocks noChangeArrowheads="1"/>
          </p:cNvSpPr>
          <p:nvPr/>
        </p:nvSpPr>
        <p:spPr bwMode="auto">
          <a:xfrm>
            <a:off x="5689600" y="3556000"/>
            <a:ext cx="2692400" cy="33855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This organ contains the enzymes </a:t>
            </a:r>
            <a:r>
              <a:rPr lang="en-GB" altLang="en-US" sz="800" b="1">
                <a:latin typeface="Comic Sans MS" panose="030F0702030302020204" pitchFamily="66" charset="0"/>
              </a:rPr>
              <a:t>pepsin </a:t>
            </a:r>
            <a:r>
              <a:rPr lang="en-GB" altLang="en-US" sz="800">
                <a:latin typeface="Comic Sans MS" panose="030F0702030302020204" pitchFamily="66" charset="0"/>
              </a:rPr>
              <a:t>(a protease)</a:t>
            </a:r>
            <a:r>
              <a:rPr lang="en-GB" altLang="en-US" sz="800" b="1">
                <a:latin typeface="Comic Sans MS" panose="030F0702030302020204" pitchFamily="66" charset="0"/>
              </a:rPr>
              <a:t> </a:t>
            </a:r>
            <a:r>
              <a:rPr lang="en-GB" altLang="en-US" sz="800">
                <a:latin typeface="Comic Sans MS" panose="030F0702030302020204" pitchFamily="66" charset="0"/>
              </a:rPr>
              <a:t>and also hydrochloric acid to kill bacteria.  </a:t>
            </a:r>
          </a:p>
        </p:txBody>
      </p:sp>
      <p:sp>
        <p:nvSpPr>
          <p:cNvPr id="4118" name="Text Box 23">
            <a:extLst>
              <a:ext uri="{FF2B5EF4-FFF2-40B4-BE49-F238E27FC236}">
                <a16:creationId xmlns:a16="http://schemas.microsoft.com/office/drawing/2014/main" id="{9FE32C27-6B4B-44B4-B1B2-5FC5DCBC470E}"/>
              </a:ext>
            </a:extLst>
          </p:cNvPr>
          <p:cNvSpPr txBox="1">
            <a:spLocks noChangeArrowheads="1"/>
          </p:cNvSpPr>
          <p:nvPr/>
        </p:nvSpPr>
        <p:spPr bwMode="auto">
          <a:xfrm>
            <a:off x="6025092" y="4572000"/>
            <a:ext cx="2407708" cy="46166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This organ produces bile which is used to break down large fat globules into smaller droplets.  </a:t>
            </a:r>
          </a:p>
        </p:txBody>
      </p:sp>
      <p:sp>
        <p:nvSpPr>
          <p:cNvPr id="4119" name="Text Box 24">
            <a:extLst>
              <a:ext uri="{FF2B5EF4-FFF2-40B4-BE49-F238E27FC236}">
                <a16:creationId xmlns:a16="http://schemas.microsoft.com/office/drawing/2014/main" id="{FBA9F784-86B1-4A9C-847A-6FA2E673893C}"/>
              </a:ext>
            </a:extLst>
          </p:cNvPr>
          <p:cNvSpPr txBox="1">
            <a:spLocks noChangeArrowheads="1"/>
          </p:cNvSpPr>
          <p:nvPr/>
        </p:nvSpPr>
        <p:spPr bwMode="auto">
          <a:xfrm>
            <a:off x="6025092" y="4114800"/>
            <a:ext cx="2407708" cy="33855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This is where absorption of the food molecules into the bloodstream takes place.  </a:t>
            </a:r>
          </a:p>
        </p:txBody>
      </p:sp>
      <p:sp>
        <p:nvSpPr>
          <p:cNvPr id="4120" name="Text Box 25">
            <a:extLst>
              <a:ext uri="{FF2B5EF4-FFF2-40B4-BE49-F238E27FC236}">
                <a16:creationId xmlns:a16="http://schemas.microsoft.com/office/drawing/2014/main" id="{DBC4AFC6-82A6-43EF-BF6D-BD70017F39DB}"/>
              </a:ext>
            </a:extLst>
          </p:cNvPr>
          <p:cNvSpPr txBox="1">
            <a:spLocks noChangeArrowheads="1"/>
          </p:cNvSpPr>
          <p:nvPr/>
        </p:nvSpPr>
        <p:spPr bwMode="auto">
          <a:xfrm>
            <a:off x="6025092" y="5080000"/>
            <a:ext cx="2407708" cy="21544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Water from the waste food is absorbed here.</a:t>
            </a:r>
          </a:p>
        </p:txBody>
      </p:sp>
      <p:sp>
        <p:nvSpPr>
          <p:cNvPr id="4121" name="Text Box 26">
            <a:extLst>
              <a:ext uri="{FF2B5EF4-FFF2-40B4-BE49-F238E27FC236}">
                <a16:creationId xmlns:a16="http://schemas.microsoft.com/office/drawing/2014/main" id="{5B69575A-92A7-4FB9-B0AC-5B25BA34DB27}"/>
              </a:ext>
            </a:extLst>
          </p:cNvPr>
          <p:cNvSpPr txBox="1">
            <a:spLocks noChangeArrowheads="1"/>
          </p:cNvSpPr>
          <p:nvPr/>
        </p:nvSpPr>
        <p:spPr bwMode="auto">
          <a:xfrm>
            <a:off x="5842000" y="5435600"/>
            <a:ext cx="2590800" cy="33855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This part of the large intestine has no use in humans except to cause a lot of pain if it bursts!</a:t>
            </a:r>
          </a:p>
        </p:txBody>
      </p:sp>
      <p:sp>
        <p:nvSpPr>
          <p:cNvPr id="4123" name="Text Box 30">
            <a:extLst>
              <a:ext uri="{FF2B5EF4-FFF2-40B4-BE49-F238E27FC236}">
                <a16:creationId xmlns:a16="http://schemas.microsoft.com/office/drawing/2014/main" id="{7FBAD9C9-549B-402E-B706-18AAD1E42C74}"/>
              </a:ext>
            </a:extLst>
          </p:cNvPr>
          <p:cNvSpPr txBox="1">
            <a:spLocks noChangeArrowheads="1"/>
          </p:cNvSpPr>
          <p:nvPr/>
        </p:nvSpPr>
        <p:spPr bwMode="auto">
          <a:xfrm>
            <a:off x="5842000" y="2198159"/>
            <a:ext cx="2641600" cy="33855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eaLnBrk="1" hangingPunct="1">
              <a:spcBef>
                <a:spcPct val="50000"/>
              </a:spcBef>
              <a:buFontTx/>
              <a:buNone/>
            </a:pPr>
            <a:r>
              <a:rPr lang="en-GB" altLang="en-US" sz="800">
                <a:latin typeface="Comic Sans MS" panose="030F0702030302020204" pitchFamily="66" charset="0"/>
              </a:rPr>
              <a:t>This is where the food comes into contact with bile.</a:t>
            </a:r>
          </a:p>
        </p:txBody>
      </p:sp>
      <p:cxnSp>
        <p:nvCxnSpPr>
          <p:cNvPr id="3" name="Straight Arrow Connector 2">
            <a:extLst>
              <a:ext uri="{FF2B5EF4-FFF2-40B4-BE49-F238E27FC236}">
                <a16:creationId xmlns:a16="http://schemas.microsoft.com/office/drawing/2014/main" id="{18F548B6-125B-4C44-A12D-34961A5B3588}"/>
              </a:ext>
            </a:extLst>
          </p:cNvPr>
          <p:cNvCxnSpPr>
            <a:stCxn id="4104" idx="3"/>
            <a:endCxn id="4116" idx="1"/>
          </p:cNvCxnSpPr>
          <p:nvPr/>
        </p:nvCxnSpPr>
        <p:spPr>
          <a:xfrm>
            <a:off x="4673600" y="2844572"/>
            <a:ext cx="812800" cy="31555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a16="http://schemas.microsoft.com/office/drawing/2014/main" id="{96C78CCA-9016-42A0-B132-3F1F1A01A3FC}"/>
              </a:ext>
            </a:extLst>
          </p:cNvPr>
          <p:cNvCxnSpPr>
            <a:stCxn id="4100" idx="3"/>
            <a:endCxn id="4112" idx="1"/>
          </p:cNvCxnSpPr>
          <p:nvPr/>
        </p:nvCxnSpPr>
        <p:spPr>
          <a:xfrm flipV="1">
            <a:off x="4673600" y="1083677"/>
            <a:ext cx="1525059" cy="13036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0815153A-A034-4842-A75D-DD2CC11DE91D}"/>
              </a:ext>
            </a:extLst>
          </p:cNvPr>
          <p:cNvCxnSpPr>
            <a:stCxn id="4121" idx="1"/>
          </p:cNvCxnSpPr>
          <p:nvPr/>
        </p:nvCxnSpPr>
        <p:spPr>
          <a:xfrm flipH="1" flipV="1">
            <a:off x="4379053" y="1083846"/>
            <a:ext cx="1462947" cy="452103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0253888C-27D4-4028-B048-701BF10C2098}"/>
              </a:ext>
            </a:extLst>
          </p:cNvPr>
          <p:cNvCxnSpPr>
            <a:stCxn id="4113" idx="1"/>
          </p:cNvCxnSpPr>
          <p:nvPr/>
        </p:nvCxnSpPr>
        <p:spPr>
          <a:xfrm flipH="1">
            <a:off x="4462943" y="1530122"/>
            <a:ext cx="1531457" cy="22029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4D281DE5-37F1-4A30-B9B4-2A3A767BE4CE}"/>
              </a:ext>
            </a:extLst>
          </p:cNvPr>
          <p:cNvCxnSpPr>
            <a:stCxn id="4114" idx="1"/>
          </p:cNvCxnSpPr>
          <p:nvPr/>
        </p:nvCxnSpPr>
        <p:spPr>
          <a:xfrm flipH="1">
            <a:off x="4379053" y="1961036"/>
            <a:ext cx="1738114" cy="226701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AA0B1966-834F-4DDA-9975-843C52AA9A0E}"/>
              </a:ext>
            </a:extLst>
          </p:cNvPr>
          <p:cNvCxnSpPr/>
          <p:nvPr/>
        </p:nvCxnSpPr>
        <p:spPr>
          <a:xfrm flipV="1">
            <a:off x="4462943" y="4236440"/>
            <a:ext cx="1734659" cy="136843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6CAA7524-0427-48CA-AA92-D283C47AEC74}"/>
              </a:ext>
            </a:extLst>
          </p:cNvPr>
          <p:cNvCxnSpPr>
            <a:endCxn id="4103" idx="0"/>
          </p:cNvCxnSpPr>
          <p:nvPr/>
        </p:nvCxnSpPr>
        <p:spPr>
          <a:xfrm flipH="1" flipV="1">
            <a:off x="4216400" y="1416050"/>
            <a:ext cx="2066954" cy="33650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A216ED52-F54D-4938-A01A-8972408D5813}"/>
              </a:ext>
            </a:extLst>
          </p:cNvPr>
          <p:cNvCxnSpPr>
            <a:stCxn id="4108" idx="3"/>
          </p:cNvCxnSpPr>
          <p:nvPr/>
        </p:nvCxnSpPr>
        <p:spPr>
          <a:xfrm>
            <a:off x="4673600" y="5130572"/>
            <a:ext cx="1785923" cy="1077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9942ECB7-DEB5-498E-9303-3F4673439481}"/>
              </a:ext>
            </a:extLst>
          </p:cNvPr>
          <p:cNvCxnSpPr/>
          <p:nvPr/>
        </p:nvCxnSpPr>
        <p:spPr>
          <a:xfrm>
            <a:off x="4311941" y="1961036"/>
            <a:ext cx="1593909" cy="17720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3A236CB7-FBE3-46F7-BB4D-23D39A76886A}"/>
              </a:ext>
            </a:extLst>
          </p:cNvPr>
          <p:cNvSpPr/>
          <p:nvPr/>
        </p:nvSpPr>
        <p:spPr>
          <a:xfrm>
            <a:off x="5842000" y="2387372"/>
            <a:ext cx="45719"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2" name="Straight Arrow Connector 21">
            <a:extLst>
              <a:ext uri="{FF2B5EF4-FFF2-40B4-BE49-F238E27FC236}">
                <a16:creationId xmlns:a16="http://schemas.microsoft.com/office/drawing/2014/main" id="{4A22230B-8967-498B-9496-57C603B9B04A}"/>
              </a:ext>
            </a:extLst>
          </p:cNvPr>
          <p:cNvCxnSpPr/>
          <p:nvPr/>
        </p:nvCxnSpPr>
        <p:spPr>
          <a:xfrm flipH="1" flipV="1">
            <a:off x="4550833" y="658920"/>
            <a:ext cx="1375057" cy="18156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40D7E3E1-092E-460D-A6D7-51E921032F3F}"/>
              </a:ext>
            </a:extLst>
          </p:cNvPr>
          <p:cNvCxnSpPr/>
          <p:nvPr/>
        </p:nvCxnSpPr>
        <p:spPr>
          <a:xfrm flipV="1">
            <a:off x="4462943" y="588786"/>
            <a:ext cx="2170690" cy="271761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DE2A6B32-2576-45BE-B264-1F06BE6E933C}"/>
              </a:ext>
            </a:extLst>
          </p:cNvPr>
          <p:cNvCxnSpPr>
            <a:stCxn id="4115" idx="1"/>
          </p:cNvCxnSpPr>
          <p:nvPr/>
        </p:nvCxnSpPr>
        <p:spPr>
          <a:xfrm flipH="1">
            <a:off x="4462943" y="2712281"/>
            <a:ext cx="2093433" cy="202245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Rectangle 2">
            <a:extLst>
              <a:ext uri="{FF2B5EF4-FFF2-40B4-BE49-F238E27FC236}">
                <a16:creationId xmlns:a16="http://schemas.microsoft.com/office/drawing/2014/main" id="{EABB464D-A72B-4A67-8C5F-1E57F77FDF81}"/>
              </a:ext>
            </a:extLst>
          </p:cNvPr>
          <p:cNvSpPr>
            <a:spLocks noGrp="1" noChangeArrowheads="1"/>
          </p:cNvSpPr>
          <p:nvPr>
            <p:ph type="title"/>
          </p:nvPr>
        </p:nvSpPr>
        <p:spPr>
          <a:xfrm>
            <a:off x="841248" y="548640"/>
            <a:ext cx="3600860" cy="5431536"/>
          </a:xfrm>
        </p:spPr>
        <p:txBody>
          <a:bodyPr>
            <a:normAutofit/>
          </a:bodyPr>
          <a:lstStyle/>
          <a:p>
            <a:pPr eaLnBrk="1" hangingPunct="1"/>
            <a:r>
              <a:rPr lang="en-US" altLang="en-US" sz="5400">
                <a:latin typeface="Comic Sans MS" panose="030F0702030302020204" pitchFamily="66" charset="0"/>
              </a:rPr>
              <a:t>Processing food</a:t>
            </a:r>
          </a:p>
        </p:txBody>
      </p:sp>
      <p:sp>
        <p:nvSpPr>
          <p:cNvPr id="7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5" name="Rectangle 3">
            <a:extLst>
              <a:ext uri="{FF2B5EF4-FFF2-40B4-BE49-F238E27FC236}">
                <a16:creationId xmlns:a16="http://schemas.microsoft.com/office/drawing/2014/main" id="{842ACBC2-79AD-4614-BF78-D01992289812}"/>
              </a:ext>
            </a:extLst>
          </p:cNvPr>
          <p:cNvSpPr>
            <a:spLocks noGrp="1" noChangeArrowheads="1"/>
          </p:cNvSpPr>
          <p:nvPr>
            <p:ph type="body" idx="1"/>
          </p:nvPr>
        </p:nvSpPr>
        <p:spPr>
          <a:xfrm>
            <a:off x="5126418" y="552091"/>
            <a:ext cx="6224335" cy="5431536"/>
          </a:xfrm>
        </p:spPr>
        <p:txBody>
          <a:bodyPr anchor="ctr">
            <a:normAutofit/>
          </a:bodyPr>
          <a:lstStyle/>
          <a:p>
            <a:pPr marL="457200" indent="-457200">
              <a:buFontTx/>
              <a:buAutoNum type="arabicPeriod"/>
            </a:pPr>
            <a:r>
              <a:rPr lang="en-US" altLang="en-US" sz="2200" b="1">
                <a:latin typeface="Comic Sans MS" panose="030F0702030302020204" pitchFamily="66" charset="0"/>
              </a:rPr>
              <a:t>Ingestion</a:t>
            </a:r>
            <a:r>
              <a:rPr lang="en-US" altLang="en-US" sz="2200">
                <a:latin typeface="Comic Sans MS" panose="030F0702030302020204" pitchFamily="66" charset="0"/>
              </a:rPr>
              <a:t>- process of taking food into the digestive system so that it may be hydrolised or digested.</a:t>
            </a:r>
          </a:p>
          <a:p>
            <a:pPr marL="457200" indent="-457200">
              <a:buFontTx/>
              <a:buAutoNum type="arabicPeriod"/>
            </a:pPr>
            <a:endParaRPr lang="en-US" altLang="en-US" sz="2200">
              <a:latin typeface="Comic Sans MS" panose="030F0702030302020204" pitchFamily="66" charset="0"/>
            </a:endParaRPr>
          </a:p>
          <a:p>
            <a:pPr marL="457200" indent="-457200">
              <a:buFontTx/>
              <a:buAutoNum type="arabicPeriod"/>
            </a:pPr>
            <a:r>
              <a:rPr lang="en-US" altLang="en-US" sz="2200" b="1">
                <a:latin typeface="Comic Sans MS" panose="030F0702030302020204" pitchFamily="66" charset="0"/>
              </a:rPr>
              <a:t>Digestion</a:t>
            </a:r>
            <a:r>
              <a:rPr lang="en-US" altLang="en-US" sz="2200">
                <a:latin typeface="Comic Sans MS" panose="030F0702030302020204" pitchFamily="66" charset="0"/>
              </a:rPr>
              <a:t>- the breakdown of food (either chemically or mechanically) in order to utilise nutrients</a:t>
            </a:r>
          </a:p>
          <a:p>
            <a:pPr marL="457200" indent="-457200">
              <a:buFontTx/>
              <a:buAutoNum type="arabicPeriod"/>
            </a:pPr>
            <a:endParaRPr lang="en-US" altLang="en-US" sz="2200" b="1">
              <a:latin typeface="Comic Sans MS" panose="030F0702030302020204" pitchFamily="66" charset="0"/>
            </a:endParaRPr>
          </a:p>
          <a:p>
            <a:pPr marL="457200" indent="-457200">
              <a:buFontTx/>
              <a:buAutoNum type="arabicPeriod"/>
            </a:pPr>
            <a:r>
              <a:rPr lang="en-US" altLang="en-US" sz="2200" b="1">
                <a:latin typeface="Comic Sans MS" panose="030F0702030302020204" pitchFamily="66" charset="0"/>
              </a:rPr>
              <a:t>Absorption-</a:t>
            </a:r>
            <a:r>
              <a:rPr lang="en-US" altLang="en-US" sz="2200">
                <a:latin typeface="Comic Sans MS" panose="030F0702030302020204" pitchFamily="66" charset="0"/>
              </a:rPr>
              <a:t> nutrients pass from the guts to the blood   stream</a:t>
            </a:r>
          </a:p>
          <a:p>
            <a:pPr marL="457200" indent="-457200">
              <a:buFontTx/>
              <a:buAutoNum type="arabicPeriod"/>
            </a:pPr>
            <a:endParaRPr lang="en-US" altLang="en-US" sz="2200" b="1">
              <a:latin typeface="Comic Sans MS" panose="030F0702030302020204" pitchFamily="66" charset="0"/>
            </a:endParaRPr>
          </a:p>
          <a:p>
            <a:pPr marL="457200" indent="-457200">
              <a:buFontTx/>
              <a:buAutoNum type="arabicPeriod"/>
            </a:pPr>
            <a:r>
              <a:rPr lang="en-US" altLang="en-US" sz="2200" b="1">
                <a:latin typeface="Comic Sans MS" panose="030F0702030302020204" pitchFamily="66" charset="0"/>
              </a:rPr>
              <a:t>Egestion- </a:t>
            </a:r>
            <a:r>
              <a:rPr lang="en-US" altLang="en-US" sz="2200">
                <a:latin typeface="Comic Sans MS" panose="030F0702030302020204" pitchFamily="66" charset="0"/>
              </a:rPr>
              <a:t>elimination of indigested food </a:t>
            </a:r>
          </a:p>
          <a:p>
            <a:pPr marL="457200" indent="-457200">
              <a:buFontTx/>
              <a:buAutoNum type="arabicPeriod"/>
            </a:pPr>
            <a:endParaRPr lang="en-US" altLang="en-US" sz="22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 calcmode="lin" valueType="num">
                                      <p:cBhvr additive="base">
                                        <p:cTn id="7" dur="500" fill="hold"/>
                                        <p:tgtEl>
                                          <p:spTgt spid="235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3555">
                                            <p:txEl>
                                              <p:pRg st="2" end="2"/>
                                            </p:txEl>
                                          </p:spTgt>
                                        </p:tgtEl>
                                        <p:attrNameLst>
                                          <p:attrName>style.visibility</p:attrName>
                                        </p:attrNameLst>
                                      </p:cBhvr>
                                      <p:to>
                                        <p:strVal val="visible"/>
                                      </p:to>
                                    </p:set>
                                    <p:anim calcmode="lin" valueType="num">
                                      <p:cBhvr additive="base">
                                        <p:cTn id="13" dur="500" fill="hold"/>
                                        <p:tgtEl>
                                          <p:spTgt spid="2355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3555">
                                            <p:txEl>
                                              <p:pRg st="4" end="4"/>
                                            </p:txEl>
                                          </p:spTgt>
                                        </p:tgtEl>
                                        <p:attrNameLst>
                                          <p:attrName>style.visibility</p:attrName>
                                        </p:attrNameLst>
                                      </p:cBhvr>
                                      <p:to>
                                        <p:strVal val="visible"/>
                                      </p:to>
                                    </p:set>
                                    <p:anim calcmode="lin" valueType="num">
                                      <p:cBhvr additive="base">
                                        <p:cTn id="19" dur="500" fill="hold"/>
                                        <p:tgtEl>
                                          <p:spTgt spid="2355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355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3555">
                                            <p:txEl>
                                              <p:pRg st="6" end="6"/>
                                            </p:txEl>
                                          </p:spTgt>
                                        </p:tgtEl>
                                        <p:attrNameLst>
                                          <p:attrName>style.visibility</p:attrName>
                                        </p:attrNameLst>
                                      </p:cBhvr>
                                      <p:to>
                                        <p:strVal val="visible"/>
                                      </p:to>
                                    </p:set>
                                    <p:anim calcmode="lin" valueType="num">
                                      <p:cBhvr additive="base">
                                        <p:cTn id="25" dur="500" fill="hold"/>
                                        <p:tgtEl>
                                          <p:spTgt spid="23555">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355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4" descr="images-8">
            <a:extLst>
              <a:ext uri="{FF2B5EF4-FFF2-40B4-BE49-F238E27FC236}">
                <a16:creationId xmlns:a16="http://schemas.microsoft.com/office/drawing/2014/main" id="{50104C7C-E2B2-49F1-A6F0-7CDCD6CCA1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77000" y="3276600"/>
            <a:ext cx="3962400" cy="316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5" name="Rectangle 2">
            <a:extLst>
              <a:ext uri="{FF2B5EF4-FFF2-40B4-BE49-F238E27FC236}">
                <a16:creationId xmlns:a16="http://schemas.microsoft.com/office/drawing/2014/main" id="{979726B6-7466-439A-BDDB-0205E615DAFF}"/>
              </a:ext>
            </a:extLst>
          </p:cNvPr>
          <p:cNvSpPr>
            <a:spLocks noGrp="1" noChangeArrowheads="1"/>
          </p:cNvSpPr>
          <p:nvPr>
            <p:ph type="title"/>
          </p:nvPr>
        </p:nvSpPr>
        <p:spPr>
          <a:xfrm>
            <a:off x="2209800" y="0"/>
            <a:ext cx="7772400" cy="1219200"/>
          </a:xfrm>
        </p:spPr>
        <p:txBody>
          <a:bodyPr/>
          <a:lstStyle/>
          <a:p>
            <a:pPr eaLnBrk="1" hangingPunct="1"/>
            <a:r>
              <a:rPr lang="en-US" altLang="en-US" sz="6000"/>
              <a:t>Mouth</a:t>
            </a:r>
          </a:p>
        </p:txBody>
      </p:sp>
      <p:sp>
        <p:nvSpPr>
          <p:cNvPr id="5123" name="Rectangle 3">
            <a:extLst>
              <a:ext uri="{FF2B5EF4-FFF2-40B4-BE49-F238E27FC236}">
                <a16:creationId xmlns:a16="http://schemas.microsoft.com/office/drawing/2014/main" id="{679F8402-15BB-432D-965A-2235FFF249B5}"/>
              </a:ext>
            </a:extLst>
          </p:cNvPr>
          <p:cNvSpPr>
            <a:spLocks noGrp="1" noChangeArrowheads="1"/>
          </p:cNvSpPr>
          <p:nvPr>
            <p:ph type="body" idx="1"/>
          </p:nvPr>
        </p:nvSpPr>
        <p:spPr>
          <a:xfrm>
            <a:off x="2209800" y="1295400"/>
            <a:ext cx="6324600" cy="3962400"/>
          </a:xfrm>
        </p:spPr>
        <p:txBody>
          <a:bodyPr/>
          <a:lstStyle/>
          <a:p>
            <a:pPr eaLnBrk="1" hangingPunct="1">
              <a:lnSpc>
                <a:spcPct val="90000"/>
              </a:lnSpc>
            </a:pPr>
            <a:r>
              <a:rPr lang="en-US" altLang="en-US" sz="2400" b="1">
                <a:latin typeface="Comic Sans MS" panose="030F0702030302020204" pitchFamily="66" charset="0"/>
              </a:rPr>
              <a:t>Chemical</a:t>
            </a:r>
            <a:r>
              <a:rPr lang="en-US" altLang="en-US" sz="2400">
                <a:latin typeface="Comic Sans MS" panose="030F0702030302020204" pitchFamily="66" charset="0"/>
              </a:rPr>
              <a:t> and </a:t>
            </a:r>
            <a:r>
              <a:rPr lang="en-US" altLang="en-US" sz="2400" b="1">
                <a:latin typeface="Comic Sans MS" panose="030F0702030302020204" pitchFamily="66" charset="0"/>
              </a:rPr>
              <a:t>mechanical</a:t>
            </a:r>
            <a:r>
              <a:rPr lang="en-US" altLang="en-US" sz="2400">
                <a:latin typeface="Comic Sans MS" panose="030F0702030302020204" pitchFamily="66" charset="0"/>
              </a:rPr>
              <a:t> digestion</a:t>
            </a:r>
          </a:p>
          <a:p>
            <a:pPr eaLnBrk="1" hangingPunct="1">
              <a:lnSpc>
                <a:spcPct val="90000"/>
              </a:lnSpc>
            </a:pPr>
            <a:r>
              <a:rPr lang="en-US" altLang="en-US" sz="2400">
                <a:latin typeface="Comic Sans MS" panose="030F0702030302020204" pitchFamily="66" charset="0"/>
              </a:rPr>
              <a:t>Food is chewed (mechanical digestion)</a:t>
            </a:r>
          </a:p>
          <a:p>
            <a:pPr eaLnBrk="1" hangingPunct="1">
              <a:lnSpc>
                <a:spcPct val="90000"/>
              </a:lnSpc>
            </a:pPr>
            <a:r>
              <a:rPr lang="en-US" altLang="en-US" sz="2400">
                <a:latin typeface="Comic Sans MS" panose="030F0702030302020204" pitchFamily="66" charset="0"/>
              </a:rPr>
              <a:t>Amylase is released within the saliva (chemical digestion) </a:t>
            </a:r>
            <a:r>
              <a:rPr lang="en-US" altLang="en-US" sz="2400">
                <a:solidFill>
                  <a:srgbClr val="FF6600"/>
                </a:solidFill>
                <a:latin typeface="Comic Sans MS" panose="030F0702030302020204" pitchFamily="66" charset="0"/>
              </a:rPr>
              <a:t>Starch to Maltose</a:t>
            </a:r>
          </a:p>
          <a:p>
            <a:pPr eaLnBrk="1" hangingPunct="1">
              <a:lnSpc>
                <a:spcPct val="90000"/>
              </a:lnSpc>
            </a:pPr>
            <a:r>
              <a:rPr lang="en-US" altLang="en-US" sz="2400">
                <a:latin typeface="Comic Sans MS" panose="030F0702030302020204" pitchFamily="66" charset="0"/>
              </a:rPr>
              <a:t>A </a:t>
            </a:r>
            <a:r>
              <a:rPr lang="en-US" altLang="en-US" sz="2400" b="1">
                <a:latin typeface="Comic Sans MS" panose="030F0702030302020204" pitchFamily="66" charset="0"/>
              </a:rPr>
              <a:t>bolus </a:t>
            </a:r>
            <a:r>
              <a:rPr lang="en-US" altLang="en-US" sz="2400">
                <a:latin typeface="Comic Sans MS" panose="030F0702030302020204" pitchFamily="66" charset="0"/>
              </a:rPr>
              <a:t>(lump) is formed with saliva and the tongue.</a:t>
            </a:r>
          </a:p>
        </p:txBody>
      </p:sp>
      <p:pic>
        <p:nvPicPr>
          <p:cNvPr id="8197" name="Picture 5" descr="images-9">
            <a:extLst>
              <a:ext uri="{FF2B5EF4-FFF2-40B4-BE49-F238E27FC236}">
                <a16:creationId xmlns:a16="http://schemas.microsoft.com/office/drawing/2014/main" id="{BDB43C8F-B7F6-4DE4-9E67-DE58662DD50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05200" y="4495800"/>
            <a:ext cx="1309688"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dissolve">
                                      <p:cBhvr>
                                        <p:cTn id="7" dur="500"/>
                                        <p:tgtEl>
                                          <p:spTgt spid="512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5123">
                                            <p:txEl>
                                              <p:pRg st="1" end="1"/>
                                            </p:txEl>
                                          </p:spTgt>
                                        </p:tgtEl>
                                        <p:attrNameLst>
                                          <p:attrName>style.visibility</p:attrName>
                                        </p:attrNameLst>
                                      </p:cBhvr>
                                      <p:to>
                                        <p:strVal val="visible"/>
                                      </p:to>
                                    </p:set>
                                    <p:animEffect transition="in" filter="dissolve">
                                      <p:cBhvr>
                                        <p:cTn id="12" dur="500"/>
                                        <p:tgtEl>
                                          <p:spTgt spid="512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5123">
                                            <p:txEl>
                                              <p:pRg st="2" end="2"/>
                                            </p:txEl>
                                          </p:spTgt>
                                        </p:tgtEl>
                                        <p:attrNameLst>
                                          <p:attrName>style.visibility</p:attrName>
                                        </p:attrNameLst>
                                      </p:cBhvr>
                                      <p:to>
                                        <p:strVal val="visible"/>
                                      </p:to>
                                    </p:set>
                                    <p:animEffect transition="in" filter="dissolve">
                                      <p:cBhvr>
                                        <p:cTn id="17" dur="500"/>
                                        <p:tgtEl>
                                          <p:spTgt spid="512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5123">
                                            <p:txEl>
                                              <p:pRg st="3" end="3"/>
                                            </p:txEl>
                                          </p:spTgt>
                                        </p:tgtEl>
                                        <p:attrNameLst>
                                          <p:attrName>style.visibility</p:attrName>
                                        </p:attrNameLst>
                                      </p:cBhvr>
                                      <p:to>
                                        <p:strVal val="visible"/>
                                      </p:to>
                                    </p:set>
                                    <p:animEffect transition="in" filter="dissolve">
                                      <p:cBhvr>
                                        <p:cTn id="22" dur="500"/>
                                        <p:tgtEl>
                                          <p:spTgt spid="512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1026" descr="41-13-HumanDigestiveSys-NL">
            <a:extLst>
              <a:ext uri="{FF2B5EF4-FFF2-40B4-BE49-F238E27FC236}">
                <a16:creationId xmlns:a16="http://schemas.microsoft.com/office/drawing/2014/main" id="{320C48CD-10C8-4F0E-9443-5087D5CB6A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3600"/>
          <a:stretch>
            <a:fillRect/>
          </a:stretch>
        </p:blipFill>
        <p:spPr bwMode="auto">
          <a:xfrm>
            <a:off x="1524000" y="481014"/>
            <a:ext cx="8521700" cy="6376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19" name="Line 1028">
            <a:extLst>
              <a:ext uri="{FF2B5EF4-FFF2-40B4-BE49-F238E27FC236}">
                <a16:creationId xmlns:a16="http://schemas.microsoft.com/office/drawing/2014/main" id="{2D68F291-4023-49C6-88A6-832DFEF190F9}"/>
              </a:ext>
            </a:extLst>
          </p:cNvPr>
          <p:cNvSpPr>
            <a:spLocks noChangeShapeType="1"/>
          </p:cNvSpPr>
          <p:nvPr/>
        </p:nvSpPr>
        <p:spPr bwMode="auto">
          <a:xfrm flipV="1">
            <a:off x="5181600" y="1295400"/>
            <a:ext cx="1828800" cy="685800"/>
          </a:xfrm>
          <a:prstGeom prst="line">
            <a:avLst/>
          </a:prstGeom>
          <a:noFill/>
          <a:ln w="57150">
            <a:solidFill>
              <a:schemeClr val="hlink"/>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9220" name="Text Box 7">
            <a:extLst>
              <a:ext uri="{FF2B5EF4-FFF2-40B4-BE49-F238E27FC236}">
                <a16:creationId xmlns:a16="http://schemas.microsoft.com/office/drawing/2014/main" id="{D195B816-6A60-4515-8E7F-1C85E302CA1D}"/>
              </a:ext>
            </a:extLst>
          </p:cNvPr>
          <p:cNvSpPr txBox="1">
            <a:spLocks noChangeArrowheads="1"/>
          </p:cNvSpPr>
          <p:nvPr/>
        </p:nvSpPr>
        <p:spPr bwMode="auto">
          <a:xfrm>
            <a:off x="7010400" y="381000"/>
            <a:ext cx="3657600" cy="2025650"/>
          </a:xfrm>
          <a:prstGeom prst="rect">
            <a:avLst/>
          </a:prstGeom>
          <a:noFill/>
          <a:ln w="9525">
            <a:solidFill>
              <a:schemeClr val="hlink"/>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a:t>MOUTH</a:t>
            </a:r>
          </a:p>
          <a:p>
            <a:pPr eaLnBrk="1" hangingPunct="1">
              <a:spcBef>
                <a:spcPct val="50000"/>
              </a:spcBef>
              <a:buFontTx/>
              <a:buNone/>
            </a:pPr>
            <a:r>
              <a:rPr lang="en-GB" altLang="en-US" sz="1800"/>
              <a:t>Mechanical digestion</a:t>
            </a:r>
          </a:p>
          <a:p>
            <a:pPr eaLnBrk="1" hangingPunct="1">
              <a:spcBef>
                <a:spcPct val="50000"/>
              </a:spcBef>
              <a:buFontTx/>
              <a:buNone/>
            </a:pPr>
            <a:r>
              <a:rPr lang="en-GB" altLang="en-US" sz="1800"/>
              <a:t>Saliva (slightly alkaline) moistens the food and releases Amylase to break down Starch (chemical digestion)</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1026">
            <a:extLst>
              <a:ext uri="{FF2B5EF4-FFF2-40B4-BE49-F238E27FC236}">
                <a16:creationId xmlns:a16="http://schemas.microsoft.com/office/drawing/2014/main" id="{4ED096A5-F0FA-4E2C-97F8-F68776200046}"/>
              </a:ext>
            </a:extLst>
          </p:cNvPr>
          <p:cNvSpPr>
            <a:spLocks noChangeArrowheads="1"/>
          </p:cNvSpPr>
          <p:nvPr/>
        </p:nvSpPr>
        <p:spPr bwMode="auto">
          <a:xfrm>
            <a:off x="1714501" y="6389688"/>
            <a:ext cx="1825625" cy="46831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pic>
        <p:nvPicPr>
          <p:cNvPr id="10243" name="Picture 1027">
            <a:extLst>
              <a:ext uri="{FF2B5EF4-FFF2-40B4-BE49-F238E27FC236}">
                <a16:creationId xmlns:a16="http://schemas.microsoft.com/office/drawing/2014/main" id="{AC8FB8FA-D3F4-4A94-967F-92AC28DB27F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b="3877"/>
          <a:stretch>
            <a:fillRect/>
          </a:stretch>
        </p:blipFill>
        <p:spPr bwMode="auto">
          <a:xfrm>
            <a:off x="1965326" y="922339"/>
            <a:ext cx="8393113" cy="520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4" name="Rectangle 1028">
            <a:extLst>
              <a:ext uri="{FF2B5EF4-FFF2-40B4-BE49-F238E27FC236}">
                <a16:creationId xmlns:a16="http://schemas.microsoft.com/office/drawing/2014/main" id="{D99A16E5-6B17-410A-9022-CDD9DCF0DAFE}"/>
              </a:ext>
            </a:extLst>
          </p:cNvPr>
          <p:cNvSpPr>
            <a:spLocks noGrp="1" noChangeArrowheads="1"/>
          </p:cNvSpPr>
          <p:nvPr>
            <p:ph type="title"/>
          </p:nvPr>
        </p:nvSpPr>
        <p:spPr>
          <a:xfrm>
            <a:off x="1952626" y="368300"/>
            <a:ext cx="8181975" cy="762000"/>
          </a:xfrm>
          <a:noFill/>
        </p:spPr>
        <p:txBody>
          <a:bodyPr/>
          <a:lstStyle/>
          <a:p>
            <a:pPr eaLnBrk="1" hangingPunct="1"/>
            <a:r>
              <a:rPr lang="en-US" altLang="en-US"/>
              <a:t>Swallowing (&amp; </a:t>
            </a:r>
            <a:r>
              <a:rPr lang="en-US" altLang="en-US" u="sng"/>
              <a:t>not</a:t>
            </a:r>
            <a:r>
              <a:rPr lang="en-US" altLang="en-US"/>
              <a:t> choking) </a:t>
            </a:r>
          </a:p>
        </p:txBody>
      </p:sp>
      <p:sp>
        <p:nvSpPr>
          <p:cNvPr id="80901" name="Rectangle 1029" descr="Rectangle: Click to edit Master text styles&#10;Second level&#10;Third level&#10;Fourth level&#10;Fifth level">
            <a:extLst>
              <a:ext uri="{FF2B5EF4-FFF2-40B4-BE49-F238E27FC236}">
                <a16:creationId xmlns:a16="http://schemas.microsoft.com/office/drawing/2014/main" id="{8D924E5C-DF38-4464-9612-EC0C13AFD0BC}"/>
              </a:ext>
            </a:extLst>
          </p:cNvPr>
          <p:cNvSpPr>
            <a:spLocks noGrp="1" noChangeArrowheads="1"/>
          </p:cNvSpPr>
          <p:nvPr>
            <p:ph type="body" idx="1"/>
          </p:nvPr>
        </p:nvSpPr>
        <p:spPr>
          <a:xfrm>
            <a:off x="1524001" y="4006850"/>
            <a:ext cx="8658225" cy="2755900"/>
          </a:xfrm>
          <a:noFill/>
        </p:spPr>
        <p:txBody>
          <a:bodyPr/>
          <a:lstStyle/>
          <a:p>
            <a:pPr marL="288925" indent="-288925"/>
            <a:r>
              <a:rPr lang="en-US" altLang="en-US" u="sng" dirty="0">
                <a:solidFill>
                  <a:srgbClr val="CC0000"/>
                </a:solidFill>
              </a:rPr>
              <a:t>Epiglottis</a:t>
            </a:r>
            <a:r>
              <a:rPr lang="en-US" altLang="en-US" sz="2600" dirty="0"/>
              <a:t> </a:t>
            </a:r>
          </a:p>
          <a:p>
            <a:pPr marL="684213" lvl="1" indent="-276225"/>
            <a:r>
              <a:rPr lang="en-US" altLang="en-US" dirty="0"/>
              <a:t>flap of cartilage</a:t>
            </a:r>
          </a:p>
          <a:p>
            <a:pPr marL="684213" lvl="1" indent="-276225"/>
            <a:r>
              <a:rPr lang="en-US" altLang="en-US" dirty="0"/>
              <a:t>closes </a:t>
            </a:r>
            <a:r>
              <a:rPr lang="en-US" altLang="en-US" u="sng" dirty="0">
                <a:solidFill>
                  <a:srgbClr val="CC0000"/>
                </a:solidFill>
              </a:rPr>
              <a:t>trachea</a:t>
            </a:r>
            <a:r>
              <a:rPr lang="en-US" altLang="en-US" dirty="0"/>
              <a:t> (windpipe) when swallowing</a:t>
            </a:r>
          </a:p>
          <a:p>
            <a:pPr marL="684213" lvl="1" indent="-276225"/>
            <a:r>
              <a:rPr lang="en-US" altLang="en-US" dirty="0"/>
              <a:t>food travels down </a:t>
            </a:r>
            <a:r>
              <a:rPr lang="en-US" altLang="en-US" dirty="0" err="1"/>
              <a:t>o</a:t>
            </a:r>
            <a:r>
              <a:rPr lang="en-US" altLang="en-US" u="sng" dirty="0" err="1">
                <a:solidFill>
                  <a:srgbClr val="CC0000"/>
                </a:solidFill>
              </a:rPr>
              <a:t>esophagus</a:t>
            </a:r>
            <a:endParaRPr lang="en-US" altLang="en-US" dirty="0"/>
          </a:p>
          <a:p>
            <a:pPr marL="288925" indent="-288925"/>
            <a:r>
              <a:rPr lang="en-US" altLang="en-US" u="sng" dirty="0">
                <a:solidFill>
                  <a:srgbClr val="CC0000"/>
                </a:solidFill>
              </a:rPr>
              <a:t>Peristalsis</a:t>
            </a:r>
            <a:r>
              <a:rPr lang="en-US" altLang="en-US" sz="2200" dirty="0"/>
              <a:t> </a:t>
            </a:r>
          </a:p>
          <a:p>
            <a:pPr marL="684213" lvl="1" indent="-276225"/>
            <a:r>
              <a:rPr lang="en-US" altLang="en-US" dirty="0"/>
              <a:t>involuntary muscle contractions to move food along </a:t>
            </a:r>
          </a:p>
        </p:txBody>
      </p:sp>
      <p:sp>
        <p:nvSpPr>
          <p:cNvPr id="80902" name="AutoShape 1030">
            <a:extLst>
              <a:ext uri="{FF2B5EF4-FFF2-40B4-BE49-F238E27FC236}">
                <a16:creationId xmlns:a16="http://schemas.microsoft.com/office/drawing/2014/main" id="{A164627D-5A91-465B-A459-CB5FAAE02888}"/>
              </a:ext>
            </a:extLst>
          </p:cNvPr>
          <p:cNvSpPr>
            <a:spLocks noChangeArrowheads="1"/>
          </p:cNvSpPr>
          <p:nvPr/>
        </p:nvSpPr>
        <p:spPr bwMode="auto">
          <a:xfrm>
            <a:off x="9067800" y="4038600"/>
            <a:ext cx="381000" cy="1447800"/>
          </a:xfrm>
          <a:prstGeom prst="downArrow">
            <a:avLst>
              <a:gd name="adj1" fmla="val 50000"/>
              <a:gd name="adj2" fmla="val 95000"/>
            </a:avLst>
          </a:prstGeom>
          <a:solidFill>
            <a:srgbClr val="CC0000"/>
          </a:solidFill>
          <a:ln w="9525">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80903" name="Oval 1031">
            <a:extLst>
              <a:ext uri="{FF2B5EF4-FFF2-40B4-BE49-F238E27FC236}">
                <a16:creationId xmlns:a16="http://schemas.microsoft.com/office/drawing/2014/main" id="{E8BDB266-589E-4E1B-A7CA-985F8F2B5A89}"/>
              </a:ext>
            </a:extLst>
          </p:cNvPr>
          <p:cNvSpPr>
            <a:spLocks noChangeArrowheads="1"/>
          </p:cNvSpPr>
          <p:nvPr/>
        </p:nvSpPr>
        <p:spPr bwMode="auto">
          <a:xfrm>
            <a:off x="5835650" y="2076450"/>
            <a:ext cx="941388" cy="941388"/>
          </a:xfrm>
          <a:prstGeom prst="ellipse">
            <a:avLst/>
          </a:prstGeom>
          <a:solidFill>
            <a:srgbClr val="FFEA18">
              <a:alpha val="50195"/>
            </a:srgbClr>
          </a:solidFill>
          <a:ln w="38100">
            <a:solidFill>
              <a:srgbClr val="FFEA18"/>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80904" name="Oval 1032">
            <a:extLst>
              <a:ext uri="{FF2B5EF4-FFF2-40B4-BE49-F238E27FC236}">
                <a16:creationId xmlns:a16="http://schemas.microsoft.com/office/drawing/2014/main" id="{093EB733-B915-4D66-831A-31DB07916FDA}"/>
              </a:ext>
            </a:extLst>
          </p:cNvPr>
          <p:cNvSpPr>
            <a:spLocks noChangeArrowheads="1"/>
          </p:cNvSpPr>
          <p:nvPr/>
        </p:nvSpPr>
        <p:spPr bwMode="auto">
          <a:xfrm>
            <a:off x="5835650" y="2078039"/>
            <a:ext cx="941388" cy="941387"/>
          </a:xfrm>
          <a:prstGeom prst="ellipse">
            <a:avLst/>
          </a:prstGeom>
          <a:noFill/>
          <a:ln w="38100">
            <a:solidFill>
              <a:srgbClr val="0F116A"/>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80901">
                                            <p:txEl>
                                              <p:pRg st="0" end="0"/>
                                            </p:txEl>
                                          </p:spTgt>
                                        </p:tgtEl>
                                        <p:attrNameLst>
                                          <p:attrName>style.visibility</p:attrName>
                                        </p:attrNameLst>
                                      </p:cBhvr>
                                      <p:to>
                                        <p:strVal val="visible"/>
                                      </p:to>
                                    </p:set>
                                    <p:anim calcmode="lin" valueType="num">
                                      <p:cBhvr additive="base">
                                        <p:cTn id="7" dur="500" fill="hold"/>
                                        <p:tgtEl>
                                          <p:spTgt spid="8090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8090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6" presetClass="entr" presetSubtype="32" fill="hold" grpId="0" nodeType="clickEffect">
                                  <p:stCondLst>
                                    <p:cond delay="0"/>
                                  </p:stCondLst>
                                  <p:childTnLst>
                                    <p:set>
                                      <p:cBhvr>
                                        <p:cTn id="12" dur="1" fill="hold">
                                          <p:stCondLst>
                                            <p:cond delay="0"/>
                                          </p:stCondLst>
                                        </p:cTn>
                                        <p:tgtEl>
                                          <p:spTgt spid="80904"/>
                                        </p:tgtEl>
                                        <p:attrNameLst>
                                          <p:attrName>style.visibility</p:attrName>
                                        </p:attrNameLst>
                                      </p:cBhvr>
                                      <p:to>
                                        <p:strVal val="visible"/>
                                      </p:to>
                                    </p:set>
                                    <p:animEffect transition="in" filter="circle(out)">
                                      <p:cBhvr>
                                        <p:cTn id="13" dur="1000"/>
                                        <p:tgtEl>
                                          <p:spTgt spid="80904"/>
                                        </p:tgtEl>
                                      </p:cBhvr>
                                    </p:animEffect>
                                  </p:childTnLst>
                                </p:cTn>
                              </p:par>
                              <p:par>
                                <p:cTn id="14" presetID="6" presetClass="entr" presetSubtype="32" fill="hold" grpId="0" nodeType="withEffect">
                                  <p:stCondLst>
                                    <p:cond delay="0"/>
                                  </p:stCondLst>
                                  <p:childTnLst>
                                    <p:set>
                                      <p:cBhvr>
                                        <p:cTn id="15" dur="1" fill="hold">
                                          <p:stCondLst>
                                            <p:cond delay="0"/>
                                          </p:stCondLst>
                                        </p:cTn>
                                        <p:tgtEl>
                                          <p:spTgt spid="80903"/>
                                        </p:tgtEl>
                                        <p:attrNameLst>
                                          <p:attrName>style.visibility</p:attrName>
                                        </p:attrNameLst>
                                      </p:cBhvr>
                                      <p:to>
                                        <p:strVal val="visible"/>
                                      </p:to>
                                    </p:set>
                                    <p:animEffect transition="in" filter="circle(out)">
                                      <p:cBhvr>
                                        <p:cTn id="16" dur="2000"/>
                                        <p:tgtEl>
                                          <p:spTgt spid="80903"/>
                                        </p:tgtEl>
                                      </p:cBhvr>
                                    </p:animEffect>
                                  </p:childTnLst>
                                  <p:subTnLst>
                                    <p:audio>
                                      <p:cMediaNode>
                                        <p:cTn display="0" masterRel="sameClick">
                                          <p:stCondLst>
                                            <p:cond evt="begin" delay="0">
                                              <p:tn val="14"/>
                                            </p:cond>
                                          </p:stCondLst>
                                          <p:endCondLst>
                                            <p:cond evt="onStopAudio" delay="0">
                                              <p:tgtEl>
                                                <p:sldTgt/>
                                              </p:tgtEl>
                                            </p:cond>
                                          </p:endCondLst>
                                        </p:cTn>
                                        <p:tgtEl>
                                          <p:sndTgt r:embed="rId4" name="Vibro Up"/>
                                        </p:tgtEl>
                                      </p:cMediaNode>
                                    </p:audio>
                                  </p:subTnLst>
                                </p:cTn>
                              </p:par>
                              <p:par>
                                <p:cTn id="17" presetID="2" presetClass="entr" presetSubtype="8" fill="hold" grpId="0" nodeType="withEffect">
                                  <p:stCondLst>
                                    <p:cond delay="0"/>
                                  </p:stCondLst>
                                  <p:childTnLst>
                                    <p:set>
                                      <p:cBhvr>
                                        <p:cTn id="18" dur="1" fill="hold">
                                          <p:stCondLst>
                                            <p:cond delay="0"/>
                                          </p:stCondLst>
                                        </p:cTn>
                                        <p:tgtEl>
                                          <p:spTgt spid="80901">
                                            <p:txEl>
                                              <p:pRg st="1" end="1"/>
                                            </p:txEl>
                                          </p:spTgt>
                                        </p:tgtEl>
                                        <p:attrNameLst>
                                          <p:attrName>style.visibility</p:attrName>
                                        </p:attrNameLst>
                                      </p:cBhvr>
                                      <p:to>
                                        <p:strVal val="visible"/>
                                      </p:to>
                                    </p:set>
                                    <p:anim calcmode="lin" valueType="num">
                                      <p:cBhvr additive="base">
                                        <p:cTn id="19" dur="500" fill="hold"/>
                                        <p:tgtEl>
                                          <p:spTgt spid="8090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80901">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9" presetClass="exit" presetSubtype="0" fill="hold" grpId="1" nodeType="clickEffect">
                                  <p:stCondLst>
                                    <p:cond delay="0"/>
                                  </p:stCondLst>
                                  <p:childTnLst>
                                    <p:animEffect transition="out" filter="dissolve">
                                      <p:cBhvr>
                                        <p:cTn id="24" dur="500"/>
                                        <p:tgtEl>
                                          <p:spTgt spid="80903"/>
                                        </p:tgtEl>
                                      </p:cBhvr>
                                    </p:animEffect>
                                    <p:set>
                                      <p:cBhvr>
                                        <p:cTn id="25" dur="1" fill="hold">
                                          <p:stCondLst>
                                            <p:cond delay="499"/>
                                          </p:stCondLst>
                                        </p:cTn>
                                        <p:tgtEl>
                                          <p:spTgt spid="80903"/>
                                        </p:tgtEl>
                                        <p:attrNameLst>
                                          <p:attrName>style.visibility</p:attrName>
                                        </p:attrNameLst>
                                      </p:cBhvr>
                                      <p:to>
                                        <p:strVal val="hidden"/>
                                      </p:to>
                                    </p:set>
                                  </p:childTnLst>
                                </p:cTn>
                              </p:par>
                              <p:par>
                                <p:cTn id="26" presetID="2" presetClass="entr" presetSubtype="8" fill="hold" grpId="0" nodeType="withEffect">
                                  <p:stCondLst>
                                    <p:cond delay="0"/>
                                  </p:stCondLst>
                                  <p:childTnLst>
                                    <p:set>
                                      <p:cBhvr>
                                        <p:cTn id="27" dur="1" fill="hold">
                                          <p:stCondLst>
                                            <p:cond delay="0"/>
                                          </p:stCondLst>
                                        </p:cTn>
                                        <p:tgtEl>
                                          <p:spTgt spid="80901">
                                            <p:txEl>
                                              <p:pRg st="2" end="2"/>
                                            </p:txEl>
                                          </p:spTgt>
                                        </p:tgtEl>
                                        <p:attrNameLst>
                                          <p:attrName>style.visibility</p:attrName>
                                        </p:attrNameLst>
                                      </p:cBhvr>
                                      <p:to>
                                        <p:strVal val="visible"/>
                                      </p:to>
                                    </p:set>
                                    <p:anim calcmode="lin" valueType="num">
                                      <p:cBhvr additive="base">
                                        <p:cTn id="28" dur="500" fill="hold"/>
                                        <p:tgtEl>
                                          <p:spTgt spid="80901">
                                            <p:txEl>
                                              <p:pRg st="2" end="2"/>
                                            </p:txEl>
                                          </p:spTgt>
                                        </p:tgtEl>
                                        <p:attrNameLst>
                                          <p:attrName>ppt_x</p:attrName>
                                        </p:attrNameLst>
                                      </p:cBhvr>
                                      <p:tavLst>
                                        <p:tav tm="0">
                                          <p:val>
                                            <p:strVal val="0-#ppt_w/2"/>
                                          </p:val>
                                        </p:tav>
                                        <p:tav tm="100000">
                                          <p:val>
                                            <p:strVal val="#ppt_x"/>
                                          </p:val>
                                        </p:tav>
                                      </p:tavLst>
                                    </p:anim>
                                    <p:anim calcmode="lin" valueType="num">
                                      <p:cBhvr additive="base">
                                        <p:cTn id="29" dur="500" fill="hold"/>
                                        <p:tgtEl>
                                          <p:spTgt spid="80901">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6"/>
                                            </p:cond>
                                          </p:stCondLst>
                                          <p:endCondLst>
                                            <p:cond evt="onStopAudio" delay="0">
                                              <p:tgtEl>
                                                <p:sldTgt/>
                                              </p:tgtEl>
                                            </p:cond>
                                          </p:endCondLst>
                                        </p:cTn>
                                        <p:tgtEl>
                                          <p:sndTgt r:embed="rId3" name="Whoosh"/>
                                        </p:tgtEl>
                                      </p:cMediaNode>
                                    </p:audio>
                                  </p:subTnLst>
                                </p:cTn>
                              </p:par>
                              <p:par>
                                <p:cTn id="30" presetID="2" presetClass="entr" presetSubtype="8" fill="hold" grpId="0" nodeType="withEffect">
                                  <p:stCondLst>
                                    <p:cond delay="0"/>
                                  </p:stCondLst>
                                  <p:childTnLst>
                                    <p:set>
                                      <p:cBhvr>
                                        <p:cTn id="31" dur="1" fill="hold">
                                          <p:stCondLst>
                                            <p:cond delay="0"/>
                                          </p:stCondLst>
                                        </p:cTn>
                                        <p:tgtEl>
                                          <p:spTgt spid="80901">
                                            <p:txEl>
                                              <p:pRg st="3" end="3"/>
                                            </p:txEl>
                                          </p:spTgt>
                                        </p:tgtEl>
                                        <p:attrNameLst>
                                          <p:attrName>style.visibility</p:attrName>
                                        </p:attrNameLst>
                                      </p:cBhvr>
                                      <p:to>
                                        <p:strVal val="visible"/>
                                      </p:to>
                                    </p:set>
                                    <p:anim calcmode="lin" valueType="num">
                                      <p:cBhvr additive="base">
                                        <p:cTn id="32" dur="500" fill="hold"/>
                                        <p:tgtEl>
                                          <p:spTgt spid="80901">
                                            <p:txEl>
                                              <p:pRg st="3" end="3"/>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80901">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0"/>
                                            </p:cond>
                                          </p:stCondLst>
                                          <p:endCondLst>
                                            <p:cond evt="onStopAudio" delay="0">
                                              <p:tgtEl>
                                                <p:sldTgt/>
                                              </p:tgtEl>
                                            </p:cond>
                                          </p:endCondLst>
                                        </p:cTn>
                                        <p:tgtEl>
                                          <p:sndTgt r:embed="rId3" name="Whoosh"/>
                                        </p:tgtEl>
                                      </p:cMediaNode>
                                    </p:audio>
                                  </p:subTnLst>
                                </p:cTn>
                              </p:par>
                            </p:childTnLst>
                          </p:cTn>
                        </p:par>
                      </p:childTnLst>
                    </p:cTn>
                  </p:par>
                  <p:par>
                    <p:cTn id="34" fill="hold" nodeType="clickPar">
                      <p:stCondLst>
                        <p:cond delay="indefinite"/>
                      </p:stCondLst>
                      <p:childTnLst>
                        <p:par>
                          <p:cTn id="35" fill="hold" nodeType="withGroup">
                            <p:stCondLst>
                              <p:cond delay="0"/>
                            </p:stCondLst>
                            <p:childTnLst>
                              <p:par>
                                <p:cTn id="36" presetID="2" presetClass="entr" presetSubtype="8" fill="hold" grpId="0" nodeType="clickEffect">
                                  <p:stCondLst>
                                    <p:cond delay="0"/>
                                  </p:stCondLst>
                                  <p:childTnLst>
                                    <p:set>
                                      <p:cBhvr>
                                        <p:cTn id="37" dur="1" fill="hold">
                                          <p:stCondLst>
                                            <p:cond delay="0"/>
                                          </p:stCondLst>
                                        </p:cTn>
                                        <p:tgtEl>
                                          <p:spTgt spid="80901">
                                            <p:txEl>
                                              <p:pRg st="4" end="4"/>
                                            </p:txEl>
                                          </p:spTgt>
                                        </p:tgtEl>
                                        <p:attrNameLst>
                                          <p:attrName>style.visibility</p:attrName>
                                        </p:attrNameLst>
                                      </p:cBhvr>
                                      <p:to>
                                        <p:strVal val="visible"/>
                                      </p:to>
                                    </p:set>
                                    <p:anim calcmode="lin" valueType="num">
                                      <p:cBhvr additive="base">
                                        <p:cTn id="38" dur="500" fill="hold"/>
                                        <p:tgtEl>
                                          <p:spTgt spid="80901">
                                            <p:txEl>
                                              <p:pRg st="4" end="4"/>
                                            </p:txEl>
                                          </p:spTgt>
                                        </p:tgtEl>
                                        <p:attrNameLst>
                                          <p:attrName>ppt_x</p:attrName>
                                        </p:attrNameLst>
                                      </p:cBhvr>
                                      <p:tavLst>
                                        <p:tav tm="0">
                                          <p:val>
                                            <p:strVal val="0-#ppt_w/2"/>
                                          </p:val>
                                        </p:tav>
                                        <p:tav tm="100000">
                                          <p:val>
                                            <p:strVal val="#ppt_x"/>
                                          </p:val>
                                        </p:tav>
                                      </p:tavLst>
                                    </p:anim>
                                    <p:anim calcmode="lin" valueType="num">
                                      <p:cBhvr additive="base">
                                        <p:cTn id="39" dur="500" fill="hold"/>
                                        <p:tgtEl>
                                          <p:spTgt spid="80901">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6"/>
                                            </p:cond>
                                          </p:stCondLst>
                                          <p:endCondLst>
                                            <p:cond evt="onStopAudio" delay="0">
                                              <p:tgtEl>
                                                <p:sldTgt/>
                                              </p:tgtEl>
                                            </p:cond>
                                          </p:endCondLst>
                                        </p:cTn>
                                        <p:tgtEl>
                                          <p:sndTgt r:embed="rId3" name="Whoosh"/>
                                        </p:tgtEl>
                                      </p:cMediaNode>
                                    </p:audio>
                                  </p:subTnLst>
                                </p:cTn>
                              </p:par>
                              <p:par>
                                <p:cTn id="40" presetID="2" presetClass="entr" presetSubtype="8" fill="hold" grpId="0" nodeType="withEffect">
                                  <p:stCondLst>
                                    <p:cond delay="0"/>
                                  </p:stCondLst>
                                  <p:childTnLst>
                                    <p:set>
                                      <p:cBhvr>
                                        <p:cTn id="41" dur="1" fill="hold">
                                          <p:stCondLst>
                                            <p:cond delay="0"/>
                                          </p:stCondLst>
                                        </p:cTn>
                                        <p:tgtEl>
                                          <p:spTgt spid="80901">
                                            <p:txEl>
                                              <p:pRg st="5" end="5"/>
                                            </p:txEl>
                                          </p:spTgt>
                                        </p:tgtEl>
                                        <p:attrNameLst>
                                          <p:attrName>style.visibility</p:attrName>
                                        </p:attrNameLst>
                                      </p:cBhvr>
                                      <p:to>
                                        <p:strVal val="visible"/>
                                      </p:to>
                                    </p:set>
                                    <p:anim calcmode="lin" valueType="num">
                                      <p:cBhvr additive="base">
                                        <p:cTn id="42" dur="500" fill="hold"/>
                                        <p:tgtEl>
                                          <p:spTgt spid="80901">
                                            <p:txEl>
                                              <p:pRg st="5" end="5"/>
                                            </p:txEl>
                                          </p:spTgt>
                                        </p:tgtEl>
                                        <p:attrNameLst>
                                          <p:attrName>ppt_x</p:attrName>
                                        </p:attrNameLst>
                                      </p:cBhvr>
                                      <p:tavLst>
                                        <p:tav tm="0">
                                          <p:val>
                                            <p:strVal val="0-#ppt_w/2"/>
                                          </p:val>
                                        </p:tav>
                                        <p:tav tm="100000">
                                          <p:val>
                                            <p:strVal val="#ppt_x"/>
                                          </p:val>
                                        </p:tav>
                                      </p:tavLst>
                                    </p:anim>
                                    <p:anim calcmode="lin" valueType="num">
                                      <p:cBhvr additive="base">
                                        <p:cTn id="43" dur="500" fill="hold"/>
                                        <p:tgtEl>
                                          <p:spTgt spid="80901">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0"/>
                                            </p:cond>
                                          </p:stCondLst>
                                          <p:endCondLst>
                                            <p:cond evt="onStopAudio" delay="0">
                                              <p:tgtEl>
                                                <p:sldTgt/>
                                              </p:tgtEl>
                                            </p:cond>
                                          </p:endCondLst>
                                        </p:cTn>
                                        <p:tgtEl>
                                          <p:sndTgt r:embed="rId3" name="Whoosh"/>
                                        </p:tgtEl>
                                      </p:cMediaNode>
                                    </p:audio>
                                  </p:subTnLst>
                                </p:cTn>
                              </p:par>
                            </p:childTnLst>
                          </p:cTn>
                        </p:par>
                      </p:childTnLst>
                    </p:cTn>
                  </p:par>
                  <p:par>
                    <p:cTn id="44" fill="hold" nodeType="clickPar">
                      <p:stCondLst>
                        <p:cond delay="indefinite"/>
                      </p:stCondLst>
                      <p:childTnLst>
                        <p:par>
                          <p:cTn id="45" fill="hold" nodeType="withGroup">
                            <p:stCondLst>
                              <p:cond delay="0"/>
                            </p:stCondLst>
                            <p:childTnLst>
                              <p:par>
                                <p:cTn id="46" presetID="2" presetClass="entr" presetSubtype="1" fill="hold" grpId="0" nodeType="clickEffect">
                                  <p:stCondLst>
                                    <p:cond delay="0"/>
                                  </p:stCondLst>
                                  <p:childTnLst>
                                    <p:set>
                                      <p:cBhvr>
                                        <p:cTn id="47" dur="1" fill="hold">
                                          <p:stCondLst>
                                            <p:cond delay="0"/>
                                          </p:stCondLst>
                                        </p:cTn>
                                        <p:tgtEl>
                                          <p:spTgt spid="80902"/>
                                        </p:tgtEl>
                                        <p:attrNameLst>
                                          <p:attrName>style.visibility</p:attrName>
                                        </p:attrNameLst>
                                      </p:cBhvr>
                                      <p:to>
                                        <p:strVal val="visible"/>
                                      </p:to>
                                    </p:set>
                                    <p:anim calcmode="lin" valueType="num">
                                      <p:cBhvr additive="base">
                                        <p:cTn id="48" dur="500" fill="hold"/>
                                        <p:tgtEl>
                                          <p:spTgt spid="80902"/>
                                        </p:tgtEl>
                                        <p:attrNameLst>
                                          <p:attrName>ppt_x</p:attrName>
                                        </p:attrNameLst>
                                      </p:cBhvr>
                                      <p:tavLst>
                                        <p:tav tm="0">
                                          <p:val>
                                            <p:strVal val="#ppt_x"/>
                                          </p:val>
                                        </p:tav>
                                        <p:tav tm="100000">
                                          <p:val>
                                            <p:strVal val="#ppt_x"/>
                                          </p:val>
                                        </p:tav>
                                      </p:tavLst>
                                    </p:anim>
                                    <p:anim calcmode="lin" valueType="num">
                                      <p:cBhvr additive="base">
                                        <p:cTn id="49" dur="500" fill="hold"/>
                                        <p:tgtEl>
                                          <p:spTgt spid="80902"/>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46"/>
                                            </p:cond>
                                          </p:stCondLst>
                                          <p:endCondLst>
                                            <p:cond evt="onStopAudio" delay="0">
                                              <p:tgtEl>
                                                <p:sldTgt/>
                                              </p:tgtEl>
                                            </p:cond>
                                          </p:endCondLst>
                                        </p:cTn>
                                        <p:tgtEl>
                                          <p:sndTgt r:embed="rId5" name="Arrow"/>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901" grpId="0" build="p" autoUpdateAnimBg="0"/>
      <p:bldP spid="80902" grpId="0" animBg="1"/>
      <p:bldP spid="80903" grpId="0" animBg="1"/>
      <p:bldP spid="80903" grpId="1" animBg="1"/>
      <p:bldP spid="80904" grpId="0" animBg="1"/>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Text Box 4">
            <a:extLst>
              <a:ext uri="{FF2B5EF4-FFF2-40B4-BE49-F238E27FC236}">
                <a16:creationId xmlns:a16="http://schemas.microsoft.com/office/drawing/2014/main" id="{883DEFA0-2799-46C2-87D2-77B0BE044E5B}"/>
              </a:ext>
            </a:extLst>
          </p:cNvPr>
          <p:cNvSpPr txBox="1">
            <a:spLocks noChangeArrowheads="1"/>
          </p:cNvSpPr>
          <p:nvPr/>
        </p:nvSpPr>
        <p:spPr bwMode="auto">
          <a:xfrm>
            <a:off x="1051560" y="586822"/>
            <a:ext cx="3657600" cy="16459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90000"/>
              </a:lnSpc>
              <a:spcBef>
                <a:spcPct val="0"/>
              </a:spcBef>
              <a:spcAft>
                <a:spcPts val="600"/>
              </a:spcAft>
              <a:buNone/>
            </a:pPr>
            <a:r>
              <a:rPr lang="en-US" altLang="en-US">
                <a:latin typeface="+mj-lt"/>
                <a:ea typeface="+mj-ea"/>
                <a:cs typeface="+mj-cs"/>
              </a:rPr>
              <a:t>Peristalsis</a:t>
            </a:r>
          </a:p>
        </p:txBody>
      </p:sp>
      <p:sp>
        <p:nvSpPr>
          <p:cNvPr id="11266" name="Rectangle 2">
            <a:extLst>
              <a:ext uri="{FF2B5EF4-FFF2-40B4-BE49-F238E27FC236}">
                <a16:creationId xmlns:a16="http://schemas.microsoft.com/office/drawing/2014/main" id="{AD21F685-F16D-4563-81C9-2D8BFCDBE7BA}"/>
              </a:ext>
            </a:extLst>
          </p:cNvPr>
          <p:cNvSpPr>
            <a:spLocks noGrp="1" noChangeArrowheads="1"/>
          </p:cNvSpPr>
          <p:nvPr>
            <p:ph type="body" idx="1"/>
          </p:nvPr>
        </p:nvSpPr>
        <p:spPr>
          <a:xfrm>
            <a:off x="5250106" y="586822"/>
            <a:ext cx="6106742" cy="1645920"/>
          </a:xfrm>
        </p:spPr>
        <p:txBody>
          <a:bodyPr vert="horz" lIns="91440" tIns="45720" rIns="91440" bIns="45720" rtlCol="0" anchor="ctr">
            <a:normAutofit/>
          </a:bodyPr>
          <a:lstStyle/>
          <a:p>
            <a:r>
              <a:rPr lang="en-US" altLang="en-US" sz="1800"/>
              <a:t>series of involuntary wave-like muscle contractions which move food along the digestive tract</a:t>
            </a:r>
          </a:p>
          <a:p>
            <a:endParaRPr lang="en-US" altLang="en-US" sz="1800"/>
          </a:p>
          <a:p>
            <a:endParaRPr lang="en-US" altLang="en-US" sz="1800"/>
          </a:p>
          <a:p>
            <a:endParaRPr lang="en-US" altLang="en-US" sz="1800"/>
          </a:p>
        </p:txBody>
      </p:sp>
      <p:pic>
        <p:nvPicPr>
          <p:cNvPr id="11267" name="Picture 3" descr="peristalsis">
            <a:extLst>
              <a:ext uri="{FF2B5EF4-FFF2-40B4-BE49-F238E27FC236}">
                <a16:creationId xmlns:a16="http://schemas.microsoft.com/office/drawing/2014/main" id="{15E1B0D7-83ED-4458-AD9F-2B5D626246D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76" r="-2" b="-2"/>
          <a:stretch/>
        </p:blipFill>
        <p:spPr bwMode="auto">
          <a:xfrm>
            <a:off x="2121098" y="2729397"/>
            <a:ext cx="2354879" cy="348386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Online Media 1" title="What is peristalsis?">
            <a:hlinkClick r:id="" action="ppaction://media"/>
            <a:extLst>
              <a:ext uri="{FF2B5EF4-FFF2-40B4-BE49-F238E27FC236}">
                <a16:creationId xmlns:a16="http://schemas.microsoft.com/office/drawing/2014/main" id="{AA09695C-C94E-45BD-A29A-7D8DE58DF841}"/>
              </a:ext>
            </a:extLst>
          </p:cNvPr>
          <p:cNvPicPr>
            <a:picLocks noRot="1" noChangeAspect="1"/>
          </p:cNvPicPr>
          <p:nvPr>
            <a:videoFile r:link="rId1"/>
          </p:nvPr>
        </p:nvPicPr>
        <p:blipFill>
          <a:blip r:embed="rId5"/>
          <a:stretch>
            <a:fillRect/>
          </a:stretch>
        </p:blipFill>
        <p:spPr>
          <a:xfrm>
            <a:off x="6637746" y="2729397"/>
            <a:ext cx="4645152" cy="348386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BA4ECB4C-CB13-45D0-AD37-A90EE104FAD5}"/>
              </a:ext>
            </a:extLst>
          </p:cNvPr>
          <p:cNvSpPr>
            <a:spLocks noGrp="1" noChangeArrowheads="1"/>
          </p:cNvSpPr>
          <p:nvPr>
            <p:ph type="title"/>
          </p:nvPr>
        </p:nvSpPr>
        <p:spPr>
          <a:xfrm>
            <a:off x="2209800" y="304800"/>
            <a:ext cx="7772400" cy="1066800"/>
          </a:xfrm>
        </p:spPr>
        <p:txBody>
          <a:bodyPr/>
          <a:lstStyle/>
          <a:p>
            <a:pPr eaLnBrk="1" hangingPunct="1"/>
            <a:r>
              <a:rPr lang="en-US" altLang="en-US" sz="6000"/>
              <a:t>Stomach</a:t>
            </a:r>
            <a:endParaRPr lang="en-US" altLang="en-US" sz="6000" b="1"/>
          </a:p>
        </p:txBody>
      </p:sp>
      <p:sp>
        <p:nvSpPr>
          <p:cNvPr id="6147" name="Rectangle 3">
            <a:extLst>
              <a:ext uri="{FF2B5EF4-FFF2-40B4-BE49-F238E27FC236}">
                <a16:creationId xmlns:a16="http://schemas.microsoft.com/office/drawing/2014/main" id="{87C91281-F203-4685-8681-DA0CFF63ED3D}"/>
              </a:ext>
            </a:extLst>
          </p:cNvPr>
          <p:cNvSpPr>
            <a:spLocks noGrp="1" noChangeArrowheads="1"/>
          </p:cNvSpPr>
          <p:nvPr>
            <p:ph type="body" idx="1"/>
          </p:nvPr>
        </p:nvSpPr>
        <p:spPr>
          <a:xfrm>
            <a:off x="2209800" y="1295400"/>
            <a:ext cx="4572000" cy="5257800"/>
          </a:xfrm>
        </p:spPr>
        <p:txBody>
          <a:bodyPr/>
          <a:lstStyle/>
          <a:p>
            <a:pPr eaLnBrk="1" hangingPunct="1">
              <a:lnSpc>
                <a:spcPct val="90000"/>
              </a:lnSpc>
            </a:pPr>
            <a:r>
              <a:rPr lang="en-US" altLang="en-US" sz="3600"/>
              <a:t>Food is temporarily stored here.</a:t>
            </a:r>
          </a:p>
          <a:p>
            <a:pPr eaLnBrk="1" hangingPunct="1">
              <a:lnSpc>
                <a:spcPct val="90000"/>
              </a:lnSpc>
            </a:pPr>
            <a:r>
              <a:rPr lang="en-US" altLang="en-US" sz="3600" b="1"/>
              <a:t>Gastric juices</a:t>
            </a:r>
            <a:r>
              <a:rPr lang="en-US" altLang="en-US" sz="3600"/>
              <a:t> are secreted.</a:t>
            </a:r>
          </a:p>
          <a:p>
            <a:pPr eaLnBrk="1" hangingPunct="1">
              <a:lnSpc>
                <a:spcPct val="90000"/>
              </a:lnSpc>
            </a:pPr>
            <a:r>
              <a:rPr lang="en-US" altLang="en-US" sz="3600"/>
              <a:t>Has layers of muscle that line the inside.</a:t>
            </a:r>
          </a:p>
          <a:p>
            <a:pPr eaLnBrk="1" hangingPunct="1">
              <a:lnSpc>
                <a:spcPct val="90000"/>
              </a:lnSpc>
            </a:pPr>
            <a:r>
              <a:rPr lang="en-US" altLang="en-US" sz="3600" b="1"/>
              <a:t>Mechanically</a:t>
            </a:r>
            <a:r>
              <a:rPr lang="en-US" altLang="en-US" sz="3600"/>
              <a:t> and </a:t>
            </a:r>
            <a:r>
              <a:rPr lang="en-US" altLang="en-US" sz="3600" b="1"/>
              <a:t>chemically</a:t>
            </a:r>
            <a:r>
              <a:rPr lang="en-US" altLang="en-US" sz="3600"/>
              <a:t> breaks down food.</a:t>
            </a:r>
            <a:endParaRPr lang="en-US" altLang="en-US"/>
          </a:p>
        </p:txBody>
      </p:sp>
      <p:pic>
        <p:nvPicPr>
          <p:cNvPr id="12292" name="Picture 4" descr="images-10">
            <a:extLst>
              <a:ext uri="{FF2B5EF4-FFF2-40B4-BE49-F238E27FC236}">
                <a16:creationId xmlns:a16="http://schemas.microsoft.com/office/drawing/2014/main" id="{F994CDE1-C332-4C4B-B049-91403DD644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1800" y="1828801"/>
            <a:ext cx="2362200" cy="1973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3" name="Picture 5" descr="images-11">
            <a:extLst>
              <a:ext uri="{FF2B5EF4-FFF2-40B4-BE49-F238E27FC236}">
                <a16:creationId xmlns:a16="http://schemas.microsoft.com/office/drawing/2014/main" id="{893F4606-348A-4B16-BAC3-52A8F7BC22F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67601" y="4267200"/>
            <a:ext cx="2092325"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dissolve">
                                      <p:cBhvr>
                                        <p:cTn id="7" dur="500"/>
                                        <p:tgtEl>
                                          <p:spTgt spid="614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6147">
                                            <p:txEl>
                                              <p:pRg st="1" end="1"/>
                                            </p:txEl>
                                          </p:spTgt>
                                        </p:tgtEl>
                                        <p:attrNameLst>
                                          <p:attrName>style.visibility</p:attrName>
                                        </p:attrNameLst>
                                      </p:cBhvr>
                                      <p:to>
                                        <p:strVal val="visible"/>
                                      </p:to>
                                    </p:set>
                                    <p:animEffect transition="in" filter="dissolve">
                                      <p:cBhvr>
                                        <p:cTn id="12" dur="500"/>
                                        <p:tgtEl>
                                          <p:spTgt spid="614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6147">
                                            <p:txEl>
                                              <p:pRg st="2" end="2"/>
                                            </p:txEl>
                                          </p:spTgt>
                                        </p:tgtEl>
                                        <p:attrNameLst>
                                          <p:attrName>style.visibility</p:attrName>
                                        </p:attrNameLst>
                                      </p:cBhvr>
                                      <p:to>
                                        <p:strVal val="visible"/>
                                      </p:to>
                                    </p:set>
                                    <p:animEffect transition="in" filter="dissolve">
                                      <p:cBhvr>
                                        <p:cTn id="17" dur="500"/>
                                        <p:tgtEl>
                                          <p:spTgt spid="614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6147">
                                            <p:txEl>
                                              <p:pRg st="3" end="3"/>
                                            </p:txEl>
                                          </p:spTgt>
                                        </p:tgtEl>
                                        <p:attrNameLst>
                                          <p:attrName>style.visibility</p:attrName>
                                        </p:attrNameLst>
                                      </p:cBhvr>
                                      <p:to>
                                        <p:strVal val="visible"/>
                                      </p:to>
                                    </p:set>
                                    <p:animEffect transition="in" filter="dissolve">
                                      <p:cBhvr>
                                        <p:cTn id="22" dur="500"/>
                                        <p:tgtEl>
                                          <p:spTgt spid="614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026">
            <a:extLst>
              <a:ext uri="{FF2B5EF4-FFF2-40B4-BE49-F238E27FC236}">
                <a16:creationId xmlns:a16="http://schemas.microsoft.com/office/drawing/2014/main" id="{A910A075-DB94-41EC-B62A-114368A031A3}"/>
              </a:ext>
            </a:extLst>
          </p:cNvPr>
          <p:cNvSpPr>
            <a:spLocks noGrp="1" noChangeArrowheads="1"/>
          </p:cNvSpPr>
          <p:nvPr>
            <p:ph type="title"/>
          </p:nvPr>
        </p:nvSpPr>
        <p:spPr>
          <a:xfrm>
            <a:off x="2124076" y="685800"/>
            <a:ext cx="5133975" cy="762000"/>
          </a:xfrm>
        </p:spPr>
        <p:txBody>
          <a:bodyPr/>
          <a:lstStyle/>
          <a:p>
            <a:pPr eaLnBrk="1" hangingPunct="1"/>
            <a:r>
              <a:rPr lang="en-US" altLang="en-US"/>
              <a:t>Stomach</a:t>
            </a:r>
          </a:p>
        </p:txBody>
      </p:sp>
      <p:pic>
        <p:nvPicPr>
          <p:cNvPr id="13315" name="Picture 1027">
            <a:extLst>
              <a:ext uri="{FF2B5EF4-FFF2-40B4-BE49-F238E27FC236}">
                <a16:creationId xmlns:a16="http://schemas.microsoft.com/office/drawing/2014/main" id="{60BC9CC8-B012-40D2-8F05-54951A21E58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b="3246"/>
          <a:stretch>
            <a:fillRect/>
          </a:stretch>
        </p:blipFill>
        <p:spPr bwMode="auto">
          <a:xfrm>
            <a:off x="6194426" y="1524000"/>
            <a:ext cx="4473575" cy="533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7044" name="Rectangle 1028">
            <a:extLst>
              <a:ext uri="{FF2B5EF4-FFF2-40B4-BE49-F238E27FC236}">
                <a16:creationId xmlns:a16="http://schemas.microsoft.com/office/drawing/2014/main" id="{29519084-1721-4D7C-AC15-E21233D87B56}"/>
              </a:ext>
            </a:extLst>
          </p:cNvPr>
          <p:cNvSpPr>
            <a:spLocks noGrp="1" noChangeArrowheads="1"/>
          </p:cNvSpPr>
          <p:nvPr>
            <p:ph type="body" idx="1"/>
          </p:nvPr>
        </p:nvSpPr>
        <p:spPr>
          <a:xfrm>
            <a:off x="2182813" y="1371601"/>
            <a:ext cx="4672012" cy="3667125"/>
          </a:xfrm>
        </p:spPr>
        <p:txBody>
          <a:bodyPr/>
          <a:lstStyle/>
          <a:p>
            <a:pPr marL="227013" indent="-227013"/>
            <a:r>
              <a:rPr lang="en-US" altLang="en-US"/>
              <a:t>Functions</a:t>
            </a:r>
          </a:p>
          <a:p>
            <a:pPr marL="569913" lvl="1"/>
            <a:r>
              <a:rPr lang="en-US" altLang="en-US" u="sng">
                <a:solidFill>
                  <a:srgbClr val="CC0000"/>
                </a:solidFill>
              </a:rPr>
              <a:t>food storage</a:t>
            </a:r>
            <a:endParaRPr lang="en-US" altLang="en-US" sz="2500"/>
          </a:p>
          <a:p>
            <a:pPr marL="850900" lvl="2" indent="-166688"/>
            <a:r>
              <a:rPr lang="en-US" altLang="en-US"/>
              <a:t>can stretch to fit ~2L food </a:t>
            </a:r>
          </a:p>
          <a:p>
            <a:pPr marL="569913" lvl="1"/>
            <a:r>
              <a:rPr lang="en-US" altLang="en-US" u="sng">
                <a:solidFill>
                  <a:srgbClr val="CC0000"/>
                </a:solidFill>
              </a:rPr>
              <a:t>disinfect food</a:t>
            </a:r>
            <a:endParaRPr lang="en-US" altLang="en-US"/>
          </a:p>
          <a:p>
            <a:pPr marL="850900" lvl="2" indent="-166688"/>
            <a:r>
              <a:rPr lang="en-US" altLang="en-US"/>
              <a:t>HCl = pH 2</a:t>
            </a:r>
          </a:p>
          <a:p>
            <a:pPr marL="1139825" lvl="3" indent="-174625"/>
            <a:r>
              <a:rPr lang="en-US" altLang="en-US"/>
              <a:t>kills bacteria </a:t>
            </a:r>
          </a:p>
          <a:p>
            <a:pPr marL="569913" lvl="1"/>
            <a:r>
              <a:rPr lang="en-US" altLang="en-US" u="sng">
                <a:solidFill>
                  <a:srgbClr val="CC0000"/>
                </a:solidFill>
              </a:rPr>
              <a:t>chemical digestion</a:t>
            </a:r>
            <a:endParaRPr lang="en-US" altLang="en-US"/>
          </a:p>
          <a:p>
            <a:pPr marL="850900" lvl="2" indent="-166688"/>
            <a:r>
              <a:rPr lang="en-US" altLang="en-US" u="sng">
                <a:solidFill>
                  <a:srgbClr val="CC0000"/>
                </a:solidFill>
              </a:rPr>
              <a:t>Pepsidase </a:t>
            </a:r>
            <a:r>
              <a:rPr lang="en-US" altLang="en-US"/>
              <a:t>(enzyme breaks down proteins)</a:t>
            </a:r>
          </a:p>
        </p:txBody>
      </p:sp>
      <p:sp>
        <p:nvSpPr>
          <p:cNvPr id="87045" name="Rectangle 1029">
            <a:extLst>
              <a:ext uri="{FF2B5EF4-FFF2-40B4-BE49-F238E27FC236}">
                <a16:creationId xmlns:a16="http://schemas.microsoft.com/office/drawing/2014/main" id="{36612A38-7BC2-43A9-8872-4067E447A86B}"/>
              </a:ext>
            </a:extLst>
          </p:cNvPr>
          <p:cNvSpPr>
            <a:spLocks noChangeArrowheads="1"/>
          </p:cNvSpPr>
          <p:nvPr/>
        </p:nvSpPr>
        <p:spPr bwMode="auto">
          <a:xfrm>
            <a:off x="1681164" y="5465763"/>
            <a:ext cx="5241925" cy="641350"/>
          </a:xfrm>
          <a:prstGeom prst="rect">
            <a:avLst/>
          </a:prstGeom>
          <a:solidFill>
            <a:srgbClr val="FFCC18"/>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800" b="1">
                <a:solidFill>
                  <a:srgbClr val="0F116A"/>
                </a:solidFill>
              </a:rPr>
              <a:t>But the stomach is made out of protein!</a:t>
            </a:r>
          </a:p>
          <a:p>
            <a:pPr eaLnBrk="1" hangingPunct="1">
              <a:spcBef>
                <a:spcPct val="0"/>
              </a:spcBef>
              <a:buFontTx/>
              <a:buNone/>
            </a:pPr>
            <a:r>
              <a:rPr lang="en-US" altLang="en-US" sz="1800" b="1">
                <a:solidFill>
                  <a:srgbClr val="0F116A"/>
                </a:solidFill>
              </a:rPr>
              <a:t>What stops the stomach from digesting itself?</a:t>
            </a:r>
          </a:p>
        </p:txBody>
      </p:sp>
      <p:sp>
        <p:nvSpPr>
          <p:cNvPr id="87046" name="Rectangle 1030">
            <a:extLst>
              <a:ext uri="{FF2B5EF4-FFF2-40B4-BE49-F238E27FC236}">
                <a16:creationId xmlns:a16="http://schemas.microsoft.com/office/drawing/2014/main" id="{0A42B0D4-6D5C-4BE7-A2BA-084B3D74EDBD}"/>
              </a:ext>
            </a:extLst>
          </p:cNvPr>
          <p:cNvSpPr>
            <a:spLocks noChangeArrowheads="1"/>
          </p:cNvSpPr>
          <p:nvPr/>
        </p:nvSpPr>
        <p:spPr bwMode="auto">
          <a:xfrm>
            <a:off x="1681164" y="6100763"/>
            <a:ext cx="5241925" cy="641350"/>
          </a:xfrm>
          <a:prstGeom prst="rect">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buClr>
                <a:schemeClr val="hlink"/>
              </a:buClr>
              <a:buSzPct val="95000"/>
              <a:buFont typeface="Wingdings" panose="05000000000000000000" pitchFamily="2" charset="2"/>
              <a:buNone/>
            </a:pPr>
            <a:r>
              <a:rPr lang="en-US" altLang="en-US" sz="1800" b="1">
                <a:solidFill>
                  <a:schemeClr val="bg1"/>
                </a:solidFill>
              </a:rPr>
              <a:t>mucus secreted by stomach cells protects stomach lining</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87044">
                                            <p:txEl>
                                              <p:pRg st="1" end="1"/>
                                            </p:txEl>
                                          </p:spTgt>
                                        </p:tgtEl>
                                        <p:attrNameLst>
                                          <p:attrName>style.visibility</p:attrName>
                                        </p:attrNameLst>
                                      </p:cBhvr>
                                      <p:to>
                                        <p:strVal val="visible"/>
                                      </p:to>
                                    </p:set>
                                    <p:anim calcmode="lin" valueType="num">
                                      <p:cBhvr additive="base">
                                        <p:cTn id="7" dur="500" fill="hold"/>
                                        <p:tgtEl>
                                          <p:spTgt spid="87044">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87044">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
                                        </p:tgtEl>
                                      </p:cMediaNode>
                                    </p:audio>
                                  </p:subTnLst>
                                </p:cTn>
                              </p:par>
                              <p:par>
                                <p:cTn id="9" presetID="2" presetClass="entr" presetSubtype="8" fill="hold" grpId="0" nodeType="withEffect">
                                  <p:stCondLst>
                                    <p:cond delay="0"/>
                                  </p:stCondLst>
                                  <p:childTnLst>
                                    <p:set>
                                      <p:cBhvr>
                                        <p:cTn id="10" dur="1" fill="hold">
                                          <p:stCondLst>
                                            <p:cond delay="0"/>
                                          </p:stCondLst>
                                        </p:cTn>
                                        <p:tgtEl>
                                          <p:spTgt spid="87044">
                                            <p:txEl>
                                              <p:pRg st="2" end="2"/>
                                            </p:txEl>
                                          </p:spTgt>
                                        </p:tgtEl>
                                        <p:attrNameLst>
                                          <p:attrName>style.visibility</p:attrName>
                                        </p:attrNameLst>
                                      </p:cBhvr>
                                      <p:to>
                                        <p:strVal val="visible"/>
                                      </p:to>
                                    </p:set>
                                    <p:anim calcmode="lin" valueType="num">
                                      <p:cBhvr additive="base">
                                        <p:cTn id="11" dur="500" fill="hold"/>
                                        <p:tgtEl>
                                          <p:spTgt spid="87044">
                                            <p:txEl>
                                              <p:pRg st="2" end="2"/>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87044">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9"/>
                                            </p:cond>
                                          </p:stCondLst>
                                          <p:endCondLst>
                                            <p:cond evt="onStopAudio" delay="0">
                                              <p:tgtEl>
                                                <p:sldTgt/>
                                              </p:tgtEl>
                                            </p:cond>
                                          </p:endCondLst>
                                        </p:cTn>
                                        <p:tgtEl>
                                          <p:sndTgt r:embed="rId3" name="Whoosh"/>
                                        </p:tgtEl>
                                      </p:cMediaNode>
                                    </p:audio>
                                  </p:subTnLst>
                                </p:cTn>
                              </p:par>
                              <p:par>
                                <p:cTn id="13" presetID="2" presetClass="entr" presetSubtype="8" fill="hold" grpId="0" nodeType="withEffect">
                                  <p:stCondLst>
                                    <p:cond delay="0"/>
                                  </p:stCondLst>
                                  <p:childTnLst>
                                    <p:set>
                                      <p:cBhvr>
                                        <p:cTn id="14" dur="1" fill="hold">
                                          <p:stCondLst>
                                            <p:cond delay="0"/>
                                          </p:stCondLst>
                                        </p:cTn>
                                        <p:tgtEl>
                                          <p:spTgt spid="87044">
                                            <p:txEl>
                                              <p:pRg st="3" end="3"/>
                                            </p:txEl>
                                          </p:spTgt>
                                        </p:tgtEl>
                                        <p:attrNameLst>
                                          <p:attrName>style.visibility</p:attrName>
                                        </p:attrNameLst>
                                      </p:cBhvr>
                                      <p:to>
                                        <p:strVal val="visible"/>
                                      </p:to>
                                    </p:set>
                                    <p:anim calcmode="lin" valueType="num">
                                      <p:cBhvr additive="base">
                                        <p:cTn id="15" dur="500" fill="hold"/>
                                        <p:tgtEl>
                                          <p:spTgt spid="87044">
                                            <p:txEl>
                                              <p:pRg st="3" end="3"/>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87044">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3"/>
                                            </p:cond>
                                          </p:stCondLst>
                                          <p:endCondLst>
                                            <p:cond evt="onStopAudio" delay="0">
                                              <p:tgtEl>
                                                <p:sldTgt/>
                                              </p:tgtEl>
                                            </p:cond>
                                          </p:endCondLst>
                                        </p:cTn>
                                        <p:tgtEl>
                                          <p:sndTgt r:embed="rId3" name="Whoosh"/>
                                        </p:tgtEl>
                                      </p:cMediaNode>
                                    </p:audio>
                                  </p:subTnLst>
                                </p:cTn>
                              </p:par>
                              <p:par>
                                <p:cTn id="17" presetID="2" presetClass="entr" presetSubtype="8" fill="hold" grpId="0" nodeType="withEffect">
                                  <p:stCondLst>
                                    <p:cond delay="0"/>
                                  </p:stCondLst>
                                  <p:childTnLst>
                                    <p:set>
                                      <p:cBhvr>
                                        <p:cTn id="18" dur="1" fill="hold">
                                          <p:stCondLst>
                                            <p:cond delay="0"/>
                                          </p:stCondLst>
                                        </p:cTn>
                                        <p:tgtEl>
                                          <p:spTgt spid="87044">
                                            <p:txEl>
                                              <p:pRg st="4" end="4"/>
                                            </p:txEl>
                                          </p:spTgt>
                                        </p:tgtEl>
                                        <p:attrNameLst>
                                          <p:attrName>style.visibility</p:attrName>
                                        </p:attrNameLst>
                                      </p:cBhvr>
                                      <p:to>
                                        <p:strVal val="visible"/>
                                      </p:to>
                                    </p:set>
                                    <p:anim calcmode="lin" valueType="num">
                                      <p:cBhvr additive="base">
                                        <p:cTn id="19" dur="500" fill="hold"/>
                                        <p:tgtEl>
                                          <p:spTgt spid="87044">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87044">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
                                        </p:tgtEl>
                                      </p:cMediaNode>
                                    </p:audio>
                                  </p:subTnLst>
                                </p:cTn>
                              </p:par>
                              <p:par>
                                <p:cTn id="21" presetID="2" presetClass="entr" presetSubtype="8" fill="hold" grpId="0" nodeType="withEffect">
                                  <p:stCondLst>
                                    <p:cond delay="0"/>
                                  </p:stCondLst>
                                  <p:childTnLst>
                                    <p:set>
                                      <p:cBhvr>
                                        <p:cTn id="22" dur="1" fill="hold">
                                          <p:stCondLst>
                                            <p:cond delay="0"/>
                                          </p:stCondLst>
                                        </p:cTn>
                                        <p:tgtEl>
                                          <p:spTgt spid="87044">
                                            <p:txEl>
                                              <p:pRg st="5" end="5"/>
                                            </p:txEl>
                                          </p:spTgt>
                                        </p:tgtEl>
                                        <p:attrNameLst>
                                          <p:attrName>style.visibility</p:attrName>
                                        </p:attrNameLst>
                                      </p:cBhvr>
                                      <p:to>
                                        <p:strVal val="visible"/>
                                      </p:to>
                                    </p:set>
                                    <p:anim calcmode="lin" valueType="num">
                                      <p:cBhvr additive="base">
                                        <p:cTn id="23" dur="500" fill="hold"/>
                                        <p:tgtEl>
                                          <p:spTgt spid="87044">
                                            <p:txEl>
                                              <p:pRg st="5" end="5"/>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87044">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1"/>
                                            </p:cond>
                                          </p:stCondLst>
                                          <p:endCondLst>
                                            <p:cond evt="onStopAudio" delay="0">
                                              <p:tgtEl>
                                                <p:sldTgt/>
                                              </p:tgtEl>
                                            </p:cond>
                                          </p:endCondLst>
                                        </p:cTn>
                                        <p:tgtEl>
                                          <p:sndTgt r:embed="rId3" name="Whoosh"/>
                                        </p:tgtEl>
                                      </p:cMediaNode>
                                    </p:audio>
                                  </p:subTnLst>
                                </p:cTn>
                              </p:par>
                              <p:par>
                                <p:cTn id="25" presetID="2" presetClass="entr" presetSubtype="8" fill="hold" grpId="0" nodeType="withEffect">
                                  <p:stCondLst>
                                    <p:cond delay="0"/>
                                  </p:stCondLst>
                                  <p:childTnLst>
                                    <p:set>
                                      <p:cBhvr>
                                        <p:cTn id="26" dur="1" fill="hold">
                                          <p:stCondLst>
                                            <p:cond delay="0"/>
                                          </p:stCondLst>
                                        </p:cTn>
                                        <p:tgtEl>
                                          <p:spTgt spid="87044">
                                            <p:txEl>
                                              <p:pRg st="6" end="6"/>
                                            </p:txEl>
                                          </p:spTgt>
                                        </p:tgtEl>
                                        <p:attrNameLst>
                                          <p:attrName>style.visibility</p:attrName>
                                        </p:attrNameLst>
                                      </p:cBhvr>
                                      <p:to>
                                        <p:strVal val="visible"/>
                                      </p:to>
                                    </p:set>
                                    <p:anim calcmode="lin" valueType="num">
                                      <p:cBhvr additive="base">
                                        <p:cTn id="27" dur="500" fill="hold"/>
                                        <p:tgtEl>
                                          <p:spTgt spid="87044">
                                            <p:txEl>
                                              <p:pRg st="6" end="6"/>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87044">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5"/>
                                            </p:cond>
                                          </p:stCondLst>
                                          <p:endCondLst>
                                            <p:cond evt="onStopAudio" delay="0">
                                              <p:tgtEl>
                                                <p:sldTgt/>
                                              </p:tgtEl>
                                            </p:cond>
                                          </p:endCondLst>
                                        </p:cTn>
                                        <p:tgtEl>
                                          <p:sndTgt r:embed="rId3" name="Whoosh"/>
                                        </p:tgtEl>
                                      </p:cMediaNode>
                                    </p:audio>
                                  </p:subTnLst>
                                </p:cTn>
                              </p:par>
                              <p:par>
                                <p:cTn id="29" presetID="2" presetClass="entr" presetSubtype="8" fill="hold" grpId="0" nodeType="withEffect">
                                  <p:stCondLst>
                                    <p:cond delay="0"/>
                                  </p:stCondLst>
                                  <p:childTnLst>
                                    <p:set>
                                      <p:cBhvr>
                                        <p:cTn id="30" dur="1" fill="hold">
                                          <p:stCondLst>
                                            <p:cond delay="0"/>
                                          </p:stCondLst>
                                        </p:cTn>
                                        <p:tgtEl>
                                          <p:spTgt spid="87044">
                                            <p:txEl>
                                              <p:pRg st="7" end="7"/>
                                            </p:txEl>
                                          </p:spTgt>
                                        </p:tgtEl>
                                        <p:attrNameLst>
                                          <p:attrName>style.visibility</p:attrName>
                                        </p:attrNameLst>
                                      </p:cBhvr>
                                      <p:to>
                                        <p:strVal val="visible"/>
                                      </p:to>
                                    </p:set>
                                    <p:anim calcmode="lin" valueType="num">
                                      <p:cBhvr additive="base">
                                        <p:cTn id="31" dur="500" fill="hold"/>
                                        <p:tgtEl>
                                          <p:spTgt spid="87044">
                                            <p:txEl>
                                              <p:pRg st="7" end="7"/>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87044">
                                            <p:txEl>
                                              <p:pRg st="7" end="7"/>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3" name="Whoosh"/>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87045"/>
                                        </p:tgtEl>
                                        <p:attrNameLst>
                                          <p:attrName>style.visibility</p:attrName>
                                        </p:attrNameLst>
                                      </p:cBhvr>
                                      <p:to>
                                        <p:strVal val="visible"/>
                                      </p:to>
                                    </p:set>
                                    <p:animEffect transition="in" filter="wipe(left)">
                                      <p:cBhvr>
                                        <p:cTn id="37" dur="500"/>
                                        <p:tgtEl>
                                          <p:spTgt spid="87045"/>
                                        </p:tgtEl>
                                      </p:cBhvr>
                                    </p:animEffect>
                                  </p:childTnLst>
                                  <p:subTnLst>
                                    <p:audio>
                                      <p:cMediaNode>
                                        <p:cTn display="0" masterRel="sameClick">
                                          <p:stCondLst>
                                            <p:cond evt="begin" delay="0">
                                              <p:tn val="35"/>
                                            </p:cond>
                                          </p:stCondLst>
                                          <p:endCondLst>
                                            <p:cond evt="onStopAudio" delay="0">
                                              <p:tgtEl>
                                                <p:sldTgt/>
                                              </p:tgtEl>
                                            </p:cond>
                                          </p:endCondLst>
                                        </p:cTn>
                                        <p:tgtEl>
                                          <p:sndTgt r:embed="rId4" name="Vibro Up"/>
                                        </p:tgtEl>
                                      </p:cMediaNode>
                                    </p:audio>
                                  </p:sub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87046"/>
                                        </p:tgtEl>
                                        <p:attrNameLst>
                                          <p:attrName>style.visibility</p:attrName>
                                        </p:attrNameLst>
                                      </p:cBhvr>
                                      <p:to>
                                        <p:strVal val="visible"/>
                                      </p:to>
                                    </p:set>
                                    <p:animEffect transition="in" filter="wipe(left)">
                                      <p:cBhvr>
                                        <p:cTn id="42" dur="500"/>
                                        <p:tgtEl>
                                          <p:spTgt spid="87046"/>
                                        </p:tgtEl>
                                      </p:cBhvr>
                                    </p:animEffect>
                                  </p:childTnLst>
                                  <p:subTnLst>
                                    <p:audio>
                                      <p:cMediaNode>
                                        <p:cTn display="0" masterRel="sameClick">
                                          <p:stCondLst>
                                            <p:cond evt="begin" delay="0">
                                              <p:tn val="40"/>
                                            </p:cond>
                                          </p:stCondLst>
                                          <p:endCondLst>
                                            <p:cond evt="onStopAudio" delay="0">
                                              <p:tgtEl>
                                                <p:sldTgt/>
                                              </p:tgtEl>
                                            </p:cond>
                                          </p:endCondLst>
                                        </p:cTn>
                                        <p:tgtEl>
                                          <p:sndTgt r:embed="rId4" name="Vibro Up"/>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4" grpId="0" build="p" autoUpdateAnimBg="0"/>
      <p:bldP spid="87045" grpId="0" animBg="1" autoUpdateAnimBg="0"/>
      <p:bldP spid="87046" grpId="0" animBg="1" autoUpdateAnimBg="0"/>
    </p:bldLst>
  </p:timing>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2" name="Rectangle 2">
            <a:extLst>
              <a:ext uri="{FF2B5EF4-FFF2-40B4-BE49-F238E27FC236}">
                <a16:creationId xmlns:a16="http://schemas.microsoft.com/office/drawing/2014/main" id="{F864D132-958B-42BB-9336-020AC2A9A49F}"/>
              </a:ext>
            </a:extLst>
          </p:cNvPr>
          <p:cNvSpPr>
            <a:spLocks noGrp="1" noChangeArrowheads="1"/>
          </p:cNvSpPr>
          <p:nvPr>
            <p:ph type="title"/>
          </p:nvPr>
        </p:nvSpPr>
        <p:spPr>
          <a:xfrm>
            <a:off x="6739128" y="638089"/>
            <a:ext cx="4818888" cy="1476801"/>
          </a:xfrm>
        </p:spPr>
        <p:txBody>
          <a:bodyPr anchor="b">
            <a:normAutofit/>
          </a:bodyPr>
          <a:lstStyle/>
          <a:p>
            <a:pPr eaLnBrk="1" hangingPunct="1"/>
            <a:r>
              <a:rPr lang="en-US" altLang="en-US" sz="5000"/>
              <a:t>Accessory Organs</a:t>
            </a:r>
          </a:p>
        </p:txBody>
      </p:sp>
      <p:pic>
        <p:nvPicPr>
          <p:cNvPr id="15364" name="Picture 2" descr="bileduct">
            <a:extLst>
              <a:ext uri="{FF2B5EF4-FFF2-40B4-BE49-F238E27FC236}">
                <a16:creationId xmlns:a16="http://schemas.microsoft.com/office/drawing/2014/main" id="{2F9395CA-E517-454F-8834-03BB8E9119A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884" b="1"/>
          <a:stretch/>
        </p:blipFill>
        <p:spPr bwMode="auto">
          <a:xfrm>
            <a:off x="630936" y="709829"/>
            <a:ext cx="5458968" cy="543834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5"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3" name="Rectangle 3">
            <a:extLst>
              <a:ext uri="{FF2B5EF4-FFF2-40B4-BE49-F238E27FC236}">
                <a16:creationId xmlns:a16="http://schemas.microsoft.com/office/drawing/2014/main" id="{9F640092-A81D-4691-BD1C-2D4172CEC5B8}"/>
              </a:ext>
            </a:extLst>
          </p:cNvPr>
          <p:cNvSpPr>
            <a:spLocks noGrp="1" noChangeArrowheads="1"/>
          </p:cNvSpPr>
          <p:nvPr>
            <p:ph type="body" idx="1"/>
          </p:nvPr>
        </p:nvSpPr>
        <p:spPr>
          <a:xfrm>
            <a:off x="6739128" y="2664886"/>
            <a:ext cx="4818888" cy="3550789"/>
          </a:xfrm>
        </p:spPr>
        <p:txBody>
          <a:bodyPr anchor="t">
            <a:normAutofit/>
          </a:bodyPr>
          <a:lstStyle/>
          <a:p>
            <a:pPr eaLnBrk="1" hangingPunct="1">
              <a:buFontTx/>
              <a:buNone/>
            </a:pPr>
            <a:endParaRPr lang="en-US" altLang="en-US" sz="2200"/>
          </a:p>
          <a:p>
            <a:pPr eaLnBrk="1" hangingPunct="1"/>
            <a:r>
              <a:rPr lang="en-US" altLang="en-US" sz="2200"/>
              <a:t>Pancreas</a:t>
            </a:r>
          </a:p>
          <a:p>
            <a:pPr eaLnBrk="1" hangingPunct="1"/>
            <a:r>
              <a:rPr lang="en-US" altLang="en-US" sz="2200"/>
              <a:t>Gall Bladder</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3">
            <a:extLst>
              <a:ext uri="{FF2B5EF4-FFF2-40B4-BE49-F238E27FC236}">
                <a16:creationId xmlns:a16="http://schemas.microsoft.com/office/drawing/2014/main" id="{A162E3A0-A5C4-4B26-AA66-0D36768D95A6}"/>
              </a:ext>
            </a:extLst>
          </p:cNvPr>
          <p:cNvSpPr>
            <a:spLocks noGrp="1" noChangeArrowheads="1"/>
          </p:cNvSpPr>
          <p:nvPr>
            <p:ph type="body" idx="1"/>
          </p:nvPr>
        </p:nvSpPr>
        <p:spPr>
          <a:xfrm>
            <a:off x="1828800" y="1295400"/>
            <a:ext cx="4800600" cy="4495800"/>
          </a:xfrm>
        </p:spPr>
        <p:txBody>
          <a:bodyPr/>
          <a:lstStyle/>
          <a:p>
            <a:pPr marL="447675" indent="-447675">
              <a:buNone/>
            </a:pPr>
            <a:r>
              <a:rPr lang="en-US" altLang="en-US" sz="2400" b="1">
                <a:solidFill>
                  <a:srgbClr val="FF6600"/>
                </a:solidFill>
                <a:latin typeface="Comic Sans MS" panose="030F0702030302020204" pitchFamily="66" charset="0"/>
              </a:rPr>
              <a:t>GALL BLADDER:</a:t>
            </a:r>
          </a:p>
          <a:p>
            <a:pPr marL="447675" indent="-447675"/>
            <a:r>
              <a:rPr lang="en-US" altLang="en-US" sz="2400">
                <a:latin typeface="Comic Sans MS" panose="030F0702030302020204" pitchFamily="66" charset="0"/>
              </a:rPr>
              <a:t>Pouch structure located near the liver which stores the BILE produced in the liver</a:t>
            </a:r>
          </a:p>
          <a:p>
            <a:pPr marL="447675" indent="-447675"/>
            <a:endParaRPr lang="en-US" altLang="en-US" sz="2400">
              <a:latin typeface="Comic Sans MS" panose="030F0702030302020204" pitchFamily="66" charset="0"/>
            </a:endParaRPr>
          </a:p>
          <a:p>
            <a:pPr marL="447675" indent="-447675">
              <a:buNone/>
            </a:pPr>
            <a:r>
              <a:rPr lang="en-US" altLang="en-US" sz="2400" b="1">
                <a:latin typeface="Comic Sans MS" panose="030F0702030302020204" pitchFamily="66" charset="0"/>
              </a:rPr>
              <a:t>BILE DUCT:</a:t>
            </a:r>
          </a:p>
          <a:p>
            <a:pPr marL="447675" indent="-447675"/>
            <a:r>
              <a:rPr lang="en-US" altLang="en-US" sz="2400">
                <a:latin typeface="Comic Sans MS" panose="030F0702030302020204" pitchFamily="66" charset="0"/>
              </a:rPr>
              <a:t>Long tube that carries BILE. It connects LIVER – GALL BLADDER - DUODENUM</a:t>
            </a:r>
          </a:p>
        </p:txBody>
      </p:sp>
      <p:pic>
        <p:nvPicPr>
          <p:cNvPr id="16387" name="Picture 6" descr="gallbladder">
            <a:extLst>
              <a:ext uri="{FF2B5EF4-FFF2-40B4-BE49-F238E27FC236}">
                <a16:creationId xmlns:a16="http://schemas.microsoft.com/office/drawing/2014/main" id="{9C6DEF54-6239-4647-A008-EAC0B7BC51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7500" y="1676401"/>
            <a:ext cx="4000500" cy="3171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FC77E65B-C411-4ACE-B823-F403B08615C8}"/>
              </a:ext>
            </a:extLst>
          </p:cNvPr>
          <p:cNvSpPr>
            <a:spLocks noGrp="1" noChangeArrowheads="1"/>
          </p:cNvSpPr>
          <p:nvPr>
            <p:ph type="title"/>
          </p:nvPr>
        </p:nvSpPr>
        <p:spPr>
          <a:xfrm>
            <a:off x="786385" y="841248"/>
            <a:ext cx="3515244" cy="5340097"/>
          </a:xfrm>
        </p:spPr>
        <p:txBody>
          <a:bodyPr anchor="ctr">
            <a:normAutofit/>
          </a:bodyPr>
          <a:lstStyle/>
          <a:p>
            <a:pPr eaLnBrk="1" hangingPunct="1"/>
            <a:r>
              <a:rPr lang="en-US" altLang="en-US" sz="4800">
                <a:solidFill>
                  <a:schemeClr val="bg1"/>
                </a:solidFill>
                <a:latin typeface="Comic Sans MS" panose="030F0702030302020204" pitchFamily="66" charset="0"/>
              </a:rPr>
              <a:t>BILE</a:t>
            </a:r>
          </a:p>
        </p:txBody>
      </p:sp>
      <p:graphicFrame>
        <p:nvGraphicFramePr>
          <p:cNvPr id="17413" name="Rectangle 3">
            <a:extLst>
              <a:ext uri="{FF2B5EF4-FFF2-40B4-BE49-F238E27FC236}">
                <a16:creationId xmlns:a16="http://schemas.microsoft.com/office/drawing/2014/main" id="{8A7DEFED-E0E1-4794-9EA1-CB558BEB3753}"/>
              </a:ext>
            </a:extLst>
          </p:cNvPr>
          <p:cNvGraphicFramePr/>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8434" name="Picture 2">
            <a:extLst>
              <a:ext uri="{FF2B5EF4-FFF2-40B4-BE49-F238E27FC236}">
                <a16:creationId xmlns:a16="http://schemas.microsoft.com/office/drawing/2014/main" id="{7E2BA29B-98B8-43CE-8937-8131DEB532E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b="4578"/>
          <a:stretch>
            <a:fillRect/>
          </a:stretch>
        </p:blipFill>
        <p:spPr bwMode="auto">
          <a:xfrm>
            <a:off x="5710238" y="1524001"/>
            <a:ext cx="4957762" cy="276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5" name="Rectangle 3">
            <a:extLst>
              <a:ext uri="{FF2B5EF4-FFF2-40B4-BE49-F238E27FC236}">
                <a16:creationId xmlns:a16="http://schemas.microsoft.com/office/drawing/2014/main" id="{627E7749-6594-45AF-B8F8-4566FA5FD0E8}"/>
              </a:ext>
            </a:extLst>
          </p:cNvPr>
          <p:cNvSpPr>
            <a:spLocks noGrp="1" noChangeArrowheads="1"/>
          </p:cNvSpPr>
          <p:nvPr>
            <p:ph type="title"/>
          </p:nvPr>
        </p:nvSpPr>
        <p:spPr>
          <a:xfrm>
            <a:off x="5181600" y="0"/>
            <a:ext cx="5486400" cy="1143000"/>
          </a:xfrm>
        </p:spPr>
        <p:txBody>
          <a:bodyPr/>
          <a:lstStyle/>
          <a:p>
            <a:pPr eaLnBrk="1" hangingPunct="1"/>
            <a:r>
              <a:rPr lang="en-US" altLang="en-US" b="1">
                <a:solidFill>
                  <a:schemeClr val="folHlink"/>
                </a:solidFill>
                <a:latin typeface="Comic Sans MS" panose="030F0702030302020204" pitchFamily="66" charset="0"/>
              </a:rPr>
              <a:t>Pancreatic juice</a:t>
            </a:r>
            <a:r>
              <a:rPr lang="en-US" altLang="en-US"/>
              <a:t> </a:t>
            </a:r>
          </a:p>
        </p:txBody>
      </p:sp>
      <p:sp>
        <p:nvSpPr>
          <p:cNvPr id="91140" name="Rectangle 4">
            <a:extLst>
              <a:ext uri="{FF2B5EF4-FFF2-40B4-BE49-F238E27FC236}">
                <a16:creationId xmlns:a16="http://schemas.microsoft.com/office/drawing/2014/main" id="{4E999AD1-DE37-4FD8-B3E8-9F2429E02AF7}"/>
              </a:ext>
            </a:extLst>
          </p:cNvPr>
          <p:cNvSpPr>
            <a:spLocks noGrp="1" noChangeArrowheads="1"/>
          </p:cNvSpPr>
          <p:nvPr>
            <p:ph type="body" idx="1"/>
          </p:nvPr>
        </p:nvSpPr>
        <p:spPr>
          <a:xfrm>
            <a:off x="1752600" y="2362200"/>
            <a:ext cx="8534400" cy="4191000"/>
          </a:xfrm>
        </p:spPr>
        <p:txBody>
          <a:bodyPr/>
          <a:lstStyle/>
          <a:p>
            <a:pPr eaLnBrk="1" hangingPunct="1">
              <a:buClr>
                <a:srgbClr val="000061"/>
              </a:buClr>
            </a:pPr>
            <a:r>
              <a:rPr lang="en-US" altLang="en-US" sz="2400" b="1" u="sng">
                <a:solidFill>
                  <a:srgbClr val="CC0000"/>
                </a:solidFill>
                <a:latin typeface="Comic Sans MS" panose="030F0702030302020204" pitchFamily="66" charset="0"/>
              </a:rPr>
              <a:t>Digestive enzymes</a:t>
            </a:r>
            <a:r>
              <a:rPr lang="en-US" altLang="en-US" sz="2400">
                <a:solidFill>
                  <a:srgbClr val="000000"/>
                </a:solidFill>
                <a:latin typeface="Comic Sans MS" panose="030F0702030302020204" pitchFamily="66" charset="0"/>
              </a:rPr>
              <a:t> </a:t>
            </a:r>
          </a:p>
          <a:p>
            <a:pPr lvl="1" eaLnBrk="1" hangingPunct="1"/>
            <a:r>
              <a:rPr lang="en-US" altLang="en-US" u="sng">
                <a:solidFill>
                  <a:schemeClr val="folHlink"/>
                </a:solidFill>
                <a:latin typeface="Comic Sans MS" panose="030F0702030302020204" pitchFamily="66" charset="0"/>
              </a:rPr>
              <a:t>Proteins to peptides</a:t>
            </a:r>
            <a:r>
              <a:rPr lang="en-US" altLang="en-US" u="sng">
                <a:solidFill>
                  <a:srgbClr val="CC0000"/>
                </a:solidFill>
                <a:latin typeface="Comic Sans MS" panose="030F0702030302020204" pitchFamily="66" charset="0"/>
              </a:rPr>
              <a:t> </a:t>
            </a:r>
            <a:endParaRPr lang="en-US" altLang="en-US">
              <a:latin typeface="Comic Sans MS" panose="030F0702030302020204" pitchFamily="66" charset="0"/>
            </a:endParaRPr>
          </a:p>
          <a:p>
            <a:pPr lvl="2" eaLnBrk="1" hangingPunct="1"/>
            <a:r>
              <a:rPr lang="en-US" altLang="en-US">
                <a:latin typeface="Comic Sans MS" panose="030F0702030302020204" pitchFamily="66" charset="0"/>
              </a:rPr>
              <a:t>Proteases</a:t>
            </a:r>
          </a:p>
          <a:p>
            <a:pPr lvl="1" eaLnBrk="1" hangingPunct="1"/>
            <a:r>
              <a:rPr lang="en-US" altLang="en-US" u="sng">
                <a:solidFill>
                  <a:schemeClr val="folHlink"/>
                </a:solidFill>
                <a:latin typeface="Comic Sans MS" panose="030F0702030302020204" pitchFamily="66" charset="0"/>
              </a:rPr>
              <a:t>Starch to Maltose</a:t>
            </a:r>
            <a:endParaRPr lang="en-US" altLang="en-US">
              <a:solidFill>
                <a:schemeClr val="folHlink"/>
              </a:solidFill>
              <a:latin typeface="Comic Sans MS" panose="030F0702030302020204" pitchFamily="66" charset="0"/>
            </a:endParaRPr>
          </a:p>
          <a:p>
            <a:pPr lvl="2" eaLnBrk="1" hangingPunct="1"/>
            <a:r>
              <a:rPr lang="en-US" altLang="en-US">
                <a:latin typeface="Comic Sans MS" panose="030F0702030302020204" pitchFamily="66" charset="0"/>
              </a:rPr>
              <a:t>Amylase</a:t>
            </a:r>
          </a:p>
          <a:p>
            <a:pPr lvl="1" eaLnBrk="1" hangingPunct="1"/>
            <a:r>
              <a:rPr lang="en-US" altLang="en-US" u="sng">
                <a:solidFill>
                  <a:schemeClr val="folHlink"/>
                </a:solidFill>
                <a:latin typeface="Comic Sans MS" panose="030F0702030302020204" pitchFamily="66" charset="0"/>
              </a:rPr>
              <a:t>Lipids to Fatty acids &amp; Glycerol</a:t>
            </a:r>
          </a:p>
          <a:p>
            <a:pPr lvl="2" eaLnBrk="1" hangingPunct="1"/>
            <a:r>
              <a:rPr lang="en-US" altLang="en-US">
                <a:latin typeface="Comic Sans MS" panose="030F0702030302020204" pitchFamily="66" charset="0"/>
              </a:rPr>
              <a:t>Lipase</a:t>
            </a:r>
            <a:endParaRPr lang="en-US" altLang="en-US">
              <a:solidFill>
                <a:srgbClr val="000000"/>
              </a:solidFill>
              <a:latin typeface="Comic Sans MS" panose="030F0702030302020204" pitchFamily="66" charset="0"/>
            </a:endParaRPr>
          </a:p>
          <a:p>
            <a:pPr eaLnBrk="1" hangingPunct="1"/>
            <a:r>
              <a:rPr lang="en-US" altLang="en-US" sz="2400" b="1">
                <a:solidFill>
                  <a:srgbClr val="FF0000"/>
                </a:solidFill>
                <a:latin typeface="Comic Sans MS" panose="030F0702030302020204" pitchFamily="66" charset="0"/>
              </a:rPr>
              <a:t>Buffers  </a:t>
            </a:r>
            <a:r>
              <a:rPr lang="en-US" altLang="en-US" sz="1800"/>
              <a:t>(solutions  with a highly stable ph. Adding acid or base to a buffered solution will not change its pH significantly).</a:t>
            </a:r>
            <a:endParaRPr lang="en-US" altLang="en-US" sz="1800" b="1" u="sng">
              <a:solidFill>
                <a:srgbClr val="FF0000"/>
              </a:solidFill>
              <a:latin typeface="Comic Sans MS" panose="030F0702030302020204" pitchFamily="66" charset="0"/>
            </a:endParaRPr>
          </a:p>
          <a:p>
            <a:pPr lvl="1" eaLnBrk="1" hangingPunct="1"/>
            <a:r>
              <a:rPr lang="en-US" altLang="en-US">
                <a:latin typeface="Comic Sans MS" panose="030F0702030302020204" pitchFamily="66" charset="0"/>
              </a:rPr>
              <a:t>They neutralise acid from stomach</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1140">
                                            <p:txEl>
                                              <p:pRg st="1" end="1"/>
                                            </p:txEl>
                                          </p:spTgt>
                                        </p:tgtEl>
                                        <p:attrNameLst>
                                          <p:attrName>style.visibility</p:attrName>
                                        </p:attrNameLst>
                                      </p:cBhvr>
                                      <p:to>
                                        <p:strVal val="visible"/>
                                      </p:to>
                                    </p:set>
                                    <p:anim calcmode="lin" valueType="num">
                                      <p:cBhvr additive="base">
                                        <p:cTn id="7" dur="500" fill="hold"/>
                                        <p:tgtEl>
                                          <p:spTgt spid="91140">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1140">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
                                        </p:tgtEl>
                                      </p:cMediaNode>
                                    </p:audio>
                                  </p:sub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91140">
                                            <p:txEl>
                                              <p:pRg st="2" end="2"/>
                                            </p:txEl>
                                          </p:spTgt>
                                        </p:tgtEl>
                                        <p:attrNameLst>
                                          <p:attrName>style.visibility</p:attrName>
                                        </p:attrNameLst>
                                      </p:cBhvr>
                                      <p:to>
                                        <p:strVal val="visible"/>
                                      </p:to>
                                    </p:set>
                                    <p:anim calcmode="lin" valueType="num">
                                      <p:cBhvr additive="base">
                                        <p:cTn id="12" dur="500" fill="hold"/>
                                        <p:tgtEl>
                                          <p:spTgt spid="91140">
                                            <p:txEl>
                                              <p:pRg st="2" end="2"/>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91140">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0"/>
                                            </p:cond>
                                          </p:stCondLst>
                                          <p:endCondLst>
                                            <p:cond evt="onStopAudio" delay="0">
                                              <p:tgtEl>
                                                <p:sldTgt/>
                                              </p:tgtEl>
                                            </p:cond>
                                          </p:endCondLst>
                                        </p:cTn>
                                        <p:tgtEl>
                                          <p:sndTgt r:embed="rId3" name="Whoosh"/>
                                        </p:tgtEl>
                                      </p:cMediaNode>
                                    </p:audio>
                                  </p:sub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8" fill="hold" grpId="0" nodeType="clickEffect">
                                  <p:stCondLst>
                                    <p:cond delay="0"/>
                                  </p:stCondLst>
                                  <p:childTnLst>
                                    <p:set>
                                      <p:cBhvr>
                                        <p:cTn id="17" dur="1" fill="hold">
                                          <p:stCondLst>
                                            <p:cond delay="0"/>
                                          </p:stCondLst>
                                        </p:cTn>
                                        <p:tgtEl>
                                          <p:spTgt spid="91140">
                                            <p:txEl>
                                              <p:pRg st="3" end="3"/>
                                            </p:txEl>
                                          </p:spTgt>
                                        </p:tgtEl>
                                        <p:attrNameLst>
                                          <p:attrName>style.visibility</p:attrName>
                                        </p:attrNameLst>
                                      </p:cBhvr>
                                      <p:to>
                                        <p:strVal val="visible"/>
                                      </p:to>
                                    </p:set>
                                    <p:anim calcmode="lin" valueType="num">
                                      <p:cBhvr additive="base">
                                        <p:cTn id="18" dur="500" fill="hold"/>
                                        <p:tgtEl>
                                          <p:spTgt spid="91140">
                                            <p:txEl>
                                              <p:pRg st="3" end="3"/>
                                            </p:txEl>
                                          </p:spTgt>
                                        </p:tgtEl>
                                        <p:attrNameLst>
                                          <p:attrName>ppt_x</p:attrName>
                                        </p:attrNameLst>
                                      </p:cBhvr>
                                      <p:tavLst>
                                        <p:tav tm="0">
                                          <p:val>
                                            <p:strVal val="0-#ppt_w/2"/>
                                          </p:val>
                                        </p:tav>
                                        <p:tav tm="100000">
                                          <p:val>
                                            <p:strVal val="#ppt_x"/>
                                          </p:val>
                                        </p:tav>
                                      </p:tavLst>
                                    </p:anim>
                                    <p:anim calcmode="lin" valueType="num">
                                      <p:cBhvr additive="base">
                                        <p:cTn id="19" dur="500" fill="hold"/>
                                        <p:tgtEl>
                                          <p:spTgt spid="91140">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6"/>
                                            </p:cond>
                                          </p:stCondLst>
                                          <p:endCondLst>
                                            <p:cond evt="onStopAudio" delay="0">
                                              <p:tgtEl>
                                                <p:sldTgt/>
                                              </p:tgtEl>
                                            </p:cond>
                                          </p:endCondLst>
                                        </p:cTn>
                                        <p:tgtEl>
                                          <p:sndTgt r:embed="rId3" name="Whoosh"/>
                                        </p:tgtEl>
                                      </p:cMediaNode>
                                    </p:audio>
                                  </p:subTnLst>
                                </p:cTn>
                              </p:par>
                            </p:childTnLst>
                          </p:cTn>
                        </p:par>
                      </p:childTnLst>
                    </p:cTn>
                  </p:par>
                  <p:par>
                    <p:cTn id="20" fill="hold" nodeType="clickPar">
                      <p:stCondLst>
                        <p:cond delay="indefinite"/>
                      </p:stCondLst>
                      <p:childTnLst>
                        <p:par>
                          <p:cTn id="21" fill="hold" nodeType="withGroup">
                            <p:stCondLst>
                              <p:cond delay="0"/>
                            </p:stCondLst>
                            <p:childTnLst>
                              <p:par>
                                <p:cTn id="22" presetID="2" presetClass="entr" presetSubtype="8" fill="hold" grpId="0" nodeType="clickEffect">
                                  <p:stCondLst>
                                    <p:cond delay="0"/>
                                  </p:stCondLst>
                                  <p:childTnLst>
                                    <p:set>
                                      <p:cBhvr>
                                        <p:cTn id="23" dur="1" fill="hold">
                                          <p:stCondLst>
                                            <p:cond delay="0"/>
                                          </p:stCondLst>
                                        </p:cTn>
                                        <p:tgtEl>
                                          <p:spTgt spid="91140">
                                            <p:txEl>
                                              <p:pRg st="4" end="4"/>
                                            </p:txEl>
                                          </p:spTgt>
                                        </p:tgtEl>
                                        <p:attrNameLst>
                                          <p:attrName>style.visibility</p:attrName>
                                        </p:attrNameLst>
                                      </p:cBhvr>
                                      <p:to>
                                        <p:strVal val="visible"/>
                                      </p:to>
                                    </p:set>
                                    <p:anim calcmode="lin" valueType="num">
                                      <p:cBhvr additive="base">
                                        <p:cTn id="24" dur="500" fill="hold"/>
                                        <p:tgtEl>
                                          <p:spTgt spid="91140">
                                            <p:txEl>
                                              <p:pRg st="4" end="4"/>
                                            </p:txEl>
                                          </p:spTgt>
                                        </p:tgtEl>
                                        <p:attrNameLst>
                                          <p:attrName>ppt_x</p:attrName>
                                        </p:attrNameLst>
                                      </p:cBhvr>
                                      <p:tavLst>
                                        <p:tav tm="0">
                                          <p:val>
                                            <p:strVal val="0-#ppt_w/2"/>
                                          </p:val>
                                        </p:tav>
                                        <p:tav tm="100000">
                                          <p:val>
                                            <p:strVal val="#ppt_x"/>
                                          </p:val>
                                        </p:tav>
                                      </p:tavLst>
                                    </p:anim>
                                    <p:anim calcmode="lin" valueType="num">
                                      <p:cBhvr additive="base">
                                        <p:cTn id="25" dur="500" fill="hold"/>
                                        <p:tgtEl>
                                          <p:spTgt spid="91140">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2"/>
                                            </p:cond>
                                          </p:stCondLst>
                                          <p:endCondLst>
                                            <p:cond evt="onStopAudio" delay="0">
                                              <p:tgtEl>
                                                <p:sldTgt/>
                                              </p:tgtEl>
                                            </p:cond>
                                          </p:endCondLst>
                                        </p:cTn>
                                        <p:tgtEl>
                                          <p:sndTgt r:embed="rId3" name="Whoosh"/>
                                        </p:tgtEl>
                                      </p:cMediaNode>
                                    </p:audio>
                                  </p:subTnLst>
                                </p:cTn>
                              </p:par>
                              <p:par>
                                <p:cTn id="26" presetID="2" presetClass="entr" presetSubtype="8" fill="hold" grpId="0" nodeType="withEffect">
                                  <p:stCondLst>
                                    <p:cond delay="0"/>
                                  </p:stCondLst>
                                  <p:childTnLst>
                                    <p:set>
                                      <p:cBhvr>
                                        <p:cTn id="27" dur="1" fill="hold">
                                          <p:stCondLst>
                                            <p:cond delay="0"/>
                                          </p:stCondLst>
                                        </p:cTn>
                                        <p:tgtEl>
                                          <p:spTgt spid="91140">
                                            <p:txEl>
                                              <p:pRg st="5" end="5"/>
                                            </p:txEl>
                                          </p:spTgt>
                                        </p:tgtEl>
                                        <p:attrNameLst>
                                          <p:attrName>style.visibility</p:attrName>
                                        </p:attrNameLst>
                                      </p:cBhvr>
                                      <p:to>
                                        <p:strVal val="visible"/>
                                      </p:to>
                                    </p:set>
                                    <p:anim calcmode="lin" valueType="num">
                                      <p:cBhvr additive="base">
                                        <p:cTn id="28" dur="500" fill="hold"/>
                                        <p:tgtEl>
                                          <p:spTgt spid="91140">
                                            <p:txEl>
                                              <p:pRg st="5" end="5"/>
                                            </p:txEl>
                                          </p:spTgt>
                                        </p:tgtEl>
                                        <p:attrNameLst>
                                          <p:attrName>ppt_x</p:attrName>
                                        </p:attrNameLst>
                                      </p:cBhvr>
                                      <p:tavLst>
                                        <p:tav tm="0">
                                          <p:val>
                                            <p:strVal val="0-#ppt_w/2"/>
                                          </p:val>
                                        </p:tav>
                                        <p:tav tm="100000">
                                          <p:val>
                                            <p:strVal val="#ppt_x"/>
                                          </p:val>
                                        </p:tav>
                                      </p:tavLst>
                                    </p:anim>
                                    <p:anim calcmode="lin" valueType="num">
                                      <p:cBhvr additive="base">
                                        <p:cTn id="29" dur="500" fill="hold"/>
                                        <p:tgtEl>
                                          <p:spTgt spid="91140">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6"/>
                                            </p:cond>
                                          </p:stCondLst>
                                          <p:endCondLst>
                                            <p:cond evt="onStopAudio" delay="0">
                                              <p:tgtEl>
                                                <p:sldTgt/>
                                              </p:tgtEl>
                                            </p:cond>
                                          </p:endCondLst>
                                        </p:cTn>
                                        <p:tgtEl>
                                          <p:sndTgt r:embed="rId3" name="Whoosh"/>
                                        </p:tgtEl>
                                      </p:cMediaNode>
                                    </p:audio>
                                  </p:subTnLst>
                                </p:cTn>
                              </p:par>
                              <p:par>
                                <p:cTn id="30" presetID="2" presetClass="entr" presetSubtype="8" fill="hold" grpId="0" nodeType="withEffect">
                                  <p:stCondLst>
                                    <p:cond delay="0"/>
                                  </p:stCondLst>
                                  <p:childTnLst>
                                    <p:set>
                                      <p:cBhvr>
                                        <p:cTn id="31" dur="1" fill="hold">
                                          <p:stCondLst>
                                            <p:cond delay="0"/>
                                          </p:stCondLst>
                                        </p:cTn>
                                        <p:tgtEl>
                                          <p:spTgt spid="91140">
                                            <p:txEl>
                                              <p:pRg st="6" end="6"/>
                                            </p:txEl>
                                          </p:spTgt>
                                        </p:tgtEl>
                                        <p:attrNameLst>
                                          <p:attrName>style.visibility</p:attrName>
                                        </p:attrNameLst>
                                      </p:cBhvr>
                                      <p:to>
                                        <p:strVal val="visible"/>
                                      </p:to>
                                    </p:set>
                                    <p:anim calcmode="lin" valueType="num">
                                      <p:cBhvr additive="base">
                                        <p:cTn id="32" dur="500" fill="hold"/>
                                        <p:tgtEl>
                                          <p:spTgt spid="91140">
                                            <p:txEl>
                                              <p:pRg st="6" end="6"/>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91140">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0"/>
                                            </p:cond>
                                          </p:stCondLst>
                                          <p:endCondLst>
                                            <p:cond evt="onStopAudio" delay="0">
                                              <p:tgtEl>
                                                <p:sldTgt/>
                                              </p:tgtEl>
                                            </p:cond>
                                          </p:endCondLst>
                                        </p:cTn>
                                        <p:tgtEl>
                                          <p:sndTgt r:embed="rId3" name="Whoosh"/>
                                        </p:tgtEl>
                                      </p:cMediaNode>
                                    </p:audio>
                                  </p:subTnLst>
                                </p:cTn>
                              </p:par>
                            </p:childTnLst>
                          </p:cTn>
                        </p:par>
                      </p:childTnLst>
                    </p:cTn>
                  </p:par>
                  <p:par>
                    <p:cTn id="34" fill="hold" nodeType="clickPar">
                      <p:stCondLst>
                        <p:cond delay="indefinite"/>
                      </p:stCondLst>
                      <p:childTnLst>
                        <p:par>
                          <p:cTn id="35" fill="hold" nodeType="withGroup">
                            <p:stCondLst>
                              <p:cond delay="0"/>
                            </p:stCondLst>
                            <p:childTnLst>
                              <p:par>
                                <p:cTn id="36" presetID="2" presetClass="entr" presetSubtype="8" fill="hold" grpId="0" nodeType="clickEffect">
                                  <p:stCondLst>
                                    <p:cond delay="0"/>
                                  </p:stCondLst>
                                  <p:childTnLst>
                                    <p:set>
                                      <p:cBhvr>
                                        <p:cTn id="37" dur="1" fill="hold">
                                          <p:stCondLst>
                                            <p:cond delay="0"/>
                                          </p:stCondLst>
                                        </p:cTn>
                                        <p:tgtEl>
                                          <p:spTgt spid="91140">
                                            <p:txEl>
                                              <p:pRg st="8" end="8"/>
                                            </p:txEl>
                                          </p:spTgt>
                                        </p:tgtEl>
                                        <p:attrNameLst>
                                          <p:attrName>style.visibility</p:attrName>
                                        </p:attrNameLst>
                                      </p:cBhvr>
                                      <p:to>
                                        <p:strVal val="visible"/>
                                      </p:to>
                                    </p:set>
                                    <p:anim calcmode="lin" valueType="num">
                                      <p:cBhvr additive="base">
                                        <p:cTn id="38" dur="500" fill="hold"/>
                                        <p:tgtEl>
                                          <p:spTgt spid="91140">
                                            <p:txEl>
                                              <p:pRg st="8" end="8"/>
                                            </p:txEl>
                                          </p:spTgt>
                                        </p:tgtEl>
                                        <p:attrNameLst>
                                          <p:attrName>ppt_x</p:attrName>
                                        </p:attrNameLst>
                                      </p:cBhvr>
                                      <p:tavLst>
                                        <p:tav tm="0">
                                          <p:val>
                                            <p:strVal val="0-#ppt_w/2"/>
                                          </p:val>
                                        </p:tav>
                                        <p:tav tm="100000">
                                          <p:val>
                                            <p:strVal val="#ppt_x"/>
                                          </p:val>
                                        </p:tav>
                                      </p:tavLst>
                                    </p:anim>
                                    <p:anim calcmode="lin" valueType="num">
                                      <p:cBhvr additive="base">
                                        <p:cTn id="39" dur="500" fill="hold"/>
                                        <p:tgtEl>
                                          <p:spTgt spid="91140">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6"/>
                                            </p:cond>
                                          </p:stCondLst>
                                          <p:endCondLst>
                                            <p:cond evt="onStopAudio" delay="0">
                                              <p:tgtEl>
                                                <p:sldTgt/>
                                              </p:tgtEl>
                                            </p:cond>
                                          </p:endCondLst>
                                        </p:cTn>
                                        <p:tgtEl>
                                          <p:sndTgt r:embed="rId3" name="Whoosh"/>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140" grpId="0" build="p" autoUpdateAnimBg="0"/>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CEF96195-F6E4-46F5-A3E7-FDC06FC65B6E}"/>
              </a:ext>
            </a:extLst>
          </p:cNvPr>
          <p:cNvSpPr>
            <a:spLocks noGrp="1" noChangeArrowheads="1"/>
          </p:cNvSpPr>
          <p:nvPr>
            <p:ph type="title"/>
          </p:nvPr>
        </p:nvSpPr>
        <p:spPr/>
        <p:txBody>
          <a:bodyPr/>
          <a:lstStyle/>
          <a:p>
            <a:pPr eaLnBrk="1" hangingPunct="1"/>
            <a:r>
              <a:rPr lang="en-US" altLang="en-US" b="1">
                <a:solidFill>
                  <a:srgbClr val="FF6600"/>
                </a:solidFill>
                <a:latin typeface="Comic Sans MS" panose="030F0702030302020204" pitchFamily="66" charset="0"/>
              </a:rPr>
              <a:t>Small intestine</a:t>
            </a:r>
          </a:p>
        </p:txBody>
      </p:sp>
      <p:pic>
        <p:nvPicPr>
          <p:cNvPr id="20483" name="Picture 3">
            <a:extLst>
              <a:ext uri="{FF2B5EF4-FFF2-40B4-BE49-F238E27FC236}">
                <a16:creationId xmlns:a16="http://schemas.microsoft.com/office/drawing/2014/main" id="{584FD131-ACA2-4F85-97F7-C66DB8B6566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62800" y="2667001"/>
            <a:ext cx="3505200" cy="319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3188" name="Rectangle 4">
            <a:extLst>
              <a:ext uri="{FF2B5EF4-FFF2-40B4-BE49-F238E27FC236}">
                <a16:creationId xmlns:a16="http://schemas.microsoft.com/office/drawing/2014/main" id="{84DFBBF7-4089-4461-8EF6-DCE47E316D72}"/>
              </a:ext>
            </a:extLst>
          </p:cNvPr>
          <p:cNvSpPr>
            <a:spLocks noGrp="1" noChangeArrowheads="1"/>
          </p:cNvSpPr>
          <p:nvPr>
            <p:ph type="body" idx="1"/>
          </p:nvPr>
        </p:nvSpPr>
        <p:spPr>
          <a:xfrm>
            <a:off x="1524000" y="1143001"/>
            <a:ext cx="7772400" cy="5267325"/>
          </a:xfrm>
        </p:spPr>
        <p:txBody>
          <a:bodyPr/>
          <a:lstStyle/>
          <a:p>
            <a:pPr eaLnBrk="1" hangingPunct="1"/>
            <a:endParaRPr lang="en-US" altLang="en-US" sz="2400" dirty="0">
              <a:latin typeface="Comic Sans MS" panose="030F0702030302020204" pitchFamily="66" charset="0"/>
            </a:endParaRPr>
          </a:p>
          <a:p>
            <a:pPr eaLnBrk="1" hangingPunct="1"/>
            <a:r>
              <a:rPr lang="en-US" altLang="en-US" sz="2400" dirty="0">
                <a:latin typeface="Comic Sans MS" panose="030F0702030302020204" pitchFamily="66" charset="0"/>
              </a:rPr>
              <a:t>Function</a:t>
            </a:r>
          </a:p>
          <a:p>
            <a:pPr lvl="1" eaLnBrk="1" hangingPunct="1"/>
            <a:r>
              <a:rPr lang="en-US" altLang="en-US" u="sng" dirty="0">
                <a:solidFill>
                  <a:srgbClr val="CC0000"/>
                </a:solidFill>
                <a:latin typeface="Comic Sans MS" panose="030F0702030302020204" pitchFamily="66" charset="0"/>
              </a:rPr>
              <a:t>chemical digestion</a:t>
            </a:r>
            <a:endParaRPr lang="en-US" altLang="en-US" dirty="0">
              <a:latin typeface="Comic Sans MS" panose="030F0702030302020204" pitchFamily="66" charset="0"/>
            </a:endParaRPr>
          </a:p>
          <a:p>
            <a:pPr marL="1150938" lvl="2"/>
            <a:r>
              <a:rPr lang="en-US" altLang="en-US" dirty="0">
                <a:latin typeface="Comic Sans MS" panose="030F0702030302020204" pitchFamily="66" charset="0"/>
              </a:rPr>
              <a:t>major organ of </a:t>
            </a:r>
            <a:r>
              <a:rPr lang="en-US" altLang="en-US" u="sng" dirty="0">
                <a:solidFill>
                  <a:srgbClr val="CC0000"/>
                </a:solidFill>
                <a:latin typeface="Comic Sans MS" panose="030F0702030302020204" pitchFamily="66" charset="0"/>
              </a:rPr>
              <a:t>digestion</a:t>
            </a:r>
            <a:r>
              <a:rPr lang="en-US" altLang="en-US" dirty="0">
                <a:latin typeface="Comic Sans MS" panose="030F0702030302020204" pitchFamily="66" charset="0"/>
              </a:rPr>
              <a:t> &amp; </a:t>
            </a:r>
            <a:r>
              <a:rPr lang="en-US" altLang="en-US" u="sng" dirty="0">
                <a:solidFill>
                  <a:srgbClr val="CC0000"/>
                </a:solidFill>
                <a:latin typeface="Comic Sans MS" panose="030F0702030302020204" pitchFamily="66" charset="0"/>
              </a:rPr>
              <a:t>absorption</a:t>
            </a:r>
            <a:endParaRPr lang="en-US" altLang="en-US" dirty="0">
              <a:latin typeface="Comic Sans MS" panose="030F0702030302020204" pitchFamily="66" charset="0"/>
            </a:endParaRPr>
          </a:p>
          <a:p>
            <a:pPr lvl="1" eaLnBrk="1" hangingPunct="1"/>
            <a:r>
              <a:rPr lang="en-US" altLang="en-US" u="sng" dirty="0">
                <a:solidFill>
                  <a:srgbClr val="CC0000"/>
                </a:solidFill>
                <a:latin typeface="Comic Sans MS" panose="030F0702030302020204" pitchFamily="66" charset="0"/>
              </a:rPr>
              <a:t>absorption through lining</a:t>
            </a:r>
            <a:endParaRPr lang="en-US" altLang="en-US" dirty="0">
              <a:latin typeface="Comic Sans MS" panose="030F0702030302020204" pitchFamily="66" charset="0"/>
            </a:endParaRPr>
          </a:p>
          <a:p>
            <a:pPr marL="1150938" lvl="2"/>
            <a:r>
              <a:rPr lang="en-US" altLang="en-US" dirty="0">
                <a:latin typeface="Comic Sans MS" panose="030F0702030302020204" pitchFamily="66" charset="0"/>
              </a:rPr>
              <a:t>over 6 meters! </a:t>
            </a:r>
          </a:p>
          <a:p>
            <a:pPr marL="1150938" lvl="2"/>
            <a:r>
              <a:rPr lang="en-US" altLang="en-US" dirty="0">
                <a:latin typeface="Comic Sans MS" panose="030F0702030302020204" pitchFamily="66" charset="0"/>
              </a:rPr>
              <a:t>small intestine has huge surface area = 300m</a:t>
            </a:r>
            <a:r>
              <a:rPr lang="en-US" altLang="en-US" baseline="30000" dirty="0">
                <a:latin typeface="Comic Sans MS" panose="030F0702030302020204" pitchFamily="66" charset="0"/>
              </a:rPr>
              <a:t>2 </a:t>
            </a:r>
            <a:r>
              <a:rPr lang="en-US" altLang="en-US" dirty="0">
                <a:latin typeface="Comic Sans MS" panose="030F0702030302020204" pitchFamily="66" charset="0"/>
              </a:rPr>
              <a:t>(~size of tennis</a:t>
            </a:r>
            <a:r>
              <a:rPr lang="en-US" altLang="en-US" dirty="0">
                <a:solidFill>
                  <a:srgbClr val="000000"/>
                </a:solidFill>
                <a:latin typeface="Comic Sans MS" panose="030F0702030302020204" pitchFamily="66" charset="0"/>
              </a:rPr>
              <a:t> </a:t>
            </a:r>
            <a:r>
              <a:rPr lang="en-US" altLang="en-US" dirty="0">
                <a:latin typeface="Comic Sans MS" panose="030F0702030302020204" pitchFamily="66" charset="0"/>
              </a:rPr>
              <a:t>court) </a:t>
            </a:r>
          </a:p>
          <a:p>
            <a:pPr eaLnBrk="1" hangingPunct="1"/>
            <a:r>
              <a:rPr lang="en-US" altLang="en-US" sz="2400" dirty="0">
                <a:latin typeface="Comic Sans MS" panose="030F0702030302020204" pitchFamily="66" charset="0"/>
              </a:rPr>
              <a:t>Structure</a:t>
            </a:r>
          </a:p>
          <a:p>
            <a:pPr lvl="1" eaLnBrk="1" hangingPunct="1"/>
            <a:r>
              <a:rPr lang="en-US" altLang="en-US" dirty="0">
                <a:latin typeface="Comic Sans MS" panose="030F0702030302020204" pitchFamily="66" charset="0"/>
              </a:rPr>
              <a:t>2 sections</a:t>
            </a:r>
          </a:p>
          <a:p>
            <a:pPr marL="1150938" lvl="2"/>
            <a:r>
              <a:rPr lang="en-US" altLang="en-US" u="sng" dirty="0">
                <a:latin typeface="Comic Sans MS" panose="030F0702030302020204" pitchFamily="66" charset="0"/>
              </a:rPr>
              <a:t>duodenum</a:t>
            </a:r>
            <a:r>
              <a:rPr lang="en-US" altLang="en-US" dirty="0">
                <a:latin typeface="Comic Sans MS" panose="030F0702030302020204" pitchFamily="66" charset="0"/>
              </a:rPr>
              <a:t> = most digestion</a:t>
            </a:r>
          </a:p>
          <a:p>
            <a:pPr marL="1150938" lvl="2"/>
            <a:r>
              <a:rPr lang="en-US" altLang="en-US" u="sng" dirty="0">
                <a:latin typeface="Comic Sans MS" panose="030F0702030302020204" pitchFamily="66" charset="0"/>
              </a:rPr>
              <a:t>ileum</a:t>
            </a:r>
            <a:r>
              <a:rPr lang="en-US" altLang="en-US" dirty="0">
                <a:latin typeface="Comic Sans MS" panose="030F0702030302020204" pitchFamily="66" charset="0"/>
              </a:rPr>
              <a:t> = absorption of nutrients &amp; water</a:t>
            </a:r>
          </a:p>
        </p:txBody>
      </p:sp>
      <p:sp>
        <p:nvSpPr>
          <p:cNvPr id="5" name="Rectangle 4">
            <a:extLst>
              <a:ext uri="{FF2B5EF4-FFF2-40B4-BE49-F238E27FC236}">
                <a16:creationId xmlns:a16="http://schemas.microsoft.com/office/drawing/2014/main" id="{0EB0AF09-DDF6-4CB2-ADAA-74A6FF04B6C8}"/>
              </a:ext>
            </a:extLst>
          </p:cNvPr>
          <p:cNvSpPr/>
          <p:nvPr/>
        </p:nvSpPr>
        <p:spPr>
          <a:xfrm>
            <a:off x="7315200" y="4343400"/>
            <a:ext cx="990600" cy="304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3188">
                                            <p:txEl>
                                              <p:pRg st="2" end="2"/>
                                            </p:txEl>
                                          </p:spTgt>
                                        </p:tgtEl>
                                        <p:attrNameLst>
                                          <p:attrName>style.visibility</p:attrName>
                                        </p:attrNameLst>
                                      </p:cBhvr>
                                      <p:to>
                                        <p:strVal val="visible"/>
                                      </p:to>
                                    </p:set>
                                    <p:anim calcmode="lin" valueType="num">
                                      <p:cBhvr additive="base">
                                        <p:cTn id="7" dur="500" fill="hold"/>
                                        <p:tgtEl>
                                          <p:spTgt spid="93188">
                                            <p:txEl>
                                              <p:pRg st="2" end="2"/>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3188">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
                                        </p:tgtEl>
                                      </p:cMediaNode>
                                    </p:audio>
                                  </p:subTnLst>
                                </p:cTn>
                              </p:par>
                              <p:par>
                                <p:cTn id="9" presetID="2" presetClass="entr" presetSubtype="8" fill="hold" grpId="0" nodeType="withEffect">
                                  <p:stCondLst>
                                    <p:cond delay="0"/>
                                  </p:stCondLst>
                                  <p:childTnLst>
                                    <p:set>
                                      <p:cBhvr>
                                        <p:cTn id="10" dur="1" fill="hold">
                                          <p:stCondLst>
                                            <p:cond delay="0"/>
                                          </p:stCondLst>
                                        </p:cTn>
                                        <p:tgtEl>
                                          <p:spTgt spid="93188">
                                            <p:txEl>
                                              <p:pRg st="3" end="3"/>
                                            </p:txEl>
                                          </p:spTgt>
                                        </p:tgtEl>
                                        <p:attrNameLst>
                                          <p:attrName>style.visibility</p:attrName>
                                        </p:attrNameLst>
                                      </p:cBhvr>
                                      <p:to>
                                        <p:strVal val="visible"/>
                                      </p:to>
                                    </p:set>
                                    <p:anim calcmode="lin" valueType="num">
                                      <p:cBhvr additive="base">
                                        <p:cTn id="11" dur="500" fill="hold"/>
                                        <p:tgtEl>
                                          <p:spTgt spid="93188">
                                            <p:txEl>
                                              <p:pRg st="3" end="3"/>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93188">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9"/>
                                            </p:cond>
                                          </p:stCondLst>
                                          <p:endCondLst>
                                            <p:cond evt="onStopAudio" delay="0">
                                              <p:tgtEl>
                                                <p:sldTgt/>
                                              </p:tgtEl>
                                            </p:cond>
                                          </p:endCondLst>
                                        </p:cTn>
                                        <p:tgtEl>
                                          <p:sndTgt r:embed="rId3" name="Whoosh"/>
                                        </p:tgtEl>
                                      </p:cMediaNode>
                                    </p:audio>
                                  </p:subTnLst>
                                </p:cTn>
                              </p:par>
                              <p:par>
                                <p:cTn id="13" presetID="2" presetClass="entr" presetSubtype="8" fill="hold" grpId="0" nodeType="withEffect">
                                  <p:stCondLst>
                                    <p:cond delay="0"/>
                                  </p:stCondLst>
                                  <p:childTnLst>
                                    <p:set>
                                      <p:cBhvr>
                                        <p:cTn id="14" dur="1" fill="hold">
                                          <p:stCondLst>
                                            <p:cond delay="0"/>
                                          </p:stCondLst>
                                        </p:cTn>
                                        <p:tgtEl>
                                          <p:spTgt spid="93188">
                                            <p:txEl>
                                              <p:pRg st="4" end="4"/>
                                            </p:txEl>
                                          </p:spTgt>
                                        </p:tgtEl>
                                        <p:attrNameLst>
                                          <p:attrName>style.visibility</p:attrName>
                                        </p:attrNameLst>
                                      </p:cBhvr>
                                      <p:to>
                                        <p:strVal val="visible"/>
                                      </p:to>
                                    </p:set>
                                    <p:anim calcmode="lin" valueType="num">
                                      <p:cBhvr additive="base">
                                        <p:cTn id="15" dur="500" fill="hold"/>
                                        <p:tgtEl>
                                          <p:spTgt spid="93188">
                                            <p:txEl>
                                              <p:pRg st="4" end="4"/>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93188">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3"/>
                                            </p:cond>
                                          </p:stCondLst>
                                          <p:endCondLst>
                                            <p:cond evt="onStopAudio" delay="0">
                                              <p:tgtEl>
                                                <p:sldTgt/>
                                              </p:tgtEl>
                                            </p:cond>
                                          </p:endCondLst>
                                        </p:cTn>
                                        <p:tgtEl>
                                          <p:sndTgt r:embed="rId3" name="Whoosh"/>
                                        </p:tgtEl>
                                      </p:cMediaNode>
                                    </p:audio>
                                  </p:subTnLst>
                                </p:cTn>
                              </p:par>
                              <p:par>
                                <p:cTn id="17" presetID="2" presetClass="entr" presetSubtype="8" fill="hold" grpId="0" nodeType="withEffect">
                                  <p:stCondLst>
                                    <p:cond delay="0"/>
                                  </p:stCondLst>
                                  <p:childTnLst>
                                    <p:set>
                                      <p:cBhvr>
                                        <p:cTn id="18" dur="1" fill="hold">
                                          <p:stCondLst>
                                            <p:cond delay="0"/>
                                          </p:stCondLst>
                                        </p:cTn>
                                        <p:tgtEl>
                                          <p:spTgt spid="93188">
                                            <p:txEl>
                                              <p:pRg st="5" end="5"/>
                                            </p:txEl>
                                          </p:spTgt>
                                        </p:tgtEl>
                                        <p:attrNameLst>
                                          <p:attrName>style.visibility</p:attrName>
                                        </p:attrNameLst>
                                      </p:cBhvr>
                                      <p:to>
                                        <p:strVal val="visible"/>
                                      </p:to>
                                    </p:set>
                                    <p:anim calcmode="lin" valueType="num">
                                      <p:cBhvr additive="base">
                                        <p:cTn id="19" dur="500" fill="hold"/>
                                        <p:tgtEl>
                                          <p:spTgt spid="93188">
                                            <p:txEl>
                                              <p:pRg st="5" end="5"/>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93188">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
                                        </p:tgtEl>
                                      </p:cMediaNode>
                                    </p:audio>
                                  </p:subTnLst>
                                </p:cTn>
                              </p:par>
                              <p:par>
                                <p:cTn id="21" presetID="2" presetClass="entr" presetSubtype="8" fill="hold" grpId="0" nodeType="withEffect">
                                  <p:stCondLst>
                                    <p:cond delay="0"/>
                                  </p:stCondLst>
                                  <p:childTnLst>
                                    <p:set>
                                      <p:cBhvr>
                                        <p:cTn id="22" dur="1" fill="hold">
                                          <p:stCondLst>
                                            <p:cond delay="0"/>
                                          </p:stCondLst>
                                        </p:cTn>
                                        <p:tgtEl>
                                          <p:spTgt spid="93188">
                                            <p:txEl>
                                              <p:pRg st="6" end="6"/>
                                            </p:txEl>
                                          </p:spTgt>
                                        </p:tgtEl>
                                        <p:attrNameLst>
                                          <p:attrName>style.visibility</p:attrName>
                                        </p:attrNameLst>
                                      </p:cBhvr>
                                      <p:to>
                                        <p:strVal val="visible"/>
                                      </p:to>
                                    </p:set>
                                    <p:anim calcmode="lin" valueType="num">
                                      <p:cBhvr additive="base">
                                        <p:cTn id="23" dur="500" fill="hold"/>
                                        <p:tgtEl>
                                          <p:spTgt spid="93188">
                                            <p:txEl>
                                              <p:pRg st="6" end="6"/>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93188">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1"/>
                                            </p:cond>
                                          </p:stCondLst>
                                          <p:endCondLst>
                                            <p:cond evt="onStopAudio" delay="0">
                                              <p:tgtEl>
                                                <p:sldTgt/>
                                              </p:tgtEl>
                                            </p:cond>
                                          </p:endCondLst>
                                        </p:cTn>
                                        <p:tgtEl>
                                          <p:sndTgt r:embed="rId3" name="Whoosh"/>
                                        </p:tgtEl>
                                      </p:cMediaNode>
                                    </p:audio>
                                  </p:sub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93188">
                                            <p:txEl>
                                              <p:pRg st="8" end="8"/>
                                            </p:txEl>
                                          </p:spTgt>
                                        </p:tgtEl>
                                        <p:attrNameLst>
                                          <p:attrName>style.visibility</p:attrName>
                                        </p:attrNameLst>
                                      </p:cBhvr>
                                      <p:to>
                                        <p:strVal val="visible"/>
                                      </p:to>
                                    </p:set>
                                    <p:anim calcmode="lin" valueType="num">
                                      <p:cBhvr additive="base">
                                        <p:cTn id="29" dur="500" fill="hold"/>
                                        <p:tgtEl>
                                          <p:spTgt spid="93188">
                                            <p:txEl>
                                              <p:pRg st="8" end="8"/>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93188">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7"/>
                                            </p:cond>
                                          </p:stCondLst>
                                          <p:endCondLst>
                                            <p:cond evt="onStopAudio" delay="0">
                                              <p:tgtEl>
                                                <p:sldTgt/>
                                              </p:tgtEl>
                                            </p:cond>
                                          </p:endCondLst>
                                        </p:cTn>
                                        <p:tgtEl>
                                          <p:sndTgt r:embed="rId3" name="Whoosh"/>
                                        </p:tgtEl>
                                      </p:cMediaNode>
                                    </p:audio>
                                  </p:subTnLst>
                                </p:cTn>
                              </p:par>
                              <p:par>
                                <p:cTn id="31" presetID="2" presetClass="entr" presetSubtype="8" fill="hold" grpId="0" nodeType="withEffect">
                                  <p:stCondLst>
                                    <p:cond delay="0"/>
                                  </p:stCondLst>
                                  <p:childTnLst>
                                    <p:set>
                                      <p:cBhvr>
                                        <p:cTn id="32" dur="1" fill="hold">
                                          <p:stCondLst>
                                            <p:cond delay="0"/>
                                          </p:stCondLst>
                                        </p:cTn>
                                        <p:tgtEl>
                                          <p:spTgt spid="93188">
                                            <p:txEl>
                                              <p:pRg st="9" end="9"/>
                                            </p:txEl>
                                          </p:spTgt>
                                        </p:tgtEl>
                                        <p:attrNameLst>
                                          <p:attrName>style.visibility</p:attrName>
                                        </p:attrNameLst>
                                      </p:cBhvr>
                                      <p:to>
                                        <p:strVal val="visible"/>
                                      </p:to>
                                    </p:set>
                                    <p:anim calcmode="lin" valueType="num">
                                      <p:cBhvr additive="base">
                                        <p:cTn id="33" dur="500" fill="hold"/>
                                        <p:tgtEl>
                                          <p:spTgt spid="93188">
                                            <p:txEl>
                                              <p:pRg st="9" end="9"/>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93188">
                                            <p:txEl>
                                              <p:pRg st="9" end="9"/>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1"/>
                                            </p:cond>
                                          </p:stCondLst>
                                          <p:endCondLst>
                                            <p:cond evt="onStopAudio" delay="0">
                                              <p:tgtEl>
                                                <p:sldTgt/>
                                              </p:tgtEl>
                                            </p:cond>
                                          </p:endCondLst>
                                        </p:cTn>
                                        <p:tgtEl>
                                          <p:sndTgt r:embed="rId3" name="Whoosh"/>
                                        </p:tgtEl>
                                      </p:cMediaNode>
                                    </p:audio>
                                  </p:subTnLst>
                                </p:cTn>
                              </p:par>
                              <p:par>
                                <p:cTn id="35" presetID="2" presetClass="entr" presetSubtype="8" fill="hold" grpId="0" nodeType="withEffect">
                                  <p:stCondLst>
                                    <p:cond delay="0"/>
                                  </p:stCondLst>
                                  <p:childTnLst>
                                    <p:set>
                                      <p:cBhvr>
                                        <p:cTn id="36" dur="1" fill="hold">
                                          <p:stCondLst>
                                            <p:cond delay="0"/>
                                          </p:stCondLst>
                                        </p:cTn>
                                        <p:tgtEl>
                                          <p:spTgt spid="93188">
                                            <p:txEl>
                                              <p:pRg st="10" end="10"/>
                                            </p:txEl>
                                          </p:spTgt>
                                        </p:tgtEl>
                                        <p:attrNameLst>
                                          <p:attrName>style.visibility</p:attrName>
                                        </p:attrNameLst>
                                      </p:cBhvr>
                                      <p:to>
                                        <p:strVal val="visible"/>
                                      </p:to>
                                    </p:set>
                                    <p:anim calcmode="lin" valueType="num">
                                      <p:cBhvr additive="base">
                                        <p:cTn id="37" dur="500" fill="hold"/>
                                        <p:tgtEl>
                                          <p:spTgt spid="93188">
                                            <p:txEl>
                                              <p:pRg st="10" end="10"/>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93188">
                                            <p:txEl>
                                              <p:pRg st="10" end="1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3" name="Whoosh"/>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188" grpId="0" build="p" autoUpdateAnimBg="0"/>
    </p:bldLst>
  </p:timing>
</p:sld>
</file>

<file path=ppt/slides/slide76.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Rectangle 2">
            <a:extLst>
              <a:ext uri="{FF2B5EF4-FFF2-40B4-BE49-F238E27FC236}">
                <a16:creationId xmlns:a16="http://schemas.microsoft.com/office/drawing/2014/main" id="{76A68A9A-B16F-430F-A141-BEBF849BC143}"/>
              </a:ext>
            </a:extLst>
          </p:cNvPr>
          <p:cNvSpPr>
            <a:spLocks noGrp="1" noChangeArrowheads="1"/>
          </p:cNvSpPr>
          <p:nvPr>
            <p:ph type="title"/>
          </p:nvPr>
        </p:nvSpPr>
        <p:spPr>
          <a:xfrm>
            <a:off x="6739128" y="638089"/>
            <a:ext cx="4818888" cy="1476801"/>
          </a:xfrm>
        </p:spPr>
        <p:txBody>
          <a:bodyPr anchor="b">
            <a:normAutofit/>
          </a:bodyPr>
          <a:lstStyle/>
          <a:p>
            <a:pPr eaLnBrk="1" hangingPunct="1"/>
            <a:r>
              <a:rPr lang="en-US" altLang="en-US" sz="5400" b="1">
                <a:latin typeface="Comic Sans MS" panose="030F0702030302020204" pitchFamily="66" charset="0"/>
              </a:rPr>
              <a:t>Duodenum</a:t>
            </a:r>
            <a:r>
              <a:rPr lang="en-US" altLang="en-US" sz="5400"/>
              <a:t> </a:t>
            </a:r>
          </a:p>
        </p:txBody>
      </p:sp>
      <p:pic>
        <p:nvPicPr>
          <p:cNvPr id="21508" name="Picture 4">
            <a:extLst>
              <a:ext uri="{FF2B5EF4-FFF2-40B4-BE49-F238E27FC236}">
                <a16:creationId xmlns:a16="http://schemas.microsoft.com/office/drawing/2014/main" id="{29BA8970-DC2B-4DBC-983D-A3D3FFC9DDE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29" b="1"/>
          <a:stretch/>
        </p:blipFill>
        <p:spPr bwMode="auto">
          <a:xfrm>
            <a:off x="630936" y="1826997"/>
            <a:ext cx="5458968" cy="320400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5"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7" name="Rectangle 3">
            <a:extLst>
              <a:ext uri="{FF2B5EF4-FFF2-40B4-BE49-F238E27FC236}">
                <a16:creationId xmlns:a16="http://schemas.microsoft.com/office/drawing/2014/main" id="{30917D26-8943-49D1-9F7C-3D27291787F2}"/>
              </a:ext>
            </a:extLst>
          </p:cNvPr>
          <p:cNvSpPr>
            <a:spLocks noGrp="1" noChangeArrowheads="1"/>
          </p:cNvSpPr>
          <p:nvPr>
            <p:ph type="body" idx="1"/>
          </p:nvPr>
        </p:nvSpPr>
        <p:spPr>
          <a:xfrm>
            <a:off x="6739128" y="2664886"/>
            <a:ext cx="4818888" cy="3550789"/>
          </a:xfrm>
        </p:spPr>
        <p:txBody>
          <a:bodyPr anchor="t">
            <a:normAutofit/>
          </a:bodyPr>
          <a:lstStyle/>
          <a:p>
            <a:pPr eaLnBrk="1" hangingPunct="1"/>
            <a:r>
              <a:rPr lang="en-US" altLang="en-US" sz="2000">
                <a:latin typeface="Comic Sans MS" panose="030F0702030302020204" pitchFamily="66" charset="0"/>
              </a:rPr>
              <a:t>1</a:t>
            </a:r>
            <a:r>
              <a:rPr lang="en-US" altLang="en-US" sz="2000" baseline="30000">
                <a:latin typeface="Comic Sans MS" panose="030F0702030302020204" pitchFamily="66" charset="0"/>
              </a:rPr>
              <a:t>st</a:t>
            </a:r>
            <a:r>
              <a:rPr lang="en-US" altLang="en-US" sz="2000">
                <a:latin typeface="Comic Sans MS" panose="030F0702030302020204" pitchFamily="66" charset="0"/>
              </a:rPr>
              <a:t> section of small intestine:</a:t>
            </a:r>
          </a:p>
          <a:p>
            <a:pPr lvl="1" eaLnBrk="1" hangingPunct="1"/>
            <a:r>
              <a:rPr lang="en-US" altLang="en-US" sz="2000">
                <a:latin typeface="Comic Sans MS" panose="030F0702030302020204" pitchFamily="66" charset="0"/>
              </a:rPr>
              <a:t>Receives acid food from stomach </a:t>
            </a:r>
          </a:p>
          <a:p>
            <a:pPr lvl="1" eaLnBrk="1" hangingPunct="1"/>
            <a:r>
              <a:rPr lang="en-US" altLang="en-US" sz="2000">
                <a:latin typeface="Comic Sans MS" panose="030F0702030302020204" pitchFamily="66" charset="0"/>
              </a:rPr>
              <a:t>Secretes alkaline juice</a:t>
            </a:r>
          </a:p>
          <a:p>
            <a:pPr lvl="1" eaLnBrk="1" hangingPunct="1"/>
            <a:r>
              <a:rPr lang="en-US" altLang="en-US" sz="2000">
                <a:latin typeface="Comic Sans MS" panose="030F0702030302020204" pitchFamily="66" charset="0"/>
              </a:rPr>
              <a:t>Mixes with digestive juices from pancreas, stomach, gall bladder</a:t>
            </a:r>
          </a:p>
          <a:p>
            <a:pPr lvl="1" eaLnBrk="1" hangingPunct="1"/>
            <a:r>
              <a:rPr lang="en-US" altLang="en-US" sz="2000">
                <a:latin typeface="Comic Sans MS" panose="030F0702030302020204" pitchFamily="66" charset="0"/>
              </a:rPr>
              <a:t>Secretes </a:t>
            </a:r>
            <a:r>
              <a:rPr lang="en-US" altLang="en-US" sz="2000" b="1">
                <a:latin typeface="Comic Sans MS" panose="030F0702030302020204" pitchFamily="66" charset="0"/>
              </a:rPr>
              <a:t>Maltase</a:t>
            </a:r>
            <a:r>
              <a:rPr lang="en-US" altLang="en-US" sz="2000">
                <a:latin typeface="Comic Sans MS" panose="030F0702030302020204" pitchFamily="66" charset="0"/>
              </a:rPr>
              <a:t> (maltose to glucose)</a:t>
            </a:r>
          </a:p>
          <a:p>
            <a:pPr lvl="1" eaLnBrk="1" hangingPunct="1"/>
            <a:r>
              <a:rPr lang="en-US" altLang="en-US" sz="2000">
                <a:latin typeface="Comic Sans MS" panose="030F0702030302020204" pitchFamily="66" charset="0"/>
              </a:rPr>
              <a:t>Secretes </a:t>
            </a:r>
            <a:r>
              <a:rPr lang="en-US" altLang="en-US" sz="2000" b="1">
                <a:latin typeface="Comic Sans MS" panose="030F0702030302020204" pitchFamily="66" charset="0"/>
              </a:rPr>
              <a:t>Endo/Exo - peptidases</a:t>
            </a:r>
            <a:r>
              <a:rPr lang="en-US" altLang="en-US" sz="2000">
                <a:latin typeface="Comic Sans MS" panose="030F0702030302020204" pitchFamily="66" charset="0"/>
              </a:rPr>
              <a:t> (peptidases to amino acids)</a:t>
            </a:r>
          </a:p>
          <a:p>
            <a:pPr lvl="2" eaLnBrk="1" hangingPunct="1"/>
            <a:endParaRPr lang="en-US" altLang="en-US">
              <a:latin typeface="Comic Sans MS" panose="030F0702030302020204" pitchFamily="66" charset="0"/>
            </a:endParaRP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026">
            <a:extLst>
              <a:ext uri="{FF2B5EF4-FFF2-40B4-BE49-F238E27FC236}">
                <a16:creationId xmlns:a16="http://schemas.microsoft.com/office/drawing/2014/main" id="{568BA591-56C2-4D6F-B0A4-D357B83110A4}"/>
              </a:ext>
            </a:extLst>
          </p:cNvPr>
          <p:cNvSpPr>
            <a:spLocks noGrp="1" noChangeArrowheads="1"/>
          </p:cNvSpPr>
          <p:nvPr>
            <p:ph type="title"/>
          </p:nvPr>
        </p:nvSpPr>
        <p:spPr>
          <a:xfrm>
            <a:off x="2209800" y="228600"/>
            <a:ext cx="7772400" cy="990600"/>
          </a:xfrm>
        </p:spPr>
        <p:txBody>
          <a:bodyPr/>
          <a:lstStyle/>
          <a:p>
            <a:pPr eaLnBrk="1" hangingPunct="1"/>
            <a:r>
              <a:rPr lang="en-US" altLang="en-US"/>
              <a:t>Absorption by Small Intestines</a:t>
            </a:r>
          </a:p>
        </p:txBody>
      </p:sp>
      <p:sp>
        <p:nvSpPr>
          <p:cNvPr id="101379" name="Rectangle 1027">
            <a:extLst>
              <a:ext uri="{FF2B5EF4-FFF2-40B4-BE49-F238E27FC236}">
                <a16:creationId xmlns:a16="http://schemas.microsoft.com/office/drawing/2014/main" id="{DDC662E3-A053-4225-AEA3-54172CC83820}"/>
              </a:ext>
            </a:extLst>
          </p:cNvPr>
          <p:cNvSpPr>
            <a:spLocks noGrp="1" noChangeArrowheads="1"/>
          </p:cNvSpPr>
          <p:nvPr>
            <p:ph type="body" idx="1"/>
          </p:nvPr>
        </p:nvSpPr>
        <p:spPr>
          <a:xfrm>
            <a:off x="2209800" y="1066801"/>
            <a:ext cx="7772400" cy="2403475"/>
          </a:xfrm>
        </p:spPr>
        <p:txBody>
          <a:bodyPr/>
          <a:lstStyle/>
          <a:p>
            <a:pPr eaLnBrk="1" hangingPunct="1"/>
            <a:r>
              <a:rPr lang="en-US" altLang="en-US" u="sng">
                <a:solidFill>
                  <a:srgbClr val="CC0000"/>
                </a:solidFill>
              </a:rPr>
              <a:t>Absorption through villi &amp; microvilli</a:t>
            </a:r>
            <a:endParaRPr lang="en-US" altLang="en-US"/>
          </a:p>
          <a:p>
            <a:pPr lvl="1" eaLnBrk="1" hangingPunct="1">
              <a:lnSpc>
                <a:spcPct val="90000"/>
              </a:lnSpc>
            </a:pPr>
            <a:r>
              <a:rPr lang="en-US" altLang="en-US">
                <a:solidFill>
                  <a:srgbClr val="002060"/>
                </a:solidFill>
              </a:rPr>
              <a:t>finger-like projections</a:t>
            </a:r>
          </a:p>
          <a:p>
            <a:pPr lvl="1" eaLnBrk="1" hangingPunct="1">
              <a:lnSpc>
                <a:spcPct val="90000"/>
              </a:lnSpc>
            </a:pPr>
            <a:r>
              <a:rPr lang="en-US" altLang="en-US">
                <a:solidFill>
                  <a:srgbClr val="002060"/>
                </a:solidFill>
              </a:rPr>
              <a:t>increase surface area for absorption</a:t>
            </a:r>
          </a:p>
          <a:p>
            <a:pPr lvl="1" eaLnBrk="1" hangingPunct="1">
              <a:lnSpc>
                <a:spcPct val="90000"/>
              </a:lnSpc>
            </a:pPr>
            <a:r>
              <a:rPr lang="en-US" altLang="en-US">
                <a:solidFill>
                  <a:srgbClr val="002060"/>
                </a:solidFill>
              </a:rPr>
              <a:t>Epithelial cells with many mitochondria</a:t>
            </a:r>
          </a:p>
          <a:p>
            <a:pPr lvl="1" eaLnBrk="1" hangingPunct="1">
              <a:lnSpc>
                <a:spcPct val="90000"/>
              </a:lnSpc>
            </a:pPr>
            <a:endParaRPr lang="en-US" altLang="en-US"/>
          </a:p>
        </p:txBody>
      </p:sp>
      <p:pic>
        <p:nvPicPr>
          <p:cNvPr id="24580" name="Picture 1028">
            <a:extLst>
              <a:ext uri="{FF2B5EF4-FFF2-40B4-BE49-F238E27FC236}">
                <a16:creationId xmlns:a16="http://schemas.microsoft.com/office/drawing/2014/main" id="{DF0BFABB-A743-416B-8076-697A68AA3D1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b="4517"/>
          <a:stretch>
            <a:fillRect/>
          </a:stretch>
        </p:blipFill>
        <p:spPr bwMode="auto">
          <a:xfrm>
            <a:off x="2819400" y="2882900"/>
            <a:ext cx="6858000" cy="397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1379">
                                            <p:txEl>
                                              <p:pRg st="0" end="0"/>
                                            </p:txEl>
                                          </p:spTgt>
                                        </p:tgtEl>
                                        <p:attrNameLst>
                                          <p:attrName>style.visibility</p:attrName>
                                        </p:attrNameLst>
                                      </p:cBhvr>
                                      <p:to>
                                        <p:strVal val="visible"/>
                                      </p:to>
                                    </p:set>
                                    <p:anim calcmode="lin" valueType="num">
                                      <p:cBhvr additive="base">
                                        <p:cTn id="7" dur="500" fill="hold"/>
                                        <p:tgtEl>
                                          <p:spTgt spid="10137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1379">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01379">
                                            <p:txEl>
                                              <p:pRg st="1" end="1"/>
                                            </p:txEl>
                                          </p:spTgt>
                                        </p:tgtEl>
                                        <p:attrNameLst>
                                          <p:attrName>style.visibility</p:attrName>
                                        </p:attrNameLst>
                                      </p:cBhvr>
                                      <p:to>
                                        <p:strVal val="visible"/>
                                      </p:to>
                                    </p:set>
                                    <p:anim calcmode="lin" valueType="num">
                                      <p:cBhvr additive="base">
                                        <p:cTn id="13" dur="500" fill="hold"/>
                                        <p:tgtEl>
                                          <p:spTgt spid="101379">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01379">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01379">
                                            <p:txEl>
                                              <p:pRg st="2" end="2"/>
                                            </p:txEl>
                                          </p:spTgt>
                                        </p:tgtEl>
                                        <p:attrNameLst>
                                          <p:attrName>style.visibility</p:attrName>
                                        </p:attrNameLst>
                                      </p:cBhvr>
                                      <p:to>
                                        <p:strVal val="visible"/>
                                      </p:to>
                                    </p:set>
                                    <p:anim calcmode="lin" valueType="num">
                                      <p:cBhvr additive="base">
                                        <p:cTn id="19" dur="500" fill="hold"/>
                                        <p:tgtEl>
                                          <p:spTgt spid="101379">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1379">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
                                        </p:tgtEl>
                                      </p:cMediaNode>
                                    </p:audio>
                                  </p:subTnLst>
                                </p:cTn>
                              </p:par>
                              <p:par>
                                <p:cTn id="21" presetID="2" presetClass="entr" presetSubtype="8" fill="hold" grpId="0" nodeType="withEffect">
                                  <p:stCondLst>
                                    <p:cond delay="0"/>
                                  </p:stCondLst>
                                  <p:childTnLst>
                                    <p:set>
                                      <p:cBhvr>
                                        <p:cTn id="22" dur="1" fill="hold">
                                          <p:stCondLst>
                                            <p:cond delay="0"/>
                                          </p:stCondLst>
                                        </p:cTn>
                                        <p:tgtEl>
                                          <p:spTgt spid="101379">
                                            <p:txEl>
                                              <p:pRg st="3" end="3"/>
                                            </p:txEl>
                                          </p:spTgt>
                                        </p:tgtEl>
                                        <p:attrNameLst>
                                          <p:attrName>style.visibility</p:attrName>
                                        </p:attrNameLst>
                                      </p:cBhvr>
                                      <p:to>
                                        <p:strVal val="visible"/>
                                      </p:to>
                                    </p:set>
                                    <p:anim calcmode="lin" valueType="num">
                                      <p:cBhvr additive="base">
                                        <p:cTn id="23" dur="500" fill="hold"/>
                                        <p:tgtEl>
                                          <p:spTgt spid="101379">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1379">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1"/>
                                            </p:cond>
                                          </p:stCondLst>
                                          <p:endCondLst>
                                            <p:cond evt="onStopAudio" delay="0">
                                              <p:tgtEl>
                                                <p:sldTgt/>
                                              </p:tgtEl>
                                            </p:cond>
                                          </p:endCondLst>
                                        </p:cTn>
                                        <p:tgtEl>
                                          <p:sndTgt r:embed="rId3" name="Whoosh"/>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379" grpId="0" build="p" autoUpdateAnimBg="0"/>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A2DD7E88-1633-4173-902B-F3580F85CCF1}"/>
              </a:ext>
            </a:extLst>
          </p:cNvPr>
          <p:cNvSpPr>
            <a:spLocks noGrp="1"/>
          </p:cNvSpPr>
          <p:nvPr>
            <p:ph type="title"/>
          </p:nvPr>
        </p:nvSpPr>
        <p:spPr/>
        <p:txBody>
          <a:bodyPr/>
          <a:lstStyle/>
          <a:p>
            <a:r>
              <a:rPr lang="en-GB" altLang="en-US">
                <a:latin typeface="Comic Sans MS" panose="030F0702030302020204" pitchFamily="66" charset="0"/>
              </a:rPr>
              <a:t>Where shall we go now???</a:t>
            </a:r>
          </a:p>
        </p:txBody>
      </p:sp>
      <p:sp>
        <p:nvSpPr>
          <p:cNvPr id="26627" name="Text Placeholder 2">
            <a:extLst>
              <a:ext uri="{FF2B5EF4-FFF2-40B4-BE49-F238E27FC236}">
                <a16:creationId xmlns:a16="http://schemas.microsoft.com/office/drawing/2014/main" id="{0A508A9C-1A1F-4BA0-B71F-B60AE4C2935F}"/>
              </a:ext>
            </a:extLst>
          </p:cNvPr>
          <p:cNvSpPr>
            <a:spLocks noGrp="1"/>
          </p:cNvSpPr>
          <p:nvPr>
            <p:ph type="body" idx="1"/>
          </p:nvPr>
        </p:nvSpPr>
        <p:spPr/>
        <p:txBody>
          <a:bodyPr/>
          <a:lstStyle/>
          <a:p>
            <a:pPr algn="ctr"/>
            <a:r>
              <a:rPr lang="en-GB" altLang="en-US" dirty="0"/>
              <a:t>Glucose &amp; Amino acids</a:t>
            </a:r>
          </a:p>
        </p:txBody>
      </p:sp>
      <p:sp>
        <p:nvSpPr>
          <p:cNvPr id="4" name="Content Placeholder 3">
            <a:extLst>
              <a:ext uri="{FF2B5EF4-FFF2-40B4-BE49-F238E27FC236}">
                <a16:creationId xmlns:a16="http://schemas.microsoft.com/office/drawing/2014/main" id="{1CA6AEC9-CC35-45AE-A156-7CE4203C4C61}"/>
              </a:ext>
            </a:extLst>
          </p:cNvPr>
          <p:cNvSpPr>
            <a:spLocks noGrp="1"/>
          </p:cNvSpPr>
          <p:nvPr>
            <p:ph sz="half" idx="2"/>
          </p:nvPr>
        </p:nvSpPr>
        <p:spPr>
          <a:gradFill>
            <a:gsLst>
              <a:gs pos="0">
                <a:srgbClr val="8488C4">
                  <a:alpha val="0"/>
                </a:srgbClr>
              </a:gs>
              <a:gs pos="53000">
                <a:srgbClr val="D4DEFF"/>
              </a:gs>
              <a:gs pos="83000">
                <a:srgbClr val="D4DEFF"/>
              </a:gs>
              <a:gs pos="100000">
                <a:srgbClr val="96AB94"/>
              </a:gs>
            </a:gsLst>
            <a:lin ang="5400000" scaled="0"/>
          </a:gradFill>
          <a:ln>
            <a:miter lim="800000"/>
            <a:headEnd/>
            <a:tailEnd/>
          </a:ln>
        </p:spPr>
        <p:txBody>
          <a:bodyPr/>
          <a:lstStyle/>
          <a:p>
            <a:pPr algn="ctr">
              <a:buFontTx/>
              <a:buNone/>
              <a:defRPr/>
            </a:pPr>
            <a:r>
              <a:rPr lang="en-GB" sz="2000" dirty="0"/>
              <a:t>Through the villus epithelial layer (</a:t>
            </a:r>
            <a:r>
              <a:rPr lang="en-GB" sz="2000" b="1" dirty="0">
                <a:solidFill>
                  <a:srgbClr val="660033"/>
                </a:solidFill>
              </a:rPr>
              <a:t>active transport</a:t>
            </a:r>
            <a:r>
              <a:rPr lang="en-GB" sz="2000" dirty="0"/>
              <a:t>) </a:t>
            </a:r>
          </a:p>
          <a:p>
            <a:pPr algn="ctr">
              <a:buFontTx/>
              <a:buNone/>
              <a:defRPr/>
            </a:pPr>
            <a:endParaRPr lang="en-GB" sz="2000" dirty="0"/>
          </a:p>
          <a:p>
            <a:pPr algn="ctr">
              <a:buFontTx/>
              <a:buNone/>
              <a:defRPr/>
            </a:pPr>
            <a:endParaRPr lang="en-GB" sz="2000" dirty="0"/>
          </a:p>
          <a:p>
            <a:pPr algn="ctr">
              <a:buFontTx/>
              <a:buNone/>
              <a:defRPr/>
            </a:pPr>
            <a:r>
              <a:rPr lang="en-GB" sz="2000" dirty="0"/>
              <a:t>To capillaries</a:t>
            </a:r>
          </a:p>
          <a:p>
            <a:pPr algn="ctr">
              <a:buFontTx/>
              <a:buNone/>
              <a:defRPr/>
            </a:pPr>
            <a:r>
              <a:rPr lang="en-GB" sz="2000" dirty="0"/>
              <a:t>(diffusion)</a:t>
            </a:r>
          </a:p>
          <a:p>
            <a:pPr algn="ctr">
              <a:buFontTx/>
              <a:buNone/>
              <a:defRPr/>
            </a:pPr>
            <a:endParaRPr lang="en-GB" sz="2000" dirty="0"/>
          </a:p>
          <a:p>
            <a:pPr algn="ctr">
              <a:buFontTx/>
              <a:buNone/>
              <a:defRPr/>
            </a:pPr>
            <a:endParaRPr lang="en-GB" sz="2000" dirty="0"/>
          </a:p>
          <a:p>
            <a:pPr algn="ctr">
              <a:buFontTx/>
              <a:buNone/>
              <a:defRPr/>
            </a:pPr>
            <a:r>
              <a:rPr lang="en-GB" sz="2000" dirty="0"/>
              <a:t>To liver via hepatic portal vein</a:t>
            </a:r>
          </a:p>
          <a:p>
            <a:pPr algn="ctr">
              <a:buFontTx/>
              <a:buNone/>
              <a:defRPr/>
            </a:pPr>
            <a:endParaRPr lang="en-GB" sz="2000" dirty="0"/>
          </a:p>
        </p:txBody>
      </p:sp>
      <p:sp>
        <p:nvSpPr>
          <p:cNvPr id="26631" name="Text Placeholder 4">
            <a:extLst>
              <a:ext uri="{FF2B5EF4-FFF2-40B4-BE49-F238E27FC236}">
                <a16:creationId xmlns:a16="http://schemas.microsoft.com/office/drawing/2014/main" id="{E3ABF9A9-D692-48BC-B51E-4EB5EBF42C8F}"/>
              </a:ext>
            </a:extLst>
          </p:cNvPr>
          <p:cNvSpPr>
            <a:spLocks noGrp="1"/>
          </p:cNvSpPr>
          <p:nvPr>
            <p:ph type="body" sz="quarter" idx="3"/>
          </p:nvPr>
        </p:nvSpPr>
        <p:spPr/>
        <p:txBody>
          <a:bodyPr/>
          <a:lstStyle/>
          <a:p>
            <a:pPr algn="ctr"/>
            <a:r>
              <a:rPr lang="en-GB" altLang="en-US"/>
              <a:t>Fatty acids &amp; glycerol</a:t>
            </a:r>
          </a:p>
        </p:txBody>
      </p:sp>
      <p:sp>
        <p:nvSpPr>
          <p:cNvPr id="6" name="Content Placeholder 5">
            <a:extLst>
              <a:ext uri="{FF2B5EF4-FFF2-40B4-BE49-F238E27FC236}">
                <a16:creationId xmlns:a16="http://schemas.microsoft.com/office/drawing/2014/main" id="{2E23E169-9410-43B0-B669-1B138D3D2CF9}"/>
              </a:ext>
            </a:extLst>
          </p:cNvPr>
          <p:cNvSpPr>
            <a:spLocks noGrp="1"/>
          </p:cNvSpPr>
          <p:nvPr>
            <p:ph sz="quarter" idx="4"/>
          </p:nvPr>
        </p:nvSpPr>
        <p:spPr>
          <a:gradFill>
            <a:gsLst>
              <a:gs pos="0">
                <a:srgbClr val="DDEBCF">
                  <a:alpha val="17000"/>
                </a:srgbClr>
              </a:gs>
              <a:gs pos="50000">
                <a:srgbClr val="9CB86E"/>
              </a:gs>
              <a:gs pos="100000">
                <a:srgbClr val="156B13"/>
              </a:gs>
            </a:gsLst>
            <a:lin ang="5400000" scaled="0"/>
          </a:gradFill>
          <a:ln>
            <a:miter lim="800000"/>
            <a:headEnd/>
            <a:tailEnd/>
          </a:ln>
        </p:spPr>
        <p:txBody>
          <a:bodyPr/>
          <a:lstStyle/>
          <a:p>
            <a:pPr algn="ctr">
              <a:buFontTx/>
              <a:buNone/>
              <a:defRPr/>
            </a:pPr>
            <a:r>
              <a:rPr lang="en-GB" sz="2000" dirty="0"/>
              <a:t>Through the villus epithelial layer</a:t>
            </a:r>
          </a:p>
          <a:p>
            <a:pPr algn="ctr">
              <a:buFontTx/>
              <a:buNone/>
              <a:defRPr/>
            </a:pPr>
            <a:r>
              <a:rPr lang="en-GB" sz="2000" dirty="0"/>
              <a:t>(</a:t>
            </a:r>
            <a:r>
              <a:rPr lang="en-GB" sz="2000" b="1" dirty="0">
                <a:solidFill>
                  <a:srgbClr val="C00000"/>
                </a:solidFill>
              </a:rPr>
              <a:t>diffusion</a:t>
            </a:r>
            <a:r>
              <a:rPr lang="en-GB" sz="2000" dirty="0"/>
              <a:t>) </a:t>
            </a:r>
          </a:p>
          <a:p>
            <a:pPr algn="ctr">
              <a:buFontTx/>
              <a:buNone/>
              <a:defRPr/>
            </a:pPr>
            <a:endParaRPr lang="en-GB" sz="2000" dirty="0"/>
          </a:p>
          <a:p>
            <a:pPr algn="ctr">
              <a:buFontTx/>
              <a:buNone/>
              <a:defRPr/>
            </a:pPr>
            <a:r>
              <a:rPr lang="en-GB" sz="2000" dirty="0"/>
              <a:t>To </a:t>
            </a:r>
            <a:r>
              <a:rPr lang="en-GB" sz="2000" dirty="0">
                <a:solidFill>
                  <a:srgbClr val="C00000"/>
                </a:solidFill>
              </a:rPr>
              <a:t>lacteal</a:t>
            </a:r>
            <a:r>
              <a:rPr lang="en-GB" sz="2000" dirty="0"/>
              <a:t> (lymph capillaries)</a:t>
            </a:r>
          </a:p>
          <a:p>
            <a:pPr algn="ctr">
              <a:buFontTx/>
              <a:buNone/>
              <a:defRPr/>
            </a:pPr>
            <a:r>
              <a:rPr lang="en-GB" sz="2000" dirty="0"/>
              <a:t>(diffusion)</a:t>
            </a:r>
          </a:p>
          <a:p>
            <a:pPr algn="ctr">
              <a:buFontTx/>
              <a:buNone/>
              <a:defRPr/>
            </a:pPr>
            <a:endParaRPr lang="en-GB" sz="2000" dirty="0"/>
          </a:p>
          <a:p>
            <a:pPr algn="ctr">
              <a:buFontTx/>
              <a:buNone/>
              <a:defRPr/>
            </a:pPr>
            <a:r>
              <a:rPr lang="en-GB" sz="2000" dirty="0"/>
              <a:t>To thoracic duct via lymphatic system</a:t>
            </a:r>
          </a:p>
        </p:txBody>
      </p:sp>
      <p:sp>
        <p:nvSpPr>
          <p:cNvPr id="7" name="Down Arrow 6">
            <a:extLst>
              <a:ext uri="{FF2B5EF4-FFF2-40B4-BE49-F238E27FC236}">
                <a16:creationId xmlns:a16="http://schemas.microsoft.com/office/drawing/2014/main" id="{87B27B12-84A4-4606-AFF2-7966C9A0BB27}"/>
              </a:ext>
            </a:extLst>
          </p:cNvPr>
          <p:cNvSpPr/>
          <p:nvPr/>
        </p:nvSpPr>
        <p:spPr>
          <a:xfrm>
            <a:off x="3810000" y="3048000"/>
            <a:ext cx="228600" cy="457200"/>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dirty="0"/>
          </a:p>
        </p:txBody>
      </p:sp>
      <p:sp>
        <p:nvSpPr>
          <p:cNvPr id="9" name="Down Arrow 8">
            <a:extLst>
              <a:ext uri="{FF2B5EF4-FFF2-40B4-BE49-F238E27FC236}">
                <a16:creationId xmlns:a16="http://schemas.microsoft.com/office/drawing/2014/main" id="{B407EEBC-D53D-4BCF-8E9A-12B0B53B0709}"/>
              </a:ext>
            </a:extLst>
          </p:cNvPr>
          <p:cNvSpPr/>
          <p:nvPr/>
        </p:nvSpPr>
        <p:spPr>
          <a:xfrm>
            <a:off x="3810000" y="4419600"/>
            <a:ext cx="228600" cy="457200"/>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dirty="0"/>
          </a:p>
        </p:txBody>
      </p:sp>
      <p:sp>
        <p:nvSpPr>
          <p:cNvPr id="10" name="Down Arrow 9">
            <a:extLst>
              <a:ext uri="{FF2B5EF4-FFF2-40B4-BE49-F238E27FC236}">
                <a16:creationId xmlns:a16="http://schemas.microsoft.com/office/drawing/2014/main" id="{9EB05607-03C2-4D25-AEE6-18131A1227D7}"/>
              </a:ext>
            </a:extLst>
          </p:cNvPr>
          <p:cNvSpPr/>
          <p:nvPr/>
        </p:nvSpPr>
        <p:spPr>
          <a:xfrm>
            <a:off x="8001000" y="4038600"/>
            <a:ext cx="304800" cy="457200"/>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dirty="0"/>
          </a:p>
        </p:txBody>
      </p:sp>
      <p:sp>
        <p:nvSpPr>
          <p:cNvPr id="11" name="Down Arrow 10">
            <a:extLst>
              <a:ext uri="{FF2B5EF4-FFF2-40B4-BE49-F238E27FC236}">
                <a16:creationId xmlns:a16="http://schemas.microsoft.com/office/drawing/2014/main" id="{DB9A627D-8B5B-46EC-AB75-A25F3C1C7381}"/>
              </a:ext>
            </a:extLst>
          </p:cNvPr>
          <p:cNvSpPr/>
          <p:nvPr/>
        </p:nvSpPr>
        <p:spPr>
          <a:xfrm>
            <a:off x="8001000" y="2895600"/>
            <a:ext cx="228600" cy="457200"/>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dirty="0"/>
          </a:p>
        </p:txBody>
      </p:sp>
      <p:sp>
        <p:nvSpPr>
          <p:cNvPr id="26639" name="TextBox 11">
            <a:extLst>
              <a:ext uri="{FF2B5EF4-FFF2-40B4-BE49-F238E27FC236}">
                <a16:creationId xmlns:a16="http://schemas.microsoft.com/office/drawing/2014/main" id="{2B8BD566-FA9D-49C5-9391-BE1209429380}"/>
              </a:ext>
            </a:extLst>
          </p:cNvPr>
          <p:cNvSpPr txBox="1">
            <a:spLocks noChangeArrowheads="1"/>
          </p:cNvSpPr>
          <p:nvPr/>
        </p:nvSpPr>
        <p:spPr bwMode="auto">
          <a:xfrm>
            <a:off x="2819400" y="6248400"/>
            <a:ext cx="723900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1800"/>
              <a:t>Why these differences? </a:t>
            </a: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46D4B347-BAEF-429E-B809-337DD49FDA8D}"/>
              </a:ext>
            </a:extLst>
          </p:cNvPr>
          <p:cNvSpPr>
            <a:spLocks noGrp="1" noChangeArrowheads="1"/>
          </p:cNvSpPr>
          <p:nvPr>
            <p:ph type="title"/>
          </p:nvPr>
        </p:nvSpPr>
        <p:spPr>
          <a:xfrm>
            <a:off x="2209800" y="0"/>
            <a:ext cx="7772400" cy="1295400"/>
          </a:xfrm>
        </p:spPr>
        <p:txBody>
          <a:bodyPr/>
          <a:lstStyle/>
          <a:p>
            <a:pPr eaLnBrk="1" hangingPunct="1"/>
            <a:r>
              <a:rPr lang="en-US" altLang="en-US" sz="6000"/>
              <a:t>Large Intestine</a:t>
            </a:r>
          </a:p>
        </p:txBody>
      </p:sp>
      <p:sp>
        <p:nvSpPr>
          <p:cNvPr id="10243" name="Rectangle 3">
            <a:extLst>
              <a:ext uri="{FF2B5EF4-FFF2-40B4-BE49-F238E27FC236}">
                <a16:creationId xmlns:a16="http://schemas.microsoft.com/office/drawing/2014/main" id="{2F875626-C0B7-4DC5-A969-61BE7ADA09A6}"/>
              </a:ext>
            </a:extLst>
          </p:cNvPr>
          <p:cNvSpPr>
            <a:spLocks noGrp="1" noChangeArrowheads="1"/>
          </p:cNvSpPr>
          <p:nvPr>
            <p:ph type="body" idx="1"/>
          </p:nvPr>
        </p:nvSpPr>
        <p:spPr>
          <a:xfrm>
            <a:off x="2209800" y="1219200"/>
            <a:ext cx="5181600" cy="5181600"/>
          </a:xfrm>
        </p:spPr>
        <p:txBody>
          <a:bodyPr/>
          <a:lstStyle/>
          <a:p>
            <a:pPr eaLnBrk="1" hangingPunct="1">
              <a:lnSpc>
                <a:spcPct val="90000"/>
              </a:lnSpc>
            </a:pPr>
            <a:r>
              <a:rPr lang="en-US" altLang="en-US" sz="2400" b="1"/>
              <a:t>Solid materials </a:t>
            </a:r>
            <a:r>
              <a:rPr lang="en-US" altLang="en-US" sz="2400"/>
              <a:t>pass through the large intestine.</a:t>
            </a:r>
          </a:p>
          <a:p>
            <a:pPr eaLnBrk="1" hangingPunct="1">
              <a:lnSpc>
                <a:spcPct val="90000"/>
              </a:lnSpc>
            </a:pPr>
            <a:r>
              <a:rPr lang="en-US" altLang="en-US" sz="2400"/>
              <a:t>These are </a:t>
            </a:r>
            <a:r>
              <a:rPr lang="en-US" altLang="en-US" sz="2400" b="1"/>
              <a:t>indigestible</a:t>
            </a:r>
            <a:r>
              <a:rPr lang="en-US" altLang="en-US" sz="2400"/>
              <a:t> solids (fibres cellulose).</a:t>
            </a:r>
          </a:p>
          <a:p>
            <a:pPr eaLnBrk="1" hangingPunct="1">
              <a:lnSpc>
                <a:spcPct val="90000"/>
              </a:lnSpc>
            </a:pPr>
            <a:r>
              <a:rPr lang="en-US" altLang="en-US" sz="2400"/>
              <a:t>Water is absorbed.</a:t>
            </a:r>
          </a:p>
          <a:p>
            <a:pPr eaLnBrk="1" hangingPunct="1">
              <a:lnSpc>
                <a:spcPct val="90000"/>
              </a:lnSpc>
            </a:pPr>
            <a:r>
              <a:rPr lang="en-US" altLang="en-US" sz="2400" b="1"/>
              <a:t>Vitamins K and B</a:t>
            </a:r>
            <a:r>
              <a:rPr lang="en-US" altLang="en-US" sz="2400"/>
              <a:t> are secreted by ‘good’ bacteria and reabsorbed with the water.</a:t>
            </a:r>
          </a:p>
          <a:p>
            <a:pPr eaLnBrk="1" hangingPunct="1">
              <a:lnSpc>
                <a:spcPct val="90000"/>
              </a:lnSpc>
            </a:pPr>
            <a:r>
              <a:rPr lang="en-US" altLang="en-US" sz="2400" b="1"/>
              <a:t>Rectum</a:t>
            </a:r>
            <a:r>
              <a:rPr lang="en-US" altLang="en-US" sz="2400"/>
              <a:t>- solid wastes exit the body (defecation).</a:t>
            </a:r>
          </a:p>
        </p:txBody>
      </p:sp>
      <p:pic>
        <p:nvPicPr>
          <p:cNvPr id="30724" name="Picture 4" descr="images-15">
            <a:extLst>
              <a:ext uri="{FF2B5EF4-FFF2-40B4-BE49-F238E27FC236}">
                <a16:creationId xmlns:a16="http://schemas.microsoft.com/office/drawing/2014/main" id="{0D0D395F-B677-47DC-A29F-E5ED29AE62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72400" y="1828800"/>
            <a:ext cx="2362200" cy="200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5" name="Picture 5" descr="images-18">
            <a:extLst>
              <a:ext uri="{FF2B5EF4-FFF2-40B4-BE49-F238E27FC236}">
                <a16:creationId xmlns:a16="http://schemas.microsoft.com/office/drawing/2014/main" id="{D0EF89FC-8305-4E6A-9429-405E610B74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67600" y="4191000"/>
            <a:ext cx="2362200" cy="236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dissolve">
                                      <p:cBhvr>
                                        <p:cTn id="7" dur="500"/>
                                        <p:tgtEl>
                                          <p:spTgt spid="1024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0243">
                                            <p:txEl>
                                              <p:pRg st="1" end="1"/>
                                            </p:txEl>
                                          </p:spTgt>
                                        </p:tgtEl>
                                        <p:attrNameLst>
                                          <p:attrName>style.visibility</p:attrName>
                                        </p:attrNameLst>
                                      </p:cBhvr>
                                      <p:to>
                                        <p:strVal val="visible"/>
                                      </p:to>
                                    </p:set>
                                    <p:animEffect transition="in" filter="dissolve">
                                      <p:cBhvr>
                                        <p:cTn id="12" dur="500"/>
                                        <p:tgtEl>
                                          <p:spTgt spid="1024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0243">
                                            <p:txEl>
                                              <p:pRg st="2" end="2"/>
                                            </p:txEl>
                                          </p:spTgt>
                                        </p:tgtEl>
                                        <p:attrNameLst>
                                          <p:attrName>style.visibility</p:attrName>
                                        </p:attrNameLst>
                                      </p:cBhvr>
                                      <p:to>
                                        <p:strVal val="visible"/>
                                      </p:to>
                                    </p:set>
                                    <p:animEffect transition="in" filter="dissolve">
                                      <p:cBhvr>
                                        <p:cTn id="17" dur="500"/>
                                        <p:tgtEl>
                                          <p:spTgt spid="1024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0243">
                                            <p:txEl>
                                              <p:pRg st="3" end="3"/>
                                            </p:txEl>
                                          </p:spTgt>
                                        </p:tgtEl>
                                        <p:attrNameLst>
                                          <p:attrName>style.visibility</p:attrName>
                                        </p:attrNameLst>
                                      </p:cBhvr>
                                      <p:to>
                                        <p:strVal val="visible"/>
                                      </p:to>
                                    </p:set>
                                    <p:animEffect transition="in" filter="dissolve">
                                      <p:cBhvr>
                                        <p:cTn id="22" dur="500"/>
                                        <p:tgtEl>
                                          <p:spTgt spid="1024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0243">
                                            <p:txEl>
                                              <p:pRg st="4" end="4"/>
                                            </p:txEl>
                                          </p:spTgt>
                                        </p:tgtEl>
                                        <p:attrNameLst>
                                          <p:attrName>style.visibility</p:attrName>
                                        </p:attrNameLst>
                                      </p:cBhvr>
                                      <p:to>
                                        <p:strVal val="visible"/>
                                      </p:to>
                                    </p:set>
                                    <p:animEffect transition="in" filter="dissolve">
                                      <p:cBhvr>
                                        <p:cTn id="27" dur="500"/>
                                        <p:tgtEl>
                                          <p:spTgt spid="1024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FE654-01A7-4933-A904-CB0EC635C016}"/>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Digestion </a:t>
            </a:r>
          </a:p>
        </p:txBody>
      </p:sp>
      <p:pic>
        <p:nvPicPr>
          <p:cNvPr id="4" name="Online Media 3" title="How your digestive system works - Emma Bryce">
            <a:hlinkClick r:id="" action="ppaction://media"/>
            <a:extLst>
              <a:ext uri="{FF2B5EF4-FFF2-40B4-BE49-F238E27FC236}">
                <a16:creationId xmlns:a16="http://schemas.microsoft.com/office/drawing/2014/main" id="{9ED1D19B-A314-4BC2-8045-191EDBE3D835}"/>
              </a:ext>
            </a:extLst>
          </p:cNvPr>
          <p:cNvPicPr>
            <a:picLocks noGrp="1" noRot="1" noChangeAspect="1"/>
          </p:cNvPicPr>
          <p:nvPr>
            <p:ph idx="1"/>
            <a:videoFile r:link="rId1"/>
          </p:nvPr>
        </p:nvPicPr>
        <p:blipFill>
          <a:blip r:embed="rId3"/>
          <a:stretch>
            <a:fillRect/>
          </a:stretch>
        </p:blipFill>
        <p:spPr>
          <a:xfrm>
            <a:off x="2190045" y="1675227"/>
            <a:ext cx="7811909" cy="4394199"/>
          </a:xfrm>
          <a:prstGeom prst="rect">
            <a:avLst/>
          </a:prstGeom>
        </p:spPr>
      </p:pic>
    </p:spTree>
    <p:extLst>
      <p:ext uri="{BB962C8B-B14F-4D97-AF65-F5344CB8AC3E}">
        <p14:creationId xmlns:p14="http://schemas.microsoft.com/office/powerpoint/2010/main" val="2042180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Freeform: Shape 7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EA57C3C-E36B-4191-A6C9-73BD09CA3F3E}"/>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Can you label the digestive tract?</a:t>
            </a:r>
          </a:p>
        </p:txBody>
      </p:sp>
      <p:pic>
        <p:nvPicPr>
          <p:cNvPr id="1026" name="Picture 2" descr="See the source image">
            <a:extLst>
              <a:ext uri="{FF2B5EF4-FFF2-40B4-BE49-F238E27FC236}">
                <a16:creationId xmlns:a16="http://schemas.microsoft.com/office/drawing/2014/main" id="{5F3CCC14-86C5-42FD-BA0B-2A8986963B4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100062" y="467208"/>
            <a:ext cx="4030479" cy="59235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079301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855640" y="2492897"/>
            <a:ext cx="6984776" cy="584775"/>
          </a:xfrm>
          <a:prstGeom prst="rect">
            <a:avLst/>
          </a:prstGeom>
          <a:noFill/>
        </p:spPr>
        <p:txBody>
          <a:bodyPr wrap="square" rtlCol="0">
            <a:spAutoFit/>
          </a:bodyPr>
          <a:lstStyle/>
          <a:p>
            <a:pPr marL="342900" indent="-342900">
              <a:buFont typeface="+mj-lt"/>
              <a:buAutoNum type="arabicPeriod"/>
            </a:pPr>
            <a:r>
              <a:rPr lang="en-GB" sz="3200" dirty="0">
                <a:latin typeface="Comic Sans MS" pitchFamily="66" charset="0"/>
              </a:rPr>
              <a:t>The epidermis  is the outer layer.</a:t>
            </a:r>
          </a:p>
        </p:txBody>
      </p:sp>
      <p:sp>
        <p:nvSpPr>
          <p:cNvPr id="5" name="TextBox 4"/>
          <p:cNvSpPr txBox="1"/>
          <p:nvPr/>
        </p:nvSpPr>
        <p:spPr>
          <a:xfrm>
            <a:off x="2855640" y="3717033"/>
            <a:ext cx="6768752" cy="584775"/>
          </a:xfrm>
          <a:prstGeom prst="rect">
            <a:avLst/>
          </a:prstGeom>
          <a:noFill/>
        </p:spPr>
        <p:txBody>
          <a:bodyPr wrap="square" rtlCol="0">
            <a:spAutoFit/>
          </a:bodyPr>
          <a:lstStyle/>
          <a:p>
            <a:pPr marL="342900" indent="-342900"/>
            <a:r>
              <a:rPr lang="en-GB" sz="3200" dirty="0">
                <a:latin typeface="Comic Sans MS" pitchFamily="66" charset="0"/>
              </a:rPr>
              <a:t>2. The dermis is the middle layer.</a:t>
            </a:r>
          </a:p>
        </p:txBody>
      </p:sp>
      <p:sp>
        <p:nvSpPr>
          <p:cNvPr id="7" name="TextBox 6"/>
          <p:cNvSpPr txBox="1"/>
          <p:nvPr/>
        </p:nvSpPr>
        <p:spPr>
          <a:xfrm>
            <a:off x="2855640" y="5013176"/>
            <a:ext cx="7560840" cy="1077218"/>
          </a:xfrm>
          <a:prstGeom prst="rect">
            <a:avLst/>
          </a:prstGeom>
          <a:noFill/>
        </p:spPr>
        <p:txBody>
          <a:bodyPr wrap="square" rtlCol="0">
            <a:spAutoFit/>
          </a:bodyPr>
          <a:lstStyle/>
          <a:p>
            <a:r>
              <a:rPr lang="en-GB" sz="3200" dirty="0">
                <a:latin typeface="Comic Sans MS" pitchFamily="66" charset="0"/>
              </a:rPr>
              <a:t>3. The third layer is subcutaneous</a:t>
            </a:r>
          </a:p>
          <a:p>
            <a:r>
              <a:rPr lang="en-GB" sz="3200" dirty="0">
                <a:latin typeface="Comic Sans MS" pitchFamily="66" charset="0"/>
              </a:rPr>
              <a:t>     fat. </a:t>
            </a:r>
          </a:p>
        </p:txBody>
      </p:sp>
      <p:sp>
        <p:nvSpPr>
          <p:cNvPr id="9" name="Rectangle 8"/>
          <p:cNvSpPr/>
          <p:nvPr/>
        </p:nvSpPr>
        <p:spPr>
          <a:xfrm>
            <a:off x="3575720" y="836712"/>
            <a:ext cx="4680520" cy="923330"/>
          </a:xfrm>
          <a:prstGeom prst="rect">
            <a:avLst/>
          </a:prstGeom>
          <a:noFill/>
        </p:spPr>
        <p:txBody>
          <a:bodyPr wrap="square" lIns="91440" tIns="45720" rIns="91440" bIns="45720">
            <a:spAutoFit/>
          </a:bodyPr>
          <a:lstStyle/>
          <a:p>
            <a:pPr algn="ctr"/>
            <a:r>
              <a:rPr lang="en-US" sz="5400" b="1"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The layers</a:t>
            </a:r>
          </a:p>
        </p:txBody>
      </p:sp>
    </p:spTree>
  </p:cSld>
  <p:clrMapOvr>
    <a:masterClrMapping/>
  </p:clrMapOvr>
  <mc:AlternateContent xmlns:mc="http://schemas.openxmlformats.org/markup-compatibility/2006" xmlns:p14="http://schemas.microsoft.com/office/powerpoint/2010/main">
    <mc:Choice Requires="p14">
      <p:transition p14:dur="10">
        <p:sndAc>
          <p:endSnd/>
        </p:sndAc>
      </p:transition>
    </mc:Choice>
    <mc:Fallback xmlns="">
      <p:transition>
        <p:sndAc>
          <p:endSnd/>
        </p:sndAc>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87688" y="0"/>
            <a:ext cx="5956808" cy="923330"/>
          </a:xfrm>
          <a:prstGeom prst="rect">
            <a:avLst/>
          </a:prstGeom>
          <a:noFill/>
        </p:spPr>
        <p:txBody>
          <a:bodyPr wrap="square" lIns="91440" tIns="45720" rIns="91440" bIns="45720">
            <a:spAutoFit/>
          </a:bodyPr>
          <a:lstStyle/>
          <a:p>
            <a:pPr algn="ctr"/>
            <a:r>
              <a:rPr lang="en-US" sz="5400" b="1" u="sng">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rPr>
              <a:t>Epidermis</a:t>
            </a:r>
            <a:endParaRPr lang="en-US" sz="5400" b="1" u="sng" dirty="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endParaRPr>
          </a:p>
        </p:txBody>
      </p:sp>
      <p:sp>
        <p:nvSpPr>
          <p:cNvPr id="12" name="TextBox 11"/>
          <p:cNvSpPr txBox="1"/>
          <p:nvPr/>
        </p:nvSpPr>
        <p:spPr>
          <a:xfrm>
            <a:off x="1775520" y="3573016"/>
            <a:ext cx="8568952" cy="3046988"/>
          </a:xfrm>
          <a:prstGeom prst="rect">
            <a:avLst/>
          </a:prstGeom>
          <a:solidFill>
            <a:schemeClr val="bg1"/>
          </a:solidFill>
        </p:spPr>
        <p:txBody>
          <a:bodyPr wrap="square" rtlCol="0">
            <a:spAutoFit/>
          </a:bodyPr>
          <a:lstStyle/>
          <a:p>
            <a:r>
              <a:rPr lang="en-GB" sz="3200">
                <a:latin typeface="Comic Sans MS" pitchFamily="66" charset="0"/>
              </a:rPr>
              <a:t>At the bottom of the epidermis new cells are forming. When the cells are ready they start moving to the top of your epidermis. As newer cells continue to move up, older cells die and rise to the surface of this organ.   </a:t>
            </a:r>
            <a:endParaRPr lang="en-GB" sz="3200" dirty="0">
              <a:latin typeface="Comic Sans MS" pitchFamily="66" charset="0"/>
            </a:endParaRPr>
          </a:p>
        </p:txBody>
      </p:sp>
      <p:sp>
        <p:nvSpPr>
          <p:cNvPr id="13" name="TextBox 12"/>
          <p:cNvSpPr txBox="1"/>
          <p:nvPr/>
        </p:nvSpPr>
        <p:spPr>
          <a:xfrm>
            <a:off x="1703512" y="1556792"/>
            <a:ext cx="7056784" cy="1569660"/>
          </a:xfrm>
          <a:prstGeom prst="rect">
            <a:avLst/>
          </a:prstGeom>
          <a:solidFill>
            <a:schemeClr val="bg1"/>
          </a:solidFill>
        </p:spPr>
        <p:txBody>
          <a:bodyPr wrap="square" rtlCol="0">
            <a:spAutoFit/>
          </a:bodyPr>
          <a:lstStyle/>
          <a:p>
            <a:r>
              <a:rPr lang="en-GB" sz="3200">
                <a:latin typeface="Comic Sans MS" pitchFamily="66" charset="0"/>
              </a:rPr>
              <a:t>The epidermis layer is the one that we can see and its always hard at  work.</a:t>
            </a:r>
            <a:endParaRPr lang="en-GB" sz="3200" dirty="0">
              <a:latin typeface="Comic Sans MS" pitchFamily="66" charset="0"/>
            </a:endParaRPr>
          </a:p>
        </p:txBody>
      </p:sp>
    </p:spTree>
  </p:cSld>
  <p:clrMapOvr>
    <a:masterClrMapping/>
  </p:clrMapOvr>
  <p:transition spd="slow">
    <p:split orient="vert"/>
  </p:transition>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719736" y="332656"/>
            <a:ext cx="3960440" cy="923330"/>
          </a:xfrm>
          <a:prstGeom prst="rect">
            <a:avLst/>
          </a:prstGeom>
          <a:noFill/>
        </p:spPr>
        <p:txBody>
          <a:bodyPr wrap="square" lIns="91440" tIns="45720" rIns="91440" bIns="45720">
            <a:spAutoFit/>
          </a:bodyPr>
          <a:lstStyle/>
          <a:p>
            <a:pPr algn="ctr"/>
            <a:r>
              <a:rPr lang="en-US" sz="5400" b="1" u="sng" spc="5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rPr>
              <a:t>Dermis</a:t>
            </a:r>
          </a:p>
        </p:txBody>
      </p:sp>
      <p:sp>
        <p:nvSpPr>
          <p:cNvPr id="6" name="TextBox 5"/>
          <p:cNvSpPr txBox="1"/>
          <p:nvPr/>
        </p:nvSpPr>
        <p:spPr>
          <a:xfrm>
            <a:off x="1703512" y="1556793"/>
            <a:ext cx="7920880" cy="2554545"/>
          </a:xfrm>
          <a:prstGeom prst="rect">
            <a:avLst/>
          </a:prstGeom>
          <a:solidFill>
            <a:schemeClr val="bg1"/>
          </a:solidFill>
        </p:spPr>
        <p:txBody>
          <a:bodyPr wrap="square" rtlCol="0">
            <a:spAutoFit/>
          </a:bodyPr>
          <a:lstStyle/>
          <a:p>
            <a:r>
              <a:rPr lang="en-GB" sz="3200" dirty="0">
                <a:latin typeface="Comic Sans MS" pitchFamily="66" charset="0"/>
              </a:rPr>
              <a:t>The next layer down is the dermis. This contains blood vessels, sweat glands, oil glands and nerve endings. It also contains collagen elastin, which are tough and stretchy.   </a:t>
            </a:r>
          </a:p>
        </p:txBody>
      </p:sp>
      <p:sp>
        <p:nvSpPr>
          <p:cNvPr id="8" name="TextBox 7"/>
          <p:cNvSpPr txBox="1"/>
          <p:nvPr/>
        </p:nvSpPr>
        <p:spPr>
          <a:xfrm>
            <a:off x="1775520" y="4509120"/>
            <a:ext cx="8568952" cy="1569660"/>
          </a:xfrm>
          <a:prstGeom prst="rect">
            <a:avLst/>
          </a:prstGeom>
          <a:solidFill>
            <a:schemeClr val="bg1"/>
          </a:solidFill>
        </p:spPr>
        <p:txBody>
          <a:bodyPr wrap="square" rtlCol="0">
            <a:spAutoFit/>
          </a:bodyPr>
          <a:lstStyle/>
          <a:p>
            <a:r>
              <a:rPr lang="en-GB" sz="3200" dirty="0">
                <a:latin typeface="Comic Sans MS" pitchFamily="66" charset="0"/>
              </a:rPr>
              <a:t>These nerve endings tell how you things feel when you touch them, whether its the boiling oven, or the freezing fridge.</a:t>
            </a:r>
          </a:p>
        </p:txBody>
      </p:sp>
    </p:spTree>
  </p:cSld>
  <p:clrMapOvr>
    <a:masterClrMapping/>
  </p:clrMapOvr>
  <p:transition spd="slow">
    <p:split orient="vert"/>
  </p:transition>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841248" y="548640"/>
            <a:ext cx="3600860" cy="543153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b="1" kern="120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tx1"/>
                </a:solidFill>
                <a:effectLst>
                  <a:outerShdw blurRad="50800" dist="40000" dir="5400000" algn="tl" rotWithShape="0">
                    <a:srgbClr val="000000">
                      <a:shade val="5000"/>
                      <a:satMod val="120000"/>
                      <a:alpha val="33000"/>
                    </a:srgbClr>
                  </a:outerShdw>
                </a:effectLst>
                <a:latin typeface="+mj-lt"/>
                <a:ea typeface="+mj-ea"/>
                <a:cs typeface="+mj-cs"/>
              </a:rPr>
              <a:t>Subcutaneous Fat</a:t>
            </a:r>
          </a:p>
        </p:txBody>
      </p:sp>
      <p:sp>
        <p:nvSpPr>
          <p:cNvPr id="1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126418" y="552091"/>
            <a:ext cx="6224335" cy="5431536"/>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200"/>
              <a:t>Last but not least its the layer of subcutaneous fat. This layer is essential to the body, without it we would be freezing cold and have no insulation. As well as keeping us warm it absorbs shocks, like if you bang into something or fall down. </a:t>
            </a:r>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020DE66E-F77A-4C58-B8B1-9007A87A5DB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381956" y="643467"/>
            <a:ext cx="7428089" cy="55710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6299173"/>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l_fi" descr="http://static.ddmcdn.com/gif/skin1.gif"/>
          <p:cNvPicPr/>
          <p:nvPr/>
        </p:nvPicPr>
        <p:blipFill>
          <a:blip r:embed="rId2" cstate="print"/>
          <a:srcRect/>
          <a:stretch>
            <a:fillRect/>
          </a:stretch>
        </p:blipFill>
        <p:spPr bwMode="auto">
          <a:xfrm>
            <a:off x="2567608" y="404665"/>
            <a:ext cx="7272808" cy="5444827"/>
          </a:xfrm>
          <a:prstGeom prst="rect">
            <a:avLst/>
          </a:prstGeom>
          <a:noFill/>
          <a:ln w="9525">
            <a:noFill/>
            <a:miter lim="800000"/>
            <a:headEnd/>
            <a:tailEnd/>
          </a:ln>
        </p:spPr>
      </p:pic>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36AFF-9916-44AA-BC21-F154BD9D8DD1}"/>
              </a:ext>
            </a:extLst>
          </p:cNvPr>
          <p:cNvSpPr>
            <a:spLocks noGrp="1"/>
          </p:cNvSpPr>
          <p:nvPr>
            <p:ph type="title"/>
          </p:nvPr>
        </p:nvSpPr>
        <p:spPr>
          <a:xfrm>
            <a:off x="1303850" y="891541"/>
            <a:ext cx="5866189" cy="4074074"/>
          </a:xfrm>
        </p:spPr>
        <p:txBody>
          <a:bodyPr vert="horz" lIns="91440" tIns="45720" rIns="91440" bIns="45720" rtlCol="0" anchor="b">
            <a:normAutofit/>
          </a:bodyPr>
          <a:lstStyle/>
          <a:p>
            <a:r>
              <a:rPr lang="en-US" sz="8800"/>
              <a:t>How the skin heals</a:t>
            </a:r>
          </a:p>
        </p:txBody>
      </p:sp>
      <p:pic>
        <p:nvPicPr>
          <p:cNvPr id="5" name="Content Placeholder 4" descr="A picture containing food&#10;&#10;Description automatically generated">
            <a:extLst>
              <a:ext uri="{FF2B5EF4-FFF2-40B4-BE49-F238E27FC236}">
                <a16:creationId xmlns:a16="http://schemas.microsoft.com/office/drawing/2014/main" id="{48B0D996-6409-49D5-8447-CD92B3E6B075}"/>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7853" r="666" b="2"/>
          <a:stretch/>
        </p:blipFill>
        <p:spPr>
          <a:xfrm>
            <a:off x="7552815" y="891540"/>
            <a:ext cx="4639186" cy="5071110"/>
          </a:xfrm>
          <a:prstGeom prst="rect">
            <a:avLst/>
          </a:prstGeom>
          <a:effectLst>
            <a:outerShdw blurRad="406400" dist="317500" dir="5400000" sx="89000" sy="89000" rotWithShape="0">
              <a:prstClr val="black">
                <a:alpha val="15000"/>
              </a:prstClr>
            </a:outerShdw>
          </a:effectLst>
        </p:spPr>
      </p:pic>
    </p:spTree>
    <p:extLst>
      <p:ext uri="{BB962C8B-B14F-4D97-AF65-F5344CB8AC3E}">
        <p14:creationId xmlns:p14="http://schemas.microsoft.com/office/powerpoint/2010/main" val="97700589"/>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6B7F8B-FEB0-4EFC-8CBB-0F4181B6F008}"/>
              </a:ext>
            </a:extLst>
          </p:cNvPr>
          <p:cNvSpPr>
            <a:spLocks noGrp="1"/>
          </p:cNvSpPr>
          <p:nvPr>
            <p:ph type="title"/>
          </p:nvPr>
        </p:nvSpPr>
        <p:spPr>
          <a:xfrm>
            <a:off x="841248" y="548640"/>
            <a:ext cx="3600860" cy="5431536"/>
          </a:xfrm>
        </p:spPr>
        <p:txBody>
          <a:bodyPr>
            <a:normAutofit/>
          </a:bodyPr>
          <a:lstStyle/>
          <a:p>
            <a:r>
              <a:rPr lang="en-US" sz="5400"/>
              <a:t>Key definitions</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EC70F9-3D3F-4871-BFE2-8F7C884B2CA9}"/>
              </a:ext>
            </a:extLst>
          </p:cNvPr>
          <p:cNvSpPr>
            <a:spLocks noGrp="1"/>
          </p:cNvSpPr>
          <p:nvPr>
            <p:ph idx="1"/>
          </p:nvPr>
        </p:nvSpPr>
        <p:spPr>
          <a:xfrm>
            <a:off x="5126418" y="552091"/>
            <a:ext cx="6224335" cy="5431536"/>
          </a:xfrm>
        </p:spPr>
        <p:txBody>
          <a:bodyPr anchor="ctr">
            <a:normAutofit/>
          </a:bodyPr>
          <a:lstStyle/>
          <a:p>
            <a:r>
              <a:rPr lang="en-US" sz="2200"/>
              <a:t>Hemostasis -the stopping of a flow of blood.</a:t>
            </a:r>
          </a:p>
          <a:p>
            <a:r>
              <a:rPr lang="en-US" sz="2200"/>
              <a:t>Erythema- The skin looks red</a:t>
            </a:r>
          </a:p>
          <a:p>
            <a:r>
              <a:rPr lang="en-US" sz="2200"/>
              <a:t>Phagocytic cells- Phagocytes are cells that protect the body by ingesting harmful foreign particles, bacteria, and dead or dying cells. Their name comes from the Greek phagein, "to eat" or "devour", and "-cyte“</a:t>
            </a:r>
          </a:p>
          <a:p>
            <a:r>
              <a:rPr lang="en-US" sz="2200"/>
              <a:t>Autolysing- digesting </a:t>
            </a:r>
          </a:p>
          <a:p>
            <a:endParaRPr lang="en-US" sz="2200"/>
          </a:p>
          <a:p>
            <a:endParaRPr lang="en-GB" sz="2200"/>
          </a:p>
        </p:txBody>
      </p:sp>
    </p:spTree>
    <p:extLst>
      <p:ext uri="{BB962C8B-B14F-4D97-AF65-F5344CB8AC3E}">
        <p14:creationId xmlns:p14="http://schemas.microsoft.com/office/powerpoint/2010/main" val="944318137"/>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134B19CC-ADFC-4066-83AD-475F305BE57B}"/>
              </a:ext>
            </a:extLst>
          </p:cNvPr>
          <p:cNvSpPr>
            <a:spLocks noGrp="1"/>
          </p:cNvSpPr>
          <p:nvPr>
            <p:ph type="title"/>
          </p:nvPr>
        </p:nvSpPr>
        <p:spPr>
          <a:xfrm>
            <a:off x="841248" y="548640"/>
            <a:ext cx="3600860" cy="5431536"/>
          </a:xfrm>
        </p:spPr>
        <p:txBody>
          <a:bodyPr>
            <a:normAutofit/>
          </a:bodyPr>
          <a:lstStyle/>
          <a:p>
            <a:r>
              <a:rPr lang="en-US" sz="4600"/>
              <a:t>Inflammatory phase </a:t>
            </a:r>
            <a:endParaRPr lang="en-GB" sz="4600"/>
          </a:p>
        </p:txBody>
      </p:sp>
      <p:sp>
        <p:nvSpPr>
          <p:cNvPr id="1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DD9DEB2C-26C5-4185-B099-4F63294A1123}"/>
              </a:ext>
            </a:extLst>
          </p:cNvPr>
          <p:cNvSpPr>
            <a:spLocks noGrp="1"/>
          </p:cNvSpPr>
          <p:nvPr>
            <p:ph idx="1"/>
          </p:nvPr>
        </p:nvSpPr>
        <p:spPr>
          <a:xfrm>
            <a:off x="5126418" y="552091"/>
            <a:ext cx="6224335" cy="5431536"/>
          </a:xfrm>
        </p:spPr>
        <p:txBody>
          <a:bodyPr anchor="ctr">
            <a:normAutofit/>
          </a:bodyPr>
          <a:lstStyle/>
          <a:p>
            <a:r>
              <a:rPr lang="en-US" sz="2200" dirty="0"/>
              <a:t>The inflammatory phase is the body’s natural response to injury. After initial wounding, the blood vessels in the wound bed contract and a clot is formed. Once </a:t>
            </a:r>
            <a:r>
              <a:rPr lang="en-US" sz="2200" dirty="0" err="1"/>
              <a:t>haemostasis</a:t>
            </a:r>
            <a:r>
              <a:rPr lang="en-US" sz="2200" dirty="0"/>
              <a:t> has been achieved, blood vessels then dilate to allow essential cells; antibodies, white blood cells, growth factors, enzymes and nutrients to reach the wounded area. </a:t>
            </a:r>
          </a:p>
          <a:p>
            <a:r>
              <a:rPr lang="en-US" sz="2200" dirty="0"/>
              <a:t>This leads to a rise in exudate levels so the surrounding .It is at this stage that the characteristic signs of inflammation can be seen; erythema, heat, oedema, pain and functional disturbance. The predominant cells at work here are the phagocytic cells; ‘neutrophils and macrophages’; mounting a host response and </a:t>
            </a:r>
            <a:r>
              <a:rPr lang="en-US" sz="2200" dirty="0" err="1"/>
              <a:t>autolysing</a:t>
            </a:r>
            <a:r>
              <a:rPr lang="en-US" sz="2200" dirty="0"/>
              <a:t> any </a:t>
            </a:r>
            <a:r>
              <a:rPr lang="en-US" sz="2200" dirty="0" err="1"/>
              <a:t>devitalised</a:t>
            </a:r>
            <a:r>
              <a:rPr lang="en-US" sz="2200" dirty="0"/>
              <a:t> ‘necrotic / sloughy’ tissue.</a:t>
            </a:r>
            <a:endParaRPr lang="en-GB" sz="2200" dirty="0"/>
          </a:p>
        </p:txBody>
      </p:sp>
    </p:spTree>
    <p:extLst>
      <p:ext uri="{BB962C8B-B14F-4D97-AF65-F5344CB8AC3E}">
        <p14:creationId xmlns:p14="http://schemas.microsoft.com/office/powerpoint/2010/main" val="1079709512"/>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2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0650F7-88E7-4896-A3E1-6790B3A95870}"/>
              </a:ext>
            </a:extLst>
          </p:cNvPr>
          <p:cNvSpPr>
            <a:spLocks noGrp="1"/>
          </p:cNvSpPr>
          <p:nvPr>
            <p:ph type="title"/>
          </p:nvPr>
        </p:nvSpPr>
        <p:spPr>
          <a:xfrm>
            <a:off x="838200" y="585216"/>
            <a:ext cx="10515600" cy="1325563"/>
          </a:xfrm>
        </p:spPr>
        <p:txBody>
          <a:bodyPr vert="horz" lIns="91440" tIns="45720" rIns="91440" bIns="45720" rtlCol="0">
            <a:normAutofit/>
          </a:bodyPr>
          <a:lstStyle/>
          <a:p>
            <a:r>
              <a:rPr lang="en-US">
                <a:solidFill>
                  <a:schemeClr val="bg1"/>
                </a:solidFill>
              </a:rPr>
              <a:t>Inflammatory Stage </a:t>
            </a:r>
          </a:p>
        </p:txBody>
      </p:sp>
      <p:pic>
        <p:nvPicPr>
          <p:cNvPr id="5" name="Content Placeholder 4" descr="A close up of a piece of paper&#10;&#10;Description automatically generated">
            <a:extLst>
              <a:ext uri="{FF2B5EF4-FFF2-40B4-BE49-F238E27FC236}">
                <a16:creationId xmlns:a16="http://schemas.microsoft.com/office/drawing/2014/main" id="{D57ED4DE-B7A2-4E56-9202-427EE5279AE3}"/>
              </a:ext>
            </a:extLst>
          </p:cNvPr>
          <p:cNvPicPr>
            <a:picLocks noChangeAspect="1"/>
          </p:cNvPicPr>
          <p:nvPr/>
        </p:nvPicPr>
        <p:blipFill rotWithShape="1">
          <a:blip r:embed="rId2">
            <a:extLst>
              <a:ext uri="{28A0092B-C50C-407E-A947-70E740481C1C}">
                <a14:useLocalDpi xmlns:a14="http://schemas.microsoft.com/office/drawing/2010/main" val="0"/>
              </a:ext>
            </a:extLst>
          </a:blip>
          <a:srcRect l="483" r="11488"/>
          <a:stretch/>
        </p:blipFill>
        <p:spPr>
          <a:xfrm>
            <a:off x="841248" y="2516777"/>
            <a:ext cx="6236208" cy="3660185"/>
          </a:xfrm>
          <a:prstGeom prst="rect">
            <a:avLst/>
          </a:prstGeom>
        </p:spPr>
      </p:pic>
      <p:sp>
        <p:nvSpPr>
          <p:cNvPr id="16" name="Content Placeholder 15">
            <a:extLst>
              <a:ext uri="{FF2B5EF4-FFF2-40B4-BE49-F238E27FC236}">
                <a16:creationId xmlns:a16="http://schemas.microsoft.com/office/drawing/2014/main" id="{E32D7F81-304D-4FBC-83C3-B5BBF161BCBB}"/>
              </a:ext>
            </a:extLst>
          </p:cNvPr>
          <p:cNvSpPr>
            <a:spLocks noGrp="1"/>
          </p:cNvSpPr>
          <p:nvPr>
            <p:ph idx="1"/>
          </p:nvPr>
        </p:nvSpPr>
        <p:spPr>
          <a:xfrm>
            <a:off x="7546848" y="2516777"/>
            <a:ext cx="3803904" cy="3660185"/>
          </a:xfrm>
        </p:spPr>
        <p:txBody>
          <a:bodyPr anchor="ctr">
            <a:normAutofit/>
          </a:bodyPr>
          <a:lstStyle/>
          <a:p>
            <a:endParaRPr lang="en-US" sz="2200"/>
          </a:p>
        </p:txBody>
      </p:sp>
    </p:spTree>
    <p:extLst>
      <p:ext uri="{BB962C8B-B14F-4D97-AF65-F5344CB8AC3E}">
        <p14:creationId xmlns:p14="http://schemas.microsoft.com/office/powerpoint/2010/main" val="2670557966"/>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F72E3D-72D8-4BD8-A761-702158D8BE0E}"/>
              </a:ext>
            </a:extLst>
          </p:cNvPr>
          <p:cNvSpPr>
            <a:spLocks noGrp="1"/>
          </p:cNvSpPr>
          <p:nvPr>
            <p:ph type="title"/>
          </p:nvPr>
        </p:nvSpPr>
        <p:spPr>
          <a:xfrm>
            <a:off x="841248" y="548640"/>
            <a:ext cx="3600860" cy="5431536"/>
          </a:xfrm>
        </p:spPr>
        <p:txBody>
          <a:bodyPr>
            <a:normAutofit/>
          </a:bodyPr>
          <a:lstStyle/>
          <a:p>
            <a:r>
              <a:rPr lang="en-US" sz="5400"/>
              <a:t>Key definitions </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FBDF63-A7FD-48BB-83DB-5E8E963035CA}"/>
              </a:ext>
            </a:extLst>
          </p:cNvPr>
          <p:cNvSpPr>
            <a:spLocks noGrp="1"/>
          </p:cNvSpPr>
          <p:nvPr>
            <p:ph idx="1"/>
          </p:nvPr>
        </p:nvSpPr>
        <p:spPr>
          <a:xfrm>
            <a:off x="5126418" y="552091"/>
            <a:ext cx="6224335" cy="5431536"/>
          </a:xfrm>
        </p:spPr>
        <p:txBody>
          <a:bodyPr anchor="ctr">
            <a:normAutofit/>
          </a:bodyPr>
          <a:lstStyle/>
          <a:p>
            <a:r>
              <a:rPr lang="en-US" sz="2200"/>
              <a:t>Angiogenesis’- The development of new blood vessels</a:t>
            </a:r>
          </a:p>
          <a:p>
            <a:r>
              <a:rPr lang="en-US" sz="2200"/>
              <a:t>Fibroblast- fibroblast is a type of biological cell that synthesizes the extracellular matrix and collagen, produces the structural framework (stroma) for animal tissues, and plays a critical role in wound healing. Fibroblasts are the most common cells of connective tissue in animals</a:t>
            </a:r>
          </a:p>
          <a:p>
            <a:endParaRPr lang="en-GB" sz="2200"/>
          </a:p>
        </p:txBody>
      </p:sp>
    </p:spTree>
    <p:extLst>
      <p:ext uri="{BB962C8B-B14F-4D97-AF65-F5344CB8AC3E}">
        <p14:creationId xmlns:p14="http://schemas.microsoft.com/office/powerpoint/2010/main" val="3651797419"/>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3193CD-67D9-4A27-8802-21028A8A3D7E}"/>
              </a:ext>
            </a:extLst>
          </p:cNvPr>
          <p:cNvSpPr>
            <a:spLocks noGrp="1"/>
          </p:cNvSpPr>
          <p:nvPr>
            <p:ph type="title"/>
          </p:nvPr>
        </p:nvSpPr>
        <p:spPr>
          <a:xfrm>
            <a:off x="841248" y="548640"/>
            <a:ext cx="3600860" cy="5431536"/>
          </a:xfrm>
        </p:spPr>
        <p:txBody>
          <a:bodyPr>
            <a:normAutofit/>
          </a:bodyPr>
          <a:lstStyle/>
          <a:p>
            <a:r>
              <a:rPr lang="en-US" sz="5400"/>
              <a:t>Proliferation </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AB89F2-CA7A-490C-9547-F0DBEB459AB0}"/>
              </a:ext>
            </a:extLst>
          </p:cNvPr>
          <p:cNvSpPr>
            <a:spLocks noGrp="1"/>
          </p:cNvSpPr>
          <p:nvPr>
            <p:ph idx="1"/>
          </p:nvPr>
        </p:nvSpPr>
        <p:spPr>
          <a:xfrm>
            <a:off x="5126418" y="552091"/>
            <a:ext cx="6224335" cy="5431536"/>
          </a:xfrm>
        </p:spPr>
        <p:txBody>
          <a:bodyPr anchor="ctr">
            <a:normAutofit/>
          </a:bodyPr>
          <a:lstStyle/>
          <a:p>
            <a:r>
              <a:rPr lang="en-US" sz="2200"/>
              <a:t>During proliferation, the wound is ‘rebuilt’ with new granulation tissue which is comprised of collagen and extracellular matrix and into which a new network of blood vessels develop, a process known as ‘angiogenesis’. </a:t>
            </a:r>
          </a:p>
          <a:p>
            <a:r>
              <a:rPr lang="en-US" sz="2200"/>
              <a:t>Healthy granulation tissue is dependent upon the fibroblast receiving sufficient levels of oxygen and nutrients supplied by the blood vessels. Healthy granulation tissue is granular and uneven in texture; it does not bleed easily and is pink / red in colour. The colour and condition of the granulation tissue is often an indicator of how the wound is healing. Dark granulation tissue can be indicative of poor perfusion, ischaemia and / or infection. Epithelial cells finally resurface the wound, a process known as ‘epithelialisation’.</a:t>
            </a:r>
            <a:endParaRPr lang="en-GB" sz="2200"/>
          </a:p>
        </p:txBody>
      </p:sp>
    </p:spTree>
    <p:extLst>
      <p:ext uri="{BB962C8B-B14F-4D97-AF65-F5344CB8AC3E}">
        <p14:creationId xmlns:p14="http://schemas.microsoft.com/office/powerpoint/2010/main" val="603400170"/>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6B7CD-4E61-4294-8313-6C4400096EFE}"/>
              </a:ext>
            </a:extLst>
          </p:cNvPr>
          <p:cNvSpPr>
            <a:spLocks noGrp="1"/>
          </p:cNvSpPr>
          <p:nvPr>
            <p:ph type="title"/>
          </p:nvPr>
        </p:nvSpPr>
        <p:spPr>
          <a:xfrm>
            <a:off x="645858" y="5110423"/>
            <a:ext cx="10906061" cy="671540"/>
          </a:xfrm>
          <a:noFill/>
        </p:spPr>
        <p:txBody>
          <a:bodyPr vert="horz" lIns="91440" tIns="45720" rIns="91440" bIns="45720" rtlCol="0" anchor="ctr">
            <a:normAutofit fontScale="90000"/>
          </a:bodyPr>
          <a:lstStyle/>
          <a:p>
            <a:pPr algn="ctr"/>
            <a:r>
              <a:rPr lang="en-US" sz="4800" dirty="0"/>
              <a:t>Proliferative stage</a:t>
            </a:r>
          </a:p>
        </p:txBody>
      </p:sp>
      <p:pic>
        <p:nvPicPr>
          <p:cNvPr id="5" name="Content Placeholder 4" descr="A close up of a box&#10;&#10;Description automatically generated">
            <a:extLst>
              <a:ext uri="{FF2B5EF4-FFF2-40B4-BE49-F238E27FC236}">
                <a16:creationId xmlns:a16="http://schemas.microsoft.com/office/drawing/2014/main" id="{C9455398-9D04-4AA0-B250-80A329437D44}"/>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274" r="-1" b="10104"/>
          <a:stretch/>
        </p:blipFill>
        <p:spPr>
          <a:xfrm>
            <a:off x="2170029" y="804672"/>
            <a:ext cx="7851943" cy="3554676"/>
          </a:xfrm>
          <a:prstGeom prst="rect">
            <a:avLst/>
          </a:prstGeom>
          <a:effectLst/>
        </p:spPr>
      </p:pic>
    </p:spTree>
    <p:extLst>
      <p:ext uri="{BB962C8B-B14F-4D97-AF65-F5344CB8AC3E}">
        <p14:creationId xmlns:p14="http://schemas.microsoft.com/office/powerpoint/2010/main" val="3488839886"/>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C5D3FA-D3FE-4B2C-93B8-F2E81490B286}"/>
              </a:ext>
            </a:extLst>
          </p:cNvPr>
          <p:cNvSpPr>
            <a:spLocks noGrp="1"/>
          </p:cNvSpPr>
          <p:nvPr>
            <p:ph type="title"/>
          </p:nvPr>
        </p:nvSpPr>
        <p:spPr>
          <a:xfrm>
            <a:off x="841248" y="548640"/>
            <a:ext cx="3600860" cy="5431536"/>
          </a:xfrm>
        </p:spPr>
        <p:txBody>
          <a:bodyPr>
            <a:normAutofit/>
          </a:bodyPr>
          <a:lstStyle/>
          <a:p>
            <a:r>
              <a:rPr lang="en-US" sz="5400"/>
              <a:t>Maturation </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49915D-862C-4B26-B4D4-ABB75ED1AA37}"/>
              </a:ext>
            </a:extLst>
          </p:cNvPr>
          <p:cNvSpPr>
            <a:spLocks noGrp="1"/>
          </p:cNvSpPr>
          <p:nvPr>
            <p:ph idx="1"/>
          </p:nvPr>
        </p:nvSpPr>
        <p:spPr>
          <a:xfrm>
            <a:off x="5126418" y="552091"/>
            <a:ext cx="6224335" cy="5431536"/>
          </a:xfrm>
        </p:spPr>
        <p:txBody>
          <a:bodyPr anchor="ctr">
            <a:normAutofit/>
          </a:bodyPr>
          <a:lstStyle/>
          <a:p>
            <a:r>
              <a:rPr lang="en-US" sz="2200"/>
              <a:t>Maturation is the final phase and occurs once the wound has closed. This phase involves remodelling of collagen from type III to type I. Cellular activity reduces and the number of blood vessels in the wounded area regress and decrease.</a:t>
            </a:r>
            <a:endParaRPr lang="en-GB" sz="2200"/>
          </a:p>
        </p:txBody>
      </p:sp>
    </p:spTree>
    <p:extLst>
      <p:ext uri="{BB962C8B-B14F-4D97-AF65-F5344CB8AC3E}">
        <p14:creationId xmlns:p14="http://schemas.microsoft.com/office/powerpoint/2010/main" val="487143961"/>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09809-16AE-42CE-B9C8-4FCE861D0C6A}"/>
              </a:ext>
            </a:extLst>
          </p:cNvPr>
          <p:cNvSpPr>
            <a:spLocks noGrp="1"/>
          </p:cNvSpPr>
          <p:nvPr>
            <p:ph type="title"/>
          </p:nvPr>
        </p:nvSpPr>
        <p:spPr/>
        <p:txBody>
          <a:bodyPr/>
          <a:lstStyle/>
          <a:p>
            <a:r>
              <a:rPr lang="en-GB" dirty="0"/>
              <a:t>How skin heals</a:t>
            </a:r>
          </a:p>
        </p:txBody>
      </p:sp>
      <p:pic>
        <p:nvPicPr>
          <p:cNvPr id="4" name="Online Media 3" title="How a wound heals itself - Sarthak Sinha">
            <a:hlinkClick r:id="" action="ppaction://media"/>
            <a:extLst>
              <a:ext uri="{FF2B5EF4-FFF2-40B4-BE49-F238E27FC236}">
                <a16:creationId xmlns:a16="http://schemas.microsoft.com/office/drawing/2014/main" id="{38CC5930-5444-49F9-A401-C89A2C57DF4C}"/>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105416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p:cNvGrpSpPr/>
          <p:nvPr/>
        </p:nvGrpSpPr>
        <p:grpSpPr>
          <a:xfrm>
            <a:off x="2639616" y="260648"/>
            <a:ext cx="6768752" cy="3744416"/>
            <a:chOff x="1115616" y="260648"/>
            <a:chExt cx="6768752" cy="3744416"/>
          </a:xfrm>
        </p:grpSpPr>
        <p:sp>
          <p:nvSpPr>
            <p:cNvPr id="10" name="Rectangle 9"/>
            <p:cNvSpPr/>
            <p:nvPr/>
          </p:nvSpPr>
          <p:spPr>
            <a:xfrm>
              <a:off x="1115616" y="260648"/>
              <a:ext cx="6768752" cy="3744416"/>
            </a:xfrm>
            <a:prstGeom prst="rect">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1835696" y="404664"/>
              <a:ext cx="5385770" cy="461665"/>
            </a:xfrm>
            <a:prstGeom prst="rect">
              <a:avLst/>
            </a:prstGeom>
            <a:noFill/>
          </p:spPr>
          <p:txBody>
            <a:bodyPr wrap="none" rtlCol="0">
              <a:spAutoFit/>
            </a:bodyPr>
            <a:lstStyle/>
            <a:p>
              <a:r>
                <a:rPr lang="en-GB" sz="2400" dirty="0"/>
                <a:t>Maintaining a constant body temperature</a:t>
              </a:r>
            </a:p>
          </p:txBody>
        </p:sp>
        <p:sp>
          <p:nvSpPr>
            <p:cNvPr id="5" name="Rectangle 4"/>
            <p:cNvSpPr/>
            <p:nvPr/>
          </p:nvSpPr>
          <p:spPr>
            <a:xfrm>
              <a:off x="2195736" y="1700808"/>
              <a:ext cx="4680520" cy="144016"/>
            </a:xfrm>
            <a:prstGeom prst="rect">
              <a:avLst/>
            </a:prstGeom>
            <a:solidFill>
              <a:schemeClr val="bg2">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Isosceles Triangle 5"/>
            <p:cNvSpPr/>
            <p:nvPr/>
          </p:nvSpPr>
          <p:spPr>
            <a:xfrm>
              <a:off x="4325996" y="1844824"/>
              <a:ext cx="504056" cy="504056"/>
            </a:xfrm>
            <a:prstGeom prst="triangle">
              <a:avLst/>
            </a:prstGeom>
            <a:solidFill>
              <a:srgbClr val="7030A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2195736" y="1268760"/>
              <a:ext cx="2376264" cy="461665"/>
            </a:xfrm>
            <a:prstGeom prst="rect">
              <a:avLst/>
            </a:prstGeom>
            <a:noFill/>
          </p:spPr>
          <p:txBody>
            <a:bodyPr wrap="square" rtlCol="0">
              <a:spAutoFit/>
            </a:bodyPr>
            <a:lstStyle/>
            <a:p>
              <a:r>
                <a:rPr lang="en-GB" sz="2400" b="1" dirty="0">
                  <a:solidFill>
                    <a:srgbClr val="FF0000"/>
                  </a:solidFill>
                </a:rPr>
                <a:t>HEAT GAINS</a:t>
              </a:r>
            </a:p>
          </p:txBody>
        </p:sp>
        <p:sp>
          <p:nvSpPr>
            <p:cNvPr id="8" name="TextBox 7"/>
            <p:cNvSpPr txBox="1"/>
            <p:nvPr/>
          </p:nvSpPr>
          <p:spPr>
            <a:xfrm>
              <a:off x="4499992" y="1268760"/>
              <a:ext cx="2376264" cy="461665"/>
            </a:xfrm>
            <a:prstGeom prst="rect">
              <a:avLst/>
            </a:prstGeom>
            <a:noFill/>
          </p:spPr>
          <p:txBody>
            <a:bodyPr wrap="square" rtlCol="0">
              <a:spAutoFit/>
            </a:bodyPr>
            <a:lstStyle/>
            <a:p>
              <a:pPr algn="r"/>
              <a:r>
                <a:rPr lang="en-GB" sz="2400" b="1" dirty="0">
                  <a:solidFill>
                    <a:srgbClr val="00B0F0"/>
                  </a:solidFill>
                </a:rPr>
                <a:t>HEAT LOSSES</a:t>
              </a:r>
            </a:p>
          </p:txBody>
        </p:sp>
        <p:sp>
          <p:nvSpPr>
            <p:cNvPr id="9" name="TextBox 8"/>
            <p:cNvSpPr txBox="1"/>
            <p:nvPr/>
          </p:nvSpPr>
          <p:spPr>
            <a:xfrm>
              <a:off x="1763688" y="2924944"/>
              <a:ext cx="5256584" cy="830997"/>
            </a:xfrm>
            <a:prstGeom prst="rect">
              <a:avLst/>
            </a:prstGeom>
            <a:noFill/>
          </p:spPr>
          <p:txBody>
            <a:bodyPr wrap="square" rtlCol="0">
              <a:spAutoFit/>
            </a:bodyPr>
            <a:lstStyle/>
            <a:p>
              <a:pPr algn="ctr"/>
              <a:r>
                <a:rPr lang="en-GB" sz="2400" dirty="0"/>
                <a:t>Heat losses must equal heat gains to maintain a constant body temperature</a:t>
              </a:r>
            </a:p>
          </p:txBody>
        </p:sp>
      </p:gr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ypothalamus.png"/>
          <p:cNvPicPr>
            <a:picLocks noChangeAspect="1"/>
          </p:cNvPicPr>
          <p:nvPr/>
        </p:nvPicPr>
        <p:blipFill>
          <a:blip r:embed="rId2" cstate="print"/>
          <a:stretch>
            <a:fillRect/>
          </a:stretch>
        </p:blipFill>
        <p:spPr>
          <a:xfrm>
            <a:off x="6510685" y="89148"/>
            <a:ext cx="4067175" cy="3771900"/>
          </a:xfrm>
          <a:prstGeom prst="rect">
            <a:avLst/>
          </a:prstGeom>
        </p:spPr>
      </p:pic>
      <p:cxnSp>
        <p:nvCxnSpPr>
          <p:cNvPr id="6" name="Straight Arrow Connector 5"/>
          <p:cNvCxnSpPr/>
          <p:nvPr/>
        </p:nvCxnSpPr>
        <p:spPr>
          <a:xfrm flipV="1">
            <a:off x="7353058" y="1942176"/>
            <a:ext cx="864096" cy="1224136"/>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6240017" y="3193351"/>
            <a:ext cx="1997663" cy="461665"/>
          </a:xfrm>
          <a:prstGeom prst="rect">
            <a:avLst/>
          </a:prstGeom>
          <a:solidFill>
            <a:schemeClr val="bg1"/>
          </a:solidFill>
        </p:spPr>
        <p:txBody>
          <a:bodyPr wrap="none" rtlCol="0">
            <a:spAutoFit/>
          </a:bodyPr>
          <a:lstStyle/>
          <a:p>
            <a:r>
              <a:rPr lang="en-GB" sz="2400" dirty="0"/>
              <a:t>Hypothalamus</a:t>
            </a:r>
          </a:p>
        </p:txBody>
      </p:sp>
      <p:sp>
        <p:nvSpPr>
          <p:cNvPr id="8" name="TextBox 7"/>
          <p:cNvSpPr txBox="1"/>
          <p:nvPr/>
        </p:nvSpPr>
        <p:spPr>
          <a:xfrm>
            <a:off x="1703512" y="332657"/>
            <a:ext cx="4248472" cy="1200329"/>
          </a:xfrm>
          <a:prstGeom prst="rect">
            <a:avLst/>
          </a:prstGeom>
          <a:noFill/>
        </p:spPr>
        <p:txBody>
          <a:bodyPr wrap="square" rtlCol="0">
            <a:spAutoFit/>
          </a:bodyPr>
          <a:lstStyle/>
          <a:p>
            <a:r>
              <a:rPr lang="en-GB" sz="2400" dirty="0"/>
              <a:t>The hypothalamus is an important </a:t>
            </a:r>
            <a:r>
              <a:rPr lang="en-GB" sz="2400" i="1" dirty="0"/>
              <a:t>regulatory centre </a:t>
            </a:r>
            <a:r>
              <a:rPr lang="en-GB" sz="2400" dirty="0"/>
              <a:t>in the brain</a:t>
            </a:r>
          </a:p>
        </p:txBody>
      </p:sp>
      <p:sp>
        <p:nvSpPr>
          <p:cNvPr id="9" name="TextBox 8"/>
          <p:cNvSpPr txBox="1"/>
          <p:nvPr/>
        </p:nvSpPr>
        <p:spPr>
          <a:xfrm>
            <a:off x="1703512" y="1508339"/>
            <a:ext cx="4248472" cy="1200329"/>
          </a:xfrm>
          <a:prstGeom prst="rect">
            <a:avLst/>
          </a:prstGeom>
          <a:noFill/>
        </p:spPr>
        <p:txBody>
          <a:bodyPr wrap="square" rtlCol="0">
            <a:spAutoFit/>
          </a:bodyPr>
          <a:lstStyle/>
          <a:p>
            <a:r>
              <a:rPr lang="en-GB" sz="2400" dirty="0"/>
              <a:t>The hypothalamus links the nervous system to the endocrine system</a:t>
            </a:r>
          </a:p>
        </p:txBody>
      </p:sp>
      <p:sp>
        <p:nvSpPr>
          <p:cNvPr id="10" name="Rectangle 9"/>
          <p:cNvSpPr/>
          <p:nvPr/>
        </p:nvSpPr>
        <p:spPr>
          <a:xfrm>
            <a:off x="1703512" y="2924944"/>
            <a:ext cx="4572000" cy="1938992"/>
          </a:xfrm>
          <a:prstGeom prst="rect">
            <a:avLst/>
          </a:prstGeom>
        </p:spPr>
        <p:txBody>
          <a:bodyPr>
            <a:spAutoFit/>
          </a:bodyPr>
          <a:lstStyle/>
          <a:p>
            <a:r>
              <a:rPr lang="en-GB" sz="2400" dirty="0"/>
              <a:t>The hypothalamus controls hunger, important aspects of parenting and attachment behaviours, thirst, fatigue, sleep,  circadian rhythms, and...</a:t>
            </a:r>
          </a:p>
        </p:txBody>
      </p:sp>
      <p:sp>
        <p:nvSpPr>
          <p:cNvPr id="11" name="TextBox 10"/>
          <p:cNvSpPr txBox="1"/>
          <p:nvPr/>
        </p:nvSpPr>
        <p:spPr>
          <a:xfrm>
            <a:off x="2639617" y="4395085"/>
            <a:ext cx="2760179" cy="461665"/>
          </a:xfrm>
          <a:prstGeom prst="rect">
            <a:avLst/>
          </a:prstGeom>
          <a:noFill/>
        </p:spPr>
        <p:txBody>
          <a:bodyPr wrap="none" rtlCol="0">
            <a:spAutoFit/>
          </a:bodyPr>
          <a:lstStyle/>
          <a:p>
            <a:r>
              <a:rPr lang="en-GB" sz="2400" dirty="0">
                <a:solidFill>
                  <a:srgbClr val="FF0000"/>
                </a:solidFill>
              </a:rPr>
              <a:t>... body temperature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dissolv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dissolv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dissolve">
                                      <p:cBhvr>
                                        <p:cTn id="1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ypothalamus.png"/>
          <p:cNvPicPr>
            <a:picLocks noChangeAspect="1"/>
          </p:cNvPicPr>
          <p:nvPr/>
        </p:nvPicPr>
        <p:blipFill>
          <a:blip r:embed="rId2" cstate="print"/>
          <a:stretch>
            <a:fillRect/>
          </a:stretch>
        </p:blipFill>
        <p:spPr>
          <a:xfrm>
            <a:off x="5087888" y="1168579"/>
            <a:ext cx="4067175" cy="3771900"/>
          </a:xfrm>
          <a:prstGeom prst="rect">
            <a:avLst/>
          </a:prstGeom>
        </p:spPr>
      </p:pic>
      <p:cxnSp>
        <p:nvCxnSpPr>
          <p:cNvPr id="5" name="Straight Arrow Connector 4"/>
          <p:cNvCxnSpPr/>
          <p:nvPr/>
        </p:nvCxnSpPr>
        <p:spPr>
          <a:xfrm flipV="1">
            <a:off x="5930261" y="3021607"/>
            <a:ext cx="864096" cy="1224136"/>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4817220" y="4272782"/>
            <a:ext cx="1997663" cy="461665"/>
          </a:xfrm>
          <a:prstGeom prst="rect">
            <a:avLst/>
          </a:prstGeom>
          <a:solidFill>
            <a:schemeClr val="bg1"/>
          </a:solidFill>
        </p:spPr>
        <p:txBody>
          <a:bodyPr wrap="none" rtlCol="0">
            <a:spAutoFit/>
          </a:bodyPr>
          <a:lstStyle/>
          <a:p>
            <a:r>
              <a:rPr lang="en-GB" sz="2400" dirty="0"/>
              <a:t>Hypothalamus</a:t>
            </a:r>
          </a:p>
        </p:txBody>
      </p:sp>
      <p:sp>
        <p:nvSpPr>
          <p:cNvPr id="7" name="Circular Arrow 6"/>
          <p:cNvSpPr/>
          <p:nvPr/>
        </p:nvSpPr>
        <p:spPr>
          <a:xfrm rot="17683222">
            <a:off x="5332697" y="2727487"/>
            <a:ext cx="2179607" cy="2252155"/>
          </a:xfrm>
          <a:prstGeom prst="circularArrow">
            <a:avLst>
              <a:gd name="adj1" fmla="val 8061"/>
              <a:gd name="adj2" fmla="val 760759"/>
              <a:gd name="adj3" fmla="val 20402470"/>
              <a:gd name="adj4" fmla="val 15826061"/>
              <a:gd name="adj5" fmla="val 9313"/>
            </a:avLst>
          </a:prstGeom>
          <a:solidFill>
            <a:srgbClr val="FF0000"/>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Circular Arrow 7"/>
          <p:cNvSpPr/>
          <p:nvPr/>
        </p:nvSpPr>
        <p:spPr>
          <a:xfrm rot="1331246">
            <a:off x="5576457" y="2792893"/>
            <a:ext cx="2179607" cy="2252155"/>
          </a:xfrm>
          <a:prstGeom prst="circularArrow">
            <a:avLst>
              <a:gd name="adj1" fmla="val 8061"/>
              <a:gd name="adj2" fmla="val 760759"/>
              <a:gd name="adj3" fmla="val 20402470"/>
              <a:gd name="adj4" fmla="val 16719005"/>
              <a:gd name="adj5" fmla="val 9313"/>
            </a:avLst>
          </a:prstGeom>
          <a:solidFill>
            <a:schemeClr val="accent2">
              <a:lumMod val="75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nvGrpSpPr>
          <p:cNvPr id="9" name="Group 8"/>
          <p:cNvGrpSpPr/>
          <p:nvPr/>
        </p:nvGrpSpPr>
        <p:grpSpPr>
          <a:xfrm>
            <a:off x="6816080" y="2464723"/>
            <a:ext cx="3672409" cy="780040"/>
            <a:chOff x="1475655" y="1916832"/>
            <a:chExt cx="5216766" cy="1140080"/>
          </a:xfrm>
        </p:grpSpPr>
        <p:sp>
          <p:nvSpPr>
            <p:cNvPr id="10" name="Rounded Rectangle 9"/>
            <p:cNvSpPr/>
            <p:nvPr/>
          </p:nvSpPr>
          <p:spPr>
            <a:xfrm>
              <a:off x="5508104" y="2576952"/>
              <a:ext cx="811424" cy="240990"/>
            </a:xfrm>
            <a:prstGeom prst="roundRect">
              <a:avLst>
                <a:gd name="adj" fmla="val 5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31"/>
            <p:cNvGrpSpPr/>
            <p:nvPr/>
          </p:nvGrpSpPr>
          <p:grpSpPr>
            <a:xfrm>
              <a:off x="1835696" y="2591942"/>
              <a:ext cx="3456384" cy="260994"/>
              <a:chOff x="1835696" y="2591942"/>
              <a:chExt cx="3987478" cy="233956"/>
            </a:xfrm>
          </p:grpSpPr>
          <p:sp>
            <p:nvSpPr>
              <p:cNvPr id="34" name="Rounded Rectangle 33"/>
              <p:cNvSpPr/>
              <p:nvPr/>
            </p:nvSpPr>
            <p:spPr>
              <a:xfrm>
                <a:off x="1835696" y="2606932"/>
                <a:ext cx="936104" cy="216024"/>
              </a:xfrm>
              <a:prstGeom prst="roundRect">
                <a:avLst>
                  <a:gd name="adj" fmla="val 5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ounded Rectangle 34"/>
              <p:cNvSpPr/>
              <p:nvPr/>
            </p:nvSpPr>
            <p:spPr>
              <a:xfrm>
                <a:off x="2843808" y="2606932"/>
                <a:ext cx="936104" cy="216024"/>
              </a:xfrm>
              <a:prstGeom prst="roundRect">
                <a:avLst>
                  <a:gd name="adj" fmla="val 5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Rounded Rectangle 35"/>
              <p:cNvSpPr/>
              <p:nvPr/>
            </p:nvSpPr>
            <p:spPr>
              <a:xfrm>
                <a:off x="3863968" y="2609874"/>
                <a:ext cx="936104" cy="216024"/>
              </a:xfrm>
              <a:prstGeom prst="roundRect">
                <a:avLst>
                  <a:gd name="adj" fmla="val 5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ounded Rectangle 36"/>
              <p:cNvSpPr/>
              <p:nvPr/>
            </p:nvSpPr>
            <p:spPr>
              <a:xfrm>
                <a:off x="4887070" y="2591942"/>
                <a:ext cx="936104" cy="216024"/>
              </a:xfrm>
              <a:prstGeom prst="roundRect">
                <a:avLst>
                  <a:gd name="adj" fmla="val 50000"/>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12" name="Straight Connector 11"/>
            <p:cNvCxnSpPr/>
            <p:nvPr/>
          </p:nvCxnSpPr>
          <p:spPr>
            <a:xfrm>
              <a:off x="1691680" y="2708920"/>
              <a:ext cx="4752528"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flipH="1" flipV="1">
              <a:off x="5364088" y="2420888"/>
              <a:ext cx="8384" cy="296416"/>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5076056" y="1916832"/>
              <a:ext cx="576064" cy="576064"/>
            </a:xfrm>
            <a:prstGeom prst="ellipse">
              <a:avLst/>
            </a:prstGeom>
            <a:solidFill>
              <a:schemeClr val="accent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p:cNvSpPr/>
            <p:nvPr/>
          </p:nvSpPr>
          <p:spPr>
            <a:xfrm>
              <a:off x="5292080" y="2060848"/>
              <a:ext cx="216024" cy="216024"/>
            </a:xfrm>
            <a:prstGeom prst="ellipse">
              <a:avLst/>
            </a:prstGeom>
            <a:solidFill>
              <a:schemeClr val="accent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6" name="Group 17"/>
            <p:cNvGrpSpPr/>
            <p:nvPr/>
          </p:nvGrpSpPr>
          <p:grpSpPr>
            <a:xfrm>
              <a:off x="1475655" y="2435878"/>
              <a:ext cx="248213" cy="621034"/>
              <a:chOff x="1334125" y="2098623"/>
              <a:chExt cx="419724" cy="1424066"/>
            </a:xfrm>
          </p:grpSpPr>
          <p:sp>
            <p:nvSpPr>
              <p:cNvPr id="26" name="Freeform 9"/>
              <p:cNvSpPr/>
              <p:nvPr/>
            </p:nvSpPr>
            <p:spPr>
              <a:xfrm>
                <a:off x="1349115" y="2497036"/>
                <a:ext cx="374754" cy="216184"/>
              </a:xfrm>
              <a:custGeom>
                <a:avLst/>
                <a:gdLst>
                  <a:gd name="connsiteX0" fmla="*/ 374754 w 374754"/>
                  <a:gd name="connsiteY0" fmla="*/ 216184 h 216184"/>
                  <a:gd name="connsiteX1" fmla="*/ 344774 w 374754"/>
                  <a:gd name="connsiteY1" fmla="*/ 171213 h 216184"/>
                  <a:gd name="connsiteX2" fmla="*/ 299803 w 374754"/>
                  <a:gd name="connsiteY2" fmla="*/ 156223 h 216184"/>
                  <a:gd name="connsiteX3" fmla="*/ 254833 w 374754"/>
                  <a:gd name="connsiteY3" fmla="*/ 126243 h 216184"/>
                  <a:gd name="connsiteX4" fmla="*/ 224852 w 374754"/>
                  <a:gd name="connsiteY4" fmla="*/ 96262 h 216184"/>
                  <a:gd name="connsiteX5" fmla="*/ 194872 w 374754"/>
                  <a:gd name="connsiteY5" fmla="*/ 51292 h 216184"/>
                  <a:gd name="connsiteX6" fmla="*/ 104931 w 374754"/>
                  <a:gd name="connsiteY6" fmla="*/ 21312 h 216184"/>
                  <a:gd name="connsiteX7" fmla="*/ 0 w 374754"/>
                  <a:gd name="connsiteY7" fmla="*/ 6321 h 216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4754" h="216184">
                    <a:moveTo>
                      <a:pt x="374754" y="216184"/>
                    </a:moveTo>
                    <a:cubicBezTo>
                      <a:pt x="364761" y="201194"/>
                      <a:pt x="358842" y="182468"/>
                      <a:pt x="344774" y="171213"/>
                    </a:cubicBezTo>
                    <a:cubicBezTo>
                      <a:pt x="332435" y="161342"/>
                      <a:pt x="313936" y="163289"/>
                      <a:pt x="299803" y="156223"/>
                    </a:cubicBezTo>
                    <a:cubicBezTo>
                      <a:pt x="283689" y="148166"/>
                      <a:pt x="268901" y="137497"/>
                      <a:pt x="254833" y="126243"/>
                    </a:cubicBezTo>
                    <a:cubicBezTo>
                      <a:pt x="243797" y="117414"/>
                      <a:pt x="233681" y="107298"/>
                      <a:pt x="224852" y="96262"/>
                    </a:cubicBezTo>
                    <a:cubicBezTo>
                      <a:pt x="213598" y="82194"/>
                      <a:pt x="210149" y="60840"/>
                      <a:pt x="194872" y="51292"/>
                    </a:cubicBezTo>
                    <a:cubicBezTo>
                      <a:pt x="168073" y="34543"/>
                      <a:pt x="134911" y="31305"/>
                      <a:pt x="104931" y="21312"/>
                    </a:cubicBezTo>
                    <a:cubicBezTo>
                      <a:pt x="40997" y="0"/>
                      <a:pt x="75764" y="6321"/>
                      <a:pt x="0" y="6321"/>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7" name="Freeform 10"/>
              <p:cNvSpPr/>
              <p:nvPr/>
            </p:nvSpPr>
            <p:spPr>
              <a:xfrm>
                <a:off x="1346880" y="2728210"/>
                <a:ext cx="376989" cy="224852"/>
              </a:xfrm>
              <a:custGeom>
                <a:avLst/>
                <a:gdLst>
                  <a:gd name="connsiteX0" fmla="*/ 376989 w 376989"/>
                  <a:gd name="connsiteY0" fmla="*/ 0 h 224852"/>
                  <a:gd name="connsiteX1" fmla="*/ 332018 w 376989"/>
                  <a:gd name="connsiteY1" fmla="*/ 14990 h 224852"/>
                  <a:gd name="connsiteX2" fmla="*/ 152136 w 376989"/>
                  <a:gd name="connsiteY2" fmla="*/ 29980 h 224852"/>
                  <a:gd name="connsiteX3" fmla="*/ 137146 w 376989"/>
                  <a:gd name="connsiteY3" fmla="*/ 74951 h 224852"/>
                  <a:gd name="connsiteX4" fmla="*/ 92176 w 376989"/>
                  <a:gd name="connsiteY4" fmla="*/ 104931 h 224852"/>
                  <a:gd name="connsiteX5" fmla="*/ 2235 w 376989"/>
                  <a:gd name="connsiteY5" fmla="*/ 209862 h 224852"/>
                  <a:gd name="connsiteX6" fmla="*/ 2235 w 376989"/>
                  <a:gd name="connsiteY6" fmla="*/ 224852 h 224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6989" h="224852">
                    <a:moveTo>
                      <a:pt x="376989" y="0"/>
                    </a:moveTo>
                    <a:cubicBezTo>
                      <a:pt x="361999" y="4997"/>
                      <a:pt x="347681" y="12902"/>
                      <a:pt x="332018" y="14990"/>
                    </a:cubicBezTo>
                    <a:cubicBezTo>
                      <a:pt x="272377" y="22942"/>
                      <a:pt x="209644" y="12285"/>
                      <a:pt x="152136" y="29980"/>
                    </a:cubicBezTo>
                    <a:cubicBezTo>
                      <a:pt x="137034" y="34627"/>
                      <a:pt x="147017" y="62612"/>
                      <a:pt x="137146" y="74951"/>
                    </a:cubicBezTo>
                    <a:cubicBezTo>
                      <a:pt x="125892" y="89019"/>
                      <a:pt x="105855" y="93207"/>
                      <a:pt x="92176" y="104931"/>
                    </a:cubicBezTo>
                    <a:cubicBezTo>
                      <a:pt x="59905" y="132592"/>
                      <a:pt x="22126" y="170080"/>
                      <a:pt x="2235" y="209862"/>
                    </a:cubicBezTo>
                    <a:cubicBezTo>
                      <a:pt x="0" y="214331"/>
                      <a:pt x="2235" y="219855"/>
                      <a:pt x="2235" y="224852"/>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8" name="Freeform 27"/>
              <p:cNvSpPr/>
              <p:nvPr/>
            </p:nvSpPr>
            <p:spPr>
              <a:xfrm>
                <a:off x="1364105" y="2758190"/>
                <a:ext cx="389744" cy="554636"/>
              </a:xfrm>
              <a:custGeom>
                <a:avLst/>
                <a:gdLst>
                  <a:gd name="connsiteX0" fmla="*/ 389744 w 389744"/>
                  <a:gd name="connsiteY0" fmla="*/ 0 h 554636"/>
                  <a:gd name="connsiteX1" fmla="*/ 329784 w 389744"/>
                  <a:gd name="connsiteY1" fmla="*/ 29980 h 554636"/>
                  <a:gd name="connsiteX2" fmla="*/ 314793 w 389744"/>
                  <a:gd name="connsiteY2" fmla="*/ 104931 h 554636"/>
                  <a:gd name="connsiteX3" fmla="*/ 284813 w 389744"/>
                  <a:gd name="connsiteY3" fmla="*/ 359764 h 554636"/>
                  <a:gd name="connsiteX4" fmla="*/ 239843 w 389744"/>
                  <a:gd name="connsiteY4" fmla="*/ 374754 h 554636"/>
                  <a:gd name="connsiteX5" fmla="*/ 44970 w 389744"/>
                  <a:gd name="connsiteY5" fmla="*/ 389744 h 554636"/>
                  <a:gd name="connsiteX6" fmla="*/ 14990 w 389744"/>
                  <a:gd name="connsiteY6" fmla="*/ 479685 h 554636"/>
                  <a:gd name="connsiteX7" fmla="*/ 0 w 389744"/>
                  <a:gd name="connsiteY7" fmla="*/ 554636 h 554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9744" h="554636">
                    <a:moveTo>
                      <a:pt x="389744" y="0"/>
                    </a:moveTo>
                    <a:cubicBezTo>
                      <a:pt x="369757" y="9993"/>
                      <a:pt x="342772" y="11797"/>
                      <a:pt x="329784" y="29980"/>
                    </a:cubicBezTo>
                    <a:cubicBezTo>
                      <a:pt x="314975" y="50713"/>
                      <a:pt x="318236" y="79686"/>
                      <a:pt x="314793" y="104931"/>
                    </a:cubicBezTo>
                    <a:cubicBezTo>
                      <a:pt x="303237" y="189677"/>
                      <a:pt x="307704" y="277354"/>
                      <a:pt x="284813" y="359764"/>
                    </a:cubicBezTo>
                    <a:cubicBezTo>
                      <a:pt x="280584" y="374988"/>
                      <a:pt x="255522" y="372794"/>
                      <a:pt x="239843" y="374754"/>
                    </a:cubicBezTo>
                    <a:cubicBezTo>
                      <a:pt x="175197" y="382835"/>
                      <a:pt x="109928" y="384747"/>
                      <a:pt x="44970" y="389744"/>
                    </a:cubicBezTo>
                    <a:cubicBezTo>
                      <a:pt x="34977" y="419724"/>
                      <a:pt x="21188" y="448697"/>
                      <a:pt x="14990" y="479685"/>
                    </a:cubicBezTo>
                    <a:lnTo>
                      <a:pt x="0" y="554636"/>
                    </a:ln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9" name="Freeform 28"/>
              <p:cNvSpPr/>
              <p:nvPr/>
            </p:nvSpPr>
            <p:spPr>
              <a:xfrm>
                <a:off x="1371382" y="3162925"/>
                <a:ext cx="217575" cy="359764"/>
              </a:xfrm>
              <a:custGeom>
                <a:avLst/>
                <a:gdLst>
                  <a:gd name="connsiteX0" fmla="*/ 217575 w 217575"/>
                  <a:gd name="connsiteY0" fmla="*/ 0 h 359764"/>
                  <a:gd name="connsiteX1" fmla="*/ 187595 w 217575"/>
                  <a:gd name="connsiteY1" fmla="*/ 89941 h 359764"/>
                  <a:gd name="connsiteX2" fmla="*/ 142625 w 217575"/>
                  <a:gd name="connsiteY2" fmla="*/ 239842 h 359764"/>
                  <a:gd name="connsiteX3" fmla="*/ 52684 w 217575"/>
                  <a:gd name="connsiteY3" fmla="*/ 284813 h 359764"/>
                  <a:gd name="connsiteX4" fmla="*/ 7713 w 217575"/>
                  <a:gd name="connsiteY4" fmla="*/ 314793 h 359764"/>
                  <a:gd name="connsiteX5" fmla="*/ 7713 w 217575"/>
                  <a:gd name="connsiteY5" fmla="*/ 359764 h 359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7575" h="359764">
                    <a:moveTo>
                      <a:pt x="217575" y="0"/>
                    </a:moveTo>
                    <a:cubicBezTo>
                      <a:pt x="207582" y="29980"/>
                      <a:pt x="192064" y="58657"/>
                      <a:pt x="187595" y="89941"/>
                    </a:cubicBezTo>
                    <a:cubicBezTo>
                      <a:pt x="178160" y="155988"/>
                      <a:pt x="188072" y="194395"/>
                      <a:pt x="142625" y="239842"/>
                    </a:cubicBezTo>
                    <a:cubicBezTo>
                      <a:pt x="99664" y="282803"/>
                      <a:pt x="101452" y="260429"/>
                      <a:pt x="52684" y="284813"/>
                    </a:cubicBezTo>
                    <a:cubicBezTo>
                      <a:pt x="36570" y="292870"/>
                      <a:pt x="16982" y="299344"/>
                      <a:pt x="7713" y="314793"/>
                    </a:cubicBezTo>
                    <a:cubicBezTo>
                      <a:pt x="0" y="327647"/>
                      <a:pt x="7713" y="344774"/>
                      <a:pt x="7713" y="359764"/>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0" name="Freeform 29"/>
              <p:cNvSpPr/>
              <p:nvPr/>
            </p:nvSpPr>
            <p:spPr>
              <a:xfrm>
                <a:off x="1334125" y="2624048"/>
                <a:ext cx="149901" cy="149132"/>
              </a:xfrm>
              <a:custGeom>
                <a:avLst/>
                <a:gdLst>
                  <a:gd name="connsiteX0" fmla="*/ 149901 w 149901"/>
                  <a:gd name="connsiteY0" fmla="*/ 149132 h 149132"/>
                  <a:gd name="connsiteX1" fmla="*/ 74950 w 149901"/>
                  <a:gd name="connsiteY1" fmla="*/ 104162 h 149132"/>
                  <a:gd name="connsiteX2" fmla="*/ 0 w 149901"/>
                  <a:gd name="connsiteY2" fmla="*/ 14221 h 149132"/>
                </a:gdLst>
                <a:ahLst/>
                <a:cxnLst>
                  <a:cxn ang="0">
                    <a:pos x="connsiteX0" y="connsiteY0"/>
                  </a:cxn>
                  <a:cxn ang="0">
                    <a:pos x="connsiteX1" y="connsiteY1"/>
                  </a:cxn>
                  <a:cxn ang="0">
                    <a:pos x="connsiteX2" y="connsiteY2"/>
                  </a:cxn>
                </a:cxnLst>
                <a:rect l="l" t="t" r="r" b="b"/>
                <a:pathLst>
                  <a:path w="149901" h="149132">
                    <a:moveTo>
                      <a:pt x="149901" y="149132"/>
                    </a:moveTo>
                    <a:cubicBezTo>
                      <a:pt x="119131" y="138875"/>
                      <a:pt x="91411" y="137084"/>
                      <a:pt x="74950" y="104162"/>
                    </a:cubicBezTo>
                    <a:cubicBezTo>
                      <a:pt x="22869" y="0"/>
                      <a:pt x="84807" y="14221"/>
                      <a:pt x="0" y="14221"/>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1" name="Freeform 30"/>
              <p:cNvSpPr/>
              <p:nvPr/>
            </p:nvSpPr>
            <p:spPr>
              <a:xfrm>
                <a:off x="1379095" y="3013023"/>
                <a:ext cx="137451" cy="156825"/>
              </a:xfrm>
              <a:custGeom>
                <a:avLst/>
                <a:gdLst>
                  <a:gd name="connsiteX0" fmla="*/ 119921 w 137451"/>
                  <a:gd name="connsiteY0" fmla="*/ 134911 h 156825"/>
                  <a:gd name="connsiteX1" fmla="*/ 59961 w 137451"/>
                  <a:gd name="connsiteY1" fmla="*/ 59961 h 156825"/>
                  <a:gd name="connsiteX2" fmla="*/ 44971 w 137451"/>
                  <a:gd name="connsiteY2" fmla="*/ 14990 h 156825"/>
                  <a:gd name="connsiteX3" fmla="*/ 0 w 137451"/>
                  <a:gd name="connsiteY3" fmla="*/ 0 h 156825"/>
                </a:gdLst>
                <a:ahLst/>
                <a:cxnLst>
                  <a:cxn ang="0">
                    <a:pos x="connsiteX0" y="connsiteY0"/>
                  </a:cxn>
                  <a:cxn ang="0">
                    <a:pos x="connsiteX1" y="connsiteY1"/>
                  </a:cxn>
                  <a:cxn ang="0">
                    <a:pos x="connsiteX2" y="connsiteY2"/>
                  </a:cxn>
                  <a:cxn ang="0">
                    <a:pos x="connsiteX3" y="connsiteY3"/>
                  </a:cxn>
                </a:cxnLst>
                <a:rect l="l" t="t" r="r" b="b"/>
                <a:pathLst>
                  <a:path w="137451" h="156825">
                    <a:moveTo>
                      <a:pt x="119921" y="134911"/>
                    </a:moveTo>
                    <a:cubicBezTo>
                      <a:pt x="82243" y="21876"/>
                      <a:pt x="137451" y="156825"/>
                      <a:pt x="59961" y="59961"/>
                    </a:cubicBezTo>
                    <a:cubicBezTo>
                      <a:pt x="50090" y="47622"/>
                      <a:pt x="56144" y="26163"/>
                      <a:pt x="44971" y="14990"/>
                    </a:cubicBezTo>
                    <a:cubicBezTo>
                      <a:pt x="33798" y="3817"/>
                      <a:pt x="0" y="0"/>
                      <a:pt x="0" y="0"/>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2" name="Freeform 31"/>
              <p:cNvSpPr/>
              <p:nvPr/>
            </p:nvSpPr>
            <p:spPr>
              <a:xfrm>
                <a:off x="1379095" y="2098623"/>
                <a:ext cx="299803" cy="599607"/>
              </a:xfrm>
              <a:custGeom>
                <a:avLst/>
                <a:gdLst>
                  <a:gd name="connsiteX0" fmla="*/ 299803 w 299803"/>
                  <a:gd name="connsiteY0" fmla="*/ 599607 h 599607"/>
                  <a:gd name="connsiteX1" fmla="*/ 254833 w 299803"/>
                  <a:gd name="connsiteY1" fmla="*/ 554636 h 599607"/>
                  <a:gd name="connsiteX2" fmla="*/ 224853 w 299803"/>
                  <a:gd name="connsiteY2" fmla="*/ 464695 h 599607"/>
                  <a:gd name="connsiteX3" fmla="*/ 194872 w 299803"/>
                  <a:gd name="connsiteY3" fmla="*/ 419725 h 599607"/>
                  <a:gd name="connsiteX4" fmla="*/ 164892 w 299803"/>
                  <a:gd name="connsiteY4" fmla="*/ 104931 h 599607"/>
                  <a:gd name="connsiteX5" fmla="*/ 89941 w 299803"/>
                  <a:gd name="connsiteY5" fmla="*/ 29980 h 599607"/>
                  <a:gd name="connsiteX6" fmla="*/ 0 w 299803"/>
                  <a:gd name="connsiteY6" fmla="*/ 0 h 599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9803" h="599607">
                    <a:moveTo>
                      <a:pt x="299803" y="599607"/>
                    </a:moveTo>
                    <a:cubicBezTo>
                      <a:pt x="284813" y="584617"/>
                      <a:pt x="265128" y="573168"/>
                      <a:pt x="254833" y="554636"/>
                    </a:cubicBezTo>
                    <a:cubicBezTo>
                      <a:pt x="239486" y="527011"/>
                      <a:pt x="242383" y="490989"/>
                      <a:pt x="224853" y="464695"/>
                    </a:cubicBezTo>
                    <a:lnTo>
                      <a:pt x="194872" y="419725"/>
                    </a:lnTo>
                    <a:cubicBezTo>
                      <a:pt x="143743" y="266335"/>
                      <a:pt x="224392" y="521434"/>
                      <a:pt x="164892" y="104931"/>
                    </a:cubicBezTo>
                    <a:cubicBezTo>
                      <a:pt x="160488" y="74104"/>
                      <a:pt x="114331" y="40820"/>
                      <a:pt x="89941" y="29980"/>
                    </a:cubicBezTo>
                    <a:cubicBezTo>
                      <a:pt x="61063" y="17145"/>
                      <a:pt x="0" y="0"/>
                      <a:pt x="0" y="0"/>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3" name="Freeform 32"/>
              <p:cNvSpPr/>
              <p:nvPr/>
            </p:nvSpPr>
            <p:spPr>
              <a:xfrm>
                <a:off x="1409075" y="2278505"/>
                <a:ext cx="149902" cy="98256"/>
              </a:xfrm>
              <a:custGeom>
                <a:avLst/>
                <a:gdLst>
                  <a:gd name="connsiteX0" fmla="*/ 149902 w 149902"/>
                  <a:gd name="connsiteY0" fmla="*/ 0 h 98256"/>
                  <a:gd name="connsiteX1" fmla="*/ 134912 w 149902"/>
                  <a:gd name="connsiteY1" fmla="*/ 44970 h 98256"/>
                  <a:gd name="connsiteX2" fmla="*/ 89941 w 149902"/>
                  <a:gd name="connsiteY2" fmla="*/ 59961 h 98256"/>
                  <a:gd name="connsiteX3" fmla="*/ 0 w 149902"/>
                  <a:gd name="connsiteY3" fmla="*/ 89941 h 98256"/>
                </a:gdLst>
                <a:ahLst/>
                <a:cxnLst>
                  <a:cxn ang="0">
                    <a:pos x="connsiteX0" y="connsiteY0"/>
                  </a:cxn>
                  <a:cxn ang="0">
                    <a:pos x="connsiteX1" y="connsiteY1"/>
                  </a:cxn>
                  <a:cxn ang="0">
                    <a:pos x="connsiteX2" y="connsiteY2"/>
                  </a:cxn>
                  <a:cxn ang="0">
                    <a:pos x="connsiteX3" y="connsiteY3"/>
                  </a:cxn>
                </a:cxnLst>
                <a:rect l="l" t="t" r="r" b="b"/>
                <a:pathLst>
                  <a:path w="149902" h="98256">
                    <a:moveTo>
                      <a:pt x="149902" y="0"/>
                    </a:moveTo>
                    <a:cubicBezTo>
                      <a:pt x="144905" y="14990"/>
                      <a:pt x="146085" y="33797"/>
                      <a:pt x="134912" y="44970"/>
                    </a:cubicBezTo>
                    <a:cubicBezTo>
                      <a:pt x="123739" y="56143"/>
                      <a:pt x="104074" y="52894"/>
                      <a:pt x="89941" y="59961"/>
                    </a:cubicBezTo>
                    <a:cubicBezTo>
                      <a:pt x="13352" y="98256"/>
                      <a:pt x="78918" y="89941"/>
                      <a:pt x="0" y="89941"/>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17" name="Group 18"/>
            <p:cNvGrpSpPr/>
            <p:nvPr/>
          </p:nvGrpSpPr>
          <p:grpSpPr>
            <a:xfrm flipH="1">
              <a:off x="6444208" y="2435878"/>
              <a:ext cx="248213" cy="621034"/>
              <a:chOff x="1334125" y="2098623"/>
              <a:chExt cx="419724" cy="1424066"/>
            </a:xfrm>
          </p:grpSpPr>
          <p:sp>
            <p:nvSpPr>
              <p:cNvPr id="18" name="Freeform 17"/>
              <p:cNvSpPr/>
              <p:nvPr/>
            </p:nvSpPr>
            <p:spPr>
              <a:xfrm>
                <a:off x="1349115" y="2497036"/>
                <a:ext cx="374754" cy="216184"/>
              </a:xfrm>
              <a:custGeom>
                <a:avLst/>
                <a:gdLst>
                  <a:gd name="connsiteX0" fmla="*/ 374754 w 374754"/>
                  <a:gd name="connsiteY0" fmla="*/ 216184 h 216184"/>
                  <a:gd name="connsiteX1" fmla="*/ 344774 w 374754"/>
                  <a:gd name="connsiteY1" fmla="*/ 171213 h 216184"/>
                  <a:gd name="connsiteX2" fmla="*/ 299803 w 374754"/>
                  <a:gd name="connsiteY2" fmla="*/ 156223 h 216184"/>
                  <a:gd name="connsiteX3" fmla="*/ 254833 w 374754"/>
                  <a:gd name="connsiteY3" fmla="*/ 126243 h 216184"/>
                  <a:gd name="connsiteX4" fmla="*/ 224852 w 374754"/>
                  <a:gd name="connsiteY4" fmla="*/ 96262 h 216184"/>
                  <a:gd name="connsiteX5" fmla="*/ 194872 w 374754"/>
                  <a:gd name="connsiteY5" fmla="*/ 51292 h 216184"/>
                  <a:gd name="connsiteX6" fmla="*/ 104931 w 374754"/>
                  <a:gd name="connsiteY6" fmla="*/ 21312 h 216184"/>
                  <a:gd name="connsiteX7" fmla="*/ 0 w 374754"/>
                  <a:gd name="connsiteY7" fmla="*/ 6321 h 216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4754" h="216184">
                    <a:moveTo>
                      <a:pt x="374754" y="216184"/>
                    </a:moveTo>
                    <a:cubicBezTo>
                      <a:pt x="364761" y="201194"/>
                      <a:pt x="358842" y="182468"/>
                      <a:pt x="344774" y="171213"/>
                    </a:cubicBezTo>
                    <a:cubicBezTo>
                      <a:pt x="332435" y="161342"/>
                      <a:pt x="313936" y="163289"/>
                      <a:pt x="299803" y="156223"/>
                    </a:cubicBezTo>
                    <a:cubicBezTo>
                      <a:pt x="283689" y="148166"/>
                      <a:pt x="268901" y="137497"/>
                      <a:pt x="254833" y="126243"/>
                    </a:cubicBezTo>
                    <a:cubicBezTo>
                      <a:pt x="243797" y="117414"/>
                      <a:pt x="233681" y="107298"/>
                      <a:pt x="224852" y="96262"/>
                    </a:cubicBezTo>
                    <a:cubicBezTo>
                      <a:pt x="213598" y="82194"/>
                      <a:pt x="210149" y="60840"/>
                      <a:pt x="194872" y="51292"/>
                    </a:cubicBezTo>
                    <a:cubicBezTo>
                      <a:pt x="168073" y="34543"/>
                      <a:pt x="134911" y="31305"/>
                      <a:pt x="104931" y="21312"/>
                    </a:cubicBezTo>
                    <a:cubicBezTo>
                      <a:pt x="40997" y="0"/>
                      <a:pt x="75764" y="6321"/>
                      <a:pt x="0" y="6321"/>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9" name="Freeform 18"/>
              <p:cNvSpPr/>
              <p:nvPr/>
            </p:nvSpPr>
            <p:spPr>
              <a:xfrm>
                <a:off x="1346880" y="2728210"/>
                <a:ext cx="376989" cy="224852"/>
              </a:xfrm>
              <a:custGeom>
                <a:avLst/>
                <a:gdLst>
                  <a:gd name="connsiteX0" fmla="*/ 376989 w 376989"/>
                  <a:gd name="connsiteY0" fmla="*/ 0 h 224852"/>
                  <a:gd name="connsiteX1" fmla="*/ 332018 w 376989"/>
                  <a:gd name="connsiteY1" fmla="*/ 14990 h 224852"/>
                  <a:gd name="connsiteX2" fmla="*/ 152136 w 376989"/>
                  <a:gd name="connsiteY2" fmla="*/ 29980 h 224852"/>
                  <a:gd name="connsiteX3" fmla="*/ 137146 w 376989"/>
                  <a:gd name="connsiteY3" fmla="*/ 74951 h 224852"/>
                  <a:gd name="connsiteX4" fmla="*/ 92176 w 376989"/>
                  <a:gd name="connsiteY4" fmla="*/ 104931 h 224852"/>
                  <a:gd name="connsiteX5" fmla="*/ 2235 w 376989"/>
                  <a:gd name="connsiteY5" fmla="*/ 209862 h 224852"/>
                  <a:gd name="connsiteX6" fmla="*/ 2235 w 376989"/>
                  <a:gd name="connsiteY6" fmla="*/ 224852 h 224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6989" h="224852">
                    <a:moveTo>
                      <a:pt x="376989" y="0"/>
                    </a:moveTo>
                    <a:cubicBezTo>
                      <a:pt x="361999" y="4997"/>
                      <a:pt x="347681" y="12902"/>
                      <a:pt x="332018" y="14990"/>
                    </a:cubicBezTo>
                    <a:cubicBezTo>
                      <a:pt x="272377" y="22942"/>
                      <a:pt x="209644" y="12285"/>
                      <a:pt x="152136" y="29980"/>
                    </a:cubicBezTo>
                    <a:cubicBezTo>
                      <a:pt x="137034" y="34627"/>
                      <a:pt x="147017" y="62612"/>
                      <a:pt x="137146" y="74951"/>
                    </a:cubicBezTo>
                    <a:cubicBezTo>
                      <a:pt x="125892" y="89019"/>
                      <a:pt x="105855" y="93207"/>
                      <a:pt x="92176" y="104931"/>
                    </a:cubicBezTo>
                    <a:cubicBezTo>
                      <a:pt x="59905" y="132592"/>
                      <a:pt x="22126" y="170080"/>
                      <a:pt x="2235" y="209862"/>
                    </a:cubicBezTo>
                    <a:cubicBezTo>
                      <a:pt x="0" y="214331"/>
                      <a:pt x="2235" y="219855"/>
                      <a:pt x="2235" y="224852"/>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0" name="Freeform 19"/>
              <p:cNvSpPr/>
              <p:nvPr/>
            </p:nvSpPr>
            <p:spPr>
              <a:xfrm>
                <a:off x="1364105" y="2758190"/>
                <a:ext cx="389744" cy="554636"/>
              </a:xfrm>
              <a:custGeom>
                <a:avLst/>
                <a:gdLst>
                  <a:gd name="connsiteX0" fmla="*/ 389744 w 389744"/>
                  <a:gd name="connsiteY0" fmla="*/ 0 h 554636"/>
                  <a:gd name="connsiteX1" fmla="*/ 329784 w 389744"/>
                  <a:gd name="connsiteY1" fmla="*/ 29980 h 554636"/>
                  <a:gd name="connsiteX2" fmla="*/ 314793 w 389744"/>
                  <a:gd name="connsiteY2" fmla="*/ 104931 h 554636"/>
                  <a:gd name="connsiteX3" fmla="*/ 284813 w 389744"/>
                  <a:gd name="connsiteY3" fmla="*/ 359764 h 554636"/>
                  <a:gd name="connsiteX4" fmla="*/ 239843 w 389744"/>
                  <a:gd name="connsiteY4" fmla="*/ 374754 h 554636"/>
                  <a:gd name="connsiteX5" fmla="*/ 44970 w 389744"/>
                  <a:gd name="connsiteY5" fmla="*/ 389744 h 554636"/>
                  <a:gd name="connsiteX6" fmla="*/ 14990 w 389744"/>
                  <a:gd name="connsiteY6" fmla="*/ 479685 h 554636"/>
                  <a:gd name="connsiteX7" fmla="*/ 0 w 389744"/>
                  <a:gd name="connsiteY7" fmla="*/ 554636 h 554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9744" h="554636">
                    <a:moveTo>
                      <a:pt x="389744" y="0"/>
                    </a:moveTo>
                    <a:cubicBezTo>
                      <a:pt x="369757" y="9993"/>
                      <a:pt x="342772" y="11797"/>
                      <a:pt x="329784" y="29980"/>
                    </a:cubicBezTo>
                    <a:cubicBezTo>
                      <a:pt x="314975" y="50713"/>
                      <a:pt x="318236" y="79686"/>
                      <a:pt x="314793" y="104931"/>
                    </a:cubicBezTo>
                    <a:cubicBezTo>
                      <a:pt x="303237" y="189677"/>
                      <a:pt x="307704" y="277354"/>
                      <a:pt x="284813" y="359764"/>
                    </a:cubicBezTo>
                    <a:cubicBezTo>
                      <a:pt x="280584" y="374988"/>
                      <a:pt x="255522" y="372794"/>
                      <a:pt x="239843" y="374754"/>
                    </a:cubicBezTo>
                    <a:cubicBezTo>
                      <a:pt x="175197" y="382835"/>
                      <a:pt x="109928" y="384747"/>
                      <a:pt x="44970" y="389744"/>
                    </a:cubicBezTo>
                    <a:cubicBezTo>
                      <a:pt x="34977" y="419724"/>
                      <a:pt x="21188" y="448697"/>
                      <a:pt x="14990" y="479685"/>
                    </a:cubicBezTo>
                    <a:lnTo>
                      <a:pt x="0" y="554636"/>
                    </a:ln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1" name="Freeform 20"/>
              <p:cNvSpPr/>
              <p:nvPr/>
            </p:nvSpPr>
            <p:spPr>
              <a:xfrm>
                <a:off x="1371382" y="3162925"/>
                <a:ext cx="217575" cy="359764"/>
              </a:xfrm>
              <a:custGeom>
                <a:avLst/>
                <a:gdLst>
                  <a:gd name="connsiteX0" fmla="*/ 217575 w 217575"/>
                  <a:gd name="connsiteY0" fmla="*/ 0 h 359764"/>
                  <a:gd name="connsiteX1" fmla="*/ 187595 w 217575"/>
                  <a:gd name="connsiteY1" fmla="*/ 89941 h 359764"/>
                  <a:gd name="connsiteX2" fmla="*/ 142625 w 217575"/>
                  <a:gd name="connsiteY2" fmla="*/ 239842 h 359764"/>
                  <a:gd name="connsiteX3" fmla="*/ 52684 w 217575"/>
                  <a:gd name="connsiteY3" fmla="*/ 284813 h 359764"/>
                  <a:gd name="connsiteX4" fmla="*/ 7713 w 217575"/>
                  <a:gd name="connsiteY4" fmla="*/ 314793 h 359764"/>
                  <a:gd name="connsiteX5" fmla="*/ 7713 w 217575"/>
                  <a:gd name="connsiteY5" fmla="*/ 359764 h 359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7575" h="359764">
                    <a:moveTo>
                      <a:pt x="217575" y="0"/>
                    </a:moveTo>
                    <a:cubicBezTo>
                      <a:pt x="207582" y="29980"/>
                      <a:pt x="192064" y="58657"/>
                      <a:pt x="187595" y="89941"/>
                    </a:cubicBezTo>
                    <a:cubicBezTo>
                      <a:pt x="178160" y="155988"/>
                      <a:pt x="188072" y="194395"/>
                      <a:pt x="142625" y="239842"/>
                    </a:cubicBezTo>
                    <a:cubicBezTo>
                      <a:pt x="99664" y="282803"/>
                      <a:pt x="101452" y="260429"/>
                      <a:pt x="52684" y="284813"/>
                    </a:cubicBezTo>
                    <a:cubicBezTo>
                      <a:pt x="36570" y="292870"/>
                      <a:pt x="16982" y="299344"/>
                      <a:pt x="7713" y="314793"/>
                    </a:cubicBezTo>
                    <a:cubicBezTo>
                      <a:pt x="0" y="327647"/>
                      <a:pt x="7713" y="344774"/>
                      <a:pt x="7713" y="359764"/>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2" name="Freeform 21"/>
              <p:cNvSpPr/>
              <p:nvPr/>
            </p:nvSpPr>
            <p:spPr>
              <a:xfrm>
                <a:off x="1334125" y="2624048"/>
                <a:ext cx="149901" cy="149132"/>
              </a:xfrm>
              <a:custGeom>
                <a:avLst/>
                <a:gdLst>
                  <a:gd name="connsiteX0" fmla="*/ 149901 w 149901"/>
                  <a:gd name="connsiteY0" fmla="*/ 149132 h 149132"/>
                  <a:gd name="connsiteX1" fmla="*/ 74950 w 149901"/>
                  <a:gd name="connsiteY1" fmla="*/ 104162 h 149132"/>
                  <a:gd name="connsiteX2" fmla="*/ 0 w 149901"/>
                  <a:gd name="connsiteY2" fmla="*/ 14221 h 149132"/>
                </a:gdLst>
                <a:ahLst/>
                <a:cxnLst>
                  <a:cxn ang="0">
                    <a:pos x="connsiteX0" y="connsiteY0"/>
                  </a:cxn>
                  <a:cxn ang="0">
                    <a:pos x="connsiteX1" y="connsiteY1"/>
                  </a:cxn>
                  <a:cxn ang="0">
                    <a:pos x="connsiteX2" y="connsiteY2"/>
                  </a:cxn>
                </a:cxnLst>
                <a:rect l="l" t="t" r="r" b="b"/>
                <a:pathLst>
                  <a:path w="149901" h="149132">
                    <a:moveTo>
                      <a:pt x="149901" y="149132"/>
                    </a:moveTo>
                    <a:cubicBezTo>
                      <a:pt x="119131" y="138875"/>
                      <a:pt x="91411" y="137084"/>
                      <a:pt x="74950" y="104162"/>
                    </a:cubicBezTo>
                    <a:cubicBezTo>
                      <a:pt x="22869" y="0"/>
                      <a:pt x="84807" y="14221"/>
                      <a:pt x="0" y="14221"/>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3" name="Freeform 22"/>
              <p:cNvSpPr/>
              <p:nvPr/>
            </p:nvSpPr>
            <p:spPr>
              <a:xfrm>
                <a:off x="1379095" y="3013023"/>
                <a:ext cx="137451" cy="156825"/>
              </a:xfrm>
              <a:custGeom>
                <a:avLst/>
                <a:gdLst>
                  <a:gd name="connsiteX0" fmla="*/ 119921 w 137451"/>
                  <a:gd name="connsiteY0" fmla="*/ 134911 h 156825"/>
                  <a:gd name="connsiteX1" fmla="*/ 59961 w 137451"/>
                  <a:gd name="connsiteY1" fmla="*/ 59961 h 156825"/>
                  <a:gd name="connsiteX2" fmla="*/ 44971 w 137451"/>
                  <a:gd name="connsiteY2" fmla="*/ 14990 h 156825"/>
                  <a:gd name="connsiteX3" fmla="*/ 0 w 137451"/>
                  <a:gd name="connsiteY3" fmla="*/ 0 h 156825"/>
                </a:gdLst>
                <a:ahLst/>
                <a:cxnLst>
                  <a:cxn ang="0">
                    <a:pos x="connsiteX0" y="connsiteY0"/>
                  </a:cxn>
                  <a:cxn ang="0">
                    <a:pos x="connsiteX1" y="connsiteY1"/>
                  </a:cxn>
                  <a:cxn ang="0">
                    <a:pos x="connsiteX2" y="connsiteY2"/>
                  </a:cxn>
                  <a:cxn ang="0">
                    <a:pos x="connsiteX3" y="connsiteY3"/>
                  </a:cxn>
                </a:cxnLst>
                <a:rect l="l" t="t" r="r" b="b"/>
                <a:pathLst>
                  <a:path w="137451" h="156825">
                    <a:moveTo>
                      <a:pt x="119921" y="134911"/>
                    </a:moveTo>
                    <a:cubicBezTo>
                      <a:pt x="82243" y="21876"/>
                      <a:pt x="137451" y="156825"/>
                      <a:pt x="59961" y="59961"/>
                    </a:cubicBezTo>
                    <a:cubicBezTo>
                      <a:pt x="50090" y="47622"/>
                      <a:pt x="56144" y="26163"/>
                      <a:pt x="44971" y="14990"/>
                    </a:cubicBezTo>
                    <a:cubicBezTo>
                      <a:pt x="33798" y="3817"/>
                      <a:pt x="0" y="0"/>
                      <a:pt x="0" y="0"/>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4" name="Freeform 23"/>
              <p:cNvSpPr/>
              <p:nvPr/>
            </p:nvSpPr>
            <p:spPr>
              <a:xfrm>
                <a:off x="1379095" y="2098623"/>
                <a:ext cx="299803" cy="599607"/>
              </a:xfrm>
              <a:custGeom>
                <a:avLst/>
                <a:gdLst>
                  <a:gd name="connsiteX0" fmla="*/ 299803 w 299803"/>
                  <a:gd name="connsiteY0" fmla="*/ 599607 h 599607"/>
                  <a:gd name="connsiteX1" fmla="*/ 254833 w 299803"/>
                  <a:gd name="connsiteY1" fmla="*/ 554636 h 599607"/>
                  <a:gd name="connsiteX2" fmla="*/ 224853 w 299803"/>
                  <a:gd name="connsiteY2" fmla="*/ 464695 h 599607"/>
                  <a:gd name="connsiteX3" fmla="*/ 194872 w 299803"/>
                  <a:gd name="connsiteY3" fmla="*/ 419725 h 599607"/>
                  <a:gd name="connsiteX4" fmla="*/ 164892 w 299803"/>
                  <a:gd name="connsiteY4" fmla="*/ 104931 h 599607"/>
                  <a:gd name="connsiteX5" fmla="*/ 89941 w 299803"/>
                  <a:gd name="connsiteY5" fmla="*/ 29980 h 599607"/>
                  <a:gd name="connsiteX6" fmla="*/ 0 w 299803"/>
                  <a:gd name="connsiteY6" fmla="*/ 0 h 599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9803" h="599607">
                    <a:moveTo>
                      <a:pt x="299803" y="599607"/>
                    </a:moveTo>
                    <a:cubicBezTo>
                      <a:pt x="284813" y="584617"/>
                      <a:pt x="265128" y="573168"/>
                      <a:pt x="254833" y="554636"/>
                    </a:cubicBezTo>
                    <a:cubicBezTo>
                      <a:pt x="239486" y="527011"/>
                      <a:pt x="242383" y="490989"/>
                      <a:pt x="224853" y="464695"/>
                    </a:cubicBezTo>
                    <a:lnTo>
                      <a:pt x="194872" y="419725"/>
                    </a:lnTo>
                    <a:cubicBezTo>
                      <a:pt x="143743" y="266335"/>
                      <a:pt x="224392" y="521434"/>
                      <a:pt x="164892" y="104931"/>
                    </a:cubicBezTo>
                    <a:cubicBezTo>
                      <a:pt x="160488" y="74104"/>
                      <a:pt x="114331" y="40820"/>
                      <a:pt x="89941" y="29980"/>
                    </a:cubicBezTo>
                    <a:cubicBezTo>
                      <a:pt x="61063" y="17145"/>
                      <a:pt x="0" y="0"/>
                      <a:pt x="0" y="0"/>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5" name="Freeform 24"/>
              <p:cNvSpPr/>
              <p:nvPr/>
            </p:nvSpPr>
            <p:spPr>
              <a:xfrm>
                <a:off x="1409075" y="2278505"/>
                <a:ext cx="149902" cy="98256"/>
              </a:xfrm>
              <a:custGeom>
                <a:avLst/>
                <a:gdLst>
                  <a:gd name="connsiteX0" fmla="*/ 149902 w 149902"/>
                  <a:gd name="connsiteY0" fmla="*/ 0 h 98256"/>
                  <a:gd name="connsiteX1" fmla="*/ 134912 w 149902"/>
                  <a:gd name="connsiteY1" fmla="*/ 44970 h 98256"/>
                  <a:gd name="connsiteX2" fmla="*/ 89941 w 149902"/>
                  <a:gd name="connsiteY2" fmla="*/ 59961 h 98256"/>
                  <a:gd name="connsiteX3" fmla="*/ 0 w 149902"/>
                  <a:gd name="connsiteY3" fmla="*/ 89941 h 98256"/>
                </a:gdLst>
                <a:ahLst/>
                <a:cxnLst>
                  <a:cxn ang="0">
                    <a:pos x="connsiteX0" y="connsiteY0"/>
                  </a:cxn>
                  <a:cxn ang="0">
                    <a:pos x="connsiteX1" y="connsiteY1"/>
                  </a:cxn>
                  <a:cxn ang="0">
                    <a:pos x="connsiteX2" y="connsiteY2"/>
                  </a:cxn>
                  <a:cxn ang="0">
                    <a:pos x="connsiteX3" y="connsiteY3"/>
                  </a:cxn>
                </a:cxnLst>
                <a:rect l="l" t="t" r="r" b="b"/>
                <a:pathLst>
                  <a:path w="149902" h="98256">
                    <a:moveTo>
                      <a:pt x="149902" y="0"/>
                    </a:moveTo>
                    <a:cubicBezTo>
                      <a:pt x="144905" y="14990"/>
                      <a:pt x="146085" y="33797"/>
                      <a:pt x="134912" y="44970"/>
                    </a:cubicBezTo>
                    <a:cubicBezTo>
                      <a:pt x="123739" y="56143"/>
                      <a:pt x="104074" y="52894"/>
                      <a:pt x="89941" y="59961"/>
                    </a:cubicBezTo>
                    <a:cubicBezTo>
                      <a:pt x="13352" y="98256"/>
                      <a:pt x="78918" y="89941"/>
                      <a:pt x="0" y="89941"/>
                    </a:cubicBezTo>
                  </a:path>
                </a:pathLst>
              </a:custGeom>
              <a:ln w="28575">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cxnSp>
        <p:nvCxnSpPr>
          <p:cNvPr id="39" name="Straight Arrow Connector 38"/>
          <p:cNvCxnSpPr/>
          <p:nvPr/>
        </p:nvCxnSpPr>
        <p:spPr>
          <a:xfrm flipH="1">
            <a:off x="7392143" y="2752755"/>
            <a:ext cx="1872208" cy="0"/>
          </a:xfrm>
          <a:prstGeom prst="straightConnector1">
            <a:avLst/>
          </a:prstGeom>
          <a:ln w="5715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40" name="TextBox 39"/>
          <p:cNvSpPr txBox="1"/>
          <p:nvPr/>
        </p:nvSpPr>
        <p:spPr>
          <a:xfrm>
            <a:off x="1775520" y="188641"/>
            <a:ext cx="8568952" cy="830997"/>
          </a:xfrm>
          <a:prstGeom prst="rect">
            <a:avLst/>
          </a:prstGeom>
          <a:noFill/>
        </p:spPr>
        <p:txBody>
          <a:bodyPr wrap="square" rtlCol="0">
            <a:spAutoFit/>
          </a:bodyPr>
          <a:lstStyle/>
          <a:p>
            <a:r>
              <a:rPr lang="en-GB" sz="2400" dirty="0"/>
              <a:t>The thermoregulatory centre in the hypothalamus senses the temperature of the blood flowing through the hypothalamus</a:t>
            </a:r>
          </a:p>
        </p:txBody>
      </p:sp>
      <p:sp>
        <p:nvSpPr>
          <p:cNvPr id="41" name="TextBox 40"/>
          <p:cNvSpPr txBox="1"/>
          <p:nvPr/>
        </p:nvSpPr>
        <p:spPr>
          <a:xfrm>
            <a:off x="1775520" y="1052736"/>
            <a:ext cx="3096344" cy="1938992"/>
          </a:xfrm>
          <a:prstGeom prst="rect">
            <a:avLst/>
          </a:prstGeom>
          <a:noFill/>
        </p:spPr>
        <p:txBody>
          <a:bodyPr wrap="square" rtlCol="0">
            <a:spAutoFit/>
          </a:bodyPr>
          <a:lstStyle/>
          <a:p>
            <a:r>
              <a:rPr lang="en-GB" sz="2400" dirty="0"/>
              <a:t>The hypothalamus also receives information via sensory neurones from heat receptors in the skin</a:t>
            </a:r>
          </a:p>
        </p:txBody>
      </p:sp>
      <p:sp>
        <p:nvSpPr>
          <p:cNvPr id="42" name="TextBox 41"/>
          <p:cNvSpPr txBox="1"/>
          <p:nvPr/>
        </p:nvSpPr>
        <p:spPr>
          <a:xfrm>
            <a:off x="1775520" y="2996952"/>
            <a:ext cx="3096344" cy="2308324"/>
          </a:xfrm>
          <a:prstGeom prst="rect">
            <a:avLst/>
          </a:prstGeom>
          <a:noFill/>
        </p:spPr>
        <p:txBody>
          <a:bodyPr wrap="square" rtlCol="0">
            <a:spAutoFit/>
          </a:bodyPr>
          <a:lstStyle/>
          <a:p>
            <a:r>
              <a:rPr lang="en-GB" sz="2400" dirty="0"/>
              <a:t>If the core body temperature starts to rise the hypothalamus triggers responses which increase heat losses</a:t>
            </a:r>
          </a:p>
        </p:txBody>
      </p:sp>
      <p:sp>
        <p:nvSpPr>
          <p:cNvPr id="43" name="TextBox 42"/>
          <p:cNvSpPr txBox="1"/>
          <p:nvPr/>
        </p:nvSpPr>
        <p:spPr>
          <a:xfrm>
            <a:off x="4727848" y="5171708"/>
            <a:ext cx="5544616" cy="1569660"/>
          </a:xfrm>
          <a:prstGeom prst="rect">
            <a:avLst/>
          </a:prstGeom>
          <a:noFill/>
        </p:spPr>
        <p:txBody>
          <a:bodyPr wrap="square" rtlCol="0">
            <a:spAutoFit/>
          </a:bodyPr>
          <a:lstStyle/>
          <a:p>
            <a:r>
              <a:rPr lang="en-GB" sz="2400" dirty="0"/>
              <a:t>If the core body temperature starts to fall the hypothalamus triggers responses which either reduce heat losses </a:t>
            </a:r>
            <a:r>
              <a:rPr lang="en-GB" sz="2400" i="1" dirty="0"/>
              <a:t>OR</a:t>
            </a:r>
            <a:r>
              <a:rPr lang="en-GB" sz="2400" dirty="0"/>
              <a:t> generate more heat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0"/>
                                        </p:tgtEl>
                                        <p:attrNameLst>
                                          <p:attrName>style.visibility</p:attrName>
                                        </p:attrNameLst>
                                      </p:cBhvr>
                                      <p:to>
                                        <p:strVal val="visible"/>
                                      </p:to>
                                    </p:set>
                                    <p:animEffect transition="in" filter="dissolve">
                                      <p:cBhvr>
                                        <p:cTn id="7" dur="500"/>
                                        <p:tgtEl>
                                          <p:spTgt spid="40"/>
                                        </p:tgtEl>
                                      </p:cBhvr>
                                    </p:animEffect>
                                  </p:childTnLst>
                                </p:cTn>
                              </p:par>
                              <p:par>
                                <p:cTn id="8" presetID="9"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dissolve">
                                      <p:cBhvr>
                                        <p:cTn id="10" dur="500"/>
                                        <p:tgtEl>
                                          <p:spTgt spid="7"/>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dissolve">
                                      <p:cBhvr>
                                        <p:cTn id="13" dur="5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41"/>
                                        </p:tgtEl>
                                        <p:attrNameLst>
                                          <p:attrName>style.visibility</p:attrName>
                                        </p:attrNameLst>
                                      </p:cBhvr>
                                      <p:to>
                                        <p:strVal val="visible"/>
                                      </p:to>
                                    </p:set>
                                    <p:animEffect transition="in" filter="dissolve">
                                      <p:cBhvr>
                                        <p:cTn id="18" dur="500"/>
                                        <p:tgtEl>
                                          <p:spTgt spid="41"/>
                                        </p:tgtEl>
                                      </p:cBhvr>
                                    </p:animEffect>
                                  </p:childTnLst>
                                </p:cTn>
                              </p:par>
                              <p:par>
                                <p:cTn id="19" presetID="9" presetClass="entr" presetSubtype="0" fill="hold"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dissolve">
                                      <p:cBhvr>
                                        <p:cTn id="21" dur="500"/>
                                        <p:tgtEl>
                                          <p:spTgt spid="9"/>
                                        </p:tgtEl>
                                      </p:cBhvr>
                                    </p:animEffect>
                                  </p:childTnLst>
                                </p:cTn>
                              </p:par>
                              <p:par>
                                <p:cTn id="22" presetID="9" presetClass="entr" presetSubtype="0" fill="hold" nodeType="withEffect">
                                  <p:stCondLst>
                                    <p:cond delay="0"/>
                                  </p:stCondLst>
                                  <p:childTnLst>
                                    <p:set>
                                      <p:cBhvr>
                                        <p:cTn id="23" dur="1" fill="hold">
                                          <p:stCondLst>
                                            <p:cond delay="0"/>
                                          </p:stCondLst>
                                        </p:cTn>
                                        <p:tgtEl>
                                          <p:spTgt spid="39"/>
                                        </p:tgtEl>
                                        <p:attrNameLst>
                                          <p:attrName>style.visibility</p:attrName>
                                        </p:attrNameLst>
                                      </p:cBhvr>
                                      <p:to>
                                        <p:strVal val="visible"/>
                                      </p:to>
                                    </p:set>
                                    <p:animEffect transition="in" filter="dissolve">
                                      <p:cBhvr>
                                        <p:cTn id="24" dur="500"/>
                                        <p:tgtEl>
                                          <p:spTgt spid="39"/>
                                        </p:tgtEl>
                                      </p:cBhvr>
                                    </p:animEffect>
                                  </p:childTnLst>
                                </p:cTn>
                              </p:par>
                            </p:childTnLst>
                          </p:cTn>
                        </p:par>
                      </p:childTnLst>
                    </p:cTn>
                  </p:par>
                  <p:par>
                    <p:cTn id="25" fill="hold">
                      <p:stCondLst>
                        <p:cond delay="indefinite"/>
                      </p:stCondLst>
                      <p:childTnLst>
                        <p:par>
                          <p:cTn id="26" fill="hold">
                            <p:stCondLst>
                              <p:cond delay="0"/>
                            </p:stCondLst>
                            <p:childTnLst>
                              <p:par>
                                <p:cTn id="27" presetID="9" presetClass="entr" presetSubtype="0" fill="hold" grpId="0" nodeType="clickEffect">
                                  <p:stCondLst>
                                    <p:cond delay="0"/>
                                  </p:stCondLst>
                                  <p:childTnLst>
                                    <p:set>
                                      <p:cBhvr>
                                        <p:cTn id="28" dur="1" fill="hold">
                                          <p:stCondLst>
                                            <p:cond delay="0"/>
                                          </p:stCondLst>
                                        </p:cTn>
                                        <p:tgtEl>
                                          <p:spTgt spid="42"/>
                                        </p:tgtEl>
                                        <p:attrNameLst>
                                          <p:attrName>style.visibility</p:attrName>
                                        </p:attrNameLst>
                                      </p:cBhvr>
                                      <p:to>
                                        <p:strVal val="visible"/>
                                      </p:to>
                                    </p:set>
                                    <p:animEffect transition="in" filter="dissolve">
                                      <p:cBhvr>
                                        <p:cTn id="29" dur="500"/>
                                        <p:tgtEl>
                                          <p:spTgt spid="42"/>
                                        </p:tgtEl>
                                      </p:cBhvr>
                                    </p:animEffect>
                                  </p:childTnLst>
                                </p:cTn>
                              </p:par>
                            </p:childTnLst>
                          </p:cTn>
                        </p:par>
                      </p:childTnLst>
                    </p:cTn>
                  </p:par>
                  <p:par>
                    <p:cTn id="30" fill="hold">
                      <p:stCondLst>
                        <p:cond delay="indefinite"/>
                      </p:stCondLst>
                      <p:childTnLst>
                        <p:par>
                          <p:cTn id="31" fill="hold">
                            <p:stCondLst>
                              <p:cond delay="0"/>
                            </p:stCondLst>
                            <p:childTnLst>
                              <p:par>
                                <p:cTn id="32" presetID="9" presetClass="entr" presetSubtype="0" fill="hold" grpId="0" nodeType="clickEffect">
                                  <p:stCondLst>
                                    <p:cond delay="0"/>
                                  </p:stCondLst>
                                  <p:childTnLst>
                                    <p:set>
                                      <p:cBhvr>
                                        <p:cTn id="33" dur="1" fill="hold">
                                          <p:stCondLst>
                                            <p:cond delay="0"/>
                                          </p:stCondLst>
                                        </p:cTn>
                                        <p:tgtEl>
                                          <p:spTgt spid="43"/>
                                        </p:tgtEl>
                                        <p:attrNameLst>
                                          <p:attrName>style.visibility</p:attrName>
                                        </p:attrNameLst>
                                      </p:cBhvr>
                                      <p:to>
                                        <p:strVal val="visible"/>
                                      </p:to>
                                    </p:set>
                                    <p:animEffect transition="in" filter="dissolve">
                                      <p:cBhvr>
                                        <p:cTn id="34" dur="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40" grpId="0"/>
      <p:bldP spid="41" grpId="0"/>
      <p:bldP spid="42" grpId="0"/>
      <p:bldP spid="43" grpId="0"/>
    </p:bld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Rectangle 39"/>
          <p:cNvSpPr/>
          <p:nvPr/>
        </p:nvSpPr>
        <p:spPr>
          <a:xfrm>
            <a:off x="1524000" y="2564904"/>
            <a:ext cx="9144000" cy="4293096"/>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Rectangle 40"/>
          <p:cNvSpPr/>
          <p:nvPr/>
        </p:nvSpPr>
        <p:spPr>
          <a:xfrm>
            <a:off x="1524000" y="2276872"/>
            <a:ext cx="9144000" cy="432048"/>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3" name="Straight Connector 42"/>
          <p:cNvCxnSpPr/>
          <p:nvPr/>
        </p:nvCxnSpPr>
        <p:spPr>
          <a:xfrm>
            <a:off x="1524000" y="2276872"/>
            <a:ext cx="9144000"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sp>
        <p:nvSpPr>
          <p:cNvPr id="44" name="Freeform 43"/>
          <p:cNvSpPr/>
          <p:nvPr/>
        </p:nvSpPr>
        <p:spPr>
          <a:xfrm>
            <a:off x="2423592" y="2780929"/>
            <a:ext cx="7704856" cy="2520280"/>
          </a:xfrm>
          <a:custGeom>
            <a:avLst/>
            <a:gdLst>
              <a:gd name="connsiteX0" fmla="*/ 132413 w 6690610"/>
              <a:gd name="connsiteY0" fmla="*/ 3682584 h 3697574"/>
              <a:gd name="connsiteX1" fmla="*/ 102433 w 6690610"/>
              <a:gd name="connsiteY1" fmla="*/ 519659 h 3697574"/>
              <a:gd name="connsiteX2" fmla="*/ 747010 w 6690610"/>
              <a:gd name="connsiteY2" fmla="*/ 564630 h 3697574"/>
              <a:gd name="connsiteX3" fmla="*/ 1601449 w 6690610"/>
              <a:gd name="connsiteY3" fmla="*/ 234846 h 3697574"/>
              <a:gd name="connsiteX4" fmla="*/ 2081134 w 6690610"/>
              <a:gd name="connsiteY4" fmla="*/ 669561 h 3697574"/>
              <a:gd name="connsiteX5" fmla="*/ 2590800 w 6690610"/>
              <a:gd name="connsiteY5" fmla="*/ 369758 h 3697574"/>
              <a:gd name="connsiteX6" fmla="*/ 3040505 w 6690610"/>
              <a:gd name="connsiteY6" fmla="*/ 729522 h 3697574"/>
              <a:gd name="connsiteX7" fmla="*/ 3595141 w 6690610"/>
              <a:gd name="connsiteY7" fmla="*/ 234846 h 3697574"/>
              <a:gd name="connsiteX8" fmla="*/ 4584492 w 6690610"/>
              <a:gd name="connsiteY8" fmla="*/ 849443 h 3697574"/>
              <a:gd name="connsiteX9" fmla="*/ 5034197 w 6690610"/>
              <a:gd name="connsiteY9" fmla="*/ 324787 h 3697574"/>
              <a:gd name="connsiteX10" fmla="*/ 5708754 w 6690610"/>
              <a:gd name="connsiteY10" fmla="*/ 774492 h 3697574"/>
              <a:gd name="connsiteX11" fmla="*/ 6113488 w 6690610"/>
              <a:gd name="connsiteY11" fmla="*/ 159895 h 3697574"/>
              <a:gd name="connsiteX12" fmla="*/ 6608164 w 6690610"/>
              <a:gd name="connsiteY12" fmla="*/ 684551 h 3697574"/>
              <a:gd name="connsiteX13" fmla="*/ 6608164 w 6690610"/>
              <a:gd name="connsiteY13" fmla="*/ 3697574 h 3697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90610" h="3697574">
                <a:moveTo>
                  <a:pt x="132413" y="3682584"/>
                </a:moveTo>
                <a:cubicBezTo>
                  <a:pt x="66206" y="2360951"/>
                  <a:pt x="0" y="1039318"/>
                  <a:pt x="102433" y="519659"/>
                </a:cubicBezTo>
                <a:cubicBezTo>
                  <a:pt x="204866" y="0"/>
                  <a:pt x="497174" y="612099"/>
                  <a:pt x="747010" y="564630"/>
                </a:cubicBezTo>
                <a:cubicBezTo>
                  <a:pt x="996846" y="517161"/>
                  <a:pt x="1379095" y="217357"/>
                  <a:pt x="1601449" y="234846"/>
                </a:cubicBezTo>
                <a:cubicBezTo>
                  <a:pt x="1823803" y="252335"/>
                  <a:pt x="1916242" y="647076"/>
                  <a:pt x="2081134" y="669561"/>
                </a:cubicBezTo>
                <a:cubicBezTo>
                  <a:pt x="2246026" y="692046"/>
                  <a:pt x="2430905" y="359764"/>
                  <a:pt x="2590800" y="369758"/>
                </a:cubicBezTo>
                <a:cubicBezTo>
                  <a:pt x="2750695" y="379752"/>
                  <a:pt x="2873115" y="752007"/>
                  <a:pt x="3040505" y="729522"/>
                </a:cubicBezTo>
                <a:cubicBezTo>
                  <a:pt x="3207895" y="707037"/>
                  <a:pt x="3337810" y="214859"/>
                  <a:pt x="3595141" y="234846"/>
                </a:cubicBezTo>
                <a:cubicBezTo>
                  <a:pt x="3852472" y="254833"/>
                  <a:pt x="4344649" y="834453"/>
                  <a:pt x="4584492" y="849443"/>
                </a:cubicBezTo>
                <a:cubicBezTo>
                  <a:pt x="4824335" y="864433"/>
                  <a:pt x="4846820" y="337279"/>
                  <a:pt x="5034197" y="324787"/>
                </a:cubicBezTo>
                <a:cubicBezTo>
                  <a:pt x="5221574" y="312295"/>
                  <a:pt x="5528872" y="801974"/>
                  <a:pt x="5708754" y="774492"/>
                </a:cubicBezTo>
                <a:cubicBezTo>
                  <a:pt x="5888636" y="747010"/>
                  <a:pt x="5963587" y="174885"/>
                  <a:pt x="6113488" y="159895"/>
                </a:cubicBezTo>
                <a:cubicBezTo>
                  <a:pt x="6263389" y="144905"/>
                  <a:pt x="6525718" y="94938"/>
                  <a:pt x="6608164" y="684551"/>
                </a:cubicBezTo>
                <a:cubicBezTo>
                  <a:pt x="6690610" y="1274164"/>
                  <a:pt x="6649387" y="2485869"/>
                  <a:pt x="6608164" y="3697574"/>
                </a:cubicBezTo>
              </a:path>
            </a:pathLst>
          </a:custGeom>
          <a:ln w="7620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46" name="Straight Connector 45"/>
          <p:cNvCxnSpPr>
            <a:endCxn id="44" idx="13"/>
          </p:cNvCxnSpPr>
          <p:nvPr/>
        </p:nvCxnSpPr>
        <p:spPr>
          <a:xfrm>
            <a:off x="2567608" y="5301209"/>
            <a:ext cx="7465898" cy="1"/>
          </a:xfrm>
          <a:prstGeom prst="line">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44" idx="0"/>
          </p:cNvCxnSpPr>
          <p:nvPr/>
        </p:nvCxnSpPr>
        <p:spPr>
          <a:xfrm flipH="1">
            <a:off x="2567608" y="5290992"/>
            <a:ext cx="8470" cy="1567008"/>
          </a:xfrm>
          <a:prstGeom prst="line">
            <a:avLst/>
          </a:prstGeom>
          <a:ln w="1270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flipH="1">
            <a:off x="10026460" y="5290992"/>
            <a:ext cx="8470" cy="1567008"/>
          </a:xfrm>
          <a:prstGeom prst="line">
            <a:avLst/>
          </a:prstGeom>
          <a:ln w="127000">
            <a:solidFill>
              <a:srgbClr val="FF0000"/>
            </a:solidFill>
          </a:ln>
        </p:spPr>
        <p:style>
          <a:lnRef idx="1">
            <a:schemeClr val="accent1"/>
          </a:lnRef>
          <a:fillRef idx="0">
            <a:schemeClr val="accent1"/>
          </a:fillRef>
          <a:effectRef idx="0">
            <a:schemeClr val="accent1"/>
          </a:effectRef>
          <a:fontRef idx="minor">
            <a:schemeClr val="tx1"/>
          </a:fontRef>
        </p:style>
      </p:cxnSp>
      <p:grpSp>
        <p:nvGrpSpPr>
          <p:cNvPr id="54" name="Group 53"/>
          <p:cNvGrpSpPr/>
          <p:nvPr/>
        </p:nvGrpSpPr>
        <p:grpSpPr>
          <a:xfrm>
            <a:off x="2393612" y="5949280"/>
            <a:ext cx="360040" cy="216024"/>
            <a:chOff x="2411760" y="548680"/>
            <a:chExt cx="1440160" cy="720080"/>
          </a:xfrm>
        </p:grpSpPr>
        <p:cxnSp>
          <p:nvCxnSpPr>
            <p:cNvPr id="52" name="Straight Connector 51"/>
            <p:cNvCxnSpPr/>
            <p:nvPr/>
          </p:nvCxnSpPr>
          <p:spPr>
            <a:xfrm flipV="1">
              <a:off x="241176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flipH="1" flipV="1">
              <a:off x="313184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55" name="Group 54"/>
          <p:cNvGrpSpPr/>
          <p:nvPr/>
        </p:nvGrpSpPr>
        <p:grpSpPr>
          <a:xfrm flipV="1">
            <a:off x="9840416" y="5877272"/>
            <a:ext cx="360040" cy="216024"/>
            <a:chOff x="2411760" y="548680"/>
            <a:chExt cx="1440160" cy="720080"/>
          </a:xfrm>
        </p:grpSpPr>
        <p:cxnSp>
          <p:nvCxnSpPr>
            <p:cNvPr id="56" name="Straight Connector 55"/>
            <p:cNvCxnSpPr/>
            <p:nvPr/>
          </p:nvCxnSpPr>
          <p:spPr>
            <a:xfrm flipV="1">
              <a:off x="241176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flipH="1" flipV="1">
              <a:off x="313184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58" name="Group 57"/>
          <p:cNvGrpSpPr/>
          <p:nvPr/>
        </p:nvGrpSpPr>
        <p:grpSpPr>
          <a:xfrm rot="16200000" flipH="1" flipV="1">
            <a:off x="5807968" y="5202162"/>
            <a:ext cx="360040" cy="216024"/>
            <a:chOff x="2411760" y="548680"/>
            <a:chExt cx="1440160" cy="720080"/>
          </a:xfrm>
        </p:grpSpPr>
        <p:cxnSp>
          <p:nvCxnSpPr>
            <p:cNvPr id="59" name="Straight Connector 58"/>
            <p:cNvCxnSpPr/>
            <p:nvPr/>
          </p:nvCxnSpPr>
          <p:spPr>
            <a:xfrm flipV="1">
              <a:off x="241176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flipH="1" flipV="1">
              <a:off x="313184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61" name="Group 60"/>
          <p:cNvGrpSpPr/>
          <p:nvPr/>
        </p:nvGrpSpPr>
        <p:grpSpPr>
          <a:xfrm rot="16200000" flipH="1" flipV="1">
            <a:off x="5673058" y="3155958"/>
            <a:ext cx="360040" cy="216024"/>
            <a:chOff x="2411760" y="548680"/>
            <a:chExt cx="1440160" cy="720080"/>
          </a:xfrm>
        </p:grpSpPr>
        <p:cxnSp>
          <p:nvCxnSpPr>
            <p:cNvPr id="62" name="Straight Connector 61"/>
            <p:cNvCxnSpPr/>
            <p:nvPr/>
          </p:nvCxnSpPr>
          <p:spPr>
            <a:xfrm flipV="1">
              <a:off x="241176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flipH="1" flipV="1">
              <a:off x="313184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grpSp>
      <p:sp>
        <p:nvSpPr>
          <p:cNvPr id="64" name="TextBox 63"/>
          <p:cNvSpPr txBox="1"/>
          <p:nvPr/>
        </p:nvSpPr>
        <p:spPr>
          <a:xfrm>
            <a:off x="3071664" y="5492782"/>
            <a:ext cx="2952328" cy="1200329"/>
          </a:xfrm>
          <a:prstGeom prst="rect">
            <a:avLst/>
          </a:prstGeom>
          <a:noFill/>
        </p:spPr>
        <p:txBody>
          <a:bodyPr wrap="square" rtlCol="0">
            <a:spAutoFit/>
          </a:bodyPr>
          <a:lstStyle/>
          <a:p>
            <a:r>
              <a:rPr lang="en-GB" sz="2400" dirty="0"/>
              <a:t>Arteriole supplies blood to capillaries in skin</a:t>
            </a:r>
          </a:p>
        </p:txBody>
      </p:sp>
      <p:sp>
        <p:nvSpPr>
          <p:cNvPr id="65" name="TextBox 64"/>
          <p:cNvSpPr txBox="1"/>
          <p:nvPr/>
        </p:nvSpPr>
        <p:spPr>
          <a:xfrm>
            <a:off x="7392144" y="3789041"/>
            <a:ext cx="2520280" cy="830997"/>
          </a:xfrm>
          <a:prstGeom prst="rect">
            <a:avLst/>
          </a:prstGeom>
          <a:noFill/>
        </p:spPr>
        <p:txBody>
          <a:bodyPr wrap="square" rtlCol="0">
            <a:spAutoFit/>
          </a:bodyPr>
          <a:lstStyle/>
          <a:p>
            <a:r>
              <a:rPr lang="en-GB" sz="2400" dirty="0"/>
              <a:t>Capillaries close to surface of skin</a:t>
            </a:r>
          </a:p>
        </p:txBody>
      </p:sp>
      <p:sp>
        <p:nvSpPr>
          <p:cNvPr id="66" name="TextBox 65"/>
          <p:cNvSpPr txBox="1"/>
          <p:nvPr/>
        </p:nvSpPr>
        <p:spPr>
          <a:xfrm>
            <a:off x="7320136" y="5847656"/>
            <a:ext cx="1944216" cy="461665"/>
          </a:xfrm>
          <a:prstGeom prst="rect">
            <a:avLst/>
          </a:prstGeom>
          <a:noFill/>
        </p:spPr>
        <p:txBody>
          <a:bodyPr wrap="square" rtlCol="0">
            <a:spAutoFit/>
          </a:bodyPr>
          <a:lstStyle/>
          <a:p>
            <a:r>
              <a:rPr lang="en-GB" sz="2400" dirty="0"/>
              <a:t>Shunt vessel</a:t>
            </a:r>
          </a:p>
        </p:txBody>
      </p:sp>
      <p:sp>
        <p:nvSpPr>
          <p:cNvPr id="67" name="TextBox 66"/>
          <p:cNvSpPr txBox="1"/>
          <p:nvPr/>
        </p:nvSpPr>
        <p:spPr>
          <a:xfrm>
            <a:off x="3071664" y="3573016"/>
            <a:ext cx="3384376" cy="1569660"/>
          </a:xfrm>
          <a:prstGeom prst="rect">
            <a:avLst/>
          </a:prstGeom>
          <a:noFill/>
        </p:spPr>
        <p:txBody>
          <a:bodyPr wrap="square" rtlCol="0">
            <a:spAutoFit/>
          </a:bodyPr>
          <a:lstStyle/>
          <a:p>
            <a:r>
              <a:rPr lang="en-GB" sz="2400" dirty="0"/>
              <a:t>Smooth muscle in wall of arteriole contracts to control amount of blood flowing to capillaries </a:t>
            </a:r>
          </a:p>
        </p:txBody>
      </p:sp>
      <p:cxnSp>
        <p:nvCxnSpPr>
          <p:cNvPr id="69" name="Straight Arrow Connector 68"/>
          <p:cNvCxnSpPr>
            <a:stCxn id="67" idx="1"/>
          </p:cNvCxnSpPr>
          <p:nvPr/>
        </p:nvCxnSpPr>
        <p:spPr>
          <a:xfrm flipH="1">
            <a:off x="2567608" y="4357846"/>
            <a:ext cx="504056" cy="799346"/>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1" name="Straight Arrow Connector 70"/>
          <p:cNvCxnSpPr>
            <a:stCxn id="64" idx="1"/>
          </p:cNvCxnSpPr>
          <p:nvPr/>
        </p:nvCxnSpPr>
        <p:spPr>
          <a:xfrm flipH="1" flipV="1">
            <a:off x="2639616" y="5884530"/>
            <a:ext cx="432048" cy="208416"/>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3" name="Straight Arrow Connector 72"/>
          <p:cNvCxnSpPr/>
          <p:nvPr/>
        </p:nvCxnSpPr>
        <p:spPr>
          <a:xfrm flipH="1" flipV="1">
            <a:off x="7968208" y="3364250"/>
            <a:ext cx="360040" cy="496798"/>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5" name="Straight Arrow Connector 74"/>
          <p:cNvCxnSpPr/>
          <p:nvPr/>
        </p:nvCxnSpPr>
        <p:spPr>
          <a:xfrm flipH="1" flipV="1">
            <a:off x="7824192" y="5373216"/>
            <a:ext cx="360040" cy="496798"/>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7" name="Straight Arrow Connector 76"/>
          <p:cNvCxnSpPr/>
          <p:nvPr/>
        </p:nvCxnSpPr>
        <p:spPr>
          <a:xfrm flipV="1">
            <a:off x="3521924" y="2306852"/>
            <a:ext cx="0" cy="720080"/>
          </a:xfrm>
          <a:prstGeom prst="straightConnector1">
            <a:avLst/>
          </a:prstGeom>
          <a:ln w="38100">
            <a:solidFill>
              <a:schemeClr val="accent6">
                <a:lumMod val="75000"/>
              </a:schemeClr>
            </a:solidFill>
            <a:prstDash val="sysDot"/>
            <a:tailEnd type="arrow"/>
          </a:ln>
        </p:spPr>
        <p:style>
          <a:lnRef idx="1">
            <a:schemeClr val="accent1"/>
          </a:lnRef>
          <a:fillRef idx="0">
            <a:schemeClr val="accent1"/>
          </a:fillRef>
          <a:effectRef idx="0">
            <a:schemeClr val="accent1"/>
          </a:effectRef>
          <a:fontRef idx="minor">
            <a:schemeClr val="tx1"/>
          </a:fontRef>
        </p:style>
      </p:cxnSp>
      <p:cxnSp>
        <p:nvCxnSpPr>
          <p:cNvPr id="79" name="Straight Arrow Connector 78"/>
          <p:cNvCxnSpPr/>
          <p:nvPr/>
        </p:nvCxnSpPr>
        <p:spPr>
          <a:xfrm flipV="1">
            <a:off x="9336360" y="2276872"/>
            <a:ext cx="0" cy="720080"/>
          </a:xfrm>
          <a:prstGeom prst="straightConnector1">
            <a:avLst/>
          </a:prstGeom>
          <a:ln w="38100">
            <a:solidFill>
              <a:schemeClr val="accent6">
                <a:lumMod val="75000"/>
              </a:schemeClr>
            </a:solidFill>
            <a:prstDash val="sysDot"/>
            <a:tailEnd type="arrow"/>
          </a:ln>
        </p:spPr>
        <p:style>
          <a:lnRef idx="1">
            <a:schemeClr val="accent1"/>
          </a:lnRef>
          <a:fillRef idx="0">
            <a:schemeClr val="accent1"/>
          </a:fillRef>
          <a:effectRef idx="0">
            <a:schemeClr val="accent1"/>
          </a:effectRef>
          <a:fontRef idx="minor">
            <a:schemeClr val="tx1"/>
          </a:fontRef>
        </p:style>
      </p:cxnSp>
      <p:cxnSp>
        <p:nvCxnSpPr>
          <p:cNvPr id="80" name="Straight Arrow Connector 79"/>
          <p:cNvCxnSpPr/>
          <p:nvPr/>
        </p:nvCxnSpPr>
        <p:spPr>
          <a:xfrm flipV="1">
            <a:off x="7464152" y="2276872"/>
            <a:ext cx="0" cy="720080"/>
          </a:xfrm>
          <a:prstGeom prst="straightConnector1">
            <a:avLst/>
          </a:prstGeom>
          <a:ln w="38100">
            <a:solidFill>
              <a:schemeClr val="accent6">
                <a:lumMod val="75000"/>
              </a:schemeClr>
            </a:solidFill>
            <a:prstDash val="sysDot"/>
            <a:tailEnd type="arrow"/>
          </a:ln>
        </p:spPr>
        <p:style>
          <a:lnRef idx="1">
            <a:schemeClr val="accent1"/>
          </a:lnRef>
          <a:fillRef idx="0">
            <a:schemeClr val="accent1"/>
          </a:fillRef>
          <a:effectRef idx="0">
            <a:schemeClr val="accent1"/>
          </a:effectRef>
          <a:fontRef idx="minor">
            <a:schemeClr val="tx1"/>
          </a:fontRef>
        </p:style>
      </p:cxnSp>
      <p:cxnSp>
        <p:nvCxnSpPr>
          <p:cNvPr id="81" name="Straight Arrow Connector 80"/>
          <p:cNvCxnSpPr/>
          <p:nvPr/>
        </p:nvCxnSpPr>
        <p:spPr>
          <a:xfrm flipV="1">
            <a:off x="5447928" y="2276872"/>
            <a:ext cx="0" cy="720080"/>
          </a:xfrm>
          <a:prstGeom prst="straightConnector1">
            <a:avLst/>
          </a:prstGeom>
          <a:ln w="38100">
            <a:solidFill>
              <a:schemeClr val="accent6">
                <a:lumMod val="75000"/>
              </a:schemeClr>
            </a:solidFill>
            <a:prstDash val="sysDot"/>
            <a:tailEnd type="arrow"/>
          </a:ln>
        </p:spPr>
        <p:style>
          <a:lnRef idx="1">
            <a:schemeClr val="accent1"/>
          </a:lnRef>
          <a:fillRef idx="0">
            <a:schemeClr val="accent1"/>
          </a:fillRef>
          <a:effectRef idx="0">
            <a:schemeClr val="accent1"/>
          </a:effectRef>
          <a:fontRef idx="minor">
            <a:schemeClr val="tx1"/>
          </a:fontRef>
        </p:style>
      </p:cxnSp>
      <p:grpSp>
        <p:nvGrpSpPr>
          <p:cNvPr id="86" name="Group 85"/>
          <p:cNvGrpSpPr/>
          <p:nvPr/>
        </p:nvGrpSpPr>
        <p:grpSpPr>
          <a:xfrm rot="16386420">
            <a:off x="2630236" y="1039333"/>
            <a:ext cx="1377024" cy="1393268"/>
            <a:chOff x="1357754" y="-559259"/>
            <a:chExt cx="2156155" cy="2625012"/>
          </a:xfrm>
        </p:grpSpPr>
        <p:sp>
          <p:nvSpPr>
            <p:cNvPr id="83" name="Freeform 82"/>
            <p:cNvSpPr/>
            <p:nvPr/>
          </p:nvSpPr>
          <p:spPr>
            <a:xfrm>
              <a:off x="1600047" y="1195353"/>
              <a:ext cx="1913862"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381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4" name="Freeform 83"/>
            <p:cNvSpPr/>
            <p:nvPr/>
          </p:nvSpPr>
          <p:spPr>
            <a:xfrm rot="18731212" flipV="1">
              <a:off x="1343359" y="317401"/>
              <a:ext cx="1913865" cy="160546"/>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381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5" name="Freeform 84"/>
            <p:cNvSpPr/>
            <p:nvPr/>
          </p:nvSpPr>
          <p:spPr>
            <a:xfrm rot="13332218" flipH="1" flipV="1">
              <a:off x="1357754" y="1905208"/>
              <a:ext cx="1913864"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381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87" name="Group 86"/>
          <p:cNvGrpSpPr/>
          <p:nvPr/>
        </p:nvGrpSpPr>
        <p:grpSpPr>
          <a:xfrm rot="16386420">
            <a:off x="4499222" y="1039332"/>
            <a:ext cx="1377024" cy="1393268"/>
            <a:chOff x="1357754" y="-559259"/>
            <a:chExt cx="2156155" cy="2625012"/>
          </a:xfrm>
        </p:grpSpPr>
        <p:sp>
          <p:nvSpPr>
            <p:cNvPr id="88" name="Freeform 87"/>
            <p:cNvSpPr/>
            <p:nvPr/>
          </p:nvSpPr>
          <p:spPr>
            <a:xfrm>
              <a:off x="1600047" y="1195353"/>
              <a:ext cx="1913862"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381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9" name="Freeform 88"/>
            <p:cNvSpPr/>
            <p:nvPr/>
          </p:nvSpPr>
          <p:spPr>
            <a:xfrm rot="18731212" flipV="1">
              <a:off x="1343359" y="317401"/>
              <a:ext cx="1913865" cy="160546"/>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381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0" name="Freeform 89"/>
            <p:cNvSpPr/>
            <p:nvPr/>
          </p:nvSpPr>
          <p:spPr>
            <a:xfrm rot="13332218" flipH="1" flipV="1">
              <a:off x="1357754" y="1905208"/>
              <a:ext cx="1913864"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381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91" name="Group 90"/>
          <p:cNvGrpSpPr/>
          <p:nvPr/>
        </p:nvGrpSpPr>
        <p:grpSpPr>
          <a:xfrm rot="16386420">
            <a:off x="6504740" y="1009353"/>
            <a:ext cx="1377024" cy="1393268"/>
            <a:chOff x="1357754" y="-559259"/>
            <a:chExt cx="2156155" cy="2625012"/>
          </a:xfrm>
        </p:grpSpPr>
        <p:sp>
          <p:nvSpPr>
            <p:cNvPr id="92" name="Freeform 91"/>
            <p:cNvSpPr/>
            <p:nvPr/>
          </p:nvSpPr>
          <p:spPr>
            <a:xfrm>
              <a:off x="1600047" y="1195353"/>
              <a:ext cx="1913862"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381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3" name="Freeform 92"/>
            <p:cNvSpPr/>
            <p:nvPr/>
          </p:nvSpPr>
          <p:spPr>
            <a:xfrm rot="18731212" flipV="1">
              <a:off x="1343359" y="317401"/>
              <a:ext cx="1913865" cy="160546"/>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381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4" name="Freeform 93"/>
            <p:cNvSpPr/>
            <p:nvPr/>
          </p:nvSpPr>
          <p:spPr>
            <a:xfrm rot="13332218" flipH="1" flipV="1">
              <a:off x="1357754" y="1905208"/>
              <a:ext cx="1913864"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381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95" name="Group 94"/>
          <p:cNvGrpSpPr/>
          <p:nvPr/>
        </p:nvGrpSpPr>
        <p:grpSpPr>
          <a:xfrm rot="16386420">
            <a:off x="8418976" y="1009353"/>
            <a:ext cx="1377024" cy="1393268"/>
            <a:chOff x="1357754" y="-559259"/>
            <a:chExt cx="2156155" cy="2625012"/>
          </a:xfrm>
        </p:grpSpPr>
        <p:sp>
          <p:nvSpPr>
            <p:cNvPr id="96" name="Freeform 95"/>
            <p:cNvSpPr/>
            <p:nvPr/>
          </p:nvSpPr>
          <p:spPr>
            <a:xfrm>
              <a:off x="1600047" y="1195353"/>
              <a:ext cx="1913862"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381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7" name="Freeform 96"/>
            <p:cNvSpPr/>
            <p:nvPr/>
          </p:nvSpPr>
          <p:spPr>
            <a:xfrm rot="18731212" flipV="1">
              <a:off x="1343359" y="317401"/>
              <a:ext cx="1913865" cy="160546"/>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381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8" name="Freeform 97"/>
            <p:cNvSpPr/>
            <p:nvPr/>
          </p:nvSpPr>
          <p:spPr>
            <a:xfrm rot="13332218" flipH="1" flipV="1">
              <a:off x="1357754" y="1905208"/>
              <a:ext cx="1913864"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381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sp>
        <p:nvSpPr>
          <p:cNvPr id="99" name="TextBox 98"/>
          <p:cNvSpPr txBox="1"/>
          <p:nvPr/>
        </p:nvSpPr>
        <p:spPr>
          <a:xfrm>
            <a:off x="1775520" y="260649"/>
            <a:ext cx="5256584" cy="461665"/>
          </a:xfrm>
          <a:prstGeom prst="rect">
            <a:avLst/>
          </a:prstGeom>
          <a:noFill/>
        </p:spPr>
        <p:txBody>
          <a:bodyPr wrap="square" rtlCol="0">
            <a:spAutoFit/>
          </a:bodyPr>
          <a:lstStyle/>
          <a:p>
            <a:r>
              <a:rPr lang="en-GB" sz="2400" b="1" dirty="0"/>
              <a:t>Vasoconstriction and </a:t>
            </a:r>
            <a:r>
              <a:rPr lang="en-GB" sz="2400" b="1" dirty="0" err="1"/>
              <a:t>Vasodilation</a:t>
            </a:r>
            <a:endParaRPr lang="en-GB" sz="2400" b="1" dirty="0"/>
          </a:p>
        </p:txBody>
      </p:sp>
      <p:cxnSp>
        <p:nvCxnSpPr>
          <p:cNvPr id="100" name="Straight Arrow Connector 99"/>
          <p:cNvCxnSpPr/>
          <p:nvPr/>
        </p:nvCxnSpPr>
        <p:spPr>
          <a:xfrm flipH="1">
            <a:off x="6456040" y="980728"/>
            <a:ext cx="360040" cy="360040"/>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02" name="TextBox 101"/>
          <p:cNvSpPr txBox="1"/>
          <p:nvPr/>
        </p:nvSpPr>
        <p:spPr>
          <a:xfrm>
            <a:off x="6816080" y="188641"/>
            <a:ext cx="3600400" cy="830997"/>
          </a:xfrm>
          <a:prstGeom prst="rect">
            <a:avLst/>
          </a:prstGeom>
          <a:noFill/>
        </p:spPr>
        <p:txBody>
          <a:bodyPr wrap="square" rtlCol="0">
            <a:spAutoFit/>
          </a:bodyPr>
          <a:lstStyle/>
          <a:p>
            <a:r>
              <a:rPr lang="en-GB" sz="2400" dirty="0"/>
              <a:t>Heat is lost through the skin to the surrounding air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73"/>
                                        </p:tgtEl>
                                        <p:attrNameLst>
                                          <p:attrName>style.visibility</p:attrName>
                                        </p:attrNameLst>
                                      </p:cBhvr>
                                      <p:to>
                                        <p:strVal val="visible"/>
                                      </p:to>
                                    </p:set>
                                    <p:animEffect transition="in" filter="dissolve">
                                      <p:cBhvr>
                                        <p:cTn id="7" dur="500"/>
                                        <p:tgtEl>
                                          <p:spTgt spid="73"/>
                                        </p:tgtEl>
                                      </p:cBhvr>
                                    </p:animEffect>
                                  </p:childTnLst>
                                </p:cTn>
                              </p:par>
                              <p:par>
                                <p:cTn id="8" presetID="9" presetClass="entr" presetSubtype="0" fill="hold" grpId="0" nodeType="withEffect">
                                  <p:stCondLst>
                                    <p:cond delay="0"/>
                                  </p:stCondLst>
                                  <p:childTnLst>
                                    <p:set>
                                      <p:cBhvr>
                                        <p:cTn id="9" dur="1" fill="hold">
                                          <p:stCondLst>
                                            <p:cond delay="0"/>
                                          </p:stCondLst>
                                        </p:cTn>
                                        <p:tgtEl>
                                          <p:spTgt spid="65"/>
                                        </p:tgtEl>
                                        <p:attrNameLst>
                                          <p:attrName>style.visibility</p:attrName>
                                        </p:attrNameLst>
                                      </p:cBhvr>
                                      <p:to>
                                        <p:strVal val="visible"/>
                                      </p:to>
                                    </p:set>
                                    <p:animEffect transition="in" filter="dissolve">
                                      <p:cBhvr>
                                        <p:cTn id="10" dur="500"/>
                                        <p:tgtEl>
                                          <p:spTgt spid="65"/>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nodeType="clickEffect">
                                  <p:stCondLst>
                                    <p:cond delay="0"/>
                                  </p:stCondLst>
                                  <p:childTnLst>
                                    <p:set>
                                      <p:cBhvr>
                                        <p:cTn id="14" dur="1" fill="hold">
                                          <p:stCondLst>
                                            <p:cond delay="0"/>
                                          </p:stCondLst>
                                        </p:cTn>
                                        <p:tgtEl>
                                          <p:spTgt spid="71"/>
                                        </p:tgtEl>
                                        <p:attrNameLst>
                                          <p:attrName>style.visibility</p:attrName>
                                        </p:attrNameLst>
                                      </p:cBhvr>
                                      <p:to>
                                        <p:strVal val="visible"/>
                                      </p:to>
                                    </p:set>
                                    <p:animEffect transition="in" filter="dissolve">
                                      <p:cBhvr>
                                        <p:cTn id="15" dur="500"/>
                                        <p:tgtEl>
                                          <p:spTgt spid="71"/>
                                        </p:tgtEl>
                                      </p:cBhvr>
                                    </p:animEffect>
                                  </p:childTnLst>
                                </p:cTn>
                              </p:par>
                              <p:par>
                                <p:cTn id="16" presetID="9" presetClass="entr" presetSubtype="0" fill="hold" grpId="0" nodeType="withEffect">
                                  <p:stCondLst>
                                    <p:cond delay="0"/>
                                  </p:stCondLst>
                                  <p:childTnLst>
                                    <p:set>
                                      <p:cBhvr>
                                        <p:cTn id="17" dur="1" fill="hold">
                                          <p:stCondLst>
                                            <p:cond delay="0"/>
                                          </p:stCondLst>
                                        </p:cTn>
                                        <p:tgtEl>
                                          <p:spTgt spid="64"/>
                                        </p:tgtEl>
                                        <p:attrNameLst>
                                          <p:attrName>style.visibility</p:attrName>
                                        </p:attrNameLst>
                                      </p:cBhvr>
                                      <p:to>
                                        <p:strVal val="visible"/>
                                      </p:to>
                                    </p:set>
                                    <p:animEffect transition="in" filter="dissolve">
                                      <p:cBhvr>
                                        <p:cTn id="18" dur="500"/>
                                        <p:tgtEl>
                                          <p:spTgt spid="64"/>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nodeType="clickEffect">
                                  <p:stCondLst>
                                    <p:cond delay="0"/>
                                  </p:stCondLst>
                                  <p:childTnLst>
                                    <p:set>
                                      <p:cBhvr>
                                        <p:cTn id="22" dur="1" fill="hold">
                                          <p:stCondLst>
                                            <p:cond delay="0"/>
                                          </p:stCondLst>
                                        </p:cTn>
                                        <p:tgtEl>
                                          <p:spTgt spid="75"/>
                                        </p:tgtEl>
                                        <p:attrNameLst>
                                          <p:attrName>style.visibility</p:attrName>
                                        </p:attrNameLst>
                                      </p:cBhvr>
                                      <p:to>
                                        <p:strVal val="visible"/>
                                      </p:to>
                                    </p:set>
                                    <p:animEffect transition="in" filter="dissolve">
                                      <p:cBhvr>
                                        <p:cTn id="23" dur="500"/>
                                        <p:tgtEl>
                                          <p:spTgt spid="75"/>
                                        </p:tgtEl>
                                      </p:cBhvr>
                                    </p:animEffect>
                                  </p:childTnLst>
                                </p:cTn>
                              </p:par>
                              <p:par>
                                <p:cTn id="24" presetID="9" presetClass="entr" presetSubtype="0" fill="hold" grpId="0" nodeType="withEffect">
                                  <p:stCondLst>
                                    <p:cond delay="0"/>
                                  </p:stCondLst>
                                  <p:childTnLst>
                                    <p:set>
                                      <p:cBhvr>
                                        <p:cTn id="25" dur="1" fill="hold">
                                          <p:stCondLst>
                                            <p:cond delay="0"/>
                                          </p:stCondLst>
                                        </p:cTn>
                                        <p:tgtEl>
                                          <p:spTgt spid="66"/>
                                        </p:tgtEl>
                                        <p:attrNameLst>
                                          <p:attrName>style.visibility</p:attrName>
                                        </p:attrNameLst>
                                      </p:cBhvr>
                                      <p:to>
                                        <p:strVal val="visible"/>
                                      </p:to>
                                    </p:set>
                                    <p:animEffect transition="in" filter="dissolve">
                                      <p:cBhvr>
                                        <p:cTn id="26" dur="500"/>
                                        <p:tgtEl>
                                          <p:spTgt spid="66"/>
                                        </p:tgtEl>
                                      </p:cBhvr>
                                    </p:animEffec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nodeType="clickEffect">
                                  <p:stCondLst>
                                    <p:cond delay="0"/>
                                  </p:stCondLst>
                                  <p:childTnLst>
                                    <p:set>
                                      <p:cBhvr>
                                        <p:cTn id="30" dur="1" fill="hold">
                                          <p:stCondLst>
                                            <p:cond delay="0"/>
                                          </p:stCondLst>
                                        </p:cTn>
                                        <p:tgtEl>
                                          <p:spTgt spid="69"/>
                                        </p:tgtEl>
                                        <p:attrNameLst>
                                          <p:attrName>style.visibility</p:attrName>
                                        </p:attrNameLst>
                                      </p:cBhvr>
                                      <p:to>
                                        <p:strVal val="visible"/>
                                      </p:to>
                                    </p:set>
                                    <p:animEffect transition="in" filter="dissolve">
                                      <p:cBhvr>
                                        <p:cTn id="31" dur="500"/>
                                        <p:tgtEl>
                                          <p:spTgt spid="69"/>
                                        </p:tgtEl>
                                      </p:cBhvr>
                                    </p:animEffect>
                                  </p:childTnLst>
                                </p:cTn>
                              </p:par>
                              <p:par>
                                <p:cTn id="32" presetID="9" presetClass="entr" presetSubtype="0" fill="hold" grpId="0" nodeType="withEffect">
                                  <p:stCondLst>
                                    <p:cond delay="0"/>
                                  </p:stCondLst>
                                  <p:childTnLst>
                                    <p:set>
                                      <p:cBhvr>
                                        <p:cTn id="33" dur="1" fill="hold">
                                          <p:stCondLst>
                                            <p:cond delay="0"/>
                                          </p:stCondLst>
                                        </p:cTn>
                                        <p:tgtEl>
                                          <p:spTgt spid="67"/>
                                        </p:tgtEl>
                                        <p:attrNameLst>
                                          <p:attrName>style.visibility</p:attrName>
                                        </p:attrNameLst>
                                      </p:cBhvr>
                                      <p:to>
                                        <p:strVal val="visible"/>
                                      </p:to>
                                    </p:set>
                                    <p:animEffect transition="in" filter="dissolve">
                                      <p:cBhvr>
                                        <p:cTn id="34" dur="500"/>
                                        <p:tgtEl>
                                          <p:spTgt spid="67"/>
                                        </p:tgtEl>
                                      </p:cBhvr>
                                    </p:animEffect>
                                  </p:childTnLst>
                                </p:cTn>
                              </p:par>
                            </p:childTnLst>
                          </p:cTn>
                        </p:par>
                      </p:childTnLst>
                    </p:cTn>
                  </p:par>
                  <p:par>
                    <p:cTn id="35" fill="hold">
                      <p:stCondLst>
                        <p:cond delay="indefinite"/>
                      </p:stCondLst>
                      <p:childTnLst>
                        <p:par>
                          <p:cTn id="36" fill="hold">
                            <p:stCondLst>
                              <p:cond delay="0"/>
                            </p:stCondLst>
                            <p:childTnLst>
                              <p:par>
                                <p:cTn id="37" presetID="9" presetClass="entr" presetSubtype="0" fill="hold" nodeType="clickEffect">
                                  <p:stCondLst>
                                    <p:cond delay="0"/>
                                  </p:stCondLst>
                                  <p:childTnLst>
                                    <p:set>
                                      <p:cBhvr>
                                        <p:cTn id="38" dur="1" fill="hold">
                                          <p:stCondLst>
                                            <p:cond delay="0"/>
                                          </p:stCondLst>
                                        </p:cTn>
                                        <p:tgtEl>
                                          <p:spTgt spid="77"/>
                                        </p:tgtEl>
                                        <p:attrNameLst>
                                          <p:attrName>style.visibility</p:attrName>
                                        </p:attrNameLst>
                                      </p:cBhvr>
                                      <p:to>
                                        <p:strVal val="visible"/>
                                      </p:to>
                                    </p:set>
                                    <p:animEffect transition="in" filter="dissolve">
                                      <p:cBhvr>
                                        <p:cTn id="39" dur="500"/>
                                        <p:tgtEl>
                                          <p:spTgt spid="77"/>
                                        </p:tgtEl>
                                      </p:cBhvr>
                                    </p:animEffect>
                                  </p:childTnLst>
                                </p:cTn>
                              </p:par>
                              <p:par>
                                <p:cTn id="40" presetID="9" presetClass="entr" presetSubtype="0" fill="hold" nodeType="withEffect">
                                  <p:stCondLst>
                                    <p:cond delay="0"/>
                                  </p:stCondLst>
                                  <p:childTnLst>
                                    <p:set>
                                      <p:cBhvr>
                                        <p:cTn id="41" dur="1" fill="hold">
                                          <p:stCondLst>
                                            <p:cond delay="0"/>
                                          </p:stCondLst>
                                        </p:cTn>
                                        <p:tgtEl>
                                          <p:spTgt spid="79"/>
                                        </p:tgtEl>
                                        <p:attrNameLst>
                                          <p:attrName>style.visibility</p:attrName>
                                        </p:attrNameLst>
                                      </p:cBhvr>
                                      <p:to>
                                        <p:strVal val="visible"/>
                                      </p:to>
                                    </p:set>
                                    <p:animEffect transition="in" filter="dissolve">
                                      <p:cBhvr>
                                        <p:cTn id="42" dur="500"/>
                                        <p:tgtEl>
                                          <p:spTgt spid="79"/>
                                        </p:tgtEl>
                                      </p:cBhvr>
                                    </p:animEffect>
                                  </p:childTnLst>
                                </p:cTn>
                              </p:par>
                              <p:par>
                                <p:cTn id="43" presetID="9" presetClass="entr" presetSubtype="0" fill="hold" nodeType="withEffect">
                                  <p:stCondLst>
                                    <p:cond delay="0"/>
                                  </p:stCondLst>
                                  <p:childTnLst>
                                    <p:set>
                                      <p:cBhvr>
                                        <p:cTn id="44" dur="1" fill="hold">
                                          <p:stCondLst>
                                            <p:cond delay="0"/>
                                          </p:stCondLst>
                                        </p:cTn>
                                        <p:tgtEl>
                                          <p:spTgt spid="80"/>
                                        </p:tgtEl>
                                        <p:attrNameLst>
                                          <p:attrName>style.visibility</p:attrName>
                                        </p:attrNameLst>
                                      </p:cBhvr>
                                      <p:to>
                                        <p:strVal val="visible"/>
                                      </p:to>
                                    </p:set>
                                    <p:animEffect transition="in" filter="dissolve">
                                      <p:cBhvr>
                                        <p:cTn id="45" dur="500"/>
                                        <p:tgtEl>
                                          <p:spTgt spid="80"/>
                                        </p:tgtEl>
                                      </p:cBhvr>
                                    </p:animEffect>
                                  </p:childTnLst>
                                </p:cTn>
                              </p:par>
                              <p:par>
                                <p:cTn id="46" presetID="9" presetClass="entr" presetSubtype="0" fill="hold" nodeType="withEffect">
                                  <p:stCondLst>
                                    <p:cond delay="0"/>
                                  </p:stCondLst>
                                  <p:childTnLst>
                                    <p:set>
                                      <p:cBhvr>
                                        <p:cTn id="47" dur="1" fill="hold">
                                          <p:stCondLst>
                                            <p:cond delay="0"/>
                                          </p:stCondLst>
                                        </p:cTn>
                                        <p:tgtEl>
                                          <p:spTgt spid="81"/>
                                        </p:tgtEl>
                                        <p:attrNameLst>
                                          <p:attrName>style.visibility</p:attrName>
                                        </p:attrNameLst>
                                      </p:cBhvr>
                                      <p:to>
                                        <p:strVal val="visible"/>
                                      </p:to>
                                    </p:set>
                                    <p:animEffect transition="in" filter="dissolve">
                                      <p:cBhvr>
                                        <p:cTn id="48" dur="500"/>
                                        <p:tgtEl>
                                          <p:spTgt spid="81"/>
                                        </p:tgtEl>
                                      </p:cBhvr>
                                    </p:animEffect>
                                  </p:childTnLst>
                                </p:cTn>
                              </p:par>
                              <p:par>
                                <p:cTn id="49" presetID="9" presetClass="entr" presetSubtype="0" fill="hold" nodeType="withEffect">
                                  <p:stCondLst>
                                    <p:cond delay="0"/>
                                  </p:stCondLst>
                                  <p:childTnLst>
                                    <p:set>
                                      <p:cBhvr>
                                        <p:cTn id="50" dur="1" fill="hold">
                                          <p:stCondLst>
                                            <p:cond delay="0"/>
                                          </p:stCondLst>
                                        </p:cTn>
                                        <p:tgtEl>
                                          <p:spTgt spid="86"/>
                                        </p:tgtEl>
                                        <p:attrNameLst>
                                          <p:attrName>style.visibility</p:attrName>
                                        </p:attrNameLst>
                                      </p:cBhvr>
                                      <p:to>
                                        <p:strVal val="visible"/>
                                      </p:to>
                                    </p:set>
                                    <p:animEffect transition="in" filter="dissolve">
                                      <p:cBhvr>
                                        <p:cTn id="51" dur="500"/>
                                        <p:tgtEl>
                                          <p:spTgt spid="86"/>
                                        </p:tgtEl>
                                      </p:cBhvr>
                                    </p:animEffect>
                                  </p:childTnLst>
                                </p:cTn>
                              </p:par>
                              <p:par>
                                <p:cTn id="52" presetID="9" presetClass="entr" presetSubtype="0" fill="hold" nodeType="withEffect">
                                  <p:stCondLst>
                                    <p:cond delay="0"/>
                                  </p:stCondLst>
                                  <p:childTnLst>
                                    <p:set>
                                      <p:cBhvr>
                                        <p:cTn id="53" dur="1" fill="hold">
                                          <p:stCondLst>
                                            <p:cond delay="0"/>
                                          </p:stCondLst>
                                        </p:cTn>
                                        <p:tgtEl>
                                          <p:spTgt spid="87"/>
                                        </p:tgtEl>
                                        <p:attrNameLst>
                                          <p:attrName>style.visibility</p:attrName>
                                        </p:attrNameLst>
                                      </p:cBhvr>
                                      <p:to>
                                        <p:strVal val="visible"/>
                                      </p:to>
                                    </p:set>
                                    <p:animEffect transition="in" filter="dissolve">
                                      <p:cBhvr>
                                        <p:cTn id="54" dur="500"/>
                                        <p:tgtEl>
                                          <p:spTgt spid="87"/>
                                        </p:tgtEl>
                                      </p:cBhvr>
                                    </p:animEffect>
                                  </p:childTnLst>
                                </p:cTn>
                              </p:par>
                              <p:par>
                                <p:cTn id="55" presetID="9" presetClass="entr" presetSubtype="0" fill="hold" nodeType="withEffect">
                                  <p:stCondLst>
                                    <p:cond delay="0"/>
                                  </p:stCondLst>
                                  <p:childTnLst>
                                    <p:set>
                                      <p:cBhvr>
                                        <p:cTn id="56" dur="1" fill="hold">
                                          <p:stCondLst>
                                            <p:cond delay="0"/>
                                          </p:stCondLst>
                                        </p:cTn>
                                        <p:tgtEl>
                                          <p:spTgt spid="91"/>
                                        </p:tgtEl>
                                        <p:attrNameLst>
                                          <p:attrName>style.visibility</p:attrName>
                                        </p:attrNameLst>
                                      </p:cBhvr>
                                      <p:to>
                                        <p:strVal val="visible"/>
                                      </p:to>
                                    </p:set>
                                    <p:animEffect transition="in" filter="dissolve">
                                      <p:cBhvr>
                                        <p:cTn id="57" dur="500"/>
                                        <p:tgtEl>
                                          <p:spTgt spid="91"/>
                                        </p:tgtEl>
                                      </p:cBhvr>
                                    </p:animEffect>
                                  </p:childTnLst>
                                </p:cTn>
                              </p:par>
                              <p:par>
                                <p:cTn id="58" presetID="9" presetClass="entr" presetSubtype="0" fill="hold" nodeType="withEffect">
                                  <p:stCondLst>
                                    <p:cond delay="0"/>
                                  </p:stCondLst>
                                  <p:childTnLst>
                                    <p:set>
                                      <p:cBhvr>
                                        <p:cTn id="59" dur="1" fill="hold">
                                          <p:stCondLst>
                                            <p:cond delay="0"/>
                                          </p:stCondLst>
                                        </p:cTn>
                                        <p:tgtEl>
                                          <p:spTgt spid="95"/>
                                        </p:tgtEl>
                                        <p:attrNameLst>
                                          <p:attrName>style.visibility</p:attrName>
                                        </p:attrNameLst>
                                      </p:cBhvr>
                                      <p:to>
                                        <p:strVal val="visible"/>
                                      </p:to>
                                    </p:set>
                                    <p:animEffect transition="in" filter="dissolve">
                                      <p:cBhvr>
                                        <p:cTn id="60" dur="500"/>
                                        <p:tgtEl>
                                          <p:spTgt spid="95"/>
                                        </p:tgtEl>
                                      </p:cBhvr>
                                    </p:animEffect>
                                  </p:childTnLst>
                                </p:cTn>
                              </p:par>
                              <p:par>
                                <p:cTn id="61" presetID="9" presetClass="entr" presetSubtype="0" fill="hold" nodeType="withEffect">
                                  <p:stCondLst>
                                    <p:cond delay="0"/>
                                  </p:stCondLst>
                                  <p:childTnLst>
                                    <p:set>
                                      <p:cBhvr>
                                        <p:cTn id="62" dur="1" fill="hold">
                                          <p:stCondLst>
                                            <p:cond delay="0"/>
                                          </p:stCondLst>
                                        </p:cTn>
                                        <p:tgtEl>
                                          <p:spTgt spid="100"/>
                                        </p:tgtEl>
                                        <p:attrNameLst>
                                          <p:attrName>style.visibility</p:attrName>
                                        </p:attrNameLst>
                                      </p:cBhvr>
                                      <p:to>
                                        <p:strVal val="visible"/>
                                      </p:to>
                                    </p:set>
                                    <p:animEffect transition="in" filter="dissolve">
                                      <p:cBhvr>
                                        <p:cTn id="63" dur="500"/>
                                        <p:tgtEl>
                                          <p:spTgt spid="100"/>
                                        </p:tgtEl>
                                      </p:cBhvr>
                                    </p:animEffect>
                                  </p:childTnLst>
                                </p:cTn>
                              </p:par>
                              <p:par>
                                <p:cTn id="64" presetID="9" presetClass="entr" presetSubtype="0" fill="hold" grpId="0" nodeType="withEffect">
                                  <p:stCondLst>
                                    <p:cond delay="0"/>
                                  </p:stCondLst>
                                  <p:childTnLst>
                                    <p:set>
                                      <p:cBhvr>
                                        <p:cTn id="65" dur="1" fill="hold">
                                          <p:stCondLst>
                                            <p:cond delay="0"/>
                                          </p:stCondLst>
                                        </p:cTn>
                                        <p:tgtEl>
                                          <p:spTgt spid="102"/>
                                        </p:tgtEl>
                                        <p:attrNameLst>
                                          <p:attrName>style.visibility</p:attrName>
                                        </p:attrNameLst>
                                      </p:cBhvr>
                                      <p:to>
                                        <p:strVal val="visible"/>
                                      </p:to>
                                    </p:set>
                                    <p:animEffect transition="in" filter="dissolve">
                                      <p:cBhvr>
                                        <p:cTn id="66" dur="500"/>
                                        <p:tgtEl>
                                          <p:spTgt spid="1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 grpId="0"/>
      <p:bldP spid="65" grpId="0"/>
      <p:bldP spid="66" grpId="0"/>
      <p:bldP spid="67" grpId="0"/>
      <p:bldP spid="102" grpId="0"/>
    </p:bld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 name="Rectangle 50"/>
          <p:cNvSpPr/>
          <p:nvPr/>
        </p:nvSpPr>
        <p:spPr>
          <a:xfrm>
            <a:off x="1524000" y="0"/>
            <a:ext cx="9144000" cy="2492896"/>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Rectangle 39"/>
          <p:cNvSpPr/>
          <p:nvPr/>
        </p:nvSpPr>
        <p:spPr>
          <a:xfrm>
            <a:off x="1524000" y="2564904"/>
            <a:ext cx="9144000" cy="4293096"/>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Rectangle 40"/>
          <p:cNvSpPr/>
          <p:nvPr/>
        </p:nvSpPr>
        <p:spPr>
          <a:xfrm>
            <a:off x="1524000" y="2276872"/>
            <a:ext cx="9144000" cy="432048"/>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3" name="Straight Connector 42"/>
          <p:cNvCxnSpPr/>
          <p:nvPr/>
        </p:nvCxnSpPr>
        <p:spPr>
          <a:xfrm>
            <a:off x="1524000" y="2276872"/>
            <a:ext cx="9144000"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sp>
        <p:nvSpPr>
          <p:cNvPr id="44" name="Freeform 43"/>
          <p:cNvSpPr/>
          <p:nvPr/>
        </p:nvSpPr>
        <p:spPr>
          <a:xfrm>
            <a:off x="2423592" y="2780929"/>
            <a:ext cx="7704856" cy="2520280"/>
          </a:xfrm>
          <a:custGeom>
            <a:avLst/>
            <a:gdLst>
              <a:gd name="connsiteX0" fmla="*/ 132413 w 6690610"/>
              <a:gd name="connsiteY0" fmla="*/ 3682584 h 3697574"/>
              <a:gd name="connsiteX1" fmla="*/ 102433 w 6690610"/>
              <a:gd name="connsiteY1" fmla="*/ 519659 h 3697574"/>
              <a:gd name="connsiteX2" fmla="*/ 747010 w 6690610"/>
              <a:gd name="connsiteY2" fmla="*/ 564630 h 3697574"/>
              <a:gd name="connsiteX3" fmla="*/ 1601449 w 6690610"/>
              <a:gd name="connsiteY3" fmla="*/ 234846 h 3697574"/>
              <a:gd name="connsiteX4" fmla="*/ 2081134 w 6690610"/>
              <a:gd name="connsiteY4" fmla="*/ 669561 h 3697574"/>
              <a:gd name="connsiteX5" fmla="*/ 2590800 w 6690610"/>
              <a:gd name="connsiteY5" fmla="*/ 369758 h 3697574"/>
              <a:gd name="connsiteX6" fmla="*/ 3040505 w 6690610"/>
              <a:gd name="connsiteY6" fmla="*/ 729522 h 3697574"/>
              <a:gd name="connsiteX7" fmla="*/ 3595141 w 6690610"/>
              <a:gd name="connsiteY7" fmla="*/ 234846 h 3697574"/>
              <a:gd name="connsiteX8" fmla="*/ 4584492 w 6690610"/>
              <a:gd name="connsiteY8" fmla="*/ 849443 h 3697574"/>
              <a:gd name="connsiteX9" fmla="*/ 5034197 w 6690610"/>
              <a:gd name="connsiteY9" fmla="*/ 324787 h 3697574"/>
              <a:gd name="connsiteX10" fmla="*/ 5708754 w 6690610"/>
              <a:gd name="connsiteY10" fmla="*/ 774492 h 3697574"/>
              <a:gd name="connsiteX11" fmla="*/ 6113488 w 6690610"/>
              <a:gd name="connsiteY11" fmla="*/ 159895 h 3697574"/>
              <a:gd name="connsiteX12" fmla="*/ 6608164 w 6690610"/>
              <a:gd name="connsiteY12" fmla="*/ 684551 h 3697574"/>
              <a:gd name="connsiteX13" fmla="*/ 6608164 w 6690610"/>
              <a:gd name="connsiteY13" fmla="*/ 3697574 h 3697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90610" h="3697574">
                <a:moveTo>
                  <a:pt x="132413" y="3682584"/>
                </a:moveTo>
                <a:cubicBezTo>
                  <a:pt x="66206" y="2360951"/>
                  <a:pt x="0" y="1039318"/>
                  <a:pt x="102433" y="519659"/>
                </a:cubicBezTo>
                <a:cubicBezTo>
                  <a:pt x="204866" y="0"/>
                  <a:pt x="497174" y="612099"/>
                  <a:pt x="747010" y="564630"/>
                </a:cubicBezTo>
                <a:cubicBezTo>
                  <a:pt x="996846" y="517161"/>
                  <a:pt x="1379095" y="217357"/>
                  <a:pt x="1601449" y="234846"/>
                </a:cubicBezTo>
                <a:cubicBezTo>
                  <a:pt x="1823803" y="252335"/>
                  <a:pt x="1916242" y="647076"/>
                  <a:pt x="2081134" y="669561"/>
                </a:cubicBezTo>
                <a:cubicBezTo>
                  <a:pt x="2246026" y="692046"/>
                  <a:pt x="2430905" y="359764"/>
                  <a:pt x="2590800" y="369758"/>
                </a:cubicBezTo>
                <a:cubicBezTo>
                  <a:pt x="2750695" y="379752"/>
                  <a:pt x="2873115" y="752007"/>
                  <a:pt x="3040505" y="729522"/>
                </a:cubicBezTo>
                <a:cubicBezTo>
                  <a:pt x="3207895" y="707037"/>
                  <a:pt x="3337810" y="214859"/>
                  <a:pt x="3595141" y="234846"/>
                </a:cubicBezTo>
                <a:cubicBezTo>
                  <a:pt x="3852472" y="254833"/>
                  <a:pt x="4344649" y="834453"/>
                  <a:pt x="4584492" y="849443"/>
                </a:cubicBezTo>
                <a:cubicBezTo>
                  <a:pt x="4824335" y="864433"/>
                  <a:pt x="4846820" y="337279"/>
                  <a:pt x="5034197" y="324787"/>
                </a:cubicBezTo>
                <a:cubicBezTo>
                  <a:pt x="5221574" y="312295"/>
                  <a:pt x="5528872" y="801974"/>
                  <a:pt x="5708754" y="774492"/>
                </a:cubicBezTo>
                <a:cubicBezTo>
                  <a:pt x="5888636" y="747010"/>
                  <a:pt x="5963587" y="174885"/>
                  <a:pt x="6113488" y="159895"/>
                </a:cubicBezTo>
                <a:cubicBezTo>
                  <a:pt x="6263389" y="144905"/>
                  <a:pt x="6525718" y="94938"/>
                  <a:pt x="6608164" y="684551"/>
                </a:cubicBezTo>
                <a:cubicBezTo>
                  <a:pt x="6690610" y="1274164"/>
                  <a:pt x="6649387" y="2485869"/>
                  <a:pt x="6608164" y="3697574"/>
                </a:cubicBezTo>
              </a:path>
            </a:pathLst>
          </a:custGeom>
          <a:ln w="12700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46" name="Straight Connector 45"/>
          <p:cNvCxnSpPr>
            <a:endCxn id="44" idx="13"/>
          </p:cNvCxnSpPr>
          <p:nvPr/>
        </p:nvCxnSpPr>
        <p:spPr>
          <a:xfrm>
            <a:off x="2567608" y="5301209"/>
            <a:ext cx="7465898" cy="1"/>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44" idx="0"/>
          </p:cNvCxnSpPr>
          <p:nvPr/>
        </p:nvCxnSpPr>
        <p:spPr>
          <a:xfrm flipH="1">
            <a:off x="2567608" y="5290992"/>
            <a:ext cx="8470" cy="1567008"/>
          </a:xfrm>
          <a:prstGeom prst="line">
            <a:avLst/>
          </a:prstGeom>
          <a:ln w="1270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flipH="1">
            <a:off x="10026460" y="5290992"/>
            <a:ext cx="8470" cy="1567008"/>
          </a:xfrm>
          <a:prstGeom prst="line">
            <a:avLst/>
          </a:prstGeom>
          <a:ln w="127000">
            <a:solidFill>
              <a:srgbClr val="FF0000"/>
            </a:solidFill>
          </a:ln>
        </p:spPr>
        <p:style>
          <a:lnRef idx="1">
            <a:schemeClr val="accent1"/>
          </a:lnRef>
          <a:fillRef idx="0">
            <a:schemeClr val="accent1"/>
          </a:fillRef>
          <a:effectRef idx="0">
            <a:schemeClr val="accent1"/>
          </a:effectRef>
          <a:fontRef idx="minor">
            <a:schemeClr val="tx1"/>
          </a:fontRef>
        </p:style>
      </p:cxnSp>
      <p:grpSp>
        <p:nvGrpSpPr>
          <p:cNvPr id="2" name="Group 53"/>
          <p:cNvGrpSpPr/>
          <p:nvPr/>
        </p:nvGrpSpPr>
        <p:grpSpPr>
          <a:xfrm>
            <a:off x="2393612" y="5949280"/>
            <a:ext cx="360040" cy="216024"/>
            <a:chOff x="2411760" y="548680"/>
            <a:chExt cx="1440160" cy="720080"/>
          </a:xfrm>
        </p:grpSpPr>
        <p:cxnSp>
          <p:nvCxnSpPr>
            <p:cNvPr id="52" name="Straight Connector 51"/>
            <p:cNvCxnSpPr/>
            <p:nvPr/>
          </p:nvCxnSpPr>
          <p:spPr>
            <a:xfrm flipV="1">
              <a:off x="241176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flipH="1" flipV="1">
              <a:off x="313184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3" name="Group 54"/>
          <p:cNvGrpSpPr/>
          <p:nvPr/>
        </p:nvGrpSpPr>
        <p:grpSpPr>
          <a:xfrm flipV="1">
            <a:off x="9840416" y="5877272"/>
            <a:ext cx="360040" cy="216024"/>
            <a:chOff x="2411760" y="548680"/>
            <a:chExt cx="1440160" cy="720080"/>
          </a:xfrm>
        </p:grpSpPr>
        <p:cxnSp>
          <p:nvCxnSpPr>
            <p:cNvPr id="56" name="Straight Connector 55"/>
            <p:cNvCxnSpPr/>
            <p:nvPr/>
          </p:nvCxnSpPr>
          <p:spPr>
            <a:xfrm flipV="1">
              <a:off x="241176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flipH="1" flipV="1">
              <a:off x="313184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4" name="Group 57"/>
          <p:cNvGrpSpPr/>
          <p:nvPr/>
        </p:nvGrpSpPr>
        <p:grpSpPr>
          <a:xfrm rot="16200000" flipH="1" flipV="1">
            <a:off x="5807968" y="5202162"/>
            <a:ext cx="360040" cy="216024"/>
            <a:chOff x="2411760" y="548680"/>
            <a:chExt cx="1440160" cy="720080"/>
          </a:xfrm>
        </p:grpSpPr>
        <p:cxnSp>
          <p:nvCxnSpPr>
            <p:cNvPr id="59" name="Straight Connector 58"/>
            <p:cNvCxnSpPr/>
            <p:nvPr/>
          </p:nvCxnSpPr>
          <p:spPr>
            <a:xfrm flipV="1">
              <a:off x="241176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flipH="1" flipV="1">
              <a:off x="313184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5" name="Group 60"/>
          <p:cNvGrpSpPr/>
          <p:nvPr/>
        </p:nvGrpSpPr>
        <p:grpSpPr>
          <a:xfrm rot="16200000" flipH="1" flipV="1">
            <a:off x="5673058" y="3155958"/>
            <a:ext cx="360040" cy="216024"/>
            <a:chOff x="2411760" y="548680"/>
            <a:chExt cx="1440160" cy="720080"/>
          </a:xfrm>
        </p:grpSpPr>
        <p:cxnSp>
          <p:nvCxnSpPr>
            <p:cNvPr id="62" name="Straight Connector 61"/>
            <p:cNvCxnSpPr/>
            <p:nvPr/>
          </p:nvCxnSpPr>
          <p:spPr>
            <a:xfrm flipV="1">
              <a:off x="241176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flipH="1" flipV="1">
              <a:off x="313184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grpSp>
      <p:sp>
        <p:nvSpPr>
          <p:cNvPr id="65" name="TextBox 64"/>
          <p:cNvSpPr txBox="1"/>
          <p:nvPr/>
        </p:nvSpPr>
        <p:spPr>
          <a:xfrm>
            <a:off x="7392144" y="3789040"/>
            <a:ext cx="2520280" cy="1569660"/>
          </a:xfrm>
          <a:prstGeom prst="rect">
            <a:avLst/>
          </a:prstGeom>
          <a:noFill/>
        </p:spPr>
        <p:txBody>
          <a:bodyPr wrap="square" rtlCol="0">
            <a:spAutoFit/>
          </a:bodyPr>
          <a:lstStyle/>
          <a:p>
            <a:r>
              <a:rPr lang="en-GB" sz="2400" dirty="0"/>
              <a:t>More blood flows through capillaries close to surface of the skin</a:t>
            </a:r>
          </a:p>
        </p:txBody>
      </p:sp>
      <p:sp>
        <p:nvSpPr>
          <p:cNvPr id="67" name="TextBox 66"/>
          <p:cNvSpPr txBox="1"/>
          <p:nvPr/>
        </p:nvSpPr>
        <p:spPr>
          <a:xfrm>
            <a:off x="3287688" y="3861049"/>
            <a:ext cx="3384376" cy="1200329"/>
          </a:xfrm>
          <a:prstGeom prst="rect">
            <a:avLst/>
          </a:prstGeom>
          <a:noFill/>
        </p:spPr>
        <p:txBody>
          <a:bodyPr wrap="square" rtlCol="0">
            <a:spAutoFit/>
          </a:bodyPr>
          <a:lstStyle/>
          <a:p>
            <a:r>
              <a:rPr lang="en-GB" sz="2400" dirty="0"/>
              <a:t>Smooth muscle in wall of arteriole relaxes and arteriole </a:t>
            </a:r>
            <a:r>
              <a:rPr lang="en-GB" sz="2400" i="1" dirty="0"/>
              <a:t>dilates</a:t>
            </a:r>
            <a:endParaRPr lang="en-GB" sz="2400" dirty="0"/>
          </a:p>
        </p:txBody>
      </p:sp>
      <p:cxnSp>
        <p:nvCxnSpPr>
          <p:cNvPr id="69" name="Straight Arrow Connector 68"/>
          <p:cNvCxnSpPr/>
          <p:nvPr/>
        </p:nvCxnSpPr>
        <p:spPr>
          <a:xfrm flipH="1">
            <a:off x="2567608" y="4725145"/>
            <a:ext cx="720080" cy="432049"/>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3" name="Straight Arrow Connector 72"/>
          <p:cNvCxnSpPr/>
          <p:nvPr/>
        </p:nvCxnSpPr>
        <p:spPr>
          <a:xfrm flipH="1" flipV="1">
            <a:off x="7968208" y="3364250"/>
            <a:ext cx="360040" cy="496798"/>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7" name="Straight Arrow Connector 76"/>
          <p:cNvCxnSpPr/>
          <p:nvPr/>
        </p:nvCxnSpPr>
        <p:spPr>
          <a:xfrm flipV="1">
            <a:off x="3521924" y="2306852"/>
            <a:ext cx="0" cy="720080"/>
          </a:xfrm>
          <a:prstGeom prst="straightConnector1">
            <a:avLst/>
          </a:prstGeom>
          <a:ln w="76200">
            <a:solidFill>
              <a:schemeClr val="accent6">
                <a:lumMod val="75000"/>
              </a:schemeClr>
            </a:solidFill>
            <a:prstDash val="solid"/>
            <a:tailEnd type="arrow"/>
          </a:ln>
        </p:spPr>
        <p:style>
          <a:lnRef idx="1">
            <a:schemeClr val="accent1"/>
          </a:lnRef>
          <a:fillRef idx="0">
            <a:schemeClr val="accent1"/>
          </a:fillRef>
          <a:effectRef idx="0">
            <a:schemeClr val="accent1"/>
          </a:effectRef>
          <a:fontRef idx="minor">
            <a:schemeClr val="tx1"/>
          </a:fontRef>
        </p:style>
      </p:cxnSp>
      <p:cxnSp>
        <p:nvCxnSpPr>
          <p:cNvPr id="79" name="Straight Arrow Connector 78"/>
          <p:cNvCxnSpPr/>
          <p:nvPr/>
        </p:nvCxnSpPr>
        <p:spPr>
          <a:xfrm flipV="1">
            <a:off x="9336360" y="2276872"/>
            <a:ext cx="0" cy="720080"/>
          </a:xfrm>
          <a:prstGeom prst="straightConnector1">
            <a:avLst/>
          </a:prstGeom>
          <a:ln w="76200">
            <a:solidFill>
              <a:schemeClr val="accent6">
                <a:lumMod val="75000"/>
              </a:schemeClr>
            </a:solidFill>
            <a:prstDash val="solid"/>
            <a:tailEnd type="arrow"/>
          </a:ln>
        </p:spPr>
        <p:style>
          <a:lnRef idx="1">
            <a:schemeClr val="accent1"/>
          </a:lnRef>
          <a:fillRef idx="0">
            <a:schemeClr val="accent1"/>
          </a:fillRef>
          <a:effectRef idx="0">
            <a:schemeClr val="accent1"/>
          </a:effectRef>
          <a:fontRef idx="minor">
            <a:schemeClr val="tx1"/>
          </a:fontRef>
        </p:style>
      </p:cxnSp>
      <p:cxnSp>
        <p:nvCxnSpPr>
          <p:cNvPr id="80" name="Straight Arrow Connector 79"/>
          <p:cNvCxnSpPr/>
          <p:nvPr/>
        </p:nvCxnSpPr>
        <p:spPr>
          <a:xfrm flipV="1">
            <a:off x="7464152" y="2276872"/>
            <a:ext cx="0" cy="720080"/>
          </a:xfrm>
          <a:prstGeom prst="straightConnector1">
            <a:avLst/>
          </a:prstGeom>
          <a:ln w="76200">
            <a:solidFill>
              <a:schemeClr val="accent6">
                <a:lumMod val="75000"/>
              </a:schemeClr>
            </a:solidFill>
            <a:prstDash val="solid"/>
            <a:tailEnd type="arrow"/>
          </a:ln>
        </p:spPr>
        <p:style>
          <a:lnRef idx="1">
            <a:schemeClr val="accent1"/>
          </a:lnRef>
          <a:fillRef idx="0">
            <a:schemeClr val="accent1"/>
          </a:fillRef>
          <a:effectRef idx="0">
            <a:schemeClr val="accent1"/>
          </a:effectRef>
          <a:fontRef idx="minor">
            <a:schemeClr val="tx1"/>
          </a:fontRef>
        </p:style>
      </p:cxnSp>
      <p:cxnSp>
        <p:nvCxnSpPr>
          <p:cNvPr id="81" name="Straight Arrow Connector 80"/>
          <p:cNvCxnSpPr/>
          <p:nvPr/>
        </p:nvCxnSpPr>
        <p:spPr>
          <a:xfrm flipV="1">
            <a:off x="5447928" y="2276872"/>
            <a:ext cx="0" cy="720080"/>
          </a:xfrm>
          <a:prstGeom prst="straightConnector1">
            <a:avLst/>
          </a:prstGeom>
          <a:ln w="76200">
            <a:solidFill>
              <a:schemeClr val="accent6">
                <a:lumMod val="75000"/>
              </a:schemeClr>
            </a:solidFill>
            <a:prstDash val="solid"/>
            <a:tailEnd type="arrow"/>
          </a:ln>
        </p:spPr>
        <p:style>
          <a:lnRef idx="1">
            <a:schemeClr val="accent1"/>
          </a:lnRef>
          <a:fillRef idx="0">
            <a:schemeClr val="accent1"/>
          </a:fillRef>
          <a:effectRef idx="0">
            <a:schemeClr val="accent1"/>
          </a:effectRef>
          <a:fontRef idx="minor">
            <a:schemeClr val="tx1"/>
          </a:fontRef>
        </p:style>
      </p:cxnSp>
      <p:grpSp>
        <p:nvGrpSpPr>
          <p:cNvPr id="6" name="Group 85"/>
          <p:cNvGrpSpPr/>
          <p:nvPr/>
        </p:nvGrpSpPr>
        <p:grpSpPr>
          <a:xfrm rot="16386420">
            <a:off x="2660939" y="1071750"/>
            <a:ext cx="1377024" cy="1331770"/>
            <a:chOff x="1357754" y="-443393"/>
            <a:chExt cx="2156155" cy="2509146"/>
          </a:xfrm>
        </p:grpSpPr>
        <p:sp>
          <p:nvSpPr>
            <p:cNvPr id="83" name="Freeform 82"/>
            <p:cNvSpPr/>
            <p:nvPr/>
          </p:nvSpPr>
          <p:spPr>
            <a:xfrm>
              <a:off x="1600047" y="1195353"/>
              <a:ext cx="1913862"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76200">
              <a:solidFill>
                <a:schemeClr val="accent6">
                  <a:lumMod val="75000"/>
                </a:schemeClr>
              </a:solidFill>
              <a:prstDash val="solid"/>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4" name="Freeform 83"/>
            <p:cNvSpPr/>
            <p:nvPr/>
          </p:nvSpPr>
          <p:spPr>
            <a:xfrm rot="18731212" flipV="1">
              <a:off x="1301575" y="433267"/>
              <a:ext cx="1913865"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76200">
              <a:solidFill>
                <a:schemeClr val="accent6">
                  <a:lumMod val="75000"/>
                </a:schemeClr>
              </a:solidFill>
              <a:prstDash val="solid"/>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5" name="Freeform 84"/>
            <p:cNvSpPr/>
            <p:nvPr/>
          </p:nvSpPr>
          <p:spPr>
            <a:xfrm rot="13332218" flipH="1" flipV="1">
              <a:off x="1357754" y="1905208"/>
              <a:ext cx="1913864"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76200">
              <a:solidFill>
                <a:schemeClr val="accent6">
                  <a:lumMod val="75000"/>
                </a:schemeClr>
              </a:solidFill>
              <a:prstDash val="solid"/>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7" name="Group 86"/>
          <p:cNvGrpSpPr/>
          <p:nvPr/>
        </p:nvGrpSpPr>
        <p:grpSpPr>
          <a:xfrm rot="16386420">
            <a:off x="4574489" y="1071321"/>
            <a:ext cx="1377024" cy="1332583"/>
            <a:chOff x="1357754" y="-444925"/>
            <a:chExt cx="2156155" cy="2510678"/>
          </a:xfrm>
        </p:grpSpPr>
        <p:sp>
          <p:nvSpPr>
            <p:cNvPr id="88" name="Freeform 87"/>
            <p:cNvSpPr/>
            <p:nvPr/>
          </p:nvSpPr>
          <p:spPr>
            <a:xfrm>
              <a:off x="1600047" y="1195353"/>
              <a:ext cx="1913862"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76200">
              <a:solidFill>
                <a:schemeClr val="accent6">
                  <a:lumMod val="75000"/>
                </a:schemeClr>
              </a:solidFill>
              <a:prstDash val="solid"/>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9" name="Freeform 88"/>
            <p:cNvSpPr/>
            <p:nvPr/>
          </p:nvSpPr>
          <p:spPr>
            <a:xfrm rot="18731212" flipV="1">
              <a:off x="1325012" y="431735"/>
              <a:ext cx="1913865"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76200">
              <a:solidFill>
                <a:schemeClr val="accent6">
                  <a:lumMod val="75000"/>
                </a:schemeClr>
              </a:solidFill>
              <a:prstDash val="solid"/>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0" name="Freeform 89"/>
            <p:cNvSpPr/>
            <p:nvPr/>
          </p:nvSpPr>
          <p:spPr>
            <a:xfrm rot="13332218" flipH="1" flipV="1">
              <a:off x="1357754" y="1905208"/>
              <a:ext cx="1913864"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76200">
              <a:solidFill>
                <a:schemeClr val="accent6">
                  <a:lumMod val="75000"/>
                </a:schemeClr>
              </a:solidFill>
              <a:prstDash val="solid"/>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8" name="Group 90"/>
          <p:cNvGrpSpPr/>
          <p:nvPr/>
        </p:nvGrpSpPr>
        <p:grpSpPr>
          <a:xfrm rot="16386420">
            <a:off x="6543322" y="1050090"/>
            <a:ext cx="1377024" cy="1315989"/>
            <a:chOff x="1357754" y="-413662"/>
            <a:chExt cx="2156155" cy="2479415"/>
          </a:xfrm>
        </p:grpSpPr>
        <p:sp>
          <p:nvSpPr>
            <p:cNvPr id="92" name="Freeform 91"/>
            <p:cNvSpPr/>
            <p:nvPr/>
          </p:nvSpPr>
          <p:spPr>
            <a:xfrm>
              <a:off x="1600047" y="1195353"/>
              <a:ext cx="1913862"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76200">
              <a:solidFill>
                <a:schemeClr val="accent6">
                  <a:lumMod val="75000"/>
                </a:schemeClr>
              </a:solidFill>
              <a:prstDash val="solid"/>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3" name="Freeform 92"/>
            <p:cNvSpPr/>
            <p:nvPr/>
          </p:nvSpPr>
          <p:spPr>
            <a:xfrm rot="18731212" flipV="1">
              <a:off x="1279411" y="462998"/>
              <a:ext cx="1913866"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76200">
              <a:solidFill>
                <a:schemeClr val="accent6">
                  <a:lumMod val="75000"/>
                </a:schemeClr>
              </a:solidFill>
              <a:prstDash val="solid"/>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4" name="Freeform 93"/>
            <p:cNvSpPr/>
            <p:nvPr/>
          </p:nvSpPr>
          <p:spPr>
            <a:xfrm rot="13332218" flipH="1" flipV="1">
              <a:off x="1357754" y="1905208"/>
              <a:ext cx="1913864"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76200">
              <a:solidFill>
                <a:schemeClr val="accent6">
                  <a:lumMod val="75000"/>
                </a:schemeClr>
              </a:solidFill>
              <a:prstDash val="solid"/>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9" name="Group 94"/>
          <p:cNvGrpSpPr/>
          <p:nvPr/>
        </p:nvGrpSpPr>
        <p:grpSpPr>
          <a:xfrm rot="16386420">
            <a:off x="8457152" y="1049660"/>
            <a:ext cx="1377024" cy="1316802"/>
            <a:chOff x="1357754" y="-415193"/>
            <a:chExt cx="2156155" cy="2480946"/>
          </a:xfrm>
        </p:grpSpPr>
        <p:sp>
          <p:nvSpPr>
            <p:cNvPr id="96" name="Freeform 95"/>
            <p:cNvSpPr/>
            <p:nvPr/>
          </p:nvSpPr>
          <p:spPr>
            <a:xfrm>
              <a:off x="1600047" y="1195353"/>
              <a:ext cx="1913862"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76200">
              <a:solidFill>
                <a:schemeClr val="accent6">
                  <a:lumMod val="75000"/>
                </a:schemeClr>
              </a:solidFill>
              <a:prstDash val="solid"/>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7" name="Freeform 96"/>
            <p:cNvSpPr/>
            <p:nvPr/>
          </p:nvSpPr>
          <p:spPr>
            <a:xfrm rot="18731212" flipV="1">
              <a:off x="1302848" y="461467"/>
              <a:ext cx="1913866"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76200">
              <a:solidFill>
                <a:schemeClr val="accent6">
                  <a:lumMod val="75000"/>
                </a:schemeClr>
              </a:solidFill>
              <a:prstDash val="solid"/>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8" name="Freeform 97"/>
            <p:cNvSpPr/>
            <p:nvPr/>
          </p:nvSpPr>
          <p:spPr>
            <a:xfrm rot="13332218" flipH="1" flipV="1">
              <a:off x="1357754" y="1905208"/>
              <a:ext cx="1913864"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76200">
              <a:solidFill>
                <a:schemeClr val="accent6">
                  <a:lumMod val="75000"/>
                </a:schemeClr>
              </a:solidFill>
              <a:prstDash val="solid"/>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sp>
        <p:nvSpPr>
          <p:cNvPr id="54" name="TextBox 53"/>
          <p:cNvSpPr txBox="1"/>
          <p:nvPr/>
        </p:nvSpPr>
        <p:spPr>
          <a:xfrm>
            <a:off x="2028056" y="0"/>
            <a:ext cx="5927200" cy="523220"/>
          </a:xfrm>
          <a:prstGeom prst="rect">
            <a:avLst/>
          </a:prstGeom>
          <a:noFill/>
        </p:spPr>
        <p:txBody>
          <a:bodyPr wrap="none" rtlCol="0">
            <a:spAutoFit/>
          </a:bodyPr>
          <a:lstStyle/>
          <a:p>
            <a:r>
              <a:rPr lang="en-GB" sz="2800" dirty="0"/>
              <a:t>If body temperature </a:t>
            </a:r>
            <a:r>
              <a:rPr lang="en-GB" sz="2800" i="1" dirty="0"/>
              <a:t>rises</a:t>
            </a:r>
            <a:r>
              <a:rPr lang="en-GB" sz="2800" dirty="0"/>
              <a:t> this triggers...</a:t>
            </a:r>
            <a:endParaRPr lang="en-GB" sz="2800" i="1" dirty="0"/>
          </a:p>
        </p:txBody>
      </p:sp>
      <p:sp>
        <p:nvSpPr>
          <p:cNvPr id="55" name="TextBox 54"/>
          <p:cNvSpPr txBox="1"/>
          <p:nvPr/>
        </p:nvSpPr>
        <p:spPr>
          <a:xfrm>
            <a:off x="7914190" y="0"/>
            <a:ext cx="2358274" cy="523220"/>
          </a:xfrm>
          <a:prstGeom prst="rect">
            <a:avLst/>
          </a:prstGeom>
          <a:noFill/>
        </p:spPr>
        <p:txBody>
          <a:bodyPr wrap="none" rtlCol="0">
            <a:spAutoFit/>
          </a:bodyPr>
          <a:lstStyle/>
          <a:p>
            <a:r>
              <a:rPr lang="en-GB" sz="2800" dirty="0"/>
              <a:t>VASODILATION</a:t>
            </a:r>
          </a:p>
        </p:txBody>
      </p:sp>
      <p:sp>
        <p:nvSpPr>
          <p:cNvPr id="58" name="TextBox 57"/>
          <p:cNvSpPr txBox="1"/>
          <p:nvPr/>
        </p:nvSpPr>
        <p:spPr>
          <a:xfrm>
            <a:off x="3521617" y="574968"/>
            <a:ext cx="5618589" cy="523220"/>
          </a:xfrm>
          <a:prstGeom prst="rect">
            <a:avLst/>
          </a:prstGeom>
          <a:noFill/>
        </p:spPr>
        <p:txBody>
          <a:bodyPr wrap="none" rtlCol="0">
            <a:spAutoFit/>
          </a:bodyPr>
          <a:lstStyle/>
          <a:p>
            <a:r>
              <a:rPr lang="en-GB" sz="2800" dirty="0">
                <a:solidFill>
                  <a:srgbClr val="FF0000"/>
                </a:solidFill>
              </a:rPr>
              <a:t>Rate of heat loss from body </a:t>
            </a:r>
            <a:r>
              <a:rPr lang="en-GB" sz="2800" i="1" dirty="0">
                <a:solidFill>
                  <a:srgbClr val="FF0000"/>
                </a:solidFill>
              </a:rPr>
              <a:t>increases</a:t>
            </a:r>
            <a:endParaRPr lang="en-GB" sz="2800" dirty="0">
              <a:solidFill>
                <a:srgbClr val="FF0000"/>
              </a:solidFill>
            </a:endParaRPr>
          </a:p>
        </p:txBody>
      </p:sp>
      <p:sp>
        <p:nvSpPr>
          <p:cNvPr id="72" name="TextBox 71"/>
          <p:cNvSpPr txBox="1"/>
          <p:nvPr/>
        </p:nvSpPr>
        <p:spPr>
          <a:xfrm>
            <a:off x="5879976" y="5733257"/>
            <a:ext cx="3672408" cy="830997"/>
          </a:xfrm>
          <a:prstGeom prst="rect">
            <a:avLst/>
          </a:prstGeom>
          <a:noFill/>
        </p:spPr>
        <p:txBody>
          <a:bodyPr wrap="square" rtlCol="0">
            <a:spAutoFit/>
          </a:bodyPr>
          <a:lstStyle/>
          <a:p>
            <a:r>
              <a:rPr lang="en-GB" sz="2400" dirty="0"/>
              <a:t>Less blood flows through the shunt vessel</a:t>
            </a:r>
          </a:p>
        </p:txBody>
      </p:sp>
      <p:cxnSp>
        <p:nvCxnSpPr>
          <p:cNvPr id="74" name="Straight Arrow Connector 73"/>
          <p:cNvCxnSpPr/>
          <p:nvPr/>
        </p:nvCxnSpPr>
        <p:spPr>
          <a:xfrm flipH="1" flipV="1">
            <a:off x="6456040" y="5308466"/>
            <a:ext cx="360040" cy="496798"/>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4"/>
                                        </p:tgtEl>
                                        <p:attrNameLst>
                                          <p:attrName>style.visibility</p:attrName>
                                        </p:attrNameLst>
                                      </p:cBhvr>
                                      <p:to>
                                        <p:strVal val="visible"/>
                                      </p:to>
                                    </p:set>
                                    <p:animEffect transition="in" filter="dissolve">
                                      <p:cBhvr>
                                        <p:cTn id="7" dur="500"/>
                                        <p:tgtEl>
                                          <p:spTgt spid="5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55"/>
                                        </p:tgtEl>
                                        <p:attrNameLst>
                                          <p:attrName>style.visibility</p:attrName>
                                        </p:attrNameLst>
                                      </p:cBhvr>
                                      <p:to>
                                        <p:strVal val="visible"/>
                                      </p:to>
                                    </p:set>
                                    <p:animEffect transition="in" filter="dissolve">
                                      <p:cBhvr>
                                        <p:cTn id="12" dur="500"/>
                                        <p:tgtEl>
                                          <p:spTgt spid="5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69"/>
                                        </p:tgtEl>
                                        <p:attrNameLst>
                                          <p:attrName>style.visibility</p:attrName>
                                        </p:attrNameLst>
                                      </p:cBhvr>
                                      <p:to>
                                        <p:strVal val="visible"/>
                                      </p:to>
                                    </p:set>
                                    <p:animEffect transition="in" filter="dissolve">
                                      <p:cBhvr>
                                        <p:cTn id="17" dur="500"/>
                                        <p:tgtEl>
                                          <p:spTgt spid="69"/>
                                        </p:tgtEl>
                                      </p:cBhvr>
                                    </p:animEffect>
                                  </p:childTnLst>
                                </p:cTn>
                              </p:par>
                              <p:par>
                                <p:cTn id="18" presetID="9" presetClass="entr" presetSubtype="0" fill="hold" grpId="0" nodeType="withEffect">
                                  <p:stCondLst>
                                    <p:cond delay="0"/>
                                  </p:stCondLst>
                                  <p:childTnLst>
                                    <p:set>
                                      <p:cBhvr>
                                        <p:cTn id="19" dur="1" fill="hold">
                                          <p:stCondLst>
                                            <p:cond delay="0"/>
                                          </p:stCondLst>
                                        </p:cTn>
                                        <p:tgtEl>
                                          <p:spTgt spid="67"/>
                                        </p:tgtEl>
                                        <p:attrNameLst>
                                          <p:attrName>style.visibility</p:attrName>
                                        </p:attrNameLst>
                                      </p:cBhvr>
                                      <p:to>
                                        <p:strVal val="visible"/>
                                      </p:to>
                                    </p:set>
                                    <p:animEffect transition="in" filter="dissolve">
                                      <p:cBhvr>
                                        <p:cTn id="20" dur="500"/>
                                        <p:tgtEl>
                                          <p:spTgt spid="67"/>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grpId="0" nodeType="clickEffect">
                                  <p:stCondLst>
                                    <p:cond delay="0"/>
                                  </p:stCondLst>
                                  <p:childTnLst>
                                    <p:set>
                                      <p:cBhvr>
                                        <p:cTn id="24" dur="1" fill="hold">
                                          <p:stCondLst>
                                            <p:cond delay="0"/>
                                          </p:stCondLst>
                                        </p:cTn>
                                        <p:tgtEl>
                                          <p:spTgt spid="65"/>
                                        </p:tgtEl>
                                        <p:attrNameLst>
                                          <p:attrName>style.visibility</p:attrName>
                                        </p:attrNameLst>
                                      </p:cBhvr>
                                      <p:to>
                                        <p:strVal val="visible"/>
                                      </p:to>
                                    </p:set>
                                    <p:animEffect transition="in" filter="dissolve">
                                      <p:cBhvr>
                                        <p:cTn id="25" dur="500"/>
                                        <p:tgtEl>
                                          <p:spTgt spid="65"/>
                                        </p:tgtEl>
                                      </p:cBhvr>
                                    </p:animEffect>
                                  </p:childTnLst>
                                </p:cTn>
                              </p:par>
                              <p:par>
                                <p:cTn id="26" presetID="9" presetClass="entr" presetSubtype="0" fill="hold" nodeType="withEffect">
                                  <p:stCondLst>
                                    <p:cond delay="0"/>
                                  </p:stCondLst>
                                  <p:childTnLst>
                                    <p:set>
                                      <p:cBhvr>
                                        <p:cTn id="27" dur="1" fill="hold">
                                          <p:stCondLst>
                                            <p:cond delay="0"/>
                                          </p:stCondLst>
                                        </p:cTn>
                                        <p:tgtEl>
                                          <p:spTgt spid="73"/>
                                        </p:tgtEl>
                                        <p:attrNameLst>
                                          <p:attrName>style.visibility</p:attrName>
                                        </p:attrNameLst>
                                      </p:cBhvr>
                                      <p:to>
                                        <p:strVal val="visible"/>
                                      </p:to>
                                    </p:set>
                                    <p:animEffect transition="in" filter="dissolve">
                                      <p:cBhvr>
                                        <p:cTn id="28" dur="500"/>
                                        <p:tgtEl>
                                          <p:spTgt spid="73"/>
                                        </p:tgtEl>
                                      </p:cBhvr>
                                    </p:animEffect>
                                  </p:childTnLst>
                                </p:cTn>
                              </p:par>
                            </p:childTnLst>
                          </p:cTn>
                        </p:par>
                      </p:childTnLst>
                    </p:cTn>
                  </p:par>
                  <p:par>
                    <p:cTn id="29" fill="hold">
                      <p:stCondLst>
                        <p:cond delay="indefinite"/>
                      </p:stCondLst>
                      <p:childTnLst>
                        <p:par>
                          <p:cTn id="30" fill="hold">
                            <p:stCondLst>
                              <p:cond delay="0"/>
                            </p:stCondLst>
                            <p:childTnLst>
                              <p:par>
                                <p:cTn id="31" presetID="9" presetClass="entr" presetSubtype="0" fill="hold" grpId="0" nodeType="clickEffect">
                                  <p:stCondLst>
                                    <p:cond delay="0"/>
                                  </p:stCondLst>
                                  <p:childTnLst>
                                    <p:set>
                                      <p:cBhvr>
                                        <p:cTn id="32" dur="1" fill="hold">
                                          <p:stCondLst>
                                            <p:cond delay="0"/>
                                          </p:stCondLst>
                                        </p:cTn>
                                        <p:tgtEl>
                                          <p:spTgt spid="72"/>
                                        </p:tgtEl>
                                        <p:attrNameLst>
                                          <p:attrName>style.visibility</p:attrName>
                                        </p:attrNameLst>
                                      </p:cBhvr>
                                      <p:to>
                                        <p:strVal val="visible"/>
                                      </p:to>
                                    </p:set>
                                    <p:animEffect transition="in" filter="dissolve">
                                      <p:cBhvr>
                                        <p:cTn id="33" dur="500"/>
                                        <p:tgtEl>
                                          <p:spTgt spid="72"/>
                                        </p:tgtEl>
                                      </p:cBhvr>
                                    </p:animEffect>
                                  </p:childTnLst>
                                </p:cTn>
                              </p:par>
                              <p:par>
                                <p:cTn id="34" presetID="9" presetClass="entr" presetSubtype="0" fill="hold" nodeType="withEffect">
                                  <p:stCondLst>
                                    <p:cond delay="0"/>
                                  </p:stCondLst>
                                  <p:childTnLst>
                                    <p:set>
                                      <p:cBhvr>
                                        <p:cTn id="35" dur="1" fill="hold">
                                          <p:stCondLst>
                                            <p:cond delay="0"/>
                                          </p:stCondLst>
                                        </p:cTn>
                                        <p:tgtEl>
                                          <p:spTgt spid="74"/>
                                        </p:tgtEl>
                                        <p:attrNameLst>
                                          <p:attrName>style.visibility</p:attrName>
                                        </p:attrNameLst>
                                      </p:cBhvr>
                                      <p:to>
                                        <p:strVal val="visible"/>
                                      </p:to>
                                    </p:set>
                                    <p:animEffect transition="in" filter="dissolve">
                                      <p:cBhvr>
                                        <p:cTn id="36" dur="500"/>
                                        <p:tgtEl>
                                          <p:spTgt spid="74"/>
                                        </p:tgtEl>
                                      </p:cBhvr>
                                    </p:animEffect>
                                  </p:childTnLst>
                                </p:cTn>
                              </p:par>
                            </p:childTnLst>
                          </p:cTn>
                        </p:par>
                      </p:childTnLst>
                    </p:cTn>
                  </p:par>
                  <p:par>
                    <p:cTn id="37" fill="hold">
                      <p:stCondLst>
                        <p:cond delay="indefinite"/>
                      </p:stCondLst>
                      <p:childTnLst>
                        <p:par>
                          <p:cTn id="38" fill="hold">
                            <p:stCondLst>
                              <p:cond delay="0"/>
                            </p:stCondLst>
                            <p:childTnLst>
                              <p:par>
                                <p:cTn id="39" presetID="9" presetClass="entr" presetSubtype="0" fill="hold" grpId="0" nodeType="clickEffect">
                                  <p:stCondLst>
                                    <p:cond delay="0"/>
                                  </p:stCondLst>
                                  <p:childTnLst>
                                    <p:set>
                                      <p:cBhvr>
                                        <p:cTn id="40" dur="1" fill="hold">
                                          <p:stCondLst>
                                            <p:cond delay="0"/>
                                          </p:stCondLst>
                                        </p:cTn>
                                        <p:tgtEl>
                                          <p:spTgt spid="58"/>
                                        </p:tgtEl>
                                        <p:attrNameLst>
                                          <p:attrName>style.visibility</p:attrName>
                                        </p:attrNameLst>
                                      </p:cBhvr>
                                      <p:to>
                                        <p:strVal val="visible"/>
                                      </p:to>
                                    </p:set>
                                    <p:animEffect transition="in" filter="dissolve">
                                      <p:cBhvr>
                                        <p:cTn id="41" dur="500"/>
                                        <p:tgtEl>
                                          <p:spTgt spid="58"/>
                                        </p:tgtEl>
                                      </p:cBhvr>
                                    </p:animEffect>
                                  </p:childTnLst>
                                </p:cTn>
                              </p:par>
                              <p:par>
                                <p:cTn id="42" presetID="9" presetClass="entr" presetSubtype="0" fill="hold" nodeType="withEffect">
                                  <p:stCondLst>
                                    <p:cond delay="0"/>
                                  </p:stCondLst>
                                  <p:childTnLst>
                                    <p:set>
                                      <p:cBhvr>
                                        <p:cTn id="43" dur="1" fill="hold">
                                          <p:stCondLst>
                                            <p:cond delay="0"/>
                                          </p:stCondLst>
                                        </p:cTn>
                                        <p:tgtEl>
                                          <p:spTgt spid="6"/>
                                        </p:tgtEl>
                                        <p:attrNameLst>
                                          <p:attrName>style.visibility</p:attrName>
                                        </p:attrNameLst>
                                      </p:cBhvr>
                                      <p:to>
                                        <p:strVal val="visible"/>
                                      </p:to>
                                    </p:set>
                                    <p:animEffect transition="in" filter="dissolve">
                                      <p:cBhvr>
                                        <p:cTn id="44" dur="500"/>
                                        <p:tgtEl>
                                          <p:spTgt spid="6"/>
                                        </p:tgtEl>
                                      </p:cBhvr>
                                    </p:animEffect>
                                  </p:childTnLst>
                                </p:cTn>
                              </p:par>
                              <p:par>
                                <p:cTn id="45" presetID="9" presetClass="entr" presetSubtype="0" fill="hold" nodeType="with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dissolve">
                                      <p:cBhvr>
                                        <p:cTn id="47" dur="500"/>
                                        <p:tgtEl>
                                          <p:spTgt spid="7"/>
                                        </p:tgtEl>
                                      </p:cBhvr>
                                    </p:animEffect>
                                  </p:childTnLst>
                                </p:cTn>
                              </p:par>
                              <p:par>
                                <p:cTn id="48" presetID="9" presetClass="entr" presetSubtype="0" fill="hold" nodeType="withEffect">
                                  <p:stCondLst>
                                    <p:cond delay="0"/>
                                  </p:stCondLst>
                                  <p:childTnLst>
                                    <p:set>
                                      <p:cBhvr>
                                        <p:cTn id="49" dur="1" fill="hold">
                                          <p:stCondLst>
                                            <p:cond delay="0"/>
                                          </p:stCondLst>
                                        </p:cTn>
                                        <p:tgtEl>
                                          <p:spTgt spid="8"/>
                                        </p:tgtEl>
                                        <p:attrNameLst>
                                          <p:attrName>style.visibility</p:attrName>
                                        </p:attrNameLst>
                                      </p:cBhvr>
                                      <p:to>
                                        <p:strVal val="visible"/>
                                      </p:to>
                                    </p:set>
                                    <p:animEffect transition="in" filter="dissolve">
                                      <p:cBhvr>
                                        <p:cTn id="50" dur="500"/>
                                        <p:tgtEl>
                                          <p:spTgt spid="8"/>
                                        </p:tgtEl>
                                      </p:cBhvr>
                                    </p:animEffect>
                                  </p:childTnLst>
                                </p:cTn>
                              </p:par>
                              <p:par>
                                <p:cTn id="51" presetID="9" presetClass="entr" presetSubtype="0" fill="hold" nodeType="withEffect">
                                  <p:stCondLst>
                                    <p:cond delay="0"/>
                                  </p:stCondLst>
                                  <p:childTnLst>
                                    <p:set>
                                      <p:cBhvr>
                                        <p:cTn id="52" dur="1" fill="hold">
                                          <p:stCondLst>
                                            <p:cond delay="0"/>
                                          </p:stCondLst>
                                        </p:cTn>
                                        <p:tgtEl>
                                          <p:spTgt spid="9"/>
                                        </p:tgtEl>
                                        <p:attrNameLst>
                                          <p:attrName>style.visibility</p:attrName>
                                        </p:attrNameLst>
                                      </p:cBhvr>
                                      <p:to>
                                        <p:strVal val="visible"/>
                                      </p:to>
                                    </p:set>
                                    <p:animEffect transition="in" filter="dissolve">
                                      <p:cBhvr>
                                        <p:cTn id="53" dur="500"/>
                                        <p:tgtEl>
                                          <p:spTgt spid="9"/>
                                        </p:tgtEl>
                                      </p:cBhvr>
                                    </p:animEffect>
                                  </p:childTnLst>
                                </p:cTn>
                              </p:par>
                              <p:par>
                                <p:cTn id="54" presetID="9" presetClass="entr" presetSubtype="0" fill="hold" nodeType="withEffect">
                                  <p:stCondLst>
                                    <p:cond delay="0"/>
                                  </p:stCondLst>
                                  <p:childTnLst>
                                    <p:set>
                                      <p:cBhvr>
                                        <p:cTn id="55" dur="1" fill="hold">
                                          <p:stCondLst>
                                            <p:cond delay="0"/>
                                          </p:stCondLst>
                                        </p:cTn>
                                        <p:tgtEl>
                                          <p:spTgt spid="79"/>
                                        </p:tgtEl>
                                        <p:attrNameLst>
                                          <p:attrName>style.visibility</p:attrName>
                                        </p:attrNameLst>
                                      </p:cBhvr>
                                      <p:to>
                                        <p:strVal val="visible"/>
                                      </p:to>
                                    </p:set>
                                    <p:animEffect transition="in" filter="dissolve">
                                      <p:cBhvr>
                                        <p:cTn id="56" dur="500"/>
                                        <p:tgtEl>
                                          <p:spTgt spid="79"/>
                                        </p:tgtEl>
                                      </p:cBhvr>
                                    </p:animEffect>
                                  </p:childTnLst>
                                </p:cTn>
                              </p:par>
                              <p:par>
                                <p:cTn id="57" presetID="9" presetClass="entr" presetSubtype="0" fill="hold" nodeType="withEffect">
                                  <p:stCondLst>
                                    <p:cond delay="0"/>
                                  </p:stCondLst>
                                  <p:childTnLst>
                                    <p:set>
                                      <p:cBhvr>
                                        <p:cTn id="58" dur="1" fill="hold">
                                          <p:stCondLst>
                                            <p:cond delay="0"/>
                                          </p:stCondLst>
                                        </p:cTn>
                                        <p:tgtEl>
                                          <p:spTgt spid="80"/>
                                        </p:tgtEl>
                                        <p:attrNameLst>
                                          <p:attrName>style.visibility</p:attrName>
                                        </p:attrNameLst>
                                      </p:cBhvr>
                                      <p:to>
                                        <p:strVal val="visible"/>
                                      </p:to>
                                    </p:set>
                                    <p:animEffect transition="in" filter="dissolve">
                                      <p:cBhvr>
                                        <p:cTn id="59" dur="500"/>
                                        <p:tgtEl>
                                          <p:spTgt spid="80"/>
                                        </p:tgtEl>
                                      </p:cBhvr>
                                    </p:animEffect>
                                  </p:childTnLst>
                                </p:cTn>
                              </p:par>
                              <p:par>
                                <p:cTn id="60" presetID="9" presetClass="entr" presetSubtype="0" fill="hold" nodeType="withEffect">
                                  <p:stCondLst>
                                    <p:cond delay="0"/>
                                  </p:stCondLst>
                                  <p:childTnLst>
                                    <p:set>
                                      <p:cBhvr>
                                        <p:cTn id="61" dur="1" fill="hold">
                                          <p:stCondLst>
                                            <p:cond delay="0"/>
                                          </p:stCondLst>
                                        </p:cTn>
                                        <p:tgtEl>
                                          <p:spTgt spid="81"/>
                                        </p:tgtEl>
                                        <p:attrNameLst>
                                          <p:attrName>style.visibility</p:attrName>
                                        </p:attrNameLst>
                                      </p:cBhvr>
                                      <p:to>
                                        <p:strVal val="visible"/>
                                      </p:to>
                                    </p:set>
                                    <p:animEffect transition="in" filter="dissolve">
                                      <p:cBhvr>
                                        <p:cTn id="62" dur="500"/>
                                        <p:tgtEl>
                                          <p:spTgt spid="81"/>
                                        </p:tgtEl>
                                      </p:cBhvr>
                                    </p:animEffect>
                                  </p:childTnLst>
                                </p:cTn>
                              </p:par>
                              <p:par>
                                <p:cTn id="63" presetID="9" presetClass="entr" presetSubtype="0" fill="hold" nodeType="withEffect">
                                  <p:stCondLst>
                                    <p:cond delay="0"/>
                                  </p:stCondLst>
                                  <p:childTnLst>
                                    <p:set>
                                      <p:cBhvr>
                                        <p:cTn id="64" dur="1" fill="hold">
                                          <p:stCondLst>
                                            <p:cond delay="0"/>
                                          </p:stCondLst>
                                        </p:cTn>
                                        <p:tgtEl>
                                          <p:spTgt spid="77"/>
                                        </p:tgtEl>
                                        <p:attrNameLst>
                                          <p:attrName>style.visibility</p:attrName>
                                        </p:attrNameLst>
                                      </p:cBhvr>
                                      <p:to>
                                        <p:strVal val="visible"/>
                                      </p:to>
                                    </p:set>
                                    <p:animEffect transition="in" filter="dissolve">
                                      <p:cBhvr>
                                        <p:cTn id="65" dur="500"/>
                                        <p:tgtEl>
                                          <p:spTgt spid="7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 grpId="0"/>
      <p:bldP spid="67" grpId="0"/>
      <p:bldP spid="54" grpId="0"/>
      <p:bldP spid="55" grpId="0"/>
      <p:bldP spid="58" grpId="0"/>
      <p:bldP spid="72" grpId="0"/>
    </p:bld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 name="Rectangle 50"/>
          <p:cNvSpPr/>
          <p:nvPr/>
        </p:nvSpPr>
        <p:spPr>
          <a:xfrm>
            <a:off x="1524000" y="0"/>
            <a:ext cx="9144000" cy="2564904"/>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Rectangle 39"/>
          <p:cNvSpPr/>
          <p:nvPr/>
        </p:nvSpPr>
        <p:spPr>
          <a:xfrm>
            <a:off x="1524000" y="2564904"/>
            <a:ext cx="9144000" cy="4293096"/>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Rectangle 40"/>
          <p:cNvSpPr/>
          <p:nvPr/>
        </p:nvSpPr>
        <p:spPr>
          <a:xfrm>
            <a:off x="1524000" y="2276872"/>
            <a:ext cx="9144000" cy="432048"/>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3" name="Straight Connector 42"/>
          <p:cNvCxnSpPr/>
          <p:nvPr/>
        </p:nvCxnSpPr>
        <p:spPr>
          <a:xfrm>
            <a:off x="1524000" y="2276872"/>
            <a:ext cx="9144000"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sp>
        <p:nvSpPr>
          <p:cNvPr id="44" name="Freeform 43"/>
          <p:cNvSpPr/>
          <p:nvPr/>
        </p:nvSpPr>
        <p:spPr>
          <a:xfrm>
            <a:off x="2423592" y="2780929"/>
            <a:ext cx="7704856" cy="2520280"/>
          </a:xfrm>
          <a:custGeom>
            <a:avLst/>
            <a:gdLst>
              <a:gd name="connsiteX0" fmla="*/ 132413 w 6690610"/>
              <a:gd name="connsiteY0" fmla="*/ 3682584 h 3697574"/>
              <a:gd name="connsiteX1" fmla="*/ 102433 w 6690610"/>
              <a:gd name="connsiteY1" fmla="*/ 519659 h 3697574"/>
              <a:gd name="connsiteX2" fmla="*/ 747010 w 6690610"/>
              <a:gd name="connsiteY2" fmla="*/ 564630 h 3697574"/>
              <a:gd name="connsiteX3" fmla="*/ 1601449 w 6690610"/>
              <a:gd name="connsiteY3" fmla="*/ 234846 h 3697574"/>
              <a:gd name="connsiteX4" fmla="*/ 2081134 w 6690610"/>
              <a:gd name="connsiteY4" fmla="*/ 669561 h 3697574"/>
              <a:gd name="connsiteX5" fmla="*/ 2590800 w 6690610"/>
              <a:gd name="connsiteY5" fmla="*/ 369758 h 3697574"/>
              <a:gd name="connsiteX6" fmla="*/ 3040505 w 6690610"/>
              <a:gd name="connsiteY6" fmla="*/ 729522 h 3697574"/>
              <a:gd name="connsiteX7" fmla="*/ 3595141 w 6690610"/>
              <a:gd name="connsiteY7" fmla="*/ 234846 h 3697574"/>
              <a:gd name="connsiteX8" fmla="*/ 4584492 w 6690610"/>
              <a:gd name="connsiteY8" fmla="*/ 849443 h 3697574"/>
              <a:gd name="connsiteX9" fmla="*/ 5034197 w 6690610"/>
              <a:gd name="connsiteY9" fmla="*/ 324787 h 3697574"/>
              <a:gd name="connsiteX10" fmla="*/ 5708754 w 6690610"/>
              <a:gd name="connsiteY10" fmla="*/ 774492 h 3697574"/>
              <a:gd name="connsiteX11" fmla="*/ 6113488 w 6690610"/>
              <a:gd name="connsiteY11" fmla="*/ 159895 h 3697574"/>
              <a:gd name="connsiteX12" fmla="*/ 6608164 w 6690610"/>
              <a:gd name="connsiteY12" fmla="*/ 684551 h 3697574"/>
              <a:gd name="connsiteX13" fmla="*/ 6608164 w 6690610"/>
              <a:gd name="connsiteY13" fmla="*/ 3697574 h 3697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90610" h="3697574">
                <a:moveTo>
                  <a:pt x="132413" y="3682584"/>
                </a:moveTo>
                <a:cubicBezTo>
                  <a:pt x="66206" y="2360951"/>
                  <a:pt x="0" y="1039318"/>
                  <a:pt x="102433" y="519659"/>
                </a:cubicBezTo>
                <a:cubicBezTo>
                  <a:pt x="204866" y="0"/>
                  <a:pt x="497174" y="612099"/>
                  <a:pt x="747010" y="564630"/>
                </a:cubicBezTo>
                <a:cubicBezTo>
                  <a:pt x="996846" y="517161"/>
                  <a:pt x="1379095" y="217357"/>
                  <a:pt x="1601449" y="234846"/>
                </a:cubicBezTo>
                <a:cubicBezTo>
                  <a:pt x="1823803" y="252335"/>
                  <a:pt x="1916242" y="647076"/>
                  <a:pt x="2081134" y="669561"/>
                </a:cubicBezTo>
                <a:cubicBezTo>
                  <a:pt x="2246026" y="692046"/>
                  <a:pt x="2430905" y="359764"/>
                  <a:pt x="2590800" y="369758"/>
                </a:cubicBezTo>
                <a:cubicBezTo>
                  <a:pt x="2750695" y="379752"/>
                  <a:pt x="2873115" y="752007"/>
                  <a:pt x="3040505" y="729522"/>
                </a:cubicBezTo>
                <a:cubicBezTo>
                  <a:pt x="3207895" y="707037"/>
                  <a:pt x="3337810" y="214859"/>
                  <a:pt x="3595141" y="234846"/>
                </a:cubicBezTo>
                <a:cubicBezTo>
                  <a:pt x="3852472" y="254833"/>
                  <a:pt x="4344649" y="834453"/>
                  <a:pt x="4584492" y="849443"/>
                </a:cubicBezTo>
                <a:cubicBezTo>
                  <a:pt x="4824335" y="864433"/>
                  <a:pt x="4846820" y="337279"/>
                  <a:pt x="5034197" y="324787"/>
                </a:cubicBezTo>
                <a:cubicBezTo>
                  <a:pt x="5221574" y="312295"/>
                  <a:pt x="5528872" y="801974"/>
                  <a:pt x="5708754" y="774492"/>
                </a:cubicBezTo>
                <a:cubicBezTo>
                  <a:pt x="5888636" y="747010"/>
                  <a:pt x="5963587" y="174885"/>
                  <a:pt x="6113488" y="159895"/>
                </a:cubicBezTo>
                <a:cubicBezTo>
                  <a:pt x="6263389" y="144905"/>
                  <a:pt x="6525718" y="94938"/>
                  <a:pt x="6608164" y="684551"/>
                </a:cubicBezTo>
                <a:cubicBezTo>
                  <a:pt x="6690610" y="1274164"/>
                  <a:pt x="6649387" y="2485869"/>
                  <a:pt x="6608164" y="3697574"/>
                </a:cubicBezTo>
              </a:path>
            </a:pathLst>
          </a:cu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46" name="Straight Connector 45"/>
          <p:cNvCxnSpPr>
            <a:endCxn id="44" idx="13"/>
          </p:cNvCxnSpPr>
          <p:nvPr/>
        </p:nvCxnSpPr>
        <p:spPr>
          <a:xfrm>
            <a:off x="2567608" y="5301209"/>
            <a:ext cx="7465898" cy="1"/>
          </a:xfrm>
          <a:prstGeom prst="line">
            <a:avLst/>
          </a:prstGeom>
          <a:ln w="1270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49" name="Straight Connector 48"/>
          <p:cNvCxnSpPr>
            <a:stCxn id="44" idx="0"/>
          </p:cNvCxnSpPr>
          <p:nvPr/>
        </p:nvCxnSpPr>
        <p:spPr>
          <a:xfrm flipH="1">
            <a:off x="2567608" y="5290992"/>
            <a:ext cx="8470" cy="1567008"/>
          </a:xfrm>
          <a:prstGeom prst="line">
            <a:avLst/>
          </a:prstGeom>
          <a:ln w="1270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flipH="1">
            <a:off x="10026460" y="5290992"/>
            <a:ext cx="8470" cy="1567008"/>
          </a:xfrm>
          <a:prstGeom prst="line">
            <a:avLst/>
          </a:prstGeom>
          <a:ln w="127000">
            <a:solidFill>
              <a:srgbClr val="FF0000"/>
            </a:solidFill>
          </a:ln>
        </p:spPr>
        <p:style>
          <a:lnRef idx="1">
            <a:schemeClr val="accent1"/>
          </a:lnRef>
          <a:fillRef idx="0">
            <a:schemeClr val="accent1"/>
          </a:fillRef>
          <a:effectRef idx="0">
            <a:schemeClr val="accent1"/>
          </a:effectRef>
          <a:fontRef idx="minor">
            <a:schemeClr val="tx1"/>
          </a:fontRef>
        </p:style>
      </p:cxnSp>
      <p:grpSp>
        <p:nvGrpSpPr>
          <p:cNvPr id="2" name="Group 53"/>
          <p:cNvGrpSpPr/>
          <p:nvPr/>
        </p:nvGrpSpPr>
        <p:grpSpPr>
          <a:xfrm>
            <a:off x="2393612" y="5949280"/>
            <a:ext cx="360040" cy="216024"/>
            <a:chOff x="2411760" y="548680"/>
            <a:chExt cx="1440160" cy="720080"/>
          </a:xfrm>
        </p:grpSpPr>
        <p:cxnSp>
          <p:nvCxnSpPr>
            <p:cNvPr id="52" name="Straight Connector 51"/>
            <p:cNvCxnSpPr/>
            <p:nvPr/>
          </p:nvCxnSpPr>
          <p:spPr>
            <a:xfrm flipV="1">
              <a:off x="241176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flipH="1" flipV="1">
              <a:off x="313184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3" name="Group 54"/>
          <p:cNvGrpSpPr/>
          <p:nvPr/>
        </p:nvGrpSpPr>
        <p:grpSpPr>
          <a:xfrm flipV="1">
            <a:off x="9840416" y="5877272"/>
            <a:ext cx="360040" cy="216024"/>
            <a:chOff x="2411760" y="548680"/>
            <a:chExt cx="1440160" cy="720080"/>
          </a:xfrm>
        </p:grpSpPr>
        <p:cxnSp>
          <p:nvCxnSpPr>
            <p:cNvPr id="56" name="Straight Connector 55"/>
            <p:cNvCxnSpPr/>
            <p:nvPr/>
          </p:nvCxnSpPr>
          <p:spPr>
            <a:xfrm flipV="1">
              <a:off x="241176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flipH="1" flipV="1">
              <a:off x="313184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4" name="Group 57"/>
          <p:cNvGrpSpPr/>
          <p:nvPr/>
        </p:nvGrpSpPr>
        <p:grpSpPr>
          <a:xfrm rot="16200000" flipH="1" flipV="1">
            <a:off x="5807968" y="5202162"/>
            <a:ext cx="360040" cy="216024"/>
            <a:chOff x="2411760" y="548680"/>
            <a:chExt cx="1440160" cy="720080"/>
          </a:xfrm>
        </p:grpSpPr>
        <p:cxnSp>
          <p:nvCxnSpPr>
            <p:cNvPr id="59" name="Straight Connector 58"/>
            <p:cNvCxnSpPr/>
            <p:nvPr/>
          </p:nvCxnSpPr>
          <p:spPr>
            <a:xfrm flipV="1">
              <a:off x="241176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flipH="1" flipV="1">
              <a:off x="313184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grpSp>
      <p:grpSp>
        <p:nvGrpSpPr>
          <p:cNvPr id="5" name="Group 60"/>
          <p:cNvGrpSpPr/>
          <p:nvPr/>
        </p:nvGrpSpPr>
        <p:grpSpPr>
          <a:xfrm rot="16200000" flipH="1" flipV="1">
            <a:off x="5673058" y="3155958"/>
            <a:ext cx="360040" cy="216024"/>
            <a:chOff x="2411760" y="548680"/>
            <a:chExt cx="1440160" cy="720080"/>
          </a:xfrm>
        </p:grpSpPr>
        <p:cxnSp>
          <p:nvCxnSpPr>
            <p:cNvPr id="62" name="Straight Connector 61"/>
            <p:cNvCxnSpPr/>
            <p:nvPr/>
          </p:nvCxnSpPr>
          <p:spPr>
            <a:xfrm flipV="1">
              <a:off x="241176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flipH="1" flipV="1">
              <a:off x="3131840" y="548680"/>
              <a:ext cx="720080" cy="72008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grpSp>
      <p:sp>
        <p:nvSpPr>
          <p:cNvPr id="65" name="TextBox 64"/>
          <p:cNvSpPr txBox="1"/>
          <p:nvPr/>
        </p:nvSpPr>
        <p:spPr>
          <a:xfrm>
            <a:off x="7392144" y="3789041"/>
            <a:ext cx="2520280" cy="1200329"/>
          </a:xfrm>
          <a:prstGeom prst="rect">
            <a:avLst/>
          </a:prstGeom>
          <a:noFill/>
        </p:spPr>
        <p:txBody>
          <a:bodyPr wrap="square" rtlCol="0">
            <a:spAutoFit/>
          </a:bodyPr>
          <a:lstStyle/>
          <a:p>
            <a:r>
              <a:rPr lang="en-GB" sz="2400" dirty="0"/>
              <a:t>Less blood flows close to surface of skin</a:t>
            </a:r>
          </a:p>
        </p:txBody>
      </p:sp>
      <p:sp>
        <p:nvSpPr>
          <p:cNvPr id="66" name="TextBox 65"/>
          <p:cNvSpPr txBox="1"/>
          <p:nvPr/>
        </p:nvSpPr>
        <p:spPr>
          <a:xfrm>
            <a:off x="5231904" y="5847656"/>
            <a:ext cx="4032448" cy="830997"/>
          </a:xfrm>
          <a:prstGeom prst="rect">
            <a:avLst/>
          </a:prstGeom>
          <a:noFill/>
        </p:spPr>
        <p:txBody>
          <a:bodyPr wrap="square" rtlCol="0">
            <a:spAutoFit/>
          </a:bodyPr>
          <a:lstStyle/>
          <a:p>
            <a:r>
              <a:rPr lang="en-GB" sz="2400" dirty="0"/>
              <a:t>More blood is shunted away from surface of skin</a:t>
            </a:r>
          </a:p>
        </p:txBody>
      </p:sp>
      <p:sp>
        <p:nvSpPr>
          <p:cNvPr id="67" name="TextBox 66"/>
          <p:cNvSpPr txBox="1"/>
          <p:nvPr/>
        </p:nvSpPr>
        <p:spPr>
          <a:xfrm>
            <a:off x="3071664" y="3573017"/>
            <a:ext cx="3384376" cy="1200329"/>
          </a:xfrm>
          <a:prstGeom prst="rect">
            <a:avLst/>
          </a:prstGeom>
          <a:noFill/>
        </p:spPr>
        <p:txBody>
          <a:bodyPr wrap="square" rtlCol="0">
            <a:spAutoFit/>
          </a:bodyPr>
          <a:lstStyle/>
          <a:p>
            <a:r>
              <a:rPr lang="en-GB" sz="2400" dirty="0"/>
              <a:t>Smooth muscle in wall of arteriole contracts which </a:t>
            </a:r>
            <a:r>
              <a:rPr lang="en-GB" sz="2400" i="1" dirty="0"/>
              <a:t>constricts</a:t>
            </a:r>
            <a:r>
              <a:rPr lang="en-GB" sz="2400" dirty="0"/>
              <a:t> the lumen</a:t>
            </a:r>
          </a:p>
        </p:txBody>
      </p:sp>
      <p:cxnSp>
        <p:nvCxnSpPr>
          <p:cNvPr id="69" name="Straight Arrow Connector 68"/>
          <p:cNvCxnSpPr>
            <a:stCxn id="67" idx="1"/>
          </p:cNvCxnSpPr>
          <p:nvPr/>
        </p:nvCxnSpPr>
        <p:spPr>
          <a:xfrm flipH="1">
            <a:off x="2567608" y="4173182"/>
            <a:ext cx="504056" cy="984011"/>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3" name="Straight Arrow Connector 72"/>
          <p:cNvCxnSpPr/>
          <p:nvPr/>
        </p:nvCxnSpPr>
        <p:spPr>
          <a:xfrm flipH="1" flipV="1">
            <a:off x="7968208" y="3364250"/>
            <a:ext cx="360040" cy="496798"/>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5" name="Straight Arrow Connector 74"/>
          <p:cNvCxnSpPr>
            <a:stCxn id="66" idx="0"/>
          </p:cNvCxnSpPr>
          <p:nvPr/>
        </p:nvCxnSpPr>
        <p:spPr>
          <a:xfrm flipV="1">
            <a:off x="7248128" y="5373217"/>
            <a:ext cx="576064" cy="474439"/>
          </a:xfrm>
          <a:prstGeom prst="straightConnector1">
            <a:avLst/>
          </a:prstGeom>
          <a:ln w="28575">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7" name="Straight Arrow Connector 76"/>
          <p:cNvCxnSpPr/>
          <p:nvPr/>
        </p:nvCxnSpPr>
        <p:spPr>
          <a:xfrm flipV="1">
            <a:off x="3521924" y="2306852"/>
            <a:ext cx="0" cy="720080"/>
          </a:xfrm>
          <a:prstGeom prst="straightConnector1">
            <a:avLst/>
          </a:prstGeom>
          <a:ln w="12700">
            <a:solidFill>
              <a:schemeClr val="accent6">
                <a:lumMod val="75000"/>
              </a:schemeClr>
            </a:solidFill>
            <a:prstDash val="sysDot"/>
            <a:tailEnd type="arrow"/>
          </a:ln>
        </p:spPr>
        <p:style>
          <a:lnRef idx="1">
            <a:schemeClr val="accent1"/>
          </a:lnRef>
          <a:fillRef idx="0">
            <a:schemeClr val="accent1"/>
          </a:fillRef>
          <a:effectRef idx="0">
            <a:schemeClr val="accent1"/>
          </a:effectRef>
          <a:fontRef idx="minor">
            <a:schemeClr val="tx1"/>
          </a:fontRef>
        </p:style>
      </p:cxnSp>
      <p:cxnSp>
        <p:nvCxnSpPr>
          <p:cNvPr id="79" name="Straight Arrow Connector 78"/>
          <p:cNvCxnSpPr/>
          <p:nvPr/>
        </p:nvCxnSpPr>
        <p:spPr>
          <a:xfrm flipV="1">
            <a:off x="9336360" y="2276872"/>
            <a:ext cx="0" cy="720080"/>
          </a:xfrm>
          <a:prstGeom prst="straightConnector1">
            <a:avLst/>
          </a:prstGeom>
          <a:ln w="12700">
            <a:solidFill>
              <a:schemeClr val="accent6">
                <a:lumMod val="75000"/>
              </a:schemeClr>
            </a:solidFill>
            <a:prstDash val="sysDot"/>
            <a:tailEnd type="arrow"/>
          </a:ln>
        </p:spPr>
        <p:style>
          <a:lnRef idx="1">
            <a:schemeClr val="accent1"/>
          </a:lnRef>
          <a:fillRef idx="0">
            <a:schemeClr val="accent1"/>
          </a:fillRef>
          <a:effectRef idx="0">
            <a:schemeClr val="accent1"/>
          </a:effectRef>
          <a:fontRef idx="minor">
            <a:schemeClr val="tx1"/>
          </a:fontRef>
        </p:style>
      </p:cxnSp>
      <p:cxnSp>
        <p:nvCxnSpPr>
          <p:cNvPr id="80" name="Straight Arrow Connector 79"/>
          <p:cNvCxnSpPr/>
          <p:nvPr/>
        </p:nvCxnSpPr>
        <p:spPr>
          <a:xfrm flipV="1">
            <a:off x="7464152" y="2276872"/>
            <a:ext cx="0" cy="720080"/>
          </a:xfrm>
          <a:prstGeom prst="straightConnector1">
            <a:avLst/>
          </a:prstGeom>
          <a:ln w="12700">
            <a:solidFill>
              <a:schemeClr val="accent6">
                <a:lumMod val="75000"/>
              </a:schemeClr>
            </a:solidFill>
            <a:prstDash val="sysDot"/>
            <a:tailEnd type="arrow"/>
          </a:ln>
        </p:spPr>
        <p:style>
          <a:lnRef idx="1">
            <a:schemeClr val="accent1"/>
          </a:lnRef>
          <a:fillRef idx="0">
            <a:schemeClr val="accent1"/>
          </a:fillRef>
          <a:effectRef idx="0">
            <a:schemeClr val="accent1"/>
          </a:effectRef>
          <a:fontRef idx="minor">
            <a:schemeClr val="tx1"/>
          </a:fontRef>
        </p:style>
      </p:cxnSp>
      <p:cxnSp>
        <p:nvCxnSpPr>
          <p:cNvPr id="81" name="Straight Arrow Connector 80"/>
          <p:cNvCxnSpPr/>
          <p:nvPr/>
        </p:nvCxnSpPr>
        <p:spPr>
          <a:xfrm flipV="1">
            <a:off x="5447928" y="2276872"/>
            <a:ext cx="0" cy="720080"/>
          </a:xfrm>
          <a:prstGeom prst="straightConnector1">
            <a:avLst/>
          </a:prstGeom>
          <a:ln w="12700">
            <a:solidFill>
              <a:schemeClr val="accent6">
                <a:lumMod val="75000"/>
              </a:schemeClr>
            </a:solidFill>
            <a:prstDash val="sysDot"/>
            <a:tailEnd type="arrow"/>
          </a:ln>
        </p:spPr>
        <p:style>
          <a:lnRef idx="1">
            <a:schemeClr val="accent1"/>
          </a:lnRef>
          <a:fillRef idx="0">
            <a:schemeClr val="accent1"/>
          </a:fillRef>
          <a:effectRef idx="0">
            <a:schemeClr val="accent1"/>
          </a:effectRef>
          <a:fontRef idx="minor">
            <a:schemeClr val="tx1"/>
          </a:fontRef>
        </p:style>
      </p:cxnSp>
      <p:grpSp>
        <p:nvGrpSpPr>
          <p:cNvPr id="6" name="Group 85"/>
          <p:cNvGrpSpPr/>
          <p:nvPr/>
        </p:nvGrpSpPr>
        <p:grpSpPr>
          <a:xfrm rot="16386420">
            <a:off x="2668818" y="1080070"/>
            <a:ext cx="1377024" cy="1315989"/>
            <a:chOff x="1357754" y="-413662"/>
            <a:chExt cx="2156155" cy="2479415"/>
          </a:xfrm>
        </p:grpSpPr>
        <p:sp>
          <p:nvSpPr>
            <p:cNvPr id="83" name="Freeform 82"/>
            <p:cNvSpPr/>
            <p:nvPr/>
          </p:nvSpPr>
          <p:spPr>
            <a:xfrm>
              <a:off x="1600047" y="1195353"/>
              <a:ext cx="1913862"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127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4" name="Freeform 83"/>
            <p:cNvSpPr/>
            <p:nvPr/>
          </p:nvSpPr>
          <p:spPr>
            <a:xfrm rot="18731212" flipV="1">
              <a:off x="1279411" y="462998"/>
              <a:ext cx="1913866"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127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5" name="Freeform 84"/>
            <p:cNvSpPr/>
            <p:nvPr/>
          </p:nvSpPr>
          <p:spPr>
            <a:xfrm rot="13332218" flipH="1" flipV="1">
              <a:off x="1357754" y="1905208"/>
              <a:ext cx="1913864"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127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7" name="Group 86"/>
          <p:cNvGrpSpPr/>
          <p:nvPr/>
        </p:nvGrpSpPr>
        <p:grpSpPr>
          <a:xfrm rot="16386420">
            <a:off x="4537398" y="1079639"/>
            <a:ext cx="1377024" cy="1316802"/>
            <a:chOff x="1357754" y="-415193"/>
            <a:chExt cx="2156155" cy="2480946"/>
          </a:xfrm>
        </p:grpSpPr>
        <p:sp>
          <p:nvSpPr>
            <p:cNvPr id="88" name="Freeform 87"/>
            <p:cNvSpPr/>
            <p:nvPr/>
          </p:nvSpPr>
          <p:spPr>
            <a:xfrm>
              <a:off x="1600047" y="1195353"/>
              <a:ext cx="1913862"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127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9" name="Freeform 88"/>
            <p:cNvSpPr/>
            <p:nvPr/>
          </p:nvSpPr>
          <p:spPr>
            <a:xfrm rot="18731212" flipV="1">
              <a:off x="1302848" y="461467"/>
              <a:ext cx="1913866"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127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0" name="Freeform 89"/>
            <p:cNvSpPr/>
            <p:nvPr/>
          </p:nvSpPr>
          <p:spPr>
            <a:xfrm rot="13332218" flipH="1" flipV="1">
              <a:off x="1357754" y="1905208"/>
              <a:ext cx="1913864"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127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8" name="Group 90"/>
          <p:cNvGrpSpPr/>
          <p:nvPr/>
        </p:nvGrpSpPr>
        <p:grpSpPr>
          <a:xfrm rot="16386420">
            <a:off x="6603731" y="1049728"/>
            <a:ext cx="1377024" cy="1345113"/>
            <a:chOff x="1357754" y="-468533"/>
            <a:chExt cx="2156155" cy="2534286"/>
          </a:xfrm>
        </p:grpSpPr>
        <p:sp>
          <p:nvSpPr>
            <p:cNvPr id="92" name="Freeform 91"/>
            <p:cNvSpPr/>
            <p:nvPr/>
          </p:nvSpPr>
          <p:spPr>
            <a:xfrm>
              <a:off x="1600047" y="1195353"/>
              <a:ext cx="1913862"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127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3" name="Freeform 92"/>
            <p:cNvSpPr/>
            <p:nvPr/>
          </p:nvSpPr>
          <p:spPr>
            <a:xfrm rot="18731212" flipV="1">
              <a:off x="1253430" y="408127"/>
              <a:ext cx="1913866"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127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4" name="Freeform 93"/>
            <p:cNvSpPr/>
            <p:nvPr/>
          </p:nvSpPr>
          <p:spPr>
            <a:xfrm rot="13332218" flipH="1" flipV="1">
              <a:off x="1357754" y="1905208"/>
              <a:ext cx="1913864"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127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9" name="Group 94"/>
          <p:cNvGrpSpPr/>
          <p:nvPr/>
        </p:nvGrpSpPr>
        <p:grpSpPr>
          <a:xfrm rot="16386420">
            <a:off x="8457558" y="1050090"/>
            <a:ext cx="1377024" cy="1315989"/>
            <a:chOff x="1357754" y="-413662"/>
            <a:chExt cx="2156155" cy="2479415"/>
          </a:xfrm>
        </p:grpSpPr>
        <p:sp>
          <p:nvSpPr>
            <p:cNvPr id="96" name="Freeform 95"/>
            <p:cNvSpPr/>
            <p:nvPr/>
          </p:nvSpPr>
          <p:spPr>
            <a:xfrm>
              <a:off x="1600047" y="1195353"/>
              <a:ext cx="1913862"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127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7" name="Freeform 96"/>
            <p:cNvSpPr/>
            <p:nvPr/>
          </p:nvSpPr>
          <p:spPr>
            <a:xfrm rot="18731212" flipV="1">
              <a:off x="1279411" y="462998"/>
              <a:ext cx="1913866"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127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8" name="Freeform 97"/>
            <p:cNvSpPr/>
            <p:nvPr/>
          </p:nvSpPr>
          <p:spPr>
            <a:xfrm rot="13332218" flipH="1" flipV="1">
              <a:off x="1357754" y="1905208"/>
              <a:ext cx="1913864" cy="160545"/>
            </a:xfrm>
            <a:custGeom>
              <a:avLst/>
              <a:gdLst>
                <a:gd name="connsiteX0" fmla="*/ 0 w 5786204"/>
                <a:gd name="connsiteY0" fmla="*/ 712033 h 759501"/>
                <a:gd name="connsiteX1" fmla="*/ 749508 w 5786204"/>
                <a:gd name="connsiteY1" fmla="*/ 7495 h 759501"/>
                <a:gd name="connsiteX2" fmla="*/ 1469036 w 5786204"/>
                <a:gd name="connsiteY2" fmla="*/ 757003 h 759501"/>
                <a:gd name="connsiteX3" fmla="*/ 2173574 w 5786204"/>
                <a:gd name="connsiteY3" fmla="*/ 7495 h 759501"/>
                <a:gd name="connsiteX4" fmla="*/ 2893102 w 5786204"/>
                <a:gd name="connsiteY4" fmla="*/ 757003 h 759501"/>
                <a:gd name="connsiteX5" fmla="*/ 3612630 w 5786204"/>
                <a:gd name="connsiteY5" fmla="*/ 22485 h 759501"/>
                <a:gd name="connsiteX6" fmla="*/ 4407108 w 5786204"/>
                <a:gd name="connsiteY6" fmla="*/ 742013 h 759501"/>
                <a:gd name="connsiteX7" fmla="*/ 5051686 w 5786204"/>
                <a:gd name="connsiteY7" fmla="*/ 37475 h 759501"/>
                <a:gd name="connsiteX8" fmla="*/ 5786204 w 5786204"/>
                <a:gd name="connsiteY8" fmla="*/ 757003 h 759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86204" h="759501">
                  <a:moveTo>
                    <a:pt x="0" y="712033"/>
                  </a:moveTo>
                  <a:cubicBezTo>
                    <a:pt x="252334" y="356016"/>
                    <a:pt x="504669" y="0"/>
                    <a:pt x="749508" y="7495"/>
                  </a:cubicBezTo>
                  <a:cubicBezTo>
                    <a:pt x="994347" y="14990"/>
                    <a:pt x="1231692" y="757003"/>
                    <a:pt x="1469036" y="757003"/>
                  </a:cubicBezTo>
                  <a:cubicBezTo>
                    <a:pt x="1706380" y="757003"/>
                    <a:pt x="1936230" y="7495"/>
                    <a:pt x="2173574" y="7495"/>
                  </a:cubicBezTo>
                  <a:cubicBezTo>
                    <a:pt x="2410918" y="7495"/>
                    <a:pt x="2653259" y="754505"/>
                    <a:pt x="2893102" y="757003"/>
                  </a:cubicBezTo>
                  <a:cubicBezTo>
                    <a:pt x="3132945" y="759501"/>
                    <a:pt x="3360296" y="24983"/>
                    <a:pt x="3612630" y="22485"/>
                  </a:cubicBezTo>
                  <a:cubicBezTo>
                    <a:pt x="3864964" y="19987"/>
                    <a:pt x="4167265" y="739515"/>
                    <a:pt x="4407108" y="742013"/>
                  </a:cubicBezTo>
                  <a:cubicBezTo>
                    <a:pt x="4646951" y="744511"/>
                    <a:pt x="4821837" y="34977"/>
                    <a:pt x="5051686" y="37475"/>
                  </a:cubicBezTo>
                  <a:cubicBezTo>
                    <a:pt x="5281535" y="39973"/>
                    <a:pt x="5533869" y="398488"/>
                    <a:pt x="5786204" y="757003"/>
                  </a:cubicBezTo>
                </a:path>
              </a:pathLst>
            </a:custGeom>
            <a:ln w="12700">
              <a:solidFill>
                <a:schemeClr val="accent6">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sp>
        <p:nvSpPr>
          <p:cNvPr id="54" name="TextBox 53"/>
          <p:cNvSpPr txBox="1"/>
          <p:nvPr/>
        </p:nvSpPr>
        <p:spPr>
          <a:xfrm>
            <a:off x="1559496" y="0"/>
            <a:ext cx="5863528" cy="523220"/>
          </a:xfrm>
          <a:prstGeom prst="rect">
            <a:avLst/>
          </a:prstGeom>
          <a:noFill/>
        </p:spPr>
        <p:txBody>
          <a:bodyPr wrap="none" rtlCol="0">
            <a:spAutoFit/>
          </a:bodyPr>
          <a:lstStyle/>
          <a:p>
            <a:r>
              <a:rPr lang="en-GB" sz="2800" dirty="0"/>
              <a:t>If body temperature </a:t>
            </a:r>
            <a:r>
              <a:rPr lang="en-GB" sz="2800" i="1" dirty="0"/>
              <a:t>falls </a:t>
            </a:r>
            <a:r>
              <a:rPr lang="en-GB" sz="2800" dirty="0"/>
              <a:t>this triggers...</a:t>
            </a:r>
            <a:endParaRPr lang="en-GB" sz="2800" i="1" dirty="0"/>
          </a:p>
        </p:txBody>
      </p:sp>
      <p:sp>
        <p:nvSpPr>
          <p:cNvPr id="55" name="TextBox 54"/>
          <p:cNvSpPr txBox="1"/>
          <p:nvPr/>
        </p:nvSpPr>
        <p:spPr>
          <a:xfrm>
            <a:off x="7445630" y="0"/>
            <a:ext cx="3188822" cy="523220"/>
          </a:xfrm>
          <a:prstGeom prst="rect">
            <a:avLst/>
          </a:prstGeom>
          <a:noFill/>
        </p:spPr>
        <p:txBody>
          <a:bodyPr wrap="none" rtlCol="0">
            <a:spAutoFit/>
          </a:bodyPr>
          <a:lstStyle/>
          <a:p>
            <a:r>
              <a:rPr lang="en-GB" sz="2800" dirty="0"/>
              <a:t>VASOCONSTRICTION</a:t>
            </a:r>
          </a:p>
        </p:txBody>
      </p:sp>
      <p:sp>
        <p:nvSpPr>
          <p:cNvPr id="58" name="TextBox 57"/>
          <p:cNvSpPr txBox="1"/>
          <p:nvPr/>
        </p:nvSpPr>
        <p:spPr>
          <a:xfrm>
            <a:off x="3215681" y="574968"/>
            <a:ext cx="5921365" cy="523220"/>
          </a:xfrm>
          <a:prstGeom prst="rect">
            <a:avLst/>
          </a:prstGeom>
          <a:noFill/>
        </p:spPr>
        <p:txBody>
          <a:bodyPr wrap="none" rtlCol="0">
            <a:spAutoFit/>
          </a:bodyPr>
          <a:lstStyle/>
          <a:p>
            <a:r>
              <a:rPr lang="en-GB" sz="2800" dirty="0">
                <a:solidFill>
                  <a:srgbClr val="0070C0"/>
                </a:solidFill>
              </a:rPr>
              <a:t>Rate of heat loss from body </a:t>
            </a:r>
            <a:r>
              <a:rPr lang="en-GB" sz="2800" i="1" dirty="0">
                <a:solidFill>
                  <a:srgbClr val="0070C0"/>
                </a:solidFill>
              </a:rPr>
              <a:t>DECREASES</a:t>
            </a:r>
            <a:endParaRPr lang="en-GB" sz="2800"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4"/>
                                        </p:tgtEl>
                                        <p:attrNameLst>
                                          <p:attrName>style.visibility</p:attrName>
                                        </p:attrNameLst>
                                      </p:cBhvr>
                                      <p:to>
                                        <p:strVal val="visible"/>
                                      </p:to>
                                    </p:set>
                                    <p:animEffect transition="in" filter="dissolve">
                                      <p:cBhvr>
                                        <p:cTn id="7" dur="500"/>
                                        <p:tgtEl>
                                          <p:spTgt spid="5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55"/>
                                        </p:tgtEl>
                                        <p:attrNameLst>
                                          <p:attrName>style.visibility</p:attrName>
                                        </p:attrNameLst>
                                      </p:cBhvr>
                                      <p:to>
                                        <p:strVal val="visible"/>
                                      </p:to>
                                    </p:set>
                                    <p:animEffect transition="in" filter="dissolve">
                                      <p:cBhvr>
                                        <p:cTn id="12" dur="500"/>
                                        <p:tgtEl>
                                          <p:spTgt spid="5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69"/>
                                        </p:tgtEl>
                                        <p:attrNameLst>
                                          <p:attrName>style.visibility</p:attrName>
                                        </p:attrNameLst>
                                      </p:cBhvr>
                                      <p:to>
                                        <p:strVal val="visible"/>
                                      </p:to>
                                    </p:set>
                                    <p:animEffect transition="in" filter="dissolve">
                                      <p:cBhvr>
                                        <p:cTn id="17" dur="500"/>
                                        <p:tgtEl>
                                          <p:spTgt spid="69"/>
                                        </p:tgtEl>
                                      </p:cBhvr>
                                    </p:animEffect>
                                  </p:childTnLst>
                                </p:cTn>
                              </p:par>
                              <p:par>
                                <p:cTn id="18" presetID="9" presetClass="entr" presetSubtype="0" fill="hold" grpId="0" nodeType="withEffect">
                                  <p:stCondLst>
                                    <p:cond delay="0"/>
                                  </p:stCondLst>
                                  <p:childTnLst>
                                    <p:set>
                                      <p:cBhvr>
                                        <p:cTn id="19" dur="1" fill="hold">
                                          <p:stCondLst>
                                            <p:cond delay="0"/>
                                          </p:stCondLst>
                                        </p:cTn>
                                        <p:tgtEl>
                                          <p:spTgt spid="67"/>
                                        </p:tgtEl>
                                        <p:attrNameLst>
                                          <p:attrName>style.visibility</p:attrName>
                                        </p:attrNameLst>
                                      </p:cBhvr>
                                      <p:to>
                                        <p:strVal val="visible"/>
                                      </p:to>
                                    </p:set>
                                    <p:animEffect transition="in" filter="dissolve">
                                      <p:cBhvr>
                                        <p:cTn id="20" dur="500"/>
                                        <p:tgtEl>
                                          <p:spTgt spid="67"/>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grpId="0" nodeType="clickEffect">
                                  <p:stCondLst>
                                    <p:cond delay="0"/>
                                  </p:stCondLst>
                                  <p:childTnLst>
                                    <p:set>
                                      <p:cBhvr>
                                        <p:cTn id="24" dur="1" fill="hold">
                                          <p:stCondLst>
                                            <p:cond delay="0"/>
                                          </p:stCondLst>
                                        </p:cTn>
                                        <p:tgtEl>
                                          <p:spTgt spid="66"/>
                                        </p:tgtEl>
                                        <p:attrNameLst>
                                          <p:attrName>style.visibility</p:attrName>
                                        </p:attrNameLst>
                                      </p:cBhvr>
                                      <p:to>
                                        <p:strVal val="visible"/>
                                      </p:to>
                                    </p:set>
                                    <p:animEffect transition="in" filter="dissolve">
                                      <p:cBhvr>
                                        <p:cTn id="25" dur="500"/>
                                        <p:tgtEl>
                                          <p:spTgt spid="66"/>
                                        </p:tgtEl>
                                      </p:cBhvr>
                                    </p:animEffect>
                                  </p:childTnLst>
                                </p:cTn>
                              </p:par>
                              <p:par>
                                <p:cTn id="26" presetID="9" presetClass="entr" presetSubtype="0" fill="hold" nodeType="withEffect">
                                  <p:stCondLst>
                                    <p:cond delay="0"/>
                                  </p:stCondLst>
                                  <p:childTnLst>
                                    <p:set>
                                      <p:cBhvr>
                                        <p:cTn id="27" dur="1" fill="hold">
                                          <p:stCondLst>
                                            <p:cond delay="0"/>
                                          </p:stCondLst>
                                        </p:cTn>
                                        <p:tgtEl>
                                          <p:spTgt spid="75"/>
                                        </p:tgtEl>
                                        <p:attrNameLst>
                                          <p:attrName>style.visibility</p:attrName>
                                        </p:attrNameLst>
                                      </p:cBhvr>
                                      <p:to>
                                        <p:strVal val="visible"/>
                                      </p:to>
                                    </p:set>
                                    <p:animEffect transition="in" filter="dissolve">
                                      <p:cBhvr>
                                        <p:cTn id="28" dur="500"/>
                                        <p:tgtEl>
                                          <p:spTgt spid="75"/>
                                        </p:tgtEl>
                                      </p:cBhvr>
                                    </p:animEffect>
                                  </p:childTnLst>
                                </p:cTn>
                              </p:par>
                            </p:childTnLst>
                          </p:cTn>
                        </p:par>
                      </p:childTnLst>
                    </p:cTn>
                  </p:par>
                  <p:par>
                    <p:cTn id="29" fill="hold">
                      <p:stCondLst>
                        <p:cond delay="indefinite"/>
                      </p:stCondLst>
                      <p:childTnLst>
                        <p:par>
                          <p:cTn id="30" fill="hold">
                            <p:stCondLst>
                              <p:cond delay="0"/>
                            </p:stCondLst>
                            <p:childTnLst>
                              <p:par>
                                <p:cTn id="31" presetID="9" presetClass="entr" presetSubtype="0" fill="hold" nodeType="clickEffect">
                                  <p:stCondLst>
                                    <p:cond delay="0"/>
                                  </p:stCondLst>
                                  <p:childTnLst>
                                    <p:set>
                                      <p:cBhvr>
                                        <p:cTn id="32" dur="1" fill="hold">
                                          <p:stCondLst>
                                            <p:cond delay="0"/>
                                          </p:stCondLst>
                                        </p:cTn>
                                        <p:tgtEl>
                                          <p:spTgt spid="73"/>
                                        </p:tgtEl>
                                        <p:attrNameLst>
                                          <p:attrName>style.visibility</p:attrName>
                                        </p:attrNameLst>
                                      </p:cBhvr>
                                      <p:to>
                                        <p:strVal val="visible"/>
                                      </p:to>
                                    </p:set>
                                    <p:animEffect transition="in" filter="dissolve">
                                      <p:cBhvr>
                                        <p:cTn id="33" dur="500"/>
                                        <p:tgtEl>
                                          <p:spTgt spid="73"/>
                                        </p:tgtEl>
                                      </p:cBhvr>
                                    </p:animEffect>
                                  </p:childTnLst>
                                </p:cTn>
                              </p:par>
                              <p:par>
                                <p:cTn id="34" presetID="9" presetClass="entr" presetSubtype="0" fill="hold" grpId="0" nodeType="withEffect">
                                  <p:stCondLst>
                                    <p:cond delay="0"/>
                                  </p:stCondLst>
                                  <p:childTnLst>
                                    <p:set>
                                      <p:cBhvr>
                                        <p:cTn id="35" dur="1" fill="hold">
                                          <p:stCondLst>
                                            <p:cond delay="0"/>
                                          </p:stCondLst>
                                        </p:cTn>
                                        <p:tgtEl>
                                          <p:spTgt spid="65"/>
                                        </p:tgtEl>
                                        <p:attrNameLst>
                                          <p:attrName>style.visibility</p:attrName>
                                        </p:attrNameLst>
                                      </p:cBhvr>
                                      <p:to>
                                        <p:strVal val="visible"/>
                                      </p:to>
                                    </p:set>
                                    <p:animEffect transition="in" filter="dissolve">
                                      <p:cBhvr>
                                        <p:cTn id="36" dur="500"/>
                                        <p:tgtEl>
                                          <p:spTgt spid="65"/>
                                        </p:tgtEl>
                                      </p:cBhvr>
                                    </p:animEffect>
                                  </p:childTnLst>
                                </p:cTn>
                              </p:par>
                            </p:childTnLst>
                          </p:cTn>
                        </p:par>
                      </p:childTnLst>
                    </p:cTn>
                  </p:par>
                  <p:par>
                    <p:cTn id="37" fill="hold">
                      <p:stCondLst>
                        <p:cond delay="indefinite"/>
                      </p:stCondLst>
                      <p:childTnLst>
                        <p:par>
                          <p:cTn id="38" fill="hold">
                            <p:stCondLst>
                              <p:cond delay="0"/>
                            </p:stCondLst>
                            <p:childTnLst>
                              <p:par>
                                <p:cTn id="39" presetID="9" presetClass="entr" presetSubtype="0" fill="hold" grpId="0" nodeType="clickEffect">
                                  <p:stCondLst>
                                    <p:cond delay="0"/>
                                  </p:stCondLst>
                                  <p:childTnLst>
                                    <p:set>
                                      <p:cBhvr>
                                        <p:cTn id="40" dur="1" fill="hold">
                                          <p:stCondLst>
                                            <p:cond delay="0"/>
                                          </p:stCondLst>
                                        </p:cTn>
                                        <p:tgtEl>
                                          <p:spTgt spid="58"/>
                                        </p:tgtEl>
                                        <p:attrNameLst>
                                          <p:attrName>style.visibility</p:attrName>
                                        </p:attrNameLst>
                                      </p:cBhvr>
                                      <p:to>
                                        <p:strVal val="visible"/>
                                      </p:to>
                                    </p:set>
                                    <p:animEffect transition="in" filter="dissolve">
                                      <p:cBhvr>
                                        <p:cTn id="41" dur="500"/>
                                        <p:tgtEl>
                                          <p:spTgt spid="58"/>
                                        </p:tgtEl>
                                      </p:cBhvr>
                                    </p:animEffect>
                                  </p:childTnLst>
                                </p:cTn>
                              </p:par>
                              <p:par>
                                <p:cTn id="42" presetID="9" presetClass="entr" presetSubtype="0" fill="hold" nodeType="withEffect">
                                  <p:stCondLst>
                                    <p:cond delay="0"/>
                                  </p:stCondLst>
                                  <p:childTnLst>
                                    <p:set>
                                      <p:cBhvr>
                                        <p:cTn id="43" dur="1" fill="hold">
                                          <p:stCondLst>
                                            <p:cond delay="0"/>
                                          </p:stCondLst>
                                        </p:cTn>
                                        <p:tgtEl>
                                          <p:spTgt spid="6"/>
                                        </p:tgtEl>
                                        <p:attrNameLst>
                                          <p:attrName>style.visibility</p:attrName>
                                        </p:attrNameLst>
                                      </p:cBhvr>
                                      <p:to>
                                        <p:strVal val="visible"/>
                                      </p:to>
                                    </p:set>
                                    <p:animEffect transition="in" filter="dissolve">
                                      <p:cBhvr>
                                        <p:cTn id="44" dur="500"/>
                                        <p:tgtEl>
                                          <p:spTgt spid="6"/>
                                        </p:tgtEl>
                                      </p:cBhvr>
                                    </p:animEffect>
                                  </p:childTnLst>
                                </p:cTn>
                              </p:par>
                              <p:par>
                                <p:cTn id="45" presetID="9" presetClass="entr" presetSubtype="0" fill="hold" nodeType="withEffect">
                                  <p:stCondLst>
                                    <p:cond delay="0"/>
                                  </p:stCondLst>
                                  <p:childTnLst>
                                    <p:set>
                                      <p:cBhvr>
                                        <p:cTn id="46" dur="1" fill="hold">
                                          <p:stCondLst>
                                            <p:cond delay="0"/>
                                          </p:stCondLst>
                                        </p:cTn>
                                        <p:tgtEl>
                                          <p:spTgt spid="77"/>
                                        </p:tgtEl>
                                        <p:attrNameLst>
                                          <p:attrName>style.visibility</p:attrName>
                                        </p:attrNameLst>
                                      </p:cBhvr>
                                      <p:to>
                                        <p:strVal val="visible"/>
                                      </p:to>
                                    </p:set>
                                    <p:animEffect transition="in" filter="dissolve">
                                      <p:cBhvr>
                                        <p:cTn id="47" dur="500"/>
                                        <p:tgtEl>
                                          <p:spTgt spid="77"/>
                                        </p:tgtEl>
                                      </p:cBhvr>
                                    </p:animEffect>
                                  </p:childTnLst>
                                </p:cTn>
                              </p:par>
                              <p:par>
                                <p:cTn id="48" presetID="9" presetClass="entr" presetSubtype="0" fill="hold" nodeType="withEffect">
                                  <p:stCondLst>
                                    <p:cond delay="0"/>
                                  </p:stCondLst>
                                  <p:childTnLst>
                                    <p:set>
                                      <p:cBhvr>
                                        <p:cTn id="49" dur="1" fill="hold">
                                          <p:stCondLst>
                                            <p:cond delay="0"/>
                                          </p:stCondLst>
                                        </p:cTn>
                                        <p:tgtEl>
                                          <p:spTgt spid="81"/>
                                        </p:tgtEl>
                                        <p:attrNameLst>
                                          <p:attrName>style.visibility</p:attrName>
                                        </p:attrNameLst>
                                      </p:cBhvr>
                                      <p:to>
                                        <p:strVal val="visible"/>
                                      </p:to>
                                    </p:set>
                                    <p:animEffect transition="in" filter="dissolve">
                                      <p:cBhvr>
                                        <p:cTn id="50" dur="500"/>
                                        <p:tgtEl>
                                          <p:spTgt spid="81"/>
                                        </p:tgtEl>
                                      </p:cBhvr>
                                    </p:animEffect>
                                  </p:childTnLst>
                                </p:cTn>
                              </p:par>
                              <p:par>
                                <p:cTn id="51" presetID="9" presetClass="entr" presetSubtype="0" fill="hold" nodeType="withEffect">
                                  <p:stCondLst>
                                    <p:cond delay="0"/>
                                  </p:stCondLst>
                                  <p:childTnLst>
                                    <p:set>
                                      <p:cBhvr>
                                        <p:cTn id="52" dur="1" fill="hold">
                                          <p:stCondLst>
                                            <p:cond delay="0"/>
                                          </p:stCondLst>
                                        </p:cTn>
                                        <p:tgtEl>
                                          <p:spTgt spid="7"/>
                                        </p:tgtEl>
                                        <p:attrNameLst>
                                          <p:attrName>style.visibility</p:attrName>
                                        </p:attrNameLst>
                                      </p:cBhvr>
                                      <p:to>
                                        <p:strVal val="visible"/>
                                      </p:to>
                                    </p:set>
                                    <p:animEffect transition="in" filter="dissolve">
                                      <p:cBhvr>
                                        <p:cTn id="53" dur="500"/>
                                        <p:tgtEl>
                                          <p:spTgt spid="7"/>
                                        </p:tgtEl>
                                      </p:cBhvr>
                                    </p:animEffect>
                                  </p:childTnLst>
                                </p:cTn>
                              </p:par>
                              <p:par>
                                <p:cTn id="54" presetID="9" presetClass="entr" presetSubtype="0" fill="hold" nodeType="withEffect">
                                  <p:stCondLst>
                                    <p:cond delay="0"/>
                                  </p:stCondLst>
                                  <p:childTnLst>
                                    <p:set>
                                      <p:cBhvr>
                                        <p:cTn id="55" dur="1" fill="hold">
                                          <p:stCondLst>
                                            <p:cond delay="0"/>
                                          </p:stCondLst>
                                        </p:cTn>
                                        <p:tgtEl>
                                          <p:spTgt spid="8"/>
                                        </p:tgtEl>
                                        <p:attrNameLst>
                                          <p:attrName>style.visibility</p:attrName>
                                        </p:attrNameLst>
                                      </p:cBhvr>
                                      <p:to>
                                        <p:strVal val="visible"/>
                                      </p:to>
                                    </p:set>
                                    <p:animEffect transition="in" filter="dissolve">
                                      <p:cBhvr>
                                        <p:cTn id="56" dur="500"/>
                                        <p:tgtEl>
                                          <p:spTgt spid="8"/>
                                        </p:tgtEl>
                                      </p:cBhvr>
                                    </p:animEffect>
                                  </p:childTnLst>
                                </p:cTn>
                              </p:par>
                              <p:par>
                                <p:cTn id="57" presetID="9" presetClass="entr" presetSubtype="0" fill="hold" nodeType="withEffect">
                                  <p:stCondLst>
                                    <p:cond delay="0"/>
                                  </p:stCondLst>
                                  <p:childTnLst>
                                    <p:set>
                                      <p:cBhvr>
                                        <p:cTn id="58" dur="1" fill="hold">
                                          <p:stCondLst>
                                            <p:cond delay="0"/>
                                          </p:stCondLst>
                                        </p:cTn>
                                        <p:tgtEl>
                                          <p:spTgt spid="80"/>
                                        </p:tgtEl>
                                        <p:attrNameLst>
                                          <p:attrName>style.visibility</p:attrName>
                                        </p:attrNameLst>
                                      </p:cBhvr>
                                      <p:to>
                                        <p:strVal val="visible"/>
                                      </p:to>
                                    </p:set>
                                    <p:animEffect transition="in" filter="dissolve">
                                      <p:cBhvr>
                                        <p:cTn id="59" dur="500"/>
                                        <p:tgtEl>
                                          <p:spTgt spid="80"/>
                                        </p:tgtEl>
                                      </p:cBhvr>
                                    </p:animEffect>
                                  </p:childTnLst>
                                </p:cTn>
                              </p:par>
                              <p:par>
                                <p:cTn id="60" presetID="9" presetClass="entr" presetSubtype="0" fill="hold" nodeType="withEffect">
                                  <p:stCondLst>
                                    <p:cond delay="0"/>
                                  </p:stCondLst>
                                  <p:childTnLst>
                                    <p:set>
                                      <p:cBhvr>
                                        <p:cTn id="61" dur="1" fill="hold">
                                          <p:stCondLst>
                                            <p:cond delay="0"/>
                                          </p:stCondLst>
                                        </p:cTn>
                                        <p:tgtEl>
                                          <p:spTgt spid="79"/>
                                        </p:tgtEl>
                                        <p:attrNameLst>
                                          <p:attrName>style.visibility</p:attrName>
                                        </p:attrNameLst>
                                      </p:cBhvr>
                                      <p:to>
                                        <p:strVal val="visible"/>
                                      </p:to>
                                    </p:set>
                                    <p:animEffect transition="in" filter="dissolve">
                                      <p:cBhvr>
                                        <p:cTn id="62" dur="500"/>
                                        <p:tgtEl>
                                          <p:spTgt spid="79"/>
                                        </p:tgtEl>
                                      </p:cBhvr>
                                    </p:animEffect>
                                  </p:childTnLst>
                                </p:cTn>
                              </p:par>
                              <p:par>
                                <p:cTn id="63" presetID="9" presetClass="entr" presetSubtype="0" fill="hold" nodeType="withEffect">
                                  <p:stCondLst>
                                    <p:cond delay="0"/>
                                  </p:stCondLst>
                                  <p:childTnLst>
                                    <p:set>
                                      <p:cBhvr>
                                        <p:cTn id="64" dur="1" fill="hold">
                                          <p:stCondLst>
                                            <p:cond delay="0"/>
                                          </p:stCondLst>
                                        </p:cTn>
                                        <p:tgtEl>
                                          <p:spTgt spid="9"/>
                                        </p:tgtEl>
                                        <p:attrNameLst>
                                          <p:attrName>style.visibility</p:attrName>
                                        </p:attrNameLst>
                                      </p:cBhvr>
                                      <p:to>
                                        <p:strVal val="visible"/>
                                      </p:to>
                                    </p:set>
                                    <p:animEffect transition="in" filter="dissolve">
                                      <p:cBhvr>
                                        <p:cTn id="6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 grpId="0"/>
      <p:bldP spid="66" grpId="0"/>
      <p:bldP spid="67" grpId="0"/>
      <p:bldP spid="54" grpId="0"/>
      <p:bldP spid="55" grpId="0"/>
      <p:bldP spid="58" grpId="0"/>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 name="Rectangle 93"/>
          <p:cNvSpPr/>
          <p:nvPr/>
        </p:nvSpPr>
        <p:spPr>
          <a:xfrm>
            <a:off x="1524000" y="0"/>
            <a:ext cx="9144000" cy="342900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116" name="Group 115"/>
          <p:cNvGrpSpPr/>
          <p:nvPr/>
        </p:nvGrpSpPr>
        <p:grpSpPr>
          <a:xfrm>
            <a:off x="6528048" y="0"/>
            <a:ext cx="4139952" cy="3429000"/>
            <a:chOff x="5004048" y="0"/>
            <a:chExt cx="4139952" cy="3429000"/>
          </a:xfrm>
        </p:grpSpPr>
        <p:sp>
          <p:nvSpPr>
            <p:cNvPr id="95" name="Rectangle 94"/>
            <p:cNvSpPr/>
            <p:nvPr/>
          </p:nvSpPr>
          <p:spPr>
            <a:xfrm>
              <a:off x="5436096" y="0"/>
              <a:ext cx="3707904" cy="342900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6" name="Rectangle 95"/>
            <p:cNvSpPr/>
            <p:nvPr/>
          </p:nvSpPr>
          <p:spPr>
            <a:xfrm>
              <a:off x="5004048" y="0"/>
              <a:ext cx="576064" cy="3356992"/>
            </a:xfrm>
            <a:prstGeom prst="rect">
              <a:avLst/>
            </a:prstGeom>
            <a:gradFill flip="none" rotWithShape="1">
              <a:gsLst>
                <a:gs pos="0">
                  <a:srgbClr val="FFFF00"/>
                </a:gs>
                <a:gs pos="50000">
                  <a:schemeClr val="accent1">
                    <a:lumMod val="20000"/>
                    <a:lumOff val="80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 name="Rectangle 3"/>
          <p:cNvSpPr/>
          <p:nvPr/>
        </p:nvSpPr>
        <p:spPr>
          <a:xfrm>
            <a:off x="1524000" y="3672408"/>
            <a:ext cx="9144000" cy="3212976"/>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p:cNvSpPr/>
          <p:nvPr/>
        </p:nvSpPr>
        <p:spPr>
          <a:xfrm>
            <a:off x="1524000" y="3240360"/>
            <a:ext cx="9144000" cy="432048"/>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1524000" y="3240360"/>
            <a:ext cx="9144000"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sp>
        <p:nvSpPr>
          <p:cNvPr id="36" name="Freeform 35"/>
          <p:cNvSpPr/>
          <p:nvPr/>
        </p:nvSpPr>
        <p:spPr>
          <a:xfrm>
            <a:off x="9967498" y="3229655"/>
            <a:ext cx="310100" cy="1351721"/>
          </a:xfrm>
          <a:custGeom>
            <a:avLst/>
            <a:gdLst>
              <a:gd name="connsiteX0" fmla="*/ 56984 w 310100"/>
              <a:gd name="connsiteY0" fmla="*/ 0 h 1351721"/>
              <a:gd name="connsiteX1" fmla="*/ 64935 w 310100"/>
              <a:gd name="connsiteY1" fmla="*/ 230588 h 1351721"/>
              <a:gd name="connsiteX2" fmla="*/ 49032 w 310100"/>
              <a:gd name="connsiteY2" fmla="*/ 580445 h 1351721"/>
              <a:gd name="connsiteX3" fmla="*/ 17227 w 310100"/>
              <a:gd name="connsiteY3" fmla="*/ 1017767 h 1351721"/>
              <a:gd name="connsiteX4" fmla="*/ 9276 w 310100"/>
              <a:gd name="connsiteY4" fmla="*/ 1208598 h 1351721"/>
              <a:gd name="connsiteX5" fmla="*/ 72886 w 310100"/>
              <a:gd name="connsiteY5" fmla="*/ 1311965 h 1351721"/>
              <a:gd name="connsiteX6" fmla="*/ 247815 w 310100"/>
              <a:gd name="connsiteY6" fmla="*/ 1296062 h 1351721"/>
              <a:gd name="connsiteX7" fmla="*/ 295523 w 310100"/>
              <a:gd name="connsiteY7" fmla="*/ 978010 h 1351721"/>
              <a:gd name="connsiteX8" fmla="*/ 303474 w 310100"/>
              <a:gd name="connsiteY8" fmla="*/ 707666 h 1351721"/>
              <a:gd name="connsiteX9" fmla="*/ 303474 w 310100"/>
              <a:gd name="connsiteY9" fmla="*/ 421419 h 1351721"/>
              <a:gd name="connsiteX10" fmla="*/ 263718 w 310100"/>
              <a:gd name="connsiteY10" fmla="*/ 127221 h 1351721"/>
              <a:gd name="connsiteX11" fmla="*/ 239864 w 310100"/>
              <a:gd name="connsiteY11" fmla="*/ 0 h 1351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0100" h="1351721">
                <a:moveTo>
                  <a:pt x="56984" y="0"/>
                </a:moveTo>
                <a:cubicBezTo>
                  <a:pt x="61622" y="66923"/>
                  <a:pt x="66260" y="133847"/>
                  <a:pt x="64935" y="230588"/>
                </a:cubicBezTo>
                <a:cubicBezTo>
                  <a:pt x="63610" y="327329"/>
                  <a:pt x="56983" y="449249"/>
                  <a:pt x="49032" y="580445"/>
                </a:cubicBezTo>
                <a:cubicBezTo>
                  <a:pt x="41081" y="711642"/>
                  <a:pt x="23853" y="913075"/>
                  <a:pt x="17227" y="1017767"/>
                </a:cubicBezTo>
                <a:cubicBezTo>
                  <a:pt x="10601" y="1122459"/>
                  <a:pt x="0" y="1159565"/>
                  <a:pt x="9276" y="1208598"/>
                </a:cubicBezTo>
                <a:cubicBezTo>
                  <a:pt x="18552" y="1257631"/>
                  <a:pt x="33130" y="1297388"/>
                  <a:pt x="72886" y="1311965"/>
                </a:cubicBezTo>
                <a:cubicBezTo>
                  <a:pt x="112642" y="1326542"/>
                  <a:pt x="210709" y="1351721"/>
                  <a:pt x="247815" y="1296062"/>
                </a:cubicBezTo>
                <a:cubicBezTo>
                  <a:pt x="284921" y="1240403"/>
                  <a:pt x="286246" y="1076076"/>
                  <a:pt x="295523" y="978010"/>
                </a:cubicBezTo>
                <a:cubicBezTo>
                  <a:pt x="304800" y="879944"/>
                  <a:pt x="302149" y="800431"/>
                  <a:pt x="303474" y="707666"/>
                </a:cubicBezTo>
                <a:cubicBezTo>
                  <a:pt x="304799" y="614901"/>
                  <a:pt x="310100" y="518160"/>
                  <a:pt x="303474" y="421419"/>
                </a:cubicBezTo>
                <a:cubicBezTo>
                  <a:pt x="296848" y="324678"/>
                  <a:pt x="274320" y="197458"/>
                  <a:pt x="263718" y="127221"/>
                </a:cubicBezTo>
                <a:cubicBezTo>
                  <a:pt x="253116" y="56985"/>
                  <a:pt x="239864" y="0"/>
                  <a:pt x="239864" y="0"/>
                </a:cubicBezTo>
              </a:path>
            </a:pathLst>
          </a:custGeom>
          <a:solidFill>
            <a:schemeClr val="bg1"/>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5" name="Freeform 34"/>
          <p:cNvSpPr/>
          <p:nvPr/>
        </p:nvSpPr>
        <p:spPr>
          <a:xfrm rot="365934">
            <a:off x="9704928" y="1437088"/>
            <a:ext cx="621708" cy="3079883"/>
          </a:xfrm>
          <a:custGeom>
            <a:avLst/>
            <a:gdLst>
              <a:gd name="connsiteX0" fmla="*/ 4997 w 1531495"/>
              <a:gd name="connsiteY0" fmla="*/ 47469 h 3909934"/>
              <a:gd name="connsiteX1" fmla="*/ 784485 w 1531495"/>
              <a:gd name="connsiteY1" fmla="*/ 1186721 h 3909934"/>
              <a:gd name="connsiteX2" fmla="*/ 1339121 w 1531495"/>
              <a:gd name="connsiteY2" fmla="*/ 2625777 h 3909934"/>
              <a:gd name="connsiteX3" fmla="*/ 1504013 w 1531495"/>
              <a:gd name="connsiteY3" fmla="*/ 3720059 h 3909934"/>
              <a:gd name="connsiteX4" fmla="*/ 1174229 w 1531495"/>
              <a:gd name="connsiteY4" fmla="*/ 3765029 h 3909934"/>
              <a:gd name="connsiteX5" fmla="*/ 1129259 w 1531495"/>
              <a:gd name="connsiteY5" fmla="*/ 3075482 h 3909934"/>
              <a:gd name="connsiteX6" fmla="*/ 814466 w 1531495"/>
              <a:gd name="connsiteY6" fmla="*/ 1471534 h 3909934"/>
              <a:gd name="connsiteX7" fmla="*/ 4997 w 1531495"/>
              <a:gd name="connsiteY7" fmla="*/ 47469 h 3909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31495" h="3909934">
                <a:moveTo>
                  <a:pt x="4997" y="47469"/>
                </a:moveTo>
                <a:cubicBezTo>
                  <a:pt x="0" y="0"/>
                  <a:pt x="562131" y="757003"/>
                  <a:pt x="784485" y="1186721"/>
                </a:cubicBezTo>
                <a:cubicBezTo>
                  <a:pt x="1006839" y="1616439"/>
                  <a:pt x="1219200" y="2203554"/>
                  <a:pt x="1339121" y="2625777"/>
                </a:cubicBezTo>
                <a:cubicBezTo>
                  <a:pt x="1459042" y="3048000"/>
                  <a:pt x="1531495" y="3530184"/>
                  <a:pt x="1504013" y="3720059"/>
                </a:cubicBezTo>
                <a:cubicBezTo>
                  <a:pt x="1476531" y="3909934"/>
                  <a:pt x="1236688" y="3872459"/>
                  <a:pt x="1174229" y="3765029"/>
                </a:cubicBezTo>
                <a:cubicBezTo>
                  <a:pt x="1111770" y="3657600"/>
                  <a:pt x="1189219" y="3457731"/>
                  <a:pt x="1129259" y="3075482"/>
                </a:cubicBezTo>
                <a:cubicBezTo>
                  <a:pt x="1069299" y="2693233"/>
                  <a:pt x="1001843" y="1971206"/>
                  <a:pt x="814466" y="1471534"/>
                </a:cubicBezTo>
                <a:cubicBezTo>
                  <a:pt x="627089" y="971862"/>
                  <a:pt x="9994" y="94938"/>
                  <a:pt x="4997" y="47469"/>
                </a:cubicBezTo>
                <a:close/>
              </a:path>
            </a:pathLst>
          </a:custGeom>
          <a:solidFill>
            <a:schemeClr val="bg2">
              <a:lumMod val="50000"/>
            </a:schemeClr>
          </a:solid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1" name="Group 40"/>
          <p:cNvGrpSpPr/>
          <p:nvPr/>
        </p:nvGrpSpPr>
        <p:grpSpPr>
          <a:xfrm>
            <a:off x="9336360" y="3646448"/>
            <a:ext cx="717684" cy="720080"/>
            <a:chOff x="3058510" y="3645024"/>
            <a:chExt cx="1010315" cy="720080"/>
          </a:xfrm>
        </p:grpSpPr>
        <p:sp>
          <p:nvSpPr>
            <p:cNvPr id="37" name="Freeform 36"/>
            <p:cNvSpPr/>
            <p:nvPr/>
          </p:nvSpPr>
          <p:spPr>
            <a:xfrm>
              <a:off x="3058510" y="3672484"/>
              <a:ext cx="1008993" cy="548604"/>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8" name="Freeform 37"/>
            <p:cNvSpPr/>
            <p:nvPr/>
          </p:nvSpPr>
          <p:spPr>
            <a:xfrm>
              <a:off x="3059832" y="3676556"/>
              <a:ext cx="1008993" cy="472524"/>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9" name="Freeform 38"/>
            <p:cNvSpPr/>
            <p:nvPr/>
          </p:nvSpPr>
          <p:spPr>
            <a:xfrm>
              <a:off x="3059832" y="3676556"/>
              <a:ext cx="1008993" cy="616540"/>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0" name="Freeform 39"/>
            <p:cNvSpPr/>
            <p:nvPr/>
          </p:nvSpPr>
          <p:spPr>
            <a:xfrm>
              <a:off x="3059832" y="3645024"/>
              <a:ext cx="1008993" cy="720080"/>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sp>
        <p:nvSpPr>
          <p:cNvPr id="42" name="Freeform 41"/>
          <p:cNvSpPr/>
          <p:nvPr/>
        </p:nvSpPr>
        <p:spPr>
          <a:xfrm>
            <a:off x="8887378" y="3229655"/>
            <a:ext cx="310100" cy="1351721"/>
          </a:xfrm>
          <a:custGeom>
            <a:avLst/>
            <a:gdLst>
              <a:gd name="connsiteX0" fmla="*/ 56984 w 310100"/>
              <a:gd name="connsiteY0" fmla="*/ 0 h 1351721"/>
              <a:gd name="connsiteX1" fmla="*/ 64935 w 310100"/>
              <a:gd name="connsiteY1" fmla="*/ 230588 h 1351721"/>
              <a:gd name="connsiteX2" fmla="*/ 49032 w 310100"/>
              <a:gd name="connsiteY2" fmla="*/ 580445 h 1351721"/>
              <a:gd name="connsiteX3" fmla="*/ 17227 w 310100"/>
              <a:gd name="connsiteY3" fmla="*/ 1017767 h 1351721"/>
              <a:gd name="connsiteX4" fmla="*/ 9276 w 310100"/>
              <a:gd name="connsiteY4" fmla="*/ 1208598 h 1351721"/>
              <a:gd name="connsiteX5" fmla="*/ 72886 w 310100"/>
              <a:gd name="connsiteY5" fmla="*/ 1311965 h 1351721"/>
              <a:gd name="connsiteX6" fmla="*/ 247815 w 310100"/>
              <a:gd name="connsiteY6" fmla="*/ 1296062 h 1351721"/>
              <a:gd name="connsiteX7" fmla="*/ 295523 w 310100"/>
              <a:gd name="connsiteY7" fmla="*/ 978010 h 1351721"/>
              <a:gd name="connsiteX8" fmla="*/ 303474 w 310100"/>
              <a:gd name="connsiteY8" fmla="*/ 707666 h 1351721"/>
              <a:gd name="connsiteX9" fmla="*/ 303474 w 310100"/>
              <a:gd name="connsiteY9" fmla="*/ 421419 h 1351721"/>
              <a:gd name="connsiteX10" fmla="*/ 263718 w 310100"/>
              <a:gd name="connsiteY10" fmla="*/ 127221 h 1351721"/>
              <a:gd name="connsiteX11" fmla="*/ 239864 w 310100"/>
              <a:gd name="connsiteY11" fmla="*/ 0 h 1351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0100" h="1351721">
                <a:moveTo>
                  <a:pt x="56984" y="0"/>
                </a:moveTo>
                <a:cubicBezTo>
                  <a:pt x="61622" y="66923"/>
                  <a:pt x="66260" y="133847"/>
                  <a:pt x="64935" y="230588"/>
                </a:cubicBezTo>
                <a:cubicBezTo>
                  <a:pt x="63610" y="327329"/>
                  <a:pt x="56983" y="449249"/>
                  <a:pt x="49032" y="580445"/>
                </a:cubicBezTo>
                <a:cubicBezTo>
                  <a:pt x="41081" y="711642"/>
                  <a:pt x="23853" y="913075"/>
                  <a:pt x="17227" y="1017767"/>
                </a:cubicBezTo>
                <a:cubicBezTo>
                  <a:pt x="10601" y="1122459"/>
                  <a:pt x="0" y="1159565"/>
                  <a:pt x="9276" y="1208598"/>
                </a:cubicBezTo>
                <a:cubicBezTo>
                  <a:pt x="18552" y="1257631"/>
                  <a:pt x="33130" y="1297388"/>
                  <a:pt x="72886" y="1311965"/>
                </a:cubicBezTo>
                <a:cubicBezTo>
                  <a:pt x="112642" y="1326542"/>
                  <a:pt x="210709" y="1351721"/>
                  <a:pt x="247815" y="1296062"/>
                </a:cubicBezTo>
                <a:cubicBezTo>
                  <a:pt x="284921" y="1240403"/>
                  <a:pt x="286246" y="1076076"/>
                  <a:pt x="295523" y="978010"/>
                </a:cubicBezTo>
                <a:cubicBezTo>
                  <a:pt x="304800" y="879944"/>
                  <a:pt x="302149" y="800431"/>
                  <a:pt x="303474" y="707666"/>
                </a:cubicBezTo>
                <a:cubicBezTo>
                  <a:pt x="304799" y="614901"/>
                  <a:pt x="310100" y="518160"/>
                  <a:pt x="303474" y="421419"/>
                </a:cubicBezTo>
                <a:cubicBezTo>
                  <a:pt x="296848" y="324678"/>
                  <a:pt x="274320" y="197458"/>
                  <a:pt x="263718" y="127221"/>
                </a:cubicBezTo>
                <a:cubicBezTo>
                  <a:pt x="253116" y="56985"/>
                  <a:pt x="239864" y="0"/>
                  <a:pt x="239864" y="0"/>
                </a:cubicBezTo>
              </a:path>
            </a:pathLst>
          </a:custGeom>
          <a:solidFill>
            <a:schemeClr val="bg1"/>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3" name="Freeform 42"/>
          <p:cNvSpPr/>
          <p:nvPr/>
        </p:nvSpPr>
        <p:spPr>
          <a:xfrm rot="365934">
            <a:off x="8624808" y="1437088"/>
            <a:ext cx="621708" cy="3079883"/>
          </a:xfrm>
          <a:custGeom>
            <a:avLst/>
            <a:gdLst>
              <a:gd name="connsiteX0" fmla="*/ 4997 w 1531495"/>
              <a:gd name="connsiteY0" fmla="*/ 47469 h 3909934"/>
              <a:gd name="connsiteX1" fmla="*/ 784485 w 1531495"/>
              <a:gd name="connsiteY1" fmla="*/ 1186721 h 3909934"/>
              <a:gd name="connsiteX2" fmla="*/ 1339121 w 1531495"/>
              <a:gd name="connsiteY2" fmla="*/ 2625777 h 3909934"/>
              <a:gd name="connsiteX3" fmla="*/ 1504013 w 1531495"/>
              <a:gd name="connsiteY3" fmla="*/ 3720059 h 3909934"/>
              <a:gd name="connsiteX4" fmla="*/ 1174229 w 1531495"/>
              <a:gd name="connsiteY4" fmla="*/ 3765029 h 3909934"/>
              <a:gd name="connsiteX5" fmla="*/ 1129259 w 1531495"/>
              <a:gd name="connsiteY5" fmla="*/ 3075482 h 3909934"/>
              <a:gd name="connsiteX6" fmla="*/ 814466 w 1531495"/>
              <a:gd name="connsiteY6" fmla="*/ 1471534 h 3909934"/>
              <a:gd name="connsiteX7" fmla="*/ 4997 w 1531495"/>
              <a:gd name="connsiteY7" fmla="*/ 47469 h 3909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31495" h="3909934">
                <a:moveTo>
                  <a:pt x="4997" y="47469"/>
                </a:moveTo>
                <a:cubicBezTo>
                  <a:pt x="0" y="0"/>
                  <a:pt x="562131" y="757003"/>
                  <a:pt x="784485" y="1186721"/>
                </a:cubicBezTo>
                <a:cubicBezTo>
                  <a:pt x="1006839" y="1616439"/>
                  <a:pt x="1219200" y="2203554"/>
                  <a:pt x="1339121" y="2625777"/>
                </a:cubicBezTo>
                <a:cubicBezTo>
                  <a:pt x="1459042" y="3048000"/>
                  <a:pt x="1531495" y="3530184"/>
                  <a:pt x="1504013" y="3720059"/>
                </a:cubicBezTo>
                <a:cubicBezTo>
                  <a:pt x="1476531" y="3909934"/>
                  <a:pt x="1236688" y="3872459"/>
                  <a:pt x="1174229" y="3765029"/>
                </a:cubicBezTo>
                <a:cubicBezTo>
                  <a:pt x="1111770" y="3657600"/>
                  <a:pt x="1189219" y="3457731"/>
                  <a:pt x="1129259" y="3075482"/>
                </a:cubicBezTo>
                <a:cubicBezTo>
                  <a:pt x="1069299" y="2693233"/>
                  <a:pt x="1001843" y="1971206"/>
                  <a:pt x="814466" y="1471534"/>
                </a:cubicBezTo>
                <a:cubicBezTo>
                  <a:pt x="627089" y="971862"/>
                  <a:pt x="9994" y="94938"/>
                  <a:pt x="4997" y="47469"/>
                </a:cubicBezTo>
                <a:close/>
              </a:path>
            </a:pathLst>
          </a:custGeom>
          <a:solidFill>
            <a:schemeClr val="bg2">
              <a:lumMod val="50000"/>
            </a:schemeClr>
          </a:solid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Freeform 48"/>
          <p:cNvSpPr/>
          <p:nvPr/>
        </p:nvSpPr>
        <p:spPr>
          <a:xfrm>
            <a:off x="7797733" y="3214797"/>
            <a:ext cx="310100" cy="1351721"/>
          </a:xfrm>
          <a:custGeom>
            <a:avLst/>
            <a:gdLst>
              <a:gd name="connsiteX0" fmla="*/ 56984 w 310100"/>
              <a:gd name="connsiteY0" fmla="*/ 0 h 1351721"/>
              <a:gd name="connsiteX1" fmla="*/ 64935 w 310100"/>
              <a:gd name="connsiteY1" fmla="*/ 230588 h 1351721"/>
              <a:gd name="connsiteX2" fmla="*/ 49032 w 310100"/>
              <a:gd name="connsiteY2" fmla="*/ 580445 h 1351721"/>
              <a:gd name="connsiteX3" fmla="*/ 17227 w 310100"/>
              <a:gd name="connsiteY3" fmla="*/ 1017767 h 1351721"/>
              <a:gd name="connsiteX4" fmla="*/ 9276 w 310100"/>
              <a:gd name="connsiteY4" fmla="*/ 1208598 h 1351721"/>
              <a:gd name="connsiteX5" fmla="*/ 72886 w 310100"/>
              <a:gd name="connsiteY5" fmla="*/ 1311965 h 1351721"/>
              <a:gd name="connsiteX6" fmla="*/ 247815 w 310100"/>
              <a:gd name="connsiteY6" fmla="*/ 1296062 h 1351721"/>
              <a:gd name="connsiteX7" fmla="*/ 295523 w 310100"/>
              <a:gd name="connsiteY7" fmla="*/ 978010 h 1351721"/>
              <a:gd name="connsiteX8" fmla="*/ 303474 w 310100"/>
              <a:gd name="connsiteY8" fmla="*/ 707666 h 1351721"/>
              <a:gd name="connsiteX9" fmla="*/ 303474 w 310100"/>
              <a:gd name="connsiteY9" fmla="*/ 421419 h 1351721"/>
              <a:gd name="connsiteX10" fmla="*/ 263718 w 310100"/>
              <a:gd name="connsiteY10" fmla="*/ 127221 h 1351721"/>
              <a:gd name="connsiteX11" fmla="*/ 239864 w 310100"/>
              <a:gd name="connsiteY11" fmla="*/ 0 h 1351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0100" h="1351721">
                <a:moveTo>
                  <a:pt x="56984" y="0"/>
                </a:moveTo>
                <a:cubicBezTo>
                  <a:pt x="61622" y="66923"/>
                  <a:pt x="66260" y="133847"/>
                  <a:pt x="64935" y="230588"/>
                </a:cubicBezTo>
                <a:cubicBezTo>
                  <a:pt x="63610" y="327329"/>
                  <a:pt x="56983" y="449249"/>
                  <a:pt x="49032" y="580445"/>
                </a:cubicBezTo>
                <a:cubicBezTo>
                  <a:pt x="41081" y="711642"/>
                  <a:pt x="23853" y="913075"/>
                  <a:pt x="17227" y="1017767"/>
                </a:cubicBezTo>
                <a:cubicBezTo>
                  <a:pt x="10601" y="1122459"/>
                  <a:pt x="0" y="1159565"/>
                  <a:pt x="9276" y="1208598"/>
                </a:cubicBezTo>
                <a:cubicBezTo>
                  <a:pt x="18552" y="1257631"/>
                  <a:pt x="33130" y="1297388"/>
                  <a:pt x="72886" y="1311965"/>
                </a:cubicBezTo>
                <a:cubicBezTo>
                  <a:pt x="112642" y="1326542"/>
                  <a:pt x="210709" y="1351721"/>
                  <a:pt x="247815" y="1296062"/>
                </a:cubicBezTo>
                <a:cubicBezTo>
                  <a:pt x="284921" y="1240403"/>
                  <a:pt x="286246" y="1076076"/>
                  <a:pt x="295523" y="978010"/>
                </a:cubicBezTo>
                <a:cubicBezTo>
                  <a:pt x="304800" y="879944"/>
                  <a:pt x="302149" y="800431"/>
                  <a:pt x="303474" y="707666"/>
                </a:cubicBezTo>
                <a:cubicBezTo>
                  <a:pt x="304799" y="614901"/>
                  <a:pt x="310100" y="518160"/>
                  <a:pt x="303474" y="421419"/>
                </a:cubicBezTo>
                <a:cubicBezTo>
                  <a:pt x="296848" y="324678"/>
                  <a:pt x="274320" y="197458"/>
                  <a:pt x="263718" y="127221"/>
                </a:cubicBezTo>
                <a:cubicBezTo>
                  <a:pt x="253116" y="56985"/>
                  <a:pt x="239864" y="0"/>
                  <a:pt x="239864" y="0"/>
                </a:cubicBezTo>
              </a:path>
            </a:pathLst>
          </a:custGeom>
          <a:solidFill>
            <a:schemeClr val="bg1"/>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0" name="Freeform 49"/>
          <p:cNvSpPr/>
          <p:nvPr/>
        </p:nvSpPr>
        <p:spPr>
          <a:xfrm rot="365934">
            <a:off x="7544688" y="1412705"/>
            <a:ext cx="621708" cy="3079883"/>
          </a:xfrm>
          <a:custGeom>
            <a:avLst/>
            <a:gdLst>
              <a:gd name="connsiteX0" fmla="*/ 4997 w 1531495"/>
              <a:gd name="connsiteY0" fmla="*/ 47469 h 3909934"/>
              <a:gd name="connsiteX1" fmla="*/ 784485 w 1531495"/>
              <a:gd name="connsiteY1" fmla="*/ 1186721 h 3909934"/>
              <a:gd name="connsiteX2" fmla="*/ 1339121 w 1531495"/>
              <a:gd name="connsiteY2" fmla="*/ 2625777 h 3909934"/>
              <a:gd name="connsiteX3" fmla="*/ 1504013 w 1531495"/>
              <a:gd name="connsiteY3" fmla="*/ 3720059 h 3909934"/>
              <a:gd name="connsiteX4" fmla="*/ 1174229 w 1531495"/>
              <a:gd name="connsiteY4" fmla="*/ 3765029 h 3909934"/>
              <a:gd name="connsiteX5" fmla="*/ 1129259 w 1531495"/>
              <a:gd name="connsiteY5" fmla="*/ 3075482 h 3909934"/>
              <a:gd name="connsiteX6" fmla="*/ 814466 w 1531495"/>
              <a:gd name="connsiteY6" fmla="*/ 1471534 h 3909934"/>
              <a:gd name="connsiteX7" fmla="*/ 4997 w 1531495"/>
              <a:gd name="connsiteY7" fmla="*/ 47469 h 3909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31495" h="3909934">
                <a:moveTo>
                  <a:pt x="4997" y="47469"/>
                </a:moveTo>
                <a:cubicBezTo>
                  <a:pt x="0" y="0"/>
                  <a:pt x="562131" y="757003"/>
                  <a:pt x="784485" y="1186721"/>
                </a:cubicBezTo>
                <a:cubicBezTo>
                  <a:pt x="1006839" y="1616439"/>
                  <a:pt x="1219200" y="2203554"/>
                  <a:pt x="1339121" y="2625777"/>
                </a:cubicBezTo>
                <a:cubicBezTo>
                  <a:pt x="1459042" y="3048000"/>
                  <a:pt x="1531495" y="3530184"/>
                  <a:pt x="1504013" y="3720059"/>
                </a:cubicBezTo>
                <a:cubicBezTo>
                  <a:pt x="1476531" y="3909934"/>
                  <a:pt x="1236688" y="3872459"/>
                  <a:pt x="1174229" y="3765029"/>
                </a:cubicBezTo>
                <a:cubicBezTo>
                  <a:pt x="1111770" y="3657600"/>
                  <a:pt x="1189219" y="3457731"/>
                  <a:pt x="1129259" y="3075482"/>
                </a:cubicBezTo>
                <a:cubicBezTo>
                  <a:pt x="1069299" y="2693233"/>
                  <a:pt x="1001843" y="1971206"/>
                  <a:pt x="814466" y="1471534"/>
                </a:cubicBezTo>
                <a:cubicBezTo>
                  <a:pt x="627089" y="971862"/>
                  <a:pt x="9994" y="94938"/>
                  <a:pt x="4997" y="47469"/>
                </a:cubicBezTo>
                <a:close/>
              </a:path>
            </a:pathLst>
          </a:custGeom>
          <a:solidFill>
            <a:schemeClr val="bg2">
              <a:lumMod val="50000"/>
            </a:schemeClr>
          </a:solid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Freeform 56"/>
          <p:cNvSpPr/>
          <p:nvPr/>
        </p:nvSpPr>
        <p:spPr>
          <a:xfrm>
            <a:off x="2796628" y="3209925"/>
            <a:ext cx="1455738" cy="1047750"/>
          </a:xfrm>
          <a:custGeom>
            <a:avLst/>
            <a:gdLst>
              <a:gd name="connsiteX0" fmla="*/ 0 w 1455738"/>
              <a:gd name="connsiteY0" fmla="*/ 19050 h 1047750"/>
              <a:gd name="connsiteX1" fmla="*/ 209550 w 1455738"/>
              <a:gd name="connsiteY1" fmla="*/ 142875 h 1047750"/>
              <a:gd name="connsiteX2" fmla="*/ 542925 w 1455738"/>
              <a:gd name="connsiteY2" fmla="*/ 428625 h 1047750"/>
              <a:gd name="connsiteX3" fmla="*/ 923925 w 1455738"/>
              <a:gd name="connsiteY3" fmla="*/ 752475 h 1047750"/>
              <a:gd name="connsiteX4" fmla="*/ 1228725 w 1455738"/>
              <a:gd name="connsiteY4" fmla="*/ 1019175 h 1047750"/>
              <a:gd name="connsiteX5" fmla="*/ 1428750 w 1455738"/>
              <a:gd name="connsiteY5" fmla="*/ 923925 h 1047750"/>
              <a:gd name="connsiteX6" fmla="*/ 1390650 w 1455738"/>
              <a:gd name="connsiteY6" fmla="*/ 752475 h 1047750"/>
              <a:gd name="connsiteX7" fmla="*/ 1133475 w 1455738"/>
              <a:gd name="connsiteY7" fmla="*/ 514350 h 1047750"/>
              <a:gd name="connsiteX8" fmla="*/ 723900 w 1455738"/>
              <a:gd name="connsiteY8" fmla="*/ 219075 h 1047750"/>
              <a:gd name="connsiteX9" fmla="*/ 390525 w 1455738"/>
              <a:gd name="connsiteY9" fmla="*/ 0 h 1047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55738" h="1047750">
                <a:moveTo>
                  <a:pt x="0" y="19050"/>
                </a:moveTo>
                <a:cubicBezTo>
                  <a:pt x="59531" y="46831"/>
                  <a:pt x="119063" y="74613"/>
                  <a:pt x="209550" y="142875"/>
                </a:cubicBezTo>
                <a:cubicBezTo>
                  <a:pt x="300037" y="211137"/>
                  <a:pt x="542925" y="428625"/>
                  <a:pt x="542925" y="428625"/>
                </a:cubicBezTo>
                <a:lnTo>
                  <a:pt x="923925" y="752475"/>
                </a:lnTo>
                <a:cubicBezTo>
                  <a:pt x="1038225" y="850900"/>
                  <a:pt x="1144588" y="990600"/>
                  <a:pt x="1228725" y="1019175"/>
                </a:cubicBezTo>
                <a:cubicBezTo>
                  <a:pt x="1312862" y="1047750"/>
                  <a:pt x="1401762" y="968375"/>
                  <a:pt x="1428750" y="923925"/>
                </a:cubicBezTo>
                <a:cubicBezTo>
                  <a:pt x="1455738" y="879475"/>
                  <a:pt x="1439863" y="820738"/>
                  <a:pt x="1390650" y="752475"/>
                </a:cubicBezTo>
                <a:cubicBezTo>
                  <a:pt x="1341438" y="684213"/>
                  <a:pt x="1244600" y="603250"/>
                  <a:pt x="1133475" y="514350"/>
                </a:cubicBezTo>
                <a:cubicBezTo>
                  <a:pt x="1022350" y="425450"/>
                  <a:pt x="847725" y="304800"/>
                  <a:pt x="723900" y="219075"/>
                </a:cubicBezTo>
                <a:cubicBezTo>
                  <a:pt x="600075" y="133350"/>
                  <a:pt x="495300" y="66675"/>
                  <a:pt x="390525" y="0"/>
                </a:cubicBezTo>
              </a:path>
            </a:pathLst>
          </a:custGeom>
          <a:solidFill>
            <a:schemeClr val="bg1"/>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6" name="Freeform 55"/>
          <p:cNvSpPr/>
          <p:nvPr/>
        </p:nvSpPr>
        <p:spPr>
          <a:xfrm rot="18800145">
            <a:off x="2569934" y="1731818"/>
            <a:ext cx="621708" cy="3079883"/>
          </a:xfrm>
          <a:custGeom>
            <a:avLst/>
            <a:gdLst>
              <a:gd name="connsiteX0" fmla="*/ 4997 w 1531495"/>
              <a:gd name="connsiteY0" fmla="*/ 47469 h 3909934"/>
              <a:gd name="connsiteX1" fmla="*/ 784485 w 1531495"/>
              <a:gd name="connsiteY1" fmla="*/ 1186721 h 3909934"/>
              <a:gd name="connsiteX2" fmla="*/ 1339121 w 1531495"/>
              <a:gd name="connsiteY2" fmla="*/ 2625777 h 3909934"/>
              <a:gd name="connsiteX3" fmla="*/ 1504013 w 1531495"/>
              <a:gd name="connsiteY3" fmla="*/ 3720059 h 3909934"/>
              <a:gd name="connsiteX4" fmla="*/ 1174229 w 1531495"/>
              <a:gd name="connsiteY4" fmla="*/ 3765029 h 3909934"/>
              <a:gd name="connsiteX5" fmla="*/ 1129259 w 1531495"/>
              <a:gd name="connsiteY5" fmla="*/ 3075482 h 3909934"/>
              <a:gd name="connsiteX6" fmla="*/ 814466 w 1531495"/>
              <a:gd name="connsiteY6" fmla="*/ 1471534 h 3909934"/>
              <a:gd name="connsiteX7" fmla="*/ 4997 w 1531495"/>
              <a:gd name="connsiteY7" fmla="*/ 47469 h 3909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31495" h="3909934">
                <a:moveTo>
                  <a:pt x="4997" y="47469"/>
                </a:moveTo>
                <a:cubicBezTo>
                  <a:pt x="0" y="0"/>
                  <a:pt x="562131" y="757003"/>
                  <a:pt x="784485" y="1186721"/>
                </a:cubicBezTo>
                <a:cubicBezTo>
                  <a:pt x="1006839" y="1616439"/>
                  <a:pt x="1219200" y="2203554"/>
                  <a:pt x="1339121" y="2625777"/>
                </a:cubicBezTo>
                <a:cubicBezTo>
                  <a:pt x="1459042" y="3048000"/>
                  <a:pt x="1531495" y="3530184"/>
                  <a:pt x="1504013" y="3720059"/>
                </a:cubicBezTo>
                <a:cubicBezTo>
                  <a:pt x="1476531" y="3909934"/>
                  <a:pt x="1236688" y="3872459"/>
                  <a:pt x="1174229" y="3765029"/>
                </a:cubicBezTo>
                <a:cubicBezTo>
                  <a:pt x="1111770" y="3657600"/>
                  <a:pt x="1189219" y="3457731"/>
                  <a:pt x="1129259" y="3075482"/>
                </a:cubicBezTo>
                <a:cubicBezTo>
                  <a:pt x="1069299" y="2693233"/>
                  <a:pt x="1001843" y="1971206"/>
                  <a:pt x="814466" y="1471534"/>
                </a:cubicBezTo>
                <a:cubicBezTo>
                  <a:pt x="627089" y="971862"/>
                  <a:pt x="9994" y="94938"/>
                  <a:pt x="4997" y="47469"/>
                </a:cubicBezTo>
                <a:close/>
              </a:path>
            </a:pathLst>
          </a:custGeom>
          <a:solidFill>
            <a:schemeClr val="bg2">
              <a:lumMod val="50000"/>
            </a:schemeClr>
          </a:solid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8" name="Group 57"/>
          <p:cNvGrpSpPr/>
          <p:nvPr/>
        </p:nvGrpSpPr>
        <p:grpSpPr>
          <a:xfrm>
            <a:off x="8328248" y="3645024"/>
            <a:ext cx="717684" cy="720080"/>
            <a:chOff x="3058510" y="3645024"/>
            <a:chExt cx="1010315" cy="720080"/>
          </a:xfrm>
        </p:grpSpPr>
        <p:sp>
          <p:nvSpPr>
            <p:cNvPr id="59" name="Freeform 58"/>
            <p:cNvSpPr/>
            <p:nvPr/>
          </p:nvSpPr>
          <p:spPr>
            <a:xfrm>
              <a:off x="3058510" y="3672484"/>
              <a:ext cx="1008993" cy="548604"/>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0" name="Freeform 59"/>
            <p:cNvSpPr/>
            <p:nvPr/>
          </p:nvSpPr>
          <p:spPr>
            <a:xfrm>
              <a:off x="3059832" y="3676556"/>
              <a:ext cx="1008993" cy="472524"/>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1" name="Freeform 60"/>
            <p:cNvSpPr/>
            <p:nvPr/>
          </p:nvSpPr>
          <p:spPr>
            <a:xfrm>
              <a:off x="3059832" y="3676556"/>
              <a:ext cx="1008993" cy="616540"/>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2" name="Freeform 61"/>
            <p:cNvSpPr/>
            <p:nvPr/>
          </p:nvSpPr>
          <p:spPr>
            <a:xfrm>
              <a:off x="3059832" y="3645024"/>
              <a:ext cx="1008993" cy="720080"/>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63" name="Group 62"/>
          <p:cNvGrpSpPr/>
          <p:nvPr/>
        </p:nvGrpSpPr>
        <p:grpSpPr>
          <a:xfrm>
            <a:off x="7248128" y="3645024"/>
            <a:ext cx="717684" cy="720080"/>
            <a:chOff x="3058510" y="3645024"/>
            <a:chExt cx="1010315" cy="720080"/>
          </a:xfrm>
        </p:grpSpPr>
        <p:sp>
          <p:nvSpPr>
            <p:cNvPr id="64" name="Freeform 63"/>
            <p:cNvSpPr/>
            <p:nvPr/>
          </p:nvSpPr>
          <p:spPr>
            <a:xfrm>
              <a:off x="3058510" y="3672484"/>
              <a:ext cx="1008993" cy="548604"/>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5" name="Freeform 64"/>
            <p:cNvSpPr/>
            <p:nvPr/>
          </p:nvSpPr>
          <p:spPr>
            <a:xfrm>
              <a:off x="3059832" y="3676556"/>
              <a:ext cx="1008993" cy="472524"/>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6" name="Freeform 65"/>
            <p:cNvSpPr/>
            <p:nvPr/>
          </p:nvSpPr>
          <p:spPr>
            <a:xfrm>
              <a:off x="3059832" y="3676556"/>
              <a:ext cx="1008993" cy="616540"/>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7" name="Freeform 66"/>
            <p:cNvSpPr/>
            <p:nvPr/>
          </p:nvSpPr>
          <p:spPr>
            <a:xfrm>
              <a:off x="3059832" y="3645024"/>
              <a:ext cx="1008993" cy="720080"/>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68" name="Group 67"/>
          <p:cNvGrpSpPr/>
          <p:nvPr/>
        </p:nvGrpSpPr>
        <p:grpSpPr>
          <a:xfrm rot="20266019">
            <a:off x="2833889" y="3483803"/>
            <a:ext cx="979566" cy="720080"/>
            <a:chOff x="3058510" y="3645024"/>
            <a:chExt cx="1010315" cy="720080"/>
          </a:xfrm>
        </p:grpSpPr>
        <p:sp>
          <p:nvSpPr>
            <p:cNvPr id="69" name="Freeform 68"/>
            <p:cNvSpPr/>
            <p:nvPr/>
          </p:nvSpPr>
          <p:spPr>
            <a:xfrm>
              <a:off x="3058510" y="3672484"/>
              <a:ext cx="1008993" cy="548604"/>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0" name="Freeform 69"/>
            <p:cNvSpPr/>
            <p:nvPr/>
          </p:nvSpPr>
          <p:spPr>
            <a:xfrm>
              <a:off x="3059832" y="3676556"/>
              <a:ext cx="1008993" cy="472524"/>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1" name="Freeform 70"/>
            <p:cNvSpPr/>
            <p:nvPr/>
          </p:nvSpPr>
          <p:spPr>
            <a:xfrm>
              <a:off x="3059832" y="3676556"/>
              <a:ext cx="1008993" cy="616540"/>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2" name="Freeform 71"/>
            <p:cNvSpPr/>
            <p:nvPr/>
          </p:nvSpPr>
          <p:spPr>
            <a:xfrm>
              <a:off x="3059832" y="3645024"/>
              <a:ext cx="1008993" cy="720080"/>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sp>
        <p:nvSpPr>
          <p:cNvPr id="73" name="Freeform 72"/>
          <p:cNvSpPr/>
          <p:nvPr/>
        </p:nvSpPr>
        <p:spPr>
          <a:xfrm>
            <a:off x="4007768" y="3200399"/>
            <a:ext cx="1455738" cy="1047750"/>
          </a:xfrm>
          <a:custGeom>
            <a:avLst/>
            <a:gdLst>
              <a:gd name="connsiteX0" fmla="*/ 0 w 1455738"/>
              <a:gd name="connsiteY0" fmla="*/ 19050 h 1047750"/>
              <a:gd name="connsiteX1" fmla="*/ 209550 w 1455738"/>
              <a:gd name="connsiteY1" fmla="*/ 142875 h 1047750"/>
              <a:gd name="connsiteX2" fmla="*/ 542925 w 1455738"/>
              <a:gd name="connsiteY2" fmla="*/ 428625 h 1047750"/>
              <a:gd name="connsiteX3" fmla="*/ 923925 w 1455738"/>
              <a:gd name="connsiteY3" fmla="*/ 752475 h 1047750"/>
              <a:gd name="connsiteX4" fmla="*/ 1228725 w 1455738"/>
              <a:gd name="connsiteY4" fmla="*/ 1019175 h 1047750"/>
              <a:gd name="connsiteX5" fmla="*/ 1428750 w 1455738"/>
              <a:gd name="connsiteY5" fmla="*/ 923925 h 1047750"/>
              <a:gd name="connsiteX6" fmla="*/ 1390650 w 1455738"/>
              <a:gd name="connsiteY6" fmla="*/ 752475 h 1047750"/>
              <a:gd name="connsiteX7" fmla="*/ 1133475 w 1455738"/>
              <a:gd name="connsiteY7" fmla="*/ 514350 h 1047750"/>
              <a:gd name="connsiteX8" fmla="*/ 723900 w 1455738"/>
              <a:gd name="connsiteY8" fmla="*/ 219075 h 1047750"/>
              <a:gd name="connsiteX9" fmla="*/ 390525 w 1455738"/>
              <a:gd name="connsiteY9" fmla="*/ 0 h 1047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55738" h="1047750">
                <a:moveTo>
                  <a:pt x="0" y="19050"/>
                </a:moveTo>
                <a:cubicBezTo>
                  <a:pt x="59531" y="46831"/>
                  <a:pt x="119063" y="74613"/>
                  <a:pt x="209550" y="142875"/>
                </a:cubicBezTo>
                <a:cubicBezTo>
                  <a:pt x="300037" y="211137"/>
                  <a:pt x="542925" y="428625"/>
                  <a:pt x="542925" y="428625"/>
                </a:cubicBezTo>
                <a:lnTo>
                  <a:pt x="923925" y="752475"/>
                </a:lnTo>
                <a:cubicBezTo>
                  <a:pt x="1038225" y="850900"/>
                  <a:pt x="1144588" y="990600"/>
                  <a:pt x="1228725" y="1019175"/>
                </a:cubicBezTo>
                <a:cubicBezTo>
                  <a:pt x="1312862" y="1047750"/>
                  <a:pt x="1401762" y="968375"/>
                  <a:pt x="1428750" y="923925"/>
                </a:cubicBezTo>
                <a:cubicBezTo>
                  <a:pt x="1455738" y="879475"/>
                  <a:pt x="1439863" y="820738"/>
                  <a:pt x="1390650" y="752475"/>
                </a:cubicBezTo>
                <a:cubicBezTo>
                  <a:pt x="1341438" y="684213"/>
                  <a:pt x="1244600" y="603250"/>
                  <a:pt x="1133475" y="514350"/>
                </a:cubicBezTo>
                <a:cubicBezTo>
                  <a:pt x="1022350" y="425450"/>
                  <a:pt x="847725" y="304800"/>
                  <a:pt x="723900" y="219075"/>
                </a:cubicBezTo>
                <a:cubicBezTo>
                  <a:pt x="600075" y="133350"/>
                  <a:pt x="495300" y="66675"/>
                  <a:pt x="390525" y="0"/>
                </a:cubicBezTo>
              </a:path>
            </a:pathLst>
          </a:custGeom>
          <a:solidFill>
            <a:schemeClr val="bg1"/>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4" name="Freeform 73"/>
          <p:cNvSpPr/>
          <p:nvPr/>
        </p:nvSpPr>
        <p:spPr>
          <a:xfrm rot="18800145">
            <a:off x="3806177" y="1722292"/>
            <a:ext cx="621708" cy="3079883"/>
          </a:xfrm>
          <a:custGeom>
            <a:avLst/>
            <a:gdLst>
              <a:gd name="connsiteX0" fmla="*/ 4997 w 1531495"/>
              <a:gd name="connsiteY0" fmla="*/ 47469 h 3909934"/>
              <a:gd name="connsiteX1" fmla="*/ 784485 w 1531495"/>
              <a:gd name="connsiteY1" fmla="*/ 1186721 h 3909934"/>
              <a:gd name="connsiteX2" fmla="*/ 1339121 w 1531495"/>
              <a:gd name="connsiteY2" fmla="*/ 2625777 h 3909934"/>
              <a:gd name="connsiteX3" fmla="*/ 1504013 w 1531495"/>
              <a:gd name="connsiteY3" fmla="*/ 3720059 h 3909934"/>
              <a:gd name="connsiteX4" fmla="*/ 1174229 w 1531495"/>
              <a:gd name="connsiteY4" fmla="*/ 3765029 h 3909934"/>
              <a:gd name="connsiteX5" fmla="*/ 1129259 w 1531495"/>
              <a:gd name="connsiteY5" fmla="*/ 3075482 h 3909934"/>
              <a:gd name="connsiteX6" fmla="*/ 814466 w 1531495"/>
              <a:gd name="connsiteY6" fmla="*/ 1471534 h 3909934"/>
              <a:gd name="connsiteX7" fmla="*/ 4997 w 1531495"/>
              <a:gd name="connsiteY7" fmla="*/ 47469 h 3909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31495" h="3909934">
                <a:moveTo>
                  <a:pt x="4997" y="47469"/>
                </a:moveTo>
                <a:cubicBezTo>
                  <a:pt x="0" y="0"/>
                  <a:pt x="562131" y="757003"/>
                  <a:pt x="784485" y="1186721"/>
                </a:cubicBezTo>
                <a:cubicBezTo>
                  <a:pt x="1006839" y="1616439"/>
                  <a:pt x="1219200" y="2203554"/>
                  <a:pt x="1339121" y="2625777"/>
                </a:cubicBezTo>
                <a:cubicBezTo>
                  <a:pt x="1459042" y="3048000"/>
                  <a:pt x="1531495" y="3530184"/>
                  <a:pt x="1504013" y="3720059"/>
                </a:cubicBezTo>
                <a:cubicBezTo>
                  <a:pt x="1476531" y="3909934"/>
                  <a:pt x="1236688" y="3872459"/>
                  <a:pt x="1174229" y="3765029"/>
                </a:cubicBezTo>
                <a:cubicBezTo>
                  <a:pt x="1111770" y="3657600"/>
                  <a:pt x="1189219" y="3457731"/>
                  <a:pt x="1129259" y="3075482"/>
                </a:cubicBezTo>
                <a:cubicBezTo>
                  <a:pt x="1069299" y="2693233"/>
                  <a:pt x="1001843" y="1971206"/>
                  <a:pt x="814466" y="1471534"/>
                </a:cubicBezTo>
                <a:cubicBezTo>
                  <a:pt x="627089" y="971862"/>
                  <a:pt x="9994" y="94938"/>
                  <a:pt x="4997" y="47469"/>
                </a:cubicBezTo>
                <a:close/>
              </a:path>
            </a:pathLst>
          </a:custGeom>
          <a:solidFill>
            <a:schemeClr val="bg2">
              <a:lumMod val="50000"/>
            </a:schemeClr>
          </a:solid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75" name="Group 74"/>
          <p:cNvGrpSpPr/>
          <p:nvPr/>
        </p:nvGrpSpPr>
        <p:grpSpPr>
          <a:xfrm rot="20266019">
            <a:off x="4080514" y="3474277"/>
            <a:ext cx="979566" cy="720080"/>
            <a:chOff x="3058510" y="3645024"/>
            <a:chExt cx="1010315" cy="720080"/>
          </a:xfrm>
        </p:grpSpPr>
        <p:sp>
          <p:nvSpPr>
            <p:cNvPr id="76" name="Freeform 75"/>
            <p:cNvSpPr/>
            <p:nvPr/>
          </p:nvSpPr>
          <p:spPr>
            <a:xfrm>
              <a:off x="3058510" y="3672484"/>
              <a:ext cx="1008993" cy="548604"/>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7" name="Freeform 76"/>
            <p:cNvSpPr/>
            <p:nvPr/>
          </p:nvSpPr>
          <p:spPr>
            <a:xfrm>
              <a:off x="3059832" y="3676556"/>
              <a:ext cx="1008993" cy="472524"/>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8" name="Freeform 77"/>
            <p:cNvSpPr/>
            <p:nvPr/>
          </p:nvSpPr>
          <p:spPr>
            <a:xfrm>
              <a:off x="3059832" y="3676556"/>
              <a:ext cx="1008993" cy="616540"/>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9" name="Freeform 78"/>
            <p:cNvSpPr/>
            <p:nvPr/>
          </p:nvSpPr>
          <p:spPr>
            <a:xfrm>
              <a:off x="3059832" y="3645024"/>
              <a:ext cx="1008993" cy="720080"/>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sp>
        <p:nvSpPr>
          <p:cNvPr id="80" name="Freeform 79"/>
          <p:cNvSpPr/>
          <p:nvPr/>
        </p:nvSpPr>
        <p:spPr>
          <a:xfrm>
            <a:off x="5351957" y="3219450"/>
            <a:ext cx="1455738" cy="1047750"/>
          </a:xfrm>
          <a:custGeom>
            <a:avLst/>
            <a:gdLst>
              <a:gd name="connsiteX0" fmla="*/ 0 w 1455738"/>
              <a:gd name="connsiteY0" fmla="*/ 19050 h 1047750"/>
              <a:gd name="connsiteX1" fmla="*/ 209550 w 1455738"/>
              <a:gd name="connsiteY1" fmla="*/ 142875 h 1047750"/>
              <a:gd name="connsiteX2" fmla="*/ 542925 w 1455738"/>
              <a:gd name="connsiteY2" fmla="*/ 428625 h 1047750"/>
              <a:gd name="connsiteX3" fmla="*/ 923925 w 1455738"/>
              <a:gd name="connsiteY3" fmla="*/ 752475 h 1047750"/>
              <a:gd name="connsiteX4" fmla="*/ 1228725 w 1455738"/>
              <a:gd name="connsiteY4" fmla="*/ 1019175 h 1047750"/>
              <a:gd name="connsiteX5" fmla="*/ 1428750 w 1455738"/>
              <a:gd name="connsiteY5" fmla="*/ 923925 h 1047750"/>
              <a:gd name="connsiteX6" fmla="*/ 1390650 w 1455738"/>
              <a:gd name="connsiteY6" fmla="*/ 752475 h 1047750"/>
              <a:gd name="connsiteX7" fmla="*/ 1133475 w 1455738"/>
              <a:gd name="connsiteY7" fmla="*/ 514350 h 1047750"/>
              <a:gd name="connsiteX8" fmla="*/ 723900 w 1455738"/>
              <a:gd name="connsiteY8" fmla="*/ 219075 h 1047750"/>
              <a:gd name="connsiteX9" fmla="*/ 390525 w 1455738"/>
              <a:gd name="connsiteY9" fmla="*/ 0 h 1047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55738" h="1047750">
                <a:moveTo>
                  <a:pt x="0" y="19050"/>
                </a:moveTo>
                <a:cubicBezTo>
                  <a:pt x="59531" y="46831"/>
                  <a:pt x="119063" y="74613"/>
                  <a:pt x="209550" y="142875"/>
                </a:cubicBezTo>
                <a:cubicBezTo>
                  <a:pt x="300037" y="211137"/>
                  <a:pt x="542925" y="428625"/>
                  <a:pt x="542925" y="428625"/>
                </a:cubicBezTo>
                <a:lnTo>
                  <a:pt x="923925" y="752475"/>
                </a:lnTo>
                <a:cubicBezTo>
                  <a:pt x="1038225" y="850900"/>
                  <a:pt x="1144588" y="990600"/>
                  <a:pt x="1228725" y="1019175"/>
                </a:cubicBezTo>
                <a:cubicBezTo>
                  <a:pt x="1312862" y="1047750"/>
                  <a:pt x="1401762" y="968375"/>
                  <a:pt x="1428750" y="923925"/>
                </a:cubicBezTo>
                <a:cubicBezTo>
                  <a:pt x="1455738" y="879475"/>
                  <a:pt x="1439863" y="820738"/>
                  <a:pt x="1390650" y="752475"/>
                </a:cubicBezTo>
                <a:cubicBezTo>
                  <a:pt x="1341438" y="684213"/>
                  <a:pt x="1244600" y="603250"/>
                  <a:pt x="1133475" y="514350"/>
                </a:cubicBezTo>
                <a:cubicBezTo>
                  <a:pt x="1022350" y="425450"/>
                  <a:pt x="847725" y="304800"/>
                  <a:pt x="723900" y="219075"/>
                </a:cubicBezTo>
                <a:cubicBezTo>
                  <a:pt x="600075" y="133350"/>
                  <a:pt x="495300" y="66675"/>
                  <a:pt x="390525" y="0"/>
                </a:cubicBezTo>
              </a:path>
            </a:pathLst>
          </a:custGeom>
          <a:solidFill>
            <a:schemeClr val="bg1"/>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1" name="Freeform 80"/>
          <p:cNvSpPr/>
          <p:nvPr/>
        </p:nvSpPr>
        <p:spPr>
          <a:xfrm rot="18800145">
            <a:off x="5152777" y="1741343"/>
            <a:ext cx="621708" cy="3079883"/>
          </a:xfrm>
          <a:custGeom>
            <a:avLst/>
            <a:gdLst>
              <a:gd name="connsiteX0" fmla="*/ 4997 w 1531495"/>
              <a:gd name="connsiteY0" fmla="*/ 47469 h 3909934"/>
              <a:gd name="connsiteX1" fmla="*/ 784485 w 1531495"/>
              <a:gd name="connsiteY1" fmla="*/ 1186721 h 3909934"/>
              <a:gd name="connsiteX2" fmla="*/ 1339121 w 1531495"/>
              <a:gd name="connsiteY2" fmla="*/ 2625777 h 3909934"/>
              <a:gd name="connsiteX3" fmla="*/ 1504013 w 1531495"/>
              <a:gd name="connsiteY3" fmla="*/ 3720059 h 3909934"/>
              <a:gd name="connsiteX4" fmla="*/ 1174229 w 1531495"/>
              <a:gd name="connsiteY4" fmla="*/ 3765029 h 3909934"/>
              <a:gd name="connsiteX5" fmla="*/ 1129259 w 1531495"/>
              <a:gd name="connsiteY5" fmla="*/ 3075482 h 3909934"/>
              <a:gd name="connsiteX6" fmla="*/ 814466 w 1531495"/>
              <a:gd name="connsiteY6" fmla="*/ 1471534 h 3909934"/>
              <a:gd name="connsiteX7" fmla="*/ 4997 w 1531495"/>
              <a:gd name="connsiteY7" fmla="*/ 47469 h 3909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31495" h="3909934">
                <a:moveTo>
                  <a:pt x="4997" y="47469"/>
                </a:moveTo>
                <a:cubicBezTo>
                  <a:pt x="0" y="0"/>
                  <a:pt x="562131" y="757003"/>
                  <a:pt x="784485" y="1186721"/>
                </a:cubicBezTo>
                <a:cubicBezTo>
                  <a:pt x="1006839" y="1616439"/>
                  <a:pt x="1219200" y="2203554"/>
                  <a:pt x="1339121" y="2625777"/>
                </a:cubicBezTo>
                <a:cubicBezTo>
                  <a:pt x="1459042" y="3048000"/>
                  <a:pt x="1531495" y="3530184"/>
                  <a:pt x="1504013" y="3720059"/>
                </a:cubicBezTo>
                <a:cubicBezTo>
                  <a:pt x="1476531" y="3909934"/>
                  <a:pt x="1236688" y="3872459"/>
                  <a:pt x="1174229" y="3765029"/>
                </a:cubicBezTo>
                <a:cubicBezTo>
                  <a:pt x="1111770" y="3657600"/>
                  <a:pt x="1189219" y="3457731"/>
                  <a:pt x="1129259" y="3075482"/>
                </a:cubicBezTo>
                <a:cubicBezTo>
                  <a:pt x="1069299" y="2693233"/>
                  <a:pt x="1001843" y="1971206"/>
                  <a:pt x="814466" y="1471534"/>
                </a:cubicBezTo>
                <a:cubicBezTo>
                  <a:pt x="627089" y="971862"/>
                  <a:pt x="9994" y="94938"/>
                  <a:pt x="4997" y="47469"/>
                </a:cubicBezTo>
                <a:close/>
              </a:path>
            </a:pathLst>
          </a:custGeom>
          <a:solidFill>
            <a:schemeClr val="bg2">
              <a:lumMod val="50000"/>
            </a:schemeClr>
          </a:solidFill>
          <a:ln>
            <a:solidFill>
              <a:schemeClr val="bg2">
                <a:lumMod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2" name="Group 81"/>
          <p:cNvGrpSpPr/>
          <p:nvPr/>
        </p:nvGrpSpPr>
        <p:grpSpPr>
          <a:xfrm rot="20266019">
            <a:off x="5389218" y="3493328"/>
            <a:ext cx="979566" cy="720080"/>
            <a:chOff x="3058510" y="3645024"/>
            <a:chExt cx="1010315" cy="720080"/>
          </a:xfrm>
        </p:grpSpPr>
        <p:sp>
          <p:nvSpPr>
            <p:cNvPr id="83" name="Freeform 82"/>
            <p:cNvSpPr/>
            <p:nvPr/>
          </p:nvSpPr>
          <p:spPr>
            <a:xfrm>
              <a:off x="3058510" y="3672484"/>
              <a:ext cx="1008993" cy="548604"/>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4" name="Freeform 83"/>
            <p:cNvSpPr/>
            <p:nvPr/>
          </p:nvSpPr>
          <p:spPr>
            <a:xfrm>
              <a:off x="3059832" y="3676556"/>
              <a:ext cx="1008993" cy="472524"/>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5" name="Freeform 84"/>
            <p:cNvSpPr/>
            <p:nvPr/>
          </p:nvSpPr>
          <p:spPr>
            <a:xfrm>
              <a:off x="3059832" y="3676556"/>
              <a:ext cx="1008993" cy="616540"/>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6" name="Freeform 85"/>
            <p:cNvSpPr/>
            <p:nvPr/>
          </p:nvSpPr>
          <p:spPr>
            <a:xfrm>
              <a:off x="3059832" y="3645024"/>
              <a:ext cx="1008993" cy="720080"/>
            </a:xfrm>
            <a:custGeom>
              <a:avLst/>
              <a:gdLst>
                <a:gd name="connsiteX0" fmla="*/ 1008993 w 1008993"/>
                <a:gd name="connsiteY0" fmla="*/ 819807 h 819807"/>
                <a:gd name="connsiteX1" fmla="*/ 504497 w 1008993"/>
                <a:gd name="connsiteY1" fmla="*/ 599089 h 819807"/>
                <a:gd name="connsiteX2" fmla="*/ 0 w 1008993"/>
                <a:gd name="connsiteY2" fmla="*/ 0 h 819807"/>
              </a:gdLst>
              <a:ahLst/>
              <a:cxnLst>
                <a:cxn ang="0">
                  <a:pos x="connsiteX0" y="connsiteY0"/>
                </a:cxn>
                <a:cxn ang="0">
                  <a:pos x="connsiteX1" y="connsiteY1"/>
                </a:cxn>
                <a:cxn ang="0">
                  <a:pos x="connsiteX2" y="connsiteY2"/>
                </a:cxn>
              </a:cxnLst>
              <a:rect l="l" t="t" r="r" b="b"/>
              <a:pathLst>
                <a:path w="1008993" h="819807">
                  <a:moveTo>
                    <a:pt x="1008993" y="819807"/>
                  </a:moveTo>
                  <a:cubicBezTo>
                    <a:pt x="840828" y="777765"/>
                    <a:pt x="672663" y="735724"/>
                    <a:pt x="504497" y="599089"/>
                  </a:cubicBezTo>
                  <a:cubicBezTo>
                    <a:pt x="336332" y="462455"/>
                    <a:pt x="168166" y="231227"/>
                    <a:pt x="0" y="0"/>
                  </a:cubicBezTo>
                </a:path>
              </a:pathLst>
            </a:cu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sp>
        <p:nvSpPr>
          <p:cNvPr id="97" name="TextBox 96"/>
          <p:cNvSpPr txBox="1"/>
          <p:nvPr/>
        </p:nvSpPr>
        <p:spPr>
          <a:xfrm>
            <a:off x="3017300" y="1556793"/>
            <a:ext cx="702436" cy="461665"/>
          </a:xfrm>
          <a:prstGeom prst="rect">
            <a:avLst/>
          </a:prstGeom>
          <a:noFill/>
        </p:spPr>
        <p:txBody>
          <a:bodyPr wrap="none" rtlCol="0">
            <a:spAutoFit/>
          </a:bodyPr>
          <a:lstStyle/>
          <a:p>
            <a:r>
              <a:rPr lang="en-GB" sz="2400" dirty="0"/>
              <a:t>Hair</a:t>
            </a:r>
          </a:p>
        </p:txBody>
      </p:sp>
      <p:sp>
        <p:nvSpPr>
          <p:cNvPr id="98" name="TextBox 97"/>
          <p:cNvSpPr txBox="1"/>
          <p:nvPr/>
        </p:nvSpPr>
        <p:spPr>
          <a:xfrm>
            <a:off x="5015881" y="1628801"/>
            <a:ext cx="1118191" cy="461665"/>
          </a:xfrm>
          <a:prstGeom prst="rect">
            <a:avLst/>
          </a:prstGeom>
          <a:noFill/>
        </p:spPr>
        <p:txBody>
          <a:bodyPr wrap="none" rtlCol="0">
            <a:spAutoFit/>
          </a:bodyPr>
          <a:lstStyle/>
          <a:p>
            <a:r>
              <a:rPr lang="en-GB" sz="2400" dirty="0"/>
              <a:t>Follicle </a:t>
            </a:r>
          </a:p>
        </p:txBody>
      </p:sp>
      <p:sp>
        <p:nvSpPr>
          <p:cNvPr id="99" name="TextBox 98"/>
          <p:cNvSpPr txBox="1"/>
          <p:nvPr/>
        </p:nvSpPr>
        <p:spPr>
          <a:xfrm>
            <a:off x="1775521" y="4839544"/>
            <a:ext cx="2553263" cy="461665"/>
          </a:xfrm>
          <a:prstGeom prst="rect">
            <a:avLst/>
          </a:prstGeom>
          <a:noFill/>
        </p:spPr>
        <p:txBody>
          <a:bodyPr wrap="none" rtlCol="0">
            <a:spAutoFit/>
          </a:bodyPr>
          <a:lstStyle/>
          <a:p>
            <a:r>
              <a:rPr lang="en-GB" sz="2400" dirty="0" err="1"/>
              <a:t>Pili</a:t>
            </a:r>
            <a:r>
              <a:rPr lang="en-GB" sz="2400" dirty="0"/>
              <a:t> erector muscle </a:t>
            </a:r>
          </a:p>
        </p:txBody>
      </p:sp>
      <p:sp>
        <p:nvSpPr>
          <p:cNvPr id="100" name="TextBox 99"/>
          <p:cNvSpPr txBox="1"/>
          <p:nvPr/>
        </p:nvSpPr>
        <p:spPr>
          <a:xfrm>
            <a:off x="5591944" y="4941169"/>
            <a:ext cx="2448272" cy="830997"/>
          </a:xfrm>
          <a:prstGeom prst="rect">
            <a:avLst/>
          </a:prstGeom>
          <a:noFill/>
        </p:spPr>
        <p:txBody>
          <a:bodyPr wrap="square" rtlCol="0">
            <a:spAutoFit/>
          </a:bodyPr>
          <a:lstStyle/>
          <a:p>
            <a:pPr algn="ctr"/>
            <a:r>
              <a:rPr lang="en-GB" sz="2400" dirty="0" err="1"/>
              <a:t>Pili</a:t>
            </a:r>
            <a:r>
              <a:rPr lang="en-GB" sz="2400" dirty="0"/>
              <a:t> erector muscles contract </a:t>
            </a:r>
          </a:p>
        </p:txBody>
      </p:sp>
      <p:sp>
        <p:nvSpPr>
          <p:cNvPr id="101" name="TextBox 100"/>
          <p:cNvSpPr txBox="1"/>
          <p:nvPr/>
        </p:nvSpPr>
        <p:spPr>
          <a:xfrm>
            <a:off x="8112224" y="4941169"/>
            <a:ext cx="2448272" cy="830997"/>
          </a:xfrm>
          <a:prstGeom prst="rect">
            <a:avLst/>
          </a:prstGeom>
          <a:noFill/>
        </p:spPr>
        <p:txBody>
          <a:bodyPr wrap="square" rtlCol="0">
            <a:spAutoFit/>
          </a:bodyPr>
          <a:lstStyle/>
          <a:p>
            <a:pPr algn="ctr"/>
            <a:r>
              <a:rPr lang="en-GB" sz="2400" dirty="0"/>
              <a:t>Hairs stand upright</a:t>
            </a:r>
          </a:p>
        </p:txBody>
      </p:sp>
      <p:sp>
        <p:nvSpPr>
          <p:cNvPr id="102" name="TextBox 101"/>
          <p:cNvSpPr txBox="1"/>
          <p:nvPr/>
        </p:nvSpPr>
        <p:spPr>
          <a:xfrm>
            <a:off x="7176120" y="332657"/>
            <a:ext cx="3312368" cy="830997"/>
          </a:xfrm>
          <a:prstGeom prst="rect">
            <a:avLst/>
          </a:prstGeom>
          <a:noFill/>
        </p:spPr>
        <p:txBody>
          <a:bodyPr wrap="square" rtlCol="0">
            <a:spAutoFit/>
          </a:bodyPr>
          <a:lstStyle/>
          <a:p>
            <a:pPr algn="ctr"/>
            <a:r>
              <a:rPr lang="en-GB" sz="2400" dirty="0"/>
              <a:t>Still layer of insulating air is trapped by hairs</a:t>
            </a:r>
          </a:p>
        </p:txBody>
      </p:sp>
      <p:cxnSp>
        <p:nvCxnSpPr>
          <p:cNvPr id="104" name="Straight Arrow Connector 103"/>
          <p:cNvCxnSpPr>
            <a:stCxn id="100" idx="0"/>
          </p:cNvCxnSpPr>
          <p:nvPr/>
        </p:nvCxnSpPr>
        <p:spPr>
          <a:xfrm flipV="1">
            <a:off x="6816080" y="4005064"/>
            <a:ext cx="648072" cy="936104"/>
          </a:xfrm>
          <a:prstGeom prst="straightConnector1">
            <a:avLst/>
          </a:prstGeom>
          <a:ln w="28575">
            <a:solidFill>
              <a:schemeClr val="accent2">
                <a:lumMod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05" name="Straight Arrow Connector 104"/>
          <p:cNvCxnSpPr>
            <a:stCxn id="101" idx="0"/>
          </p:cNvCxnSpPr>
          <p:nvPr/>
        </p:nvCxnSpPr>
        <p:spPr>
          <a:xfrm flipH="1" flipV="1">
            <a:off x="9048328" y="4437112"/>
            <a:ext cx="288032" cy="504056"/>
          </a:xfrm>
          <a:prstGeom prst="straightConnector1">
            <a:avLst/>
          </a:prstGeom>
          <a:ln w="28575">
            <a:solidFill>
              <a:schemeClr val="accent2">
                <a:lumMod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07" name="Straight Arrow Connector 106"/>
          <p:cNvCxnSpPr>
            <a:stCxn id="101" idx="0"/>
          </p:cNvCxnSpPr>
          <p:nvPr/>
        </p:nvCxnSpPr>
        <p:spPr>
          <a:xfrm flipV="1">
            <a:off x="9336360" y="4437112"/>
            <a:ext cx="720080" cy="504056"/>
          </a:xfrm>
          <a:prstGeom prst="straightConnector1">
            <a:avLst/>
          </a:prstGeom>
          <a:ln w="28575">
            <a:solidFill>
              <a:schemeClr val="accent2">
                <a:lumMod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09" name="Straight Arrow Connector 108"/>
          <p:cNvCxnSpPr>
            <a:stCxn id="102" idx="2"/>
          </p:cNvCxnSpPr>
          <p:nvPr/>
        </p:nvCxnSpPr>
        <p:spPr>
          <a:xfrm flipH="1">
            <a:off x="8256240" y="1163654"/>
            <a:ext cx="576064" cy="1257235"/>
          </a:xfrm>
          <a:prstGeom prst="straightConnector1">
            <a:avLst/>
          </a:prstGeom>
          <a:ln w="28575">
            <a:solidFill>
              <a:schemeClr val="accent2">
                <a:lumMod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11" name="Straight Arrow Connector 110"/>
          <p:cNvCxnSpPr/>
          <p:nvPr/>
        </p:nvCxnSpPr>
        <p:spPr>
          <a:xfrm>
            <a:off x="8832304" y="1196752"/>
            <a:ext cx="720080" cy="1296144"/>
          </a:xfrm>
          <a:prstGeom prst="straightConnector1">
            <a:avLst/>
          </a:prstGeom>
          <a:ln w="28575">
            <a:solidFill>
              <a:schemeClr val="accent2">
                <a:lumMod val="75000"/>
              </a:schemeClr>
            </a:solidFill>
            <a:tailEnd type="arrow"/>
          </a:ln>
        </p:spPr>
        <p:style>
          <a:lnRef idx="1">
            <a:schemeClr val="accent1"/>
          </a:lnRef>
          <a:fillRef idx="0">
            <a:schemeClr val="accent1"/>
          </a:fillRef>
          <a:effectRef idx="0">
            <a:schemeClr val="accent1"/>
          </a:effectRef>
          <a:fontRef idx="minor">
            <a:schemeClr val="tx1"/>
          </a:fontRef>
        </p:style>
      </p:cxnSp>
      <p:sp>
        <p:nvSpPr>
          <p:cNvPr id="114" name="TextBox 113"/>
          <p:cNvSpPr txBox="1"/>
          <p:nvPr/>
        </p:nvSpPr>
        <p:spPr>
          <a:xfrm>
            <a:off x="1991544" y="764705"/>
            <a:ext cx="4464496" cy="461665"/>
          </a:xfrm>
          <a:prstGeom prst="rect">
            <a:avLst/>
          </a:prstGeom>
          <a:noFill/>
        </p:spPr>
        <p:txBody>
          <a:bodyPr wrap="square" rtlCol="0">
            <a:spAutoFit/>
          </a:bodyPr>
          <a:lstStyle/>
          <a:p>
            <a:pPr algn="ctr"/>
            <a:r>
              <a:rPr lang="en-GB" sz="2400" dirty="0"/>
              <a:t>As external temperature drops...</a:t>
            </a:r>
          </a:p>
        </p:txBody>
      </p:sp>
      <p:sp>
        <p:nvSpPr>
          <p:cNvPr id="115" name="TextBox 114"/>
          <p:cNvSpPr txBox="1"/>
          <p:nvPr/>
        </p:nvSpPr>
        <p:spPr>
          <a:xfrm>
            <a:off x="6240016" y="5805265"/>
            <a:ext cx="3888432" cy="830997"/>
          </a:xfrm>
          <a:prstGeom prst="rect">
            <a:avLst/>
          </a:prstGeom>
          <a:noFill/>
        </p:spPr>
        <p:txBody>
          <a:bodyPr wrap="square" rtlCol="0">
            <a:spAutoFit/>
          </a:bodyPr>
          <a:lstStyle/>
          <a:p>
            <a:pPr algn="ctr"/>
            <a:r>
              <a:rPr lang="en-GB" sz="2400" dirty="0">
                <a:solidFill>
                  <a:srgbClr val="0070C0"/>
                </a:solidFill>
              </a:rPr>
              <a:t>This </a:t>
            </a:r>
            <a:r>
              <a:rPr lang="en-GB" sz="2400" i="1" dirty="0">
                <a:solidFill>
                  <a:srgbClr val="0070C0"/>
                </a:solidFill>
              </a:rPr>
              <a:t>reduces</a:t>
            </a:r>
            <a:r>
              <a:rPr lang="en-GB" sz="2400" dirty="0">
                <a:solidFill>
                  <a:srgbClr val="0070C0"/>
                </a:solidFill>
              </a:rPr>
              <a:t> the rate of heat loss from the body</a:t>
            </a:r>
          </a:p>
        </p:txBody>
      </p:sp>
      <p:sp>
        <p:nvSpPr>
          <p:cNvPr id="117" name="Right Arrow 116"/>
          <p:cNvSpPr/>
          <p:nvPr/>
        </p:nvSpPr>
        <p:spPr>
          <a:xfrm>
            <a:off x="6456040" y="1628800"/>
            <a:ext cx="792088" cy="504056"/>
          </a:xfrm>
          <a:prstGeom prst="rightArrow">
            <a:avLst/>
          </a:prstGeom>
          <a:solidFill>
            <a:schemeClr val="tx2">
              <a:lumMod val="40000"/>
              <a:lumOff val="6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18" name="Straight Arrow Connector 117"/>
          <p:cNvCxnSpPr>
            <a:stCxn id="98" idx="2"/>
          </p:cNvCxnSpPr>
          <p:nvPr/>
        </p:nvCxnSpPr>
        <p:spPr>
          <a:xfrm>
            <a:off x="5574976" y="2090465"/>
            <a:ext cx="377008" cy="1227618"/>
          </a:xfrm>
          <a:prstGeom prst="straightConnector1">
            <a:avLst/>
          </a:prstGeom>
          <a:ln w="28575">
            <a:solidFill>
              <a:schemeClr val="accent2">
                <a:lumMod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20" name="Straight Arrow Connector 119"/>
          <p:cNvCxnSpPr/>
          <p:nvPr/>
        </p:nvCxnSpPr>
        <p:spPr>
          <a:xfrm>
            <a:off x="3647728" y="2060848"/>
            <a:ext cx="305000" cy="1011594"/>
          </a:xfrm>
          <a:prstGeom prst="straightConnector1">
            <a:avLst/>
          </a:prstGeom>
          <a:ln w="28575">
            <a:solidFill>
              <a:schemeClr val="accent2">
                <a:lumMod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122" name="Straight Arrow Connector 121"/>
          <p:cNvCxnSpPr/>
          <p:nvPr/>
        </p:nvCxnSpPr>
        <p:spPr>
          <a:xfrm flipV="1">
            <a:off x="2999656" y="3933056"/>
            <a:ext cx="305000" cy="1011594"/>
          </a:xfrm>
          <a:prstGeom prst="straightConnector1">
            <a:avLst/>
          </a:prstGeom>
          <a:ln w="28575">
            <a:solidFill>
              <a:schemeClr val="accent2">
                <a:lumMod val="75000"/>
              </a:schemeClr>
            </a:solidFill>
            <a:tailEnd type="arrow"/>
          </a:ln>
        </p:spPr>
        <p:style>
          <a:lnRef idx="1">
            <a:schemeClr val="accent1"/>
          </a:lnRef>
          <a:fillRef idx="0">
            <a:schemeClr val="accent1"/>
          </a:fillRef>
          <a:effectRef idx="0">
            <a:schemeClr val="accent1"/>
          </a:effectRef>
          <a:fontRef idx="minor">
            <a:schemeClr val="tx1"/>
          </a:fontRef>
        </p:style>
      </p:cxnSp>
      <p:sp>
        <p:nvSpPr>
          <p:cNvPr id="123" name="TextBox 122"/>
          <p:cNvSpPr txBox="1"/>
          <p:nvPr/>
        </p:nvSpPr>
        <p:spPr>
          <a:xfrm>
            <a:off x="1703512" y="116633"/>
            <a:ext cx="4392488" cy="461665"/>
          </a:xfrm>
          <a:prstGeom prst="rect">
            <a:avLst/>
          </a:prstGeom>
          <a:noFill/>
        </p:spPr>
        <p:txBody>
          <a:bodyPr wrap="square" rtlCol="0">
            <a:spAutoFit/>
          </a:bodyPr>
          <a:lstStyle/>
          <a:p>
            <a:r>
              <a:rPr lang="en-GB" sz="2400" b="1" dirty="0" err="1"/>
              <a:t>Pili</a:t>
            </a:r>
            <a:r>
              <a:rPr lang="en-GB" sz="2400" b="1" dirty="0"/>
              <a:t> Erection</a:t>
            </a:r>
          </a:p>
        </p:txBody>
      </p:sp>
      <p:sp>
        <p:nvSpPr>
          <p:cNvPr id="124" name="TextBox 123"/>
          <p:cNvSpPr txBox="1"/>
          <p:nvPr/>
        </p:nvSpPr>
        <p:spPr>
          <a:xfrm>
            <a:off x="3503712" y="116633"/>
            <a:ext cx="2376264" cy="461665"/>
          </a:xfrm>
          <a:prstGeom prst="rect">
            <a:avLst/>
          </a:prstGeom>
          <a:noFill/>
        </p:spPr>
        <p:txBody>
          <a:bodyPr wrap="square" rtlCol="0">
            <a:spAutoFit/>
          </a:bodyPr>
          <a:lstStyle/>
          <a:p>
            <a:r>
              <a:rPr lang="en-GB" sz="2400" i="1" dirty="0"/>
              <a:t>(</a:t>
            </a:r>
            <a:r>
              <a:rPr lang="en-GB" sz="2400" i="1" dirty="0" err="1"/>
              <a:t>goosebumps</a:t>
            </a:r>
            <a:r>
              <a:rPr lang="en-GB" sz="2400" i="1" dirty="0"/>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20"/>
                                        </p:tgtEl>
                                        <p:attrNameLst>
                                          <p:attrName>style.visibility</p:attrName>
                                        </p:attrNameLst>
                                      </p:cBhvr>
                                      <p:to>
                                        <p:strVal val="visible"/>
                                      </p:to>
                                    </p:set>
                                    <p:animEffect transition="in" filter="dissolve">
                                      <p:cBhvr>
                                        <p:cTn id="7" dur="500"/>
                                        <p:tgtEl>
                                          <p:spTgt spid="120"/>
                                        </p:tgtEl>
                                      </p:cBhvr>
                                    </p:animEffect>
                                  </p:childTnLst>
                                </p:cTn>
                              </p:par>
                              <p:par>
                                <p:cTn id="8" presetID="9" presetClass="entr" presetSubtype="0" fill="hold" grpId="0" nodeType="withEffect">
                                  <p:stCondLst>
                                    <p:cond delay="0"/>
                                  </p:stCondLst>
                                  <p:childTnLst>
                                    <p:set>
                                      <p:cBhvr>
                                        <p:cTn id="9" dur="1" fill="hold">
                                          <p:stCondLst>
                                            <p:cond delay="0"/>
                                          </p:stCondLst>
                                        </p:cTn>
                                        <p:tgtEl>
                                          <p:spTgt spid="97"/>
                                        </p:tgtEl>
                                        <p:attrNameLst>
                                          <p:attrName>style.visibility</p:attrName>
                                        </p:attrNameLst>
                                      </p:cBhvr>
                                      <p:to>
                                        <p:strVal val="visible"/>
                                      </p:to>
                                    </p:set>
                                    <p:animEffect transition="in" filter="dissolve">
                                      <p:cBhvr>
                                        <p:cTn id="10" dur="500"/>
                                        <p:tgtEl>
                                          <p:spTgt spid="97"/>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nodeType="clickEffect">
                                  <p:stCondLst>
                                    <p:cond delay="0"/>
                                  </p:stCondLst>
                                  <p:childTnLst>
                                    <p:set>
                                      <p:cBhvr>
                                        <p:cTn id="14" dur="1" fill="hold">
                                          <p:stCondLst>
                                            <p:cond delay="0"/>
                                          </p:stCondLst>
                                        </p:cTn>
                                        <p:tgtEl>
                                          <p:spTgt spid="118"/>
                                        </p:tgtEl>
                                        <p:attrNameLst>
                                          <p:attrName>style.visibility</p:attrName>
                                        </p:attrNameLst>
                                      </p:cBhvr>
                                      <p:to>
                                        <p:strVal val="visible"/>
                                      </p:to>
                                    </p:set>
                                    <p:animEffect transition="in" filter="dissolve">
                                      <p:cBhvr>
                                        <p:cTn id="15" dur="500"/>
                                        <p:tgtEl>
                                          <p:spTgt spid="118"/>
                                        </p:tgtEl>
                                      </p:cBhvr>
                                    </p:animEffect>
                                  </p:childTnLst>
                                </p:cTn>
                              </p:par>
                              <p:par>
                                <p:cTn id="16" presetID="9" presetClass="entr" presetSubtype="0" fill="hold" grpId="0" nodeType="withEffect">
                                  <p:stCondLst>
                                    <p:cond delay="0"/>
                                  </p:stCondLst>
                                  <p:childTnLst>
                                    <p:set>
                                      <p:cBhvr>
                                        <p:cTn id="17" dur="1" fill="hold">
                                          <p:stCondLst>
                                            <p:cond delay="0"/>
                                          </p:stCondLst>
                                        </p:cTn>
                                        <p:tgtEl>
                                          <p:spTgt spid="98"/>
                                        </p:tgtEl>
                                        <p:attrNameLst>
                                          <p:attrName>style.visibility</p:attrName>
                                        </p:attrNameLst>
                                      </p:cBhvr>
                                      <p:to>
                                        <p:strVal val="visible"/>
                                      </p:to>
                                    </p:set>
                                    <p:animEffect transition="in" filter="dissolve">
                                      <p:cBhvr>
                                        <p:cTn id="18" dur="500"/>
                                        <p:tgtEl>
                                          <p:spTgt spid="98"/>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nodeType="clickEffect">
                                  <p:stCondLst>
                                    <p:cond delay="0"/>
                                  </p:stCondLst>
                                  <p:childTnLst>
                                    <p:set>
                                      <p:cBhvr>
                                        <p:cTn id="22" dur="1" fill="hold">
                                          <p:stCondLst>
                                            <p:cond delay="0"/>
                                          </p:stCondLst>
                                        </p:cTn>
                                        <p:tgtEl>
                                          <p:spTgt spid="122"/>
                                        </p:tgtEl>
                                        <p:attrNameLst>
                                          <p:attrName>style.visibility</p:attrName>
                                        </p:attrNameLst>
                                      </p:cBhvr>
                                      <p:to>
                                        <p:strVal val="visible"/>
                                      </p:to>
                                    </p:set>
                                    <p:animEffect transition="in" filter="dissolve">
                                      <p:cBhvr>
                                        <p:cTn id="23" dur="500"/>
                                        <p:tgtEl>
                                          <p:spTgt spid="122"/>
                                        </p:tgtEl>
                                      </p:cBhvr>
                                    </p:animEffect>
                                  </p:childTnLst>
                                </p:cTn>
                              </p:par>
                              <p:par>
                                <p:cTn id="24" presetID="9" presetClass="entr" presetSubtype="0" fill="hold" grpId="0" nodeType="withEffect">
                                  <p:stCondLst>
                                    <p:cond delay="0"/>
                                  </p:stCondLst>
                                  <p:childTnLst>
                                    <p:set>
                                      <p:cBhvr>
                                        <p:cTn id="25" dur="1" fill="hold">
                                          <p:stCondLst>
                                            <p:cond delay="0"/>
                                          </p:stCondLst>
                                        </p:cTn>
                                        <p:tgtEl>
                                          <p:spTgt spid="99"/>
                                        </p:tgtEl>
                                        <p:attrNameLst>
                                          <p:attrName>style.visibility</p:attrName>
                                        </p:attrNameLst>
                                      </p:cBhvr>
                                      <p:to>
                                        <p:strVal val="visible"/>
                                      </p:to>
                                    </p:set>
                                    <p:animEffect transition="in" filter="dissolve">
                                      <p:cBhvr>
                                        <p:cTn id="26" dur="500"/>
                                        <p:tgtEl>
                                          <p:spTgt spid="99"/>
                                        </p:tgtEl>
                                      </p:cBhvr>
                                    </p:animEffect>
                                  </p:childTnLst>
                                </p:cTn>
                              </p:par>
                            </p:childTnLst>
                          </p:cTn>
                        </p:par>
                      </p:childTnLst>
                    </p:cTn>
                  </p:par>
                  <p:par>
                    <p:cTn id="27" fill="hold">
                      <p:stCondLst>
                        <p:cond delay="indefinite"/>
                      </p:stCondLst>
                      <p:childTnLst>
                        <p:par>
                          <p:cTn id="28" fill="hold">
                            <p:stCondLst>
                              <p:cond delay="0"/>
                            </p:stCondLst>
                            <p:childTnLst>
                              <p:par>
                                <p:cTn id="29" presetID="9" presetClass="entr" presetSubtype="0" fill="hold" grpId="0" nodeType="clickEffect">
                                  <p:stCondLst>
                                    <p:cond delay="0"/>
                                  </p:stCondLst>
                                  <p:childTnLst>
                                    <p:set>
                                      <p:cBhvr>
                                        <p:cTn id="30" dur="1" fill="hold">
                                          <p:stCondLst>
                                            <p:cond delay="0"/>
                                          </p:stCondLst>
                                        </p:cTn>
                                        <p:tgtEl>
                                          <p:spTgt spid="114"/>
                                        </p:tgtEl>
                                        <p:attrNameLst>
                                          <p:attrName>style.visibility</p:attrName>
                                        </p:attrNameLst>
                                      </p:cBhvr>
                                      <p:to>
                                        <p:strVal val="visible"/>
                                      </p:to>
                                    </p:set>
                                    <p:animEffect transition="in" filter="dissolve">
                                      <p:cBhvr>
                                        <p:cTn id="31" dur="500"/>
                                        <p:tgtEl>
                                          <p:spTgt spid="114"/>
                                        </p:tgtEl>
                                      </p:cBhvr>
                                    </p:animEffect>
                                  </p:childTnLst>
                                </p:cTn>
                              </p:par>
                              <p:par>
                                <p:cTn id="32" presetID="9" presetClass="entr" presetSubtype="0" fill="hold" grpId="0" nodeType="withEffect">
                                  <p:stCondLst>
                                    <p:cond delay="0"/>
                                  </p:stCondLst>
                                  <p:childTnLst>
                                    <p:set>
                                      <p:cBhvr>
                                        <p:cTn id="33" dur="1" fill="hold">
                                          <p:stCondLst>
                                            <p:cond delay="0"/>
                                          </p:stCondLst>
                                        </p:cTn>
                                        <p:tgtEl>
                                          <p:spTgt spid="117"/>
                                        </p:tgtEl>
                                        <p:attrNameLst>
                                          <p:attrName>style.visibility</p:attrName>
                                        </p:attrNameLst>
                                      </p:cBhvr>
                                      <p:to>
                                        <p:strVal val="visible"/>
                                      </p:to>
                                    </p:set>
                                    <p:animEffect transition="in" filter="dissolve">
                                      <p:cBhvr>
                                        <p:cTn id="34" dur="500"/>
                                        <p:tgtEl>
                                          <p:spTgt spid="117"/>
                                        </p:tgtEl>
                                      </p:cBhvr>
                                    </p:animEffect>
                                  </p:childTnLst>
                                </p:cTn>
                              </p:par>
                            </p:childTnLst>
                          </p:cTn>
                        </p:par>
                      </p:childTnLst>
                    </p:cTn>
                  </p:par>
                  <p:par>
                    <p:cTn id="35" fill="hold">
                      <p:stCondLst>
                        <p:cond delay="indefinite"/>
                      </p:stCondLst>
                      <p:childTnLst>
                        <p:par>
                          <p:cTn id="36" fill="hold">
                            <p:stCondLst>
                              <p:cond delay="0"/>
                            </p:stCondLst>
                            <p:childTnLst>
                              <p:par>
                                <p:cTn id="37" presetID="9" presetClass="entr" presetSubtype="0" fill="hold" nodeType="clickEffect">
                                  <p:stCondLst>
                                    <p:cond delay="0"/>
                                  </p:stCondLst>
                                  <p:childTnLst>
                                    <p:set>
                                      <p:cBhvr>
                                        <p:cTn id="38" dur="1" fill="hold">
                                          <p:stCondLst>
                                            <p:cond delay="0"/>
                                          </p:stCondLst>
                                        </p:cTn>
                                        <p:tgtEl>
                                          <p:spTgt spid="116"/>
                                        </p:tgtEl>
                                        <p:attrNameLst>
                                          <p:attrName>style.visibility</p:attrName>
                                        </p:attrNameLst>
                                      </p:cBhvr>
                                      <p:to>
                                        <p:strVal val="visible"/>
                                      </p:to>
                                    </p:set>
                                    <p:animEffect transition="in" filter="dissolve">
                                      <p:cBhvr>
                                        <p:cTn id="39" dur="500"/>
                                        <p:tgtEl>
                                          <p:spTgt spid="116"/>
                                        </p:tgtEl>
                                      </p:cBhvr>
                                    </p:animEffect>
                                  </p:childTnLst>
                                </p:cTn>
                              </p:par>
                              <p:par>
                                <p:cTn id="40" presetID="9" presetClass="entr" presetSubtype="0" fill="hold" grpId="0" nodeType="withEffect">
                                  <p:stCondLst>
                                    <p:cond delay="0"/>
                                  </p:stCondLst>
                                  <p:childTnLst>
                                    <p:set>
                                      <p:cBhvr>
                                        <p:cTn id="41" dur="1" fill="hold">
                                          <p:stCondLst>
                                            <p:cond delay="0"/>
                                          </p:stCondLst>
                                        </p:cTn>
                                        <p:tgtEl>
                                          <p:spTgt spid="50"/>
                                        </p:tgtEl>
                                        <p:attrNameLst>
                                          <p:attrName>style.visibility</p:attrName>
                                        </p:attrNameLst>
                                      </p:cBhvr>
                                      <p:to>
                                        <p:strVal val="visible"/>
                                      </p:to>
                                    </p:set>
                                    <p:animEffect transition="in" filter="dissolve">
                                      <p:cBhvr>
                                        <p:cTn id="42" dur="500"/>
                                        <p:tgtEl>
                                          <p:spTgt spid="50"/>
                                        </p:tgtEl>
                                      </p:cBhvr>
                                    </p:animEffect>
                                  </p:childTnLst>
                                </p:cTn>
                              </p:par>
                              <p:par>
                                <p:cTn id="43" presetID="9" presetClass="entr" presetSubtype="0" fill="hold" grpId="0" nodeType="withEffect">
                                  <p:stCondLst>
                                    <p:cond delay="0"/>
                                  </p:stCondLst>
                                  <p:childTnLst>
                                    <p:set>
                                      <p:cBhvr>
                                        <p:cTn id="44" dur="1" fill="hold">
                                          <p:stCondLst>
                                            <p:cond delay="0"/>
                                          </p:stCondLst>
                                        </p:cTn>
                                        <p:tgtEl>
                                          <p:spTgt spid="43"/>
                                        </p:tgtEl>
                                        <p:attrNameLst>
                                          <p:attrName>style.visibility</p:attrName>
                                        </p:attrNameLst>
                                      </p:cBhvr>
                                      <p:to>
                                        <p:strVal val="visible"/>
                                      </p:to>
                                    </p:set>
                                    <p:animEffect transition="in" filter="dissolve">
                                      <p:cBhvr>
                                        <p:cTn id="45" dur="500"/>
                                        <p:tgtEl>
                                          <p:spTgt spid="43"/>
                                        </p:tgtEl>
                                      </p:cBhvr>
                                    </p:animEffect>
                                  </p:childTnLst>
                                </p:cTn>
                              </p:par>
                              <p:par>
                                <p:cTn id="46" presetID="9" presetClass="entr" presetSubtype="0" fill="hold" grpId="0" nodeType="withEffect">
                                  <p:stCondLst>
                                    <p:cond delay="0"/>
                                  </p:stCondLst>
                                  <p:childTnLst>
                                    <p:set>
                                      <p:cBhvr>
                                        <p:cTn id="47" dur="1" fill="hold">
                                          <p:stCondLst>
                                            <p:cond delay="0"/>
                                          </p:stCondLst>
                                        </p:cTn>
                                        <p:tgtEl>
                                          <p:spTgt spid="35"/>
                                        </p:tgtEl>
                                        <p:attrNameLst>
                                          <p:attrName>style.visibility</p:attrName>
                                        </p:attrNameLst>
                                      </p:cBhvr>
                                      <p:to>
                                        <p:strVal val="visible"/>
                                      </p:to>
                                    </p:set>
                                    <p:animEffect transition="in" filter="dissolve">
                                      <p:cBhvr>
                                        <p:cTn id="48" dur="500"/>
                                        <p:tgtEl>
                                          <p:spTgt spid="35"/>
                                        </p:tgtEl>
                                      </p:cBhvr>
                                    </p:animEffect>
                                  </p:childTnLst>
                                </p:cTn>
                              </p:par>
                              <p:par>
                                <p:cTn id="49" presetID="9" presetClass="entr" presetSubtype="0" fill="hold" nodeType="withEffect">
                                  <p:stCondLst>
                                    <p:cond delay="0"/>
                                  </p:stCondLst>
                                  <p:childTnLst>
                                    <p:set>
                                      <p:cBhvr>
                                        <p:cTn id="50" dur="1" fill="hold">
                                          <p:stCondLst>
                                            <p:cond delay="0"/>
                                          </p:stCondLst>
                                        </p:cTn>
                                        <p:tgtEl>
                                          <p:spTgt spid="41"/>
                                        </p:tgtEl>
                                        <p:attrNameLst>
                                          <p:attrName>style.visibility</p:attrName>
                                        </p:attrNameLst>
                                      </p:cBhvr>
                                      <p:to>
                                        <p:strVal val="visible"/>
                                      </p:to>
                                    </p:set>
                                    <p:animEffect transition="in" filter="dissolve">
                                      <p:cBhvr>
                                        <p:cTn id="51" dur="500"/>
                                        <p:tgtEl>
                                          <p:spTgt spid="41"/>
                                        </p:tgtEl>
                                      </p:cBhvr>
                                    </p:animEffect>
                                  </p:childTnLst>
                                </p:cTn>
                              </p:par>
                              <p:par>
                                <p:cTn id="52" presetID="9" presetClass="entr" presetSubtype="0" fill="hold" nodeType="withEffect">
                                  <p:stCondLst>
                                    <p:cond delay="0"/>
                                  </p:stCondLst>
                                  <p:childTnLst>
                                    <p:set>
                                      <p:cBhvr>
                                        <p:cTn id="53" dur="1" fill="hold">
                                          <p:stCondLst>
                                            <p:cond delay="0"/>
                                          </p:stCondLst>
                                        </p:cTn>
                                        <p:tgtEl>
                                          <p:spTgt spid="58"/>
                                        </p:tgtEl>
                                        <p:attrNameLst>
                                          <p:attrName>style.visibility</p:attrName>
                                        </p:attrNameLst>
                                      </p:cBhvr>
                                      <p:to>
                                        <p:strVal val="visible"/>
                                      </p:to>
                                    </p:set>
                                    <p:animEffect transition="in" filter="dissolve">
                                      <p:cBhvr>
                                        <p:cTn id="54" dur="500"/>
                                        <p:tgtEl>
                                          <p:spTgt spid="58"/>
                                        </p:tgtEl>
                                      </p:cBhvr>
                                    </p:animEffect>
                                  </p:childTnLst>
                                </p:cTn>
                              </p:par>
                              <p:par>
                                <p:cTn id="55" presetID="9" presetClass="entr" presetSubtype="0" fill="hold" nodeType="withEffect">
                                  <p:stCondLst>
                                    <p:cond delay="0"/>
                                  </p:stCondLst>
                                  <p:childTnLst>
                                    <p:set>
                                      <p:cBhvr>
                                        <p:cTn id="56" dur="1" fill="hold">
                                          <p:stCondLst>
                                            <p:cond delay="0"/>
                                          </p:stCondLst>
                                        </p:cTn>
                                        <p:tgtEl>
                                          <p:spTgt spid="63"/>
                                        </p:tgtEl>
                                        <p:attrNameLst>
                                          <p:attrName>style.visibility</p:attrName>
                                        </p:attrNameLst>
                                      </p:cBhvr>
                                      <p:to>
                                        <p:strVal val="visible"/>
                                      </p:to>
                                    </p:set>
                                    <p:animEffect transition="in" filter="dissolve">
                                      <p:cBhvr>
                                        <p:cTn id="57" dur="500"/>
                                        <p:tgtEl>
                                          <p:spTgt spid="63"/>
                                        </p:tgtEl>
                                      </p:cBhvr>
                                    </p:animEffect>
                                  </p:childTnLst>
                                </p:cTn>
                              </p:par>
                              <p:par>
                                <p:cTn id="58" presetID="9" presetClass="entr" presetSubtype="0" fill="hold" nodeType="withEffect">
                                  <p:stCondLst>
                                    <p:cond delay="0"/>
                                  </p:stCondLst>
                                  <p:childTnLst>
                                    <p:set>
                                      <p:cBhvr>
                                        <p:cTn id="59" dur="1" fill="hold">
                                          <p:stCondLst>
                                            <p:cond delay="0"/>
                                          </p:stCondLst>
                                        </p:cTn>
                                        <p:tgtEl>
                                          <p:spTgt spid="104"/>
                                        </p:tgtEl>
                                        <p:attrNameLst>
                                          <p:attrName>style.visibility</p:attrName>
                                        </p:attrNameLst>
                                      </p:cBhvr>
                                      <p:to>
                                        <p:strVal val="visible"/>
                                      </p:to>
                                    </p:set>
                                    <p:animEffect transition="in" filter="dissolve">
                                      <p:cBhvr>
                                        <p:cTn id="60" dur="500"/>
                                        <p:tgtEl>
                                          <p:spTgt spid="104"/>
                                        </p:tgtEl>
                                      </p:cBhvr>
                                    </p:animEffect>
                                  </p:childTnLst>
                                </p:cTn>
                              </p:par>
                              <p:par>
                                <p:cTn id="61" presetID="9" presetClass="entr" presetSubtype="0" fill="hold" grpId="0" nodeType="withEffect">
                                  <p:stCondLst>
                                    <p:cond delay="0"/>
                                  </p:stCondLst>
                                  <p:childTnLst>
                                    <p:set>
                                      <p:cBhvr>
                                        <p:cTn id="62" dur="1" fill="hold">
                                          <p:stCondLst>
                                            <p:cond delay="0"/>
                                          </p:stCondLst>
                                        </p:cTn>
                                        <p:tgtEl>
                                          <p:spTgt spid="100"/>
                                        </p:tgtEl>
                                        <p:attrNameLst>
                                          <p:attrName>style.visibility</p:attrName>
                                        </p:attrNameLst>
                                      </p:cBhvr>
                                      <p:to>
                                        <p:strVal val="visible"/>
                                      </p:to>
                                    </p:set>
                                    <p:animEffect transition="in" filter="dissolve">
                                      <p:cBhvr>
                                        <p:cTn id="63" dur="500"/>
                                        <p:tgtEl>
                                          <p:spTgt spid="100"/>
                                        </p:tgtEl>
                                      </p:cBhvr>
                                    </p:animEffect>
                                  </p:childTnLst>
                                </p:cTn>
                              </p:par>
                              <p:par>
                                <p:cTn id="64" presetID="9" presetClass="entr" presetSubtype="0" fill="hold" grpId="0" nodeType="withEffect">
                                  <p:stCondLst>
                                    <p:cond delay="0"/>
                                  </p:stCondLst>
                                  <p:childTnLst>
                                    <p:set>
                                      <p:cBhvr>
                                        <p:cTn id="65" dur="1" fill="hold">
                                          <p:stCondLst>
                                            <p:cond delay="0"/>
                                          </p:stCondLst>
                                        </p:cTn>
                                        <p:tgtEl>
                                          <p:spTgt spid="49"/>
                                        </p:tgtEl>
                                        <p:attrNameLst>
                                          <p:attrName>style.visibility</p:attrName>
                                        </p:attrNameLst>
                                      </p:cBhvr>
                                      <p:to>
                                        <p:strVal val="visible"/>
                                      </p:to>
                                    </p:set>
                                    <p:animEffect transition="in" filter="dissolve">
                                      <p:cBhvr>
                                        <p:cTn id="66" dur="500"/>
                                        <p:tgtEl>
                                          <p:spTgt spid="49"/>
                                        </p:tgtEl>
                                      </p:cBhvr>
                                    </p:animEffect>
                                  </p:childTnLst>
                                </p:cTn>
                              </p:par>
                              <p:par>
                                <p:cTn id="67" presetID="9" presetClass="entr" presetSubtype="0" fill="hold" grpId="0" nodeType="withEffect">
                                  <p:stCondLst>
                                    <p:cond delay="0"/>
                                  </p:stCondLst>
                                  <p:childTnLst>
                                    <p:set>
                                      <p:cBhvr>
                                        <p:cTn id="68" dur="1" fill="hold">
                                          <p:stCondLst>
                                            <p:cond delay="0"/>
                                          </p:stCondLst>
                                        </p:cTn>
                                        <p:tgtEl>
                                          <p:spTgt spid="42"/>
                                        </p:tgtEl>
                                        <p:attrNameLst>
                                          <p:attrName>style.visibility</p:attrName>
                                        </p:attrNameLst>
                                      </p:cBhvr>
                                      <p:to>
                                        <p:strVal val="visible"/>
                                      </p:to>
                                    </p:set>
                                    <p:animEffect transition="in" filter="dissolve">
                                      <p:cBhvr>
                                        <p:cTn id="69" dur="500"/>
                                        <p:tgtEl>
                                          <p:spTgt spid="42"/>
                                        </p:tgtEl>
                                      </p:cBhvr>
                                    </p:animEffect>
                                  </p:childTnLst>
                                </p:cTn>
                              </p:par>
                              <p:par>
                                <p:cTn id="70" presetID="9" presetClass="entr" presetSubtype="0" fill="hold" grpId="0" nodeType="withEffect">
                                  <p:stCondLst>
                                    <p:cond delay="0"/>
                                  </p:stCondLst>
                                  <p:childTnLst>
                                    <p:set>
                                      <p:cBhvr>
                                        <p:cTn id="71" dur="1" fill="hold">
                                          <p:stCondLst>
                                            <p:cond delay="0"/>
                                          </p:stCondLst>
                                        </p:cTn>
                                        <p:tgtEl>
                                          <p:spTgt spid="36"/>
                                        </p:tgtEl>
                                        <p:attrNameLst>
                                          <p:attrName>style.visibility</p:attrName>
                                        </p:attrNameLst>
                                      </p:cBhvr>
                                      <p:to>
                                        <p:strVal val="visible"/>
                                      </p:to>
                                    </p:set>
                                    <p:animEffect transition="in" filter="dissolve">
                                      <p:cBhvr>
                                        <p:cTn id="72" dur="500"/>
                                        <p:tgtEl>
                                          <p:spTgt spid="36"/>
                                        </p:tgtEl>
                                      </p:cBhvr>
                                    </p:animEffect>
                                  </p:childTnLst>
                                </p:cTn>
                              </p:par>
                            </p:childTnLst>
                          </p:cTn>
                        </p:par>
                      </p:childTnLst>
                    </p:cTn>
                  </p:par>
                  <p:par>
                    <p:cTn id="73" fill="hold">
                      <p:stCondLst>
                        <p:cond delay="indefinite"/>
                      </p:stCondLst>
                      <p:childTnLst>
                        <p:par>
                          <p:cTn id="74" fill="hold">
                            <p:stCondLst>
                              <p:cond delay="0"/>
                            </p:stCondLst>
                            <p:childTnLst>
                              <p:par>
                                <p:cTn id="75" presetID="9" presetClass="entr" presetSubtype="0" fill="hold" nodeType="clickEffect">
                                  <p:stCondLst>
                                    <p:cond delay="0"/>
                                  </p:stCondLst>
                                  <p:childTnLst>
                                    <p:set>
                                      <p:cBhvr>
                                        <p:cTn id="76" dur="1" fill="hold">
                                          <p:stCondLst>
                                            <p:cond delay="0"/>
                                          </p:stCondLst>
                                        </p:cTn>
                                        <p:tgtEl>
                                          <p:spTgt spid="105"/>
                                        </p:tgtEl>
                                        <p:attrNameLst>
                                          <p:attrName>style.visibility</p:attrName>
                                        </p:attrNameLst>
                                      </p:cBhvr>
                                      <p:to>
                                        <p:strVal val="visible"/>
                                      </p:to>
                                    </p:set>
                                    <p:animEffect transition="in" filter="dissolve">
                                      <p:cBhvr>
                                        <p:cTn id="77" dur="500"/>
                                        <p:tgtEl>
                                          <p:spTgt spid="105"/>
                                        </p:tgtEl>
                                      </p:cBhvr>
                                    </p:animEffect>
                                  </p:childTnLst>
                                </p:cTn>
                              </p:par>
                              <p:par>
                                <p:cTn id="78" presetID="9" presetClass="entr" presetSubtype="0" fill="hold" nodeType="withEffect">
                                  <p:stCondLst>
                                    <p:cond delay="0"/>
                                  </p:stCondLst>
                                  <p:childTnLst>
                                    <p:set>
                                      <p:cBhvr>
                                        <p:cTn id="79" dur="1" fill="hold">
                                          <p:stCondLst>
                                            <p:cond delay="0"/>
                                          </p:stCondLst>
                                        </p:cTn>
                                        <p:tgtEl>
                                          <p:spTgt spid="107"/>
                                        </p:tgtEl>
                                        <p:attrNameLst>
                                          <p:attrName>style.visibility</p:attrName>
                                        </p:attrNameLst>
                                      </p:cBhvr>
                                      <p:to>
                                        <p:strVal val="visible"/>
                                      </p:to>
                                    </p:set>
                                    <p:animEffect transition="in" filter="dissolve">
                                      <p:cBhvr>
                                        <p:cTn id="80" dur="500"/>
                                        <p:tgtEl>
                                          <p:spTgt spid="107"/>
                                        </p:tgtEl>
                                      </p:cBhvr>
                                    </p:animEffect>
                                  </p:childTnLst>
                                </p:cTn>
                              </p:par>
                              <p:par>
                                <p:cTn id="81" presetID="9" presetClass="entr" presetSubtype="0" fill="hold" grpId="0" nodeType="withEffect">
                                  <p:stCondLst>
                                    <p:cond delay="0"/>
                                  </p:stCondLst>
                                  <p:childTnLst>
                                    <p:set>
                                      <p:cBhvr>
                                        <p:cTn id="82" dur="1" fill="hold">
                                          <p:stCondLst>
                                            <p:cond delay="0"/>
                                          </p:stCondLst>
                                        </p:cTn>
                                        <p:tgtEl>
                                          <p:spTgt spid="101"/>
                                        </p:tgtEl>
                                        <p:attrNameLst>
                                          <p:attrName>style.visibility</p:attrName>
                                        </p:attrNameLst>
                                      </p:cBhvr>
                                      <p:to>
                                        <p:strVal val="visible"/>
                                      </p:to>
                                    </p:set>
                                    <p:animEffect transition="in" filter="dissolve">
                                      <p:cBhvr>
                                        <p:cTn id="83" dur="500"/>
                                        <p:tgtEl>
                                          <p:spTgt spid="101"/>
                                        </p:tgtEl>
                                      </p:cBhvr>
                                    </p:animEffect>
                                  </p:childTnLst>
                                </p:cTn>
                              </p:par>
                            </p:childTnLst>
                          </p:cTn>
                        </p:par>
                      </p:childTnLst>
                    </p:cTn>
                  </p:par>
                  <p:par>
                    <p:cTn id="84" fill="hold">
                      <p:stCondLst>
                        <p:cond delay="indefinite"/>
                      </p:stCondLst>
                      <p:childTnLst>
                        <p:par>
                          <p:cTn id="85" fill="hold">
                            <p:stCondLst>
                              <p:cond delay="0"/>
                            </p:stCondLst>
                            <p:childTnLst>
                              <p:par>
                                <p:cTn id="86" presetID="9" presetClass="entr" presetSubtype="0" fill="hold" nodeType="clickEffect">
                                  <p:stCondLst>
                                    <p:cond delay="0"/>
                                  </p:stCondLst>
                                  <p:childTnLst>
                                    <p:set>
                                      <p:cBhvr>
                                        <p:cTn id="87" dur="1" fill="hold">
                                          <p:stCondLst>
                                            <p:cond delay="0"/>
                                          </p:stCondLst>
                                        </p:cTn>
                                        <p:tgtEl>
                                          <p:spTgt spid="111"/>
                                        </p:tgtEl>
                                        <p:attrNameLst>
                                          <p:attrName>style.visibility</p:attrName>
                                        </p:attrNameLst>
                                      </p:cBhvr>
                                      <p:to>
                                        <p:strVal val="visible"/>
                                      </p:to>
                                    </p:set>
                                    <p:animEffect transition="in" filter="dissolve">
                                      <p:cBhvr>
                                        <p:cTn id="88" dur="500"/>
                                        <p:tgtEl>
                                          <p:spTgt spid="111"/>
                                        </p:tgtEl>
                                      </p:cBhvr>
                                    </p:animEffect>
                                  </p:childTnLst>
                                </p:cTn>
                              </p:par>
                              <p:par>
                                <p:cTn id="89" presetID="9" presetClass="entr" presetSubtype="0" fill="hold" nodeType="withEffect">
                                  <p:stCondLst>
                                    <p:cond delay="0"/>
                                  </p:stCondLst>
                                  <p:childTnLst>
                                    <p:set>
                                      <p:cBhvr>
                                        <p:cTn id="90" dur="1" fill="hold">
                                          <p:stCondLst>
                                            <p:cond delay="0"/>
                                          </p:stCondLst>
                                        </p:cTn>
                                        <p:tgtEl>
                                          <p:spTgt spid="109"/>
                                        </p:tgtEl>
                                        <p:attrNameLst>
                                          <p:attrName>style.visibility</p:attrName>
                                        </p:attrNameLst>
                                      </p:cBhvr>
                                      <p:to>
                                        <p:strVal val="visible"/>
                                      </p:to>
                                    </p:set>
                                    <p:animEffect transition="in" filter="dissolve">
                                      <p:cBhvr>
                                        <p:cTn id="91" dur="500"/>
                                        <p:tgtEl>
                                          <p:spTgt spid="109"/>
                                        </p:tgtEl>
                                      </p:cBhvr>
                                    </p:animEffect>
                                  </p:childTnLst>
                                </p:cTn>
                              </p:par>
                              <p:par>
                                <p:cTn id="92" presetID="9" presetClass="entr" presetSubtype="0" fill="hold" grpId="0" nodeType="withEffect">
                                  <p:stCondLst>
                                    <p:cond delay="0"/>
                                  </p:stCondLst>
                                  <p:childTnLst>
                                    <p:set>
                                      <p:cBhvr>
                                        <p:cTn id="93" dur="1" fill="hold">
                                          <p:stCondLst>
                                            <p:cond delay="0"/>
                                          </p:stCondLst>
                                        </p:cTn>
                                        <p:tgtEl>
                                          <p:spTgt spid="102"/>
                                        </p:tgtEl>
                                        <p:attrNameLst>
                                          <p:attrName>style.visibility</p:attrName>
                                        </p:attrNameLst>
                                      </p:cBhvr>
                                      <p:to>
                                        <p:strVal val="visible"/>
                                      </p:to>
                                    </p:set>
                                    <p:animEffect transition="in" filter="dissolve">
                                      <p:cBhvr>
                                        <p:cTn id="94" dur="500"/>
                                        <p:tgtEl>
                                          <p:spTgt spid="102"/>
                                        </p:tgtEl>
                                      </p:cBhvr>
                                    </p:animEffect>
                                  </p:childTnLst>
                                </p:cTn>
                              </p:par>
                            </p:childTnLst>
                          </p:cTn>
                        </p:par>
                      </p:childTnLst>
                    </p:cTn>
                  </p:par>
                  <p:par>
                    <p:cTn id="95" fill="hold">
                      <p:stCondLst>
                        <p:cond delay="indefinite"/>
                      </p:stCondLst>
                      <p:childTnLst>
                        <p:par>
                          <p:cTn id="96" fill="hold">
                            <p:stCondLst>
                              <p:cond delay="0"/>
                            </p:stCondLst>
                            <p:childTnLst>
                              <p:par>
                                <p:cTn id="97" presetID="9" presetClass="entr" presetSubtype="0" fill="hold" grpId="0" nodeType="clickEffect">
                                  <p:stCondLst>
                                    <p:cond delay="0"/>
                                  </p:stCondLst>
                                  <p:childTnLst>
                                    <p:set>
                                      <p:cBhvr>
                                        <p:cTn id="98" dur="1" fill="hold">
                                          <p:stCondLst>
                                            <p:cond delay="0"/>
                                          </p:stCondLst>
                                        </p:cTn>
                                        <p:tgtEl>
                                          <p:spTgt spid="115"/>
                                        </p:tgtEl>
                                        <p:attrNameLst>
                                          <p:attrName>style.visibility</p:attrName>
                                        </p:attrNameLst>
                                      </p:cBhvr>
                                      <p:to>
                                        <p:strVal val="visible"/>
                                      </p:to>
                                    </p:set>
                                    <p:animEffect transition="in" filter="dissolve">
                                      <p:cBhvr>
                                        <p:cTn id="99" dur="500"/>
                                        <p:tgtEl>
                                          <p:spTgt spid="1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animBg="1"/>
      <p:bldP spid="35" grpId="0" animBg="1"/>
      <p:bldP spid="42" grpId="0" animBg="1"/>
      <p:bldP spid="43" grpId="0" animBg="1"/>
      <p:bldP spid="49" grpId="0" animBg="1"/>
      <p:bldP spid="50" grpId="0" animBg="1"/>
      <p:bldP spid="97" grpId="0"/>
      <p:bldP spid="98" grpId="0"/>
      <p:bldP spid="99" grpId="0"/>
      <p:bldP spid="100" grpId="0"/>
      <p:bldP spid="101" grpId="0"/>
      <p:bldP spid="102" grpId="0"/>
      <p:bldP spid="114" grpId="0"/>
      <p:bldP spid="115" grpId="0"/>
      <p:bldP spid="117" grpId="0" animBg="1"/>
    </p:bld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 name="Rectangle 93"/>
          <p:cNvSpPr/>
          <p:nvPr/>
        </p:nvSpPr>
        <p:spPr>
          <a:xfrm>
            <a:off x="6312024" y="0"/>
            <a:ext cx="4355976" cy="342900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3" name="Rectangle 122"/>
          <p:cNvSpPr/>
          <p:nvPr/>
        </p:nvSpPr>
        <p:spPr>
          <a:xfrm>
            <a:off x="6312024" y="2996952"/>
            <a:ext cx="4355976" cy="24332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9" name="Rectangle 118"/>
          <p:cNvSpPr/>
          <p:nvPr/>
        </p:nvSpPr>
        <p:spPr>
          <a:xfrm>
            <a:off x="5375920" y="0"/>
            <a:ext cx="1043608" cy="3429000"/>
          </a:xfrm>
          <a:prstGeom prst="rect">
            <a:avLst/>
          </a:prstGeom>
          <a:gradFill flip="none" rotWithShape="1">
            <a:gsLst>
              <a:gs pos="0">
                <a:srgbClr val="FFFF00">
                  <a:tint val="66000"/>
                  <a:satMod val="160000"/>
                </a:srgbClr>
              </a:gs>
              <a:gs pos="50000">
                <a:schemeClr val="bg1"/>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3"/>
          <p:cNvSpPr/>
          <p:nvPr/>
        </p:nvSpPr>
        <p:spPr>
          <a:xfrm>
            <a:off x="1524000" y="3672408"/>
            <a:ext cx="9144000" cy="3212976"/>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p:cNvSpPr/>
          <p:nvPr/>
        </p:nvSpPr>
        <p:spPr>
          <a:xfrm>
            <a:off x="1524000" y="3240360"/>
            <a:ext cx="9144000" cy="432048"/>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p:nvPr/>
        </p:nvCxnSpPr>
        <p:spPr>
          <a:xfrm>
            <a:off x="1524000" y="3240360"/>
            <a:ext cx="9144000"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92" name="Group 91"/>
          <p:cNvGrpSpPr/>
          <p:nvPr/>
        </p:nvGrpSpPr>
        <p:grpSpPr>
          <a:xfrm rot="416338">
            <a:off x="3128015" y="3170986"/>
            <a:ext cx="1578962" cy="3412719"/>
            <a:chOff x="1813034" y="3184633"/>
            <a:chExt cx="1745640" cy="3683312"/>
          </a:xfrm>
        </p:grpSpPr>
        <p:grpSp>
          <p:nvGrpSpPr>
            <p:cNvPr id="91" name="Group 90"/>
            <p:cNvGrpSpPr/>
            <p:nvPr/>
          </p:nvGrpSpPr>
          <p:grpSpPr>
            <a:xfrm>
              <a:off x="1813034" y="3184633"/>
              <a:ext cx="1745640" cy="3683312"/>
              <a:chOff x="1813034" y="3184633"/>
              <a:chExt cx="1745640" cy="3683312"/>
            </a:xfrm>
          </p:grpSpPr>
          <p:grpSp>
            <p:nvGrpSpPr>
              <p:cNvPr id="88" name="Group 87"/>
              <p:cNvGrpSpPr/>
              <p:nvPr/>
            </p:nvGrpSpPr>
            <p:grpSpPr>
              <a:xfrm>
                <a:off x="1813034" y="3184633"/>
                <a:ext cx="1745640" cy="3683312"/>
                <a:chOff x="1813034" y="3184633"/>
                <a:chExt cx="1745640" cy="3683312"/>
              </a:xfrm>
            </p:grpSpPr>
            <p:sp>
              <p:nvSpPr>
                <p:cNvPr id="82" name="Freeform 81"/>
                <p:cNvSpPr/>
                <p:nvPr/>
              </p:nvSpPr>
              <p:spPr>
                <a:xfrm>
                  <a:off x="1813034" y="5582696"/>
                  <a:ext cx="1442545" cy="1043153"/>
                </a:xfrm>
                <a:custGeom>
                  <a:avLst/>
                  <a:gdLst>
                    <a:gd name="connsiteX0" fmla="*/ 961697 w 1442545"/>
                    <a:gd name="connsiteY0" fmla="*/ 7883 h 1043153"/>
                    <a:gd name="connsiteX1" fmla="*/ 1355835 w 1442545"/>
                    <a:gd name="connsiteY1" fmla="*/ 275897 h 1043153"/>
                    <a:gd name="connsiteX2" fmla="*/ 1371600 w 1442545"/>
                    <a:gd name="connsiteY2" fmla="*/ 796159 h 1043153"/>
                    <a:gd name="connsiteX3" fmla="*/ 930166 w 1442545"/>
                    <a:gd name="connsiteY3" fmla="*/ 1001111 h 1043153"/>
                    <a:gd name="connsiteX4" fmla="*/ 315311 w 1442545"/>
                    <a:gd name="connsiteY4" fmla="*/ 938049 h 1043153"/>
                    <a:gd name="connsiteX5" fmla="*/ 0 w 1442545"/>
                    <a:gd name="connsiteY5" fmla="*/ 370490 h 1043153"/>
                    <a:gd name="connsiteX6" fmla="*/ 315311 w 1442545"/>
                    <a:gd name="connsiteY6" fmla="*/ 55180 h 1043153"/>
                    <a:gd name="connsiteX7" fmla="*/ 788276 w 1442545"/>
                    <a:gd name="connsiteY7" fmla="*/ 149773 h 1043153"/>
                    <a:gd name="connsiteX8" fmla="*/ 977463 w 1442545"/>
                    <a:gd name="connsiteY8" fmla="*/ 449318 h 1043153"/>
                    <a:gd name="connsiteX9" fmla="*/ 788276 w 1442545"/>
                    <a:gd name="connsiteY9" fmla="*/ 575442 h 1043153"/>
                    <a:gd name="connsiteX10" fmla="*/ 614856 w 1442545"/>
                    <a:gd name="connsiteY10" fmla="*/ 370490 h 1043153"/>
                    <a:gd name="connsiteX11" fmla="*/ 362607 w 1442545"/>
                    <a:gd name="connsiteY11" fmla="*/ 323193 h 1043153"/>
                    <a:gd name="connsiteX12" fmla="*/ 299545 w 1442545"/>
                    <a:gd name="connsiteY12" fmla="*/ 575442 h 1043153"/>
                    <a:gd name="connsiteX13" fmla="*/ 630621 w 1442545"/>
                    <a:gd name="connsiteY13" fmla="*/ 764628 h 1043153"/>
                    <a:gd name="connsiteX14" fmla="*/ 977463 w 1442545"/>
                    <a:gd name="connsiteY14" fmla="*/ 827690 h 1043153"/>
                    <a:gd name="connsiteX15" fmla="*/ 1135118 w 1442545"/>
                    <a:gd name="connsiteY15" fmla="*/ 606973 h 1043153"/>
                    <a:gd name="connsiteX16" fmla="*/ 1072056 w 1442545"/>
                    <a:gd name="connsiteY16" fmla="*/ 354725 h 1043153"/>
                    <a:gd name="connsiteX17" fmla="*/ 851338 w 1442545"/>
                    <a:gd name="connsiteY17" fmla="*/ 228600 h 1043153"/>
                    <a:gd name="connsiteX18" fmla="*/ 961697 w 1442545"/>
                    <a:gd name="connsiteY18" fmla="*/ 7883 h 1043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442545" h="1043153">
                      <a:moveTo>
                        <a:pt x="961697" y="7883"/>
                      </a:moveTo>
                      <a:cubicBezTo>
                        <a:pt x="1045780" y="15766"/>
                        <a:pt x="1287518" y="144518"/>
                        <a:pt x="1355835" y="275897"/>
                      </a:cubicBezTo>
                      <a:cubicBezTo>
                        <a:pt x="1424152" y="407276"/>
                        <a:pt x="1442545" y="675290"/>
                        <a:pt x="1371600" y="796159"/>
                      </a:cubicBezTo>
                      <a:cubicBezTo>
                        <a:pt x="1300655" y="917028"/>
                        <a:pt x="1106214" y="977463"/>
                        <a:pt x="930166" y="1001111"/>
                      </a:cubicBezTo>
                      <a:cubicBezTo>
                        <a:pt x="754118" y="1024759"/>
                        <a:pt x="470339" y="1043153"/>
                        <a:pt x="315311" y="938049"/>
                      </a:cubicBezTo>
                      <a:cubicBezTo>
                        <a:pt x="160283" y="832945"/>
                        <a:pt x="0" y="517635"/>
                        <a:pt x="0" y="370490"/>
                      </a:cubicBezTo>
                      <a:cubicBezTo>
                        <a:pt x="0" y="223345"/>
                        <a:pt x="183932" y="91966"/>
                        <a:pt x="315311" y="55180"/>
                      </a:cubicBezTo>
                      <a:cubicBezTo>
                        <a:pt x="446690" y="18394"/>
                        <a:pt x="677917" y="84083"/>
                        <a:pt x="788276" y="149773"/>
                      </a:cubicBezTo>
                      <a:cubicBezTo>
                        <a:pt x="898635" y="215463"/>
                        <a:pt x="977463" y="378373"/>
                        <a:pt x="977463" y="449318"/>
                      </a:cubicBezTo>
                      <a:cubicBezTo>
                        <a:pt x="977463" y="520263"/>
                        <a:pt x="848710" y="588580"/>
                        <a:pt x="788276" y="575442"/>
                      </a:cubicBezTo>
                      <a:cubicBezTo>
                        <a:pt x="727842" y="562304"/>
                        <a:pt x="685801" y="412531"/>
                        <a:pt x="614856" y="370490"/>
                      </a:cubicBezTo>
                      <a:cubicBezTo>
                        <a:pt x="543911" y="328449"/>
                        <a:pt x="415159" y="289034"/>
                        <a:pt x="362607" y="323193"/>
                      </a:cubicBezTo>
                      <a:cubicBezTo>
                        <a:pt x="310055" y="357352"/>
                        <a:pt x="254876" y="501870"/>
                        <a:pt x="299545" y="575442"/>
                      </a:cubicBezTo>
                      <a:cubicBezTo>
                        <a:pt x="344214" y="649014"/>
                        <a:pt x="517635" y="722587"/>
                        <a:pt x="630621" y="764628"/>
                      </a:cubicBezTo>
                      <a:cubicBezTo>
                        <a:pt x="743607" y="806669"/>
                        <a:pt x="893380" y="853966"/>
                        <a:pt x="977463" y="827690"/>
                      </a:cubicBezTo>
                      <a:cubicBezTo>
                        <a:pt x="1061546" y="801414"/>
                        <a:pt x="1119353" y="685801"/>
                        <a:pt x="1135118" y="606973"/>
                      </a:cubicBezTo>
                      <a:cubicBezTo>
                        <a:pt x="1150884" y="528146"/>
                        <a:pt x="1119353" y="417787"/>
                        <a:pt x="1072056" y="354725"/>
                      </a:cubicBezTo>
                      <a:cubicBezTo>
                        <a:pt x="1024759" y="291663"/>
                        <a:pt x="872359" y="291662"/>
                        <a:pt x="851338" y="228600"/>
                      </a:cubicBezTo>
                      <a:cubicBezTo>
                        <a:pt x="830317" y="165538"/>
                        <a:pt x="877614" y="0"/>
                        <a:pt x="961697" y="7883"/>
                      </a:cubicBezTo>
                      <a:close/>
                    </a:path>
                  </a:pathLst>
                </a:custGeom>
                <a:solidFill>
                  <a:schemeClr val="bg1"/>
                </a:solidFill>
                <a:ln w="2857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7" name="Freeform 86"/>
                <p:cNvSpPr/>
                <p:nvPr/>
              </p:nvSpPr>
              <p:spPr>
                <a:xfrm>
                  <a:off x="2570702" y="5843186"/>
                  <a:ext cx="987972" cy="1024759"/>
                </a:xfrm>
                <a:custGeom>
                  <a:avLst/>
                  <a:gdLst>
                    <a:gd name="connsiteX0" fmla="*/ 52552 w 987972"/>
                    <a:gd name="connsiteY0" fmla="*/ 265386 h 1024759"/>
                    <a:gd name="connsiteX1" fmla="*/ 21021 w 987972"/>
                    <a:gd name="connsiteY1" fmla="*/ 627993 h 1024759"/>
                    <a:gd name="connsiteX2" fmla="*/ 178676 w 987972"/>
                    <a:gd name="connsiteY2" fmla="*/ 911772 h 1024759"/>
                    <a:gd name="connsiteX3" fmla="*/ 762000 w 987972"/>
                    <a:gd name="connsiteY3" fmla="*/ 959069 h 1024759"/>
                    <a:gd name="connsiteX4" fmla="*/ 982717 w 987972"/>
                    <a:gd name="connsiteY4" fmla="*/ 517634 h 1024759"/>
                    <a:gd name="connsiteX5" fmla="*/ 730469 w 987972"/>
                    <a:gd name="connsiteY5" fmla="*/ 76200 h 1024759"/>
                    <a:gd name="connsiteX6" fmla="*/ 557048 w 987972"/>
                    <a:gd name="connsiteY6" fmla="*/ 60434 h 1024759"/>
                    <a:gd name="connsiteX7" fmla="*/ 620111 w 987972"/>
                    <a:gd name="connsiteY7" fmla="*/ 312683 h 1024759"/>
                    <a:gd name="connsiteX8" fmla="*/ 698938 w 987972"/>
                    <a:gd name="connsiteY8" fmla="*/ 612227 h 1024759"/>
                    <a:gd name="connsiteX9" fmla="*/ 415159 w 987972"/>
                    <a:gd name="connsiteY9" fmla="*/ 706821 h 1024759"/>
                    <a:gd name="connsiteX10" fmla="*/ 304800 w 987972"/>
                    <a:gd name="connsiteY10" fmla="*/ 659524 h 1024759"/>
                    <a:gd name="connsiteX11" fmla="*/ 289035 w 987972"/>
                    <a:gd name="connsiteY11" fmla="*/ 486103 h 1024759"/>
                    <a:gd name="connsiteX12" fmla="*/ 241738 w 987972"/>
                    <a:gd name="connsiteY12" fmla="*/ 249621 h 1024759"/>
                    <a:gd name="connsiteX13" fmla="*/ 52552 w 987972"/>
                    <a:gd name="connsiteY13" fmla="*/ 265386 h 1024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87972" h="1024759">
                      <a:moveTo>
                        <a:pt x="52552" y="265386"/>
                      </a:moveTo>
                      <a:cubicBezTo>
                        <a:pt x="15766" y="328448"/>
                        <a:pt x="0" y="520262"/>
                        <a:pt x="21021" y="627993"/>
                      </a:cubicBezTo>
                      <a:cubicBezTo>
                        <a:pt x="42042" y="735724"/>
                        <a:pt x="55180" y="856593"/>
                        <a:pt x="178676" y="911772"/>
                      </a:cubicBezTo>
                      <a:cubicBezTo>
                        <a:pt x="302173" y="966951"/>
                        <a:pt x="627993" y="1024759"/>
                        <a:pt x="762000" y="959069"/>
                      </a:cubicBezTo>
                      <a:cubicBezTo>
                        <a:pt x="896007" y="893379"/>
                        <a:pt x="987972" y="664779"/>
                        <a:pt x="982717" y="517634"/>
                      </a:cubicBezTo>
                      <a:cubicBezTo>
                        <a:pt x="977462" y="370489"/>
                        <a:pt x="801414" y="152400"/>
                        <a:pt x="730469" y="76200"/>
                      </a:cubicBezTo>
                      <a:cubicBezTo>
                        <a:pt x="659524" y="0"/>
                        <a:pt x="575441" y="21020"/>
                        <a:pt x="557048" y="60434"/>
                      </a:cubicBezTo>
                      <a:cubicBezTo>
                        <a:pt x="538655" y="99848"/>
                        <a:pt x="596463" y="220718"/>
                        <a:pt x="620111" y="312683"/>
                      </a:cubicBezTo>
                      <a:cubicBezTo>
                        <a:pt x="643759" y="404648"/>
                        <a:pt x="733097" y="546537"/>
                        <a:pt x="698938" y="612227"/>
                      </a:cubicBezTo>
                      <a:cubicBezTo>
                        <a:pt x="664779" y="677917"/>
                        <a:pt x="480849" y="698938"/>
                        <a:pt x="415159" y="706821"/>
                      </a:cubicBezTo>
                      <a:cubicBezTo>
                        <a:pt x="349469" y="714704"/>
                        <a:pt x="325821" y="696310"/>
                        <a:pt x="304800" y="659524"/>
                      </a:cubicBezTo>
                      <a:cubicBezTo>
                        <a:pt x="283779" y="622738"/>
                        <a:pt x="299545" y="554420"/>
                        <a:pt x="289035" y="486103"/>
                      </a:cubicBezTo>
                      <a:cubicBezTo>
                        <a:pt x="278525" y="417786"/>
                        <a:pt x="278524" y="286407"/>
                        <a:pt x="241738" y="249621"/>
                      </a:cubicBezTo>
                      <a:cubicBezTo>
                        <a:pt x="204952" y="212835"/>
                        <a:pt x="89338" y="202324"/>
                        <a:pt x="52552" y="265386"/>
                      </a:cubicBezTo>
                      <a:close/>
                    </a:path>
                  </a:pathLst>
                </a:custGeom>
                <a:solidFill>
                  <a:schemeClr val="bg1"/>
                </a:solidFill>
                <a:ln w="2857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5" name="Freeform 74"/>
                <p:cNvSpPr/>
                <p:nvPr/>
              </p:nvSpPr>
              <p:spPr>
                <a:xfrm>
                  <a:off x="2123088" y="3184633"/>
                  <a:ext cx="1290145" cy="3108435"/>
                </a:xfrm>
                <a:custGeom>
                  <a:avLst/>
                  <a:gdLst>
                    <a:gd name="connsiteX0" fmla="*/ 635877 w 1290145"/>
                    <a:gd name="connsiteY0" fmla="*/ 31531 h 3108435"/>
                    <a:gd name="connsiteX1" fmla="*/ 604346 w 1290145"/>
                    <a:gd name="connsiteY1" fmla="*/ 1008993 h 3108435"/>
                    <a:gd name="connsiteX2" fmla="*/ 399394 w 1290145"/>
                    <a:gd name="connsiteY2" fmla="*/ 1891862 h 3108435"/>
                    <a:gd name="connsiteX3" fmla="*/ 21021 w 1290145"/>
                    <a:gd name="connsiteY3" fmla="*/ 2522483 h 3108435"/>
                    <a:gd name="connsiteX4" fmla="*/ 273270 w 1290145"/>
                    <a:gd name="connsiteY4" fmla="*/ 3042745 h 3108435"/>
                    <a:gd name="connsiteX5" fmla="*/ 1140373 w 1290145"/>
                    <a:gd name="connsiteY5" fmla="*/ 2916621 h 3108435"/>
                    <a:gd name="connsiteX6" fmla="*/ 1171904 w 1290145"/>
                    <a:gd name="connsiteY6" fmla="*/ 2412124 h 3108435"/>
                    <a:gd name="connsiteX7" fmla="*/ 698939 w 1290145"/>
                    <a:gd name="connsiteY7" fmla="*/ 2301766 h 3108435"/>
                    <a:gd name="connsiteX8" fmla="*/ 525518 w 1290145"/>
                    <a:gd name="connsiteY8" fmla="*/ 2601310 h 3108435"/>
                    <a:gd name="connsiteX9" fmla="*/ 698939 w 1290145"/>
                    <a:gd name="connsiteY9" fmla="*/ 2695903 h 3108435"/>
                    <a:gd name="connsiteX10" fmla="*/ 840828 w 1290145"/>
                    <a:gd name="connsiteY10" fmla="*/ 2538248 h 3108435"/>
                    <a:gd name="connsiteX11" fmla="*/ 1045780 w 1290145"/>
                    <a:gd name="connsiteY11" fmla="*/ 2601310 h 3108435"/>
                    <a:gd name="connsiteX12" fmla="*/ 888125 w 1290145"/>
                    <a:gd name="connsiteY12" fmla="*/ 2790497 h 3108435"/>
                    <a:gd name="connsiteX13" fmla="*/ 446690 w 1290145"/>
                    <a:gd name="connsiteY13" fmla="*/ 2837793 h 3108435"/>
                    <a:gd name="connsiteX14" fmla="*/ 257504 w 1290145"/>
                    <a:gd name="connsiteY14" fmla="*/ 2617076 h 3108435"/>
                    <a:gd name="connsiteX15" fmla="*/ 415159 w 1290145"/>
                    <a:gd name="connsiteY15" fmla="*/ 2317531 h 3108435"/>
                    <a:gd name="connsiteX16" fmla="*/ 620111 w 1290145"/>
                    <a:gd name="connsiteY16" fmla="*/ 2096814 h 3108435"/>
                    <a:gd name="connsiteX17" fmla="*/ 777766 w 1290145"/>
                    <a:gd name="connsiteY17" fmla="*/ 1686910 h 3108435"/>
                    <a:gd name="connsiteX18" fmla="*/ 872359 w 1290145"/>
                    <a:gd name="connsiteY18" fmla="*/ 1213945 h 3108435"/>
                    <a:gd name="connsiteX19" fmla="*/ 903890 w 1290145"/>
                    <a:gd name="connsiteY19" fmla="*/ 599090 h 3108435"/>
                    <a:gd name="connsiteX20" fmla="*/ 919656 w 1290145"/>
                    <a:gd name="connsiteY20" fmla="*/ 283779 h 3108435"/>
                    <a:gd name="connsiteX21" fmla="*/ 903890 w 1290145"/>
                    <a:gd name="connsiteY21" fmla="*/ 0 h 3108435"/>
                    <a:gd name="connsiteX22" fmla="*/ 903890 w 1290145"/>
                    <a:gd name="connsiteY22" fmla="*/ 0 h 3108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90145" h="3108435">
                      <a:moveTo>
                        <a:pt x="635877" y="31531"/>
                      </a:moveTo>
                      <a:cubicBezTo>
                        <a:pt x="639818" y="365234"/>
                        <a:pt x="643760" y="698938"/>
                        <a:pt x="604346" y="1008993"/>
                      </a:cubicBezTo>
                      <a:cubicBezTo>
                        <a:pt x="564932" y="1319048"/>
                        <a:pt x="496615" y="1639614"/>
                        <a:pt x="399394" y="1891862"/>
                      </a:cubicBezTo>
                      <a:cubicBezTo>
                        <a:pt x="302173" y="2144110"/>
                        <a:pt x="42042" y="2330669"/>
                        <a:pt x="21021" y="2522483"/>
                      </a:cubicBezTo>
                      <a:cubicBezTo>
                        <a:pt x="0" y="2714297"/>
                        <a:pt x="86711" y="2977055"/>
                        <a:pt x="273270" y="3042745"/>
                      </a:cubicBezTo>
                      <a:cubicBezTo>
                        <a:pt x="459829" y="3108435"/>
                        <a:pt x="990601" y="3021725"/>
                        <a:pt x="1140373" y="2916621"/>
                      </a:cubicBezTo>
                      <a:cubicBezTo>
                        <a:pt x="1290145" y="2811518"/>
                        <a:pt x="1245476" y="2514600"/>
                        <a:pt x="1171904" y="2412124"/>
                      </a:cubicBezTo>
                      <a:cubicBezTo>
                        <a:pt x="1098332" y="2309648"/>
                        <a:pt x="806670" y="2270235"/>
                        <a:pt x="698939" y="2301766"/>
                      </a:cubicBezTo>
                      <a:cubicBezTo>
                        <a:pt x="591208" y="2333297"/>
                        <a:pt x="525518" y="2535621"/>
                        <a:pt x="525518" y="2601310"/>
                      </a:cubicBezTo>
                      <a:cubicBezTo>
                        <a:pt x="525518" y="2666999"/>
                        <a:pt x="646387" y="2706413"/>
                        <a:pt x="698939" y="2695903"/>
                      </a:cubicBezTo>
                      <a:cubicBezTo>
                        <a:pt x="751491" y="2685393"/>
                        <a:pt x="783021" y="2554013"/>
                        <a:pt x="840828" y="2538248"/>
                      </a:cubicBezTo>
                      <a:cubicBezTo>
                        <a:pt x="898635" y="2522483"/>
                        <a:pt x="1037897" y="2559269"/>
                        <a:pt x="1045780" y="2601310"/>
                      </a:cubicBezTo>
                      <a:cubicBezTo>
                        <a:pt x="1053663" y="2643351"/>
                        <a:pt x="987973" y="2751083"/>
                        <a:pt x="888125" y="2790497"/>
                      </a:cubicBezTo>
                      <a:cubicBezTo>
                        <a:pt x="788277" y="2829911"/>
                        <a:pt x="551793" y="2866696"/>
                        <a:pt x="446690" y="2837793"/>
                      </a:cubicBezTo>
                      <a:cubicBezTo>
                        <a:pt x="341587" y="2808890"/>
                        <a:pt x="262759" y="2703786"/>
                        <a:pt x="257504" y="2617076"/>
                      </a:cubicBezTo>
                      <a:cubicBezTo>
                        <a:pt x="252249" y="2530366"/>
                        <a:pt x="354725" y="2404241"/>
                        <a:pt x="415159" y="2317531"/>
                      </a:cubicBezTo>
                      <a:cubicBezTo>
                        <a:pt x="475593" y="2230821"/>
                        <a:pt x="559677" y="2201917"/>
                        <a:pt x="620111" y="2096814"/>
                      </a:cubicBezTo>
                      <a:cubicBezTo>
                        <a:pt x="680545" y="1991711"/>
                        <a:pt x="735725" y="1834055"/>
                        <a:pt x="777766" y="1686910"/>
                      </a:cubicBezTo>
                      <a:cubicBezTo>
                        <a:pt x="819807" y="1539765"/>
                        <a:pt x="851338" y="1395248"/>
                        <a:pt x="872359" y="1213945"/>
                      </a:cubicBezTo>
                      <a:cubicBezTo>
                        <a:pt x="893380" y="1032642"/>
                        <a:pt x="896007" y="754118"/>
                        <a:pt x="903890" y="599090"/>
                      </a:cubicBezTo>
                      <a:cubicBezTo>
                        <a:pt x="911773" y="444062"/>
                        <a:pt x="919656" y="383627"/>
                        <a:pt x="919656" y="283779"/>
                      </a:cubicBezTo>
                      <a:cubicBezTo>
                        <a:pt x="919656" y="183931"/>
                        <a:pt x="903890" y="0"/>
                        <a:pt x="903890" y="0"/>
                      </a:cubicBezTo>
                      <a:lnTo>
                        <a:pt x="903890" y="0"/>
                      </a:lnTo>
                    </a:path>
                  </a:pathLst>
                </a:custGeom>
                <a:solidFill>
                  <a:schemeClr val="bg1"/>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sp>
            <p:nvSpPr>
              <p:cNvPr id="89" name="Oval 88"/>
              <p:cNvSpPr/>
              <p:nvPr/>
            </p:nvSpPr>
            <p:spPr>
              <a:xfrm>
                <a:off x="2807233" y="5668563"/>
                <a:ext cx="216024" cy="216024"/>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90" name="Oval 89"/>
            <p:cNvSpPr/>
            <p:nvPr/>
          </p:nvSpPr>
          <p:spPr>
            <a:xfrm>
              <a:off x="2756028" y="5668563"/>
              <a:ext cx="216024" cy="216024"/>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93" name="Group 92"/>
          <p:cNvGrpSpPr/>
          <p:nvPr/>
        </p:nvGrpSpPr>
        <p:grpSpPr>
          <a:xfrm rot="416338">
            <a:off x="6944437" y="3165489"/>
            <a:ext cx="1578962" cy="3412719"/>
            <a:chOff x="1813034" y="3184633"/>
            <a:chExt cx="1745640" cy="3683312"/>
          </a:xfrm>
          <a:solidFill>
            <a:schemeClr val="accent1">
              <a:lumMod val="20000"/>
              <a:lumOff val="80000"/>
            </a:schemeClr>
          </a:solidFill>
        </p:grpSpPr>
        <p:grpSp>
          <p:nvGrpSpPr>
            <p:cNvPr id="103" name="Group 90"/>
            <p:cNvGrpSpPr/>
            <p:nvPr/>
          </p:nvGrpSpPr>
          <p:grpSpPr>
            <a:xfrm>
              <a:off x="1813034" y="3184633"/>
              <a:ext cx="1745640" cy="3683312"/>
              <a:chOff x="1813034" y="3184633"/>
              <a:chExt cx="1745640" cy="3683312"/>
            </a:xfrm>
            <a:grpFill/>
          </p:grpSpPr>
          <p:grpSp>
            <p:nvGrpSpPr>
              <p:cNvPr id="108" name="Group 87"/>
              <p:cNvGrpSpPr/>
              <p:nvPr/>
            </p:nvGrpSpPr>
            <p:grpSpPr>
              <a:xfrm>
                <a:off x="1813034" y="3184633"/>
                <a:ext cx="1745640" cy="3683312"/>
                <a:chOff x="1813034" y="3184633"/>
                <a:chExt cx="1745640" cy="3683312"/>
              </a:xfrm>
              <a:grpFill/>
            </p:grpSpPr>
            <p:sp>
              <p:nvSpPr>
                <p:cNvPr id="112" name="Freeform 111"/>
                <p:cNvSpPr/>
                <p:nvPr/>
              </p:nvSpPr>
              <p:spPr>
                <a:xfrm>
                  <a:off x="1813034" y="5582696"/>
                  <a:ext cx="1442545" cy="1043153"/>
                </a:xfrm>
                <a:custGeom>
                  <a:avLst/>
                  <a:gdLst>
                    <a:gd name="connsiteX0" fmla="*/ 961697 w 1442545"/>
                    <a:gd name="connsiteY0" fmla="*/ 7883 h 1043153"/>
                    <a:gd name="connsiteX1" fmla="*/ 1355835 w 1442545"/>
                    <a:gd name="connsiteY1" fmla="*/ 275897 h 1043153"/>
                    <a:gd name="connsiteX2" fmla="*/ 1371600 w 1442545"/>
                    <a:gd name="connsiteY2" fmla="*/ 796159 h 1043153"/>
                    <a:gd name="connsiteX3" fmla="*/ 930166 w 1442545"/>
                    <a:gd name="connsiteY3" fmla="*/ 1001111 h 1043153"/>
                    <a:gd name="connsiteX4" fmla="*/ 315311 w 1442545"/>
                    <a:gd name="connsiteY4" fmla="*/ 938049 h 1043153"/>
                    <a:gd name="connsiteX5" fmla="*/ 0 w 1442545"/>
                    <a:gd name="connsiteY5" fmla="*/ 370490 h 1043153"/>
                    <a:gd name="connsiteX6" fmla="*/ 315311 w 1442545"/>
                    <a:gd name="connsiteY6" fmla="*/ 55180 h 1043153"/>
                    <a:gd name="connsiteX7" fmla="*/ 788276 w 1442545"/>
                    <a:gd name="connsiteY7" fmla="*/ 149773 h 1043153"/>
                    <a:gd name="connsiteX8" fmla="*/ 977463 w 1442545"/>
                    <a:gd name="connsiteY8" fmla="*/ 449318 h 1043153"/>
                    <a:gd name="connsiteX9" fmla="*/ 788276 w 1442545"/>
                    <a:gd name="connsiteY9" fmla="*/ 575442 h 1043153"/>
                    <a:gd name="connsiteX10" fmla="*/ 614856 w 1442545"/>
                    <a:gd name="connsiteY10" fmla="*/ 370490 h 1043153"/>
                    <a:gd name="connsiteX11" fmla="*/ 362607 w 1442545"/>
                    <a:gd name="connsiteY11" fmla="*/ 323193 h 1043153"/>
                    <a:gd name="connsiteX12" fmla="*/ 299545 w 1442545"/>
                    <a:gd name="connsiteY12" fmla="*/ 575442 h 1043153"/>
                    <a:gd name="connsiteX13" fmla="*/ 630621 w 1442545"/>
                    <a:gd name="connsiteY13" fmla="*/ 764628 h 1043153"/>
                    <a:gd name="connsiteX14" fmla="*/ 977463 w 1442545"/>
                    <a:gd name="connsiteY14" fmla="*/ 827690 h 1043153"/>
                    <a:gd name="connsiteX15" fmla="*/ 1135118 w 1442545"/>
                    <a:gd name="connsiteY15" fmla="*/ 606973 h 1043153"/>
                    <a:gd name="connsiteX16" fmla="*/ 1072056 w 1442545"/>
                    <a:gd name="connsiteY16" fmla="*/ 354725 h 1043153"/>
                    <a:gd name="connsiteX17" fmla="*/ 851338 w 1442545"/>
                    <a:gd name="connsiteY17" fmla="*/ 228600 h 1043153"/>
                    <a:gd name="connsiteX18" fmla="*/ 961697 w 1442545"/>
                    <a:gd name="connsiteY18" fmla="*/ 7883 h 1043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442545" h="1043153">
                      <a:moveTo>
                        <a:pt x="961697" y="7883"/>
                      </a:moveTo>
                      <a:cubicBezTo>
                        <a:pt x="1045780" y="15766"/>
                        <a:pt x="1287518" y="144518"/>
                        <a:pt x="1355835" y="275897"/>
                      </a:cubicBezTo>
                      <a:cubicBezTo>
                        <a:pt x="1424152" y="407276"/>
                        <a:pt x="1442545" y="675290"/>
                        <a:pt x="1371600" y="796159"/>
                      </a:cubicBezTo>
                      <a:cubicBezTo>
                        <a:pt x="1300655" y="917028"/>
                        <a:pt x="1106214" y="977463"/>
                        <a:pt x="930166" y="1001111"/>
                      </a:cubicBezTo>
                      <a:cubicBezTo>
                        <a:pt x="754118" y="1024759"/>
                        <a:pt x="470339" y="1043153"/>
                        <a:pt x="315311" y="938049"/>
                      </a:cubicBezTo>
                      <a:cubicBezTo>
                        <a:pt x="160283" y="832945"/>
                        <a:pt x="0" y="517635"/>
                        <a:pt x="0" y="370490"/>
                      </a:cubicBezTo>
                      <a:cubicBezTo>
                        <a:pt x="0" y="223345"/>
                        <a:pt x="183932" y="91966"/>
                        <a:pt x="315311" y="55180"/>
                      </a:cubicBezTo>
                      <a:cubicBezTo>
                        <a:pt x="446690" y="18394"/>
                        <a:pt x="677917" y="84083"/>
                        <a:pt x="788276" y="149773"/>
                      </a:cubicBezTo>
                      <a:cubicBezTo>
                        <a:pt x="898635" y="215463"/>
                        <a:pt x="977463" y="378373"/>
                        <a:pt x="977463" y="449318"/>
                      </a:cubicBezTo>
                      <a:cubicBezTo>
                        <a:pt x="977463" y="520263"/>
                        <a:pt x="848710" y="588580"/>
                        <a:pt x="788276" y="575442"/>
                      </a:cubicBezTo>
                      <a:cubicBezTo>
                        <a:pt x="727842" y="562304"/>
                        <a:pt x="685801" y="412531"/>
                        <a:pt x="614856" y="370490"/>
                      </a:cubicBezTo>
                      <a:cubicBezTo>
                        <a:pt x="543911" y="328449"/>
                        <a:pt x="415159" y="289034"/>
                        <a:pt x="362607" y="323193"/>
                      </a:cubicBezTo>
                      <a:cubicBezTo>
                        <a:pt x="310055" y="357352"/>
                        <a:pt x="254876" y="501870"/>
                        <a:pt x="299545" y="575442"/>
                      </a:cubicBezTo>
                      <a:cubicBezTo>
                        <a:pt x="344214" y="649014"/>
                        <a:pt x="517635" y="722587"/>
                        <a:pt x="630621" y="764628"/>
                      </a:cubicBezTo>
                      <a:cubicBezTo>
                        <a:pt x="743607" y="806669"/>
                        <a:pt x="893380" y="853966"/>
                        <a:pt x="977463" y="827690"/>
                      </a:cubicBezTo>
                      <a:cubicBezTo>
                        <a:pt x="1061546" y="801414"/>
                        <a:pt x="1119353" y="685801"/>
                        <a:pt x="1135118" y="606973"/>
                      </a:cubicBezTo>
                      <a:cubicBezTo>
                        <a:pt x="1150884" y="528146"/>
                        <a:pt x="1119353" y="417787"/>
                        <a:pt x="1072056" y="354725"/>
                      </a:cubicBezTo>
                      <a:cubicBezTo>
                        <a:pt x="1024759" y="291663"/>
                        <a:pt x="872359" y="291662"/>
                        <a:pt x="851338" y="228600"/>
                      </a:cubicBezTo>
                      <a:cubicBezTo>
                        <a:pt x="830317" y="165538"/>
                        <a:pt x="877614" y="0"/>
                        <a:pt x="961697" y="7883"/>
                      </a:cubicBezTo>
                      <a:close/>
                    </a:path>
                  </a:pathLst>
                </a:custGeom>
                <a:grpFill/>
                <a:ln w="2857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3" name="Freeform 112"/>
                <p:cNvSpPr/>
                <p:nvPr/>
              </p:nvSpPr>
              <p:spPr>
                <a:xfrm>
                  <a:off x="2570702" y="5843186"/>
                  <a:ext cx="987972" cy="1024759"/>
                </a:xfrm>
                <a:custGeom>
                  <a:avLst/>
                  <a:gdLst>
                    <a:gd name="connsiteX0" fmla="*/ 52552 w 987972"/>
                    <a:gd name="connsiteY0" fmla="*/ 265386 h 1024759"/>
                    <a:gd name="connsiteX1" fmla="*/ 21021 w 987972"/>
                    <a:gd name="connsiteY1" fmla="*/ 627993 h 1024759"/>
                    <a:gd name="connsiteX2" fmla="*/ 178676 w 987972"/>
                    <a:gd name="connsiteY2" fmla="*/ 911772 h 1024759"/>
                    <a:gd name="connsiteX3" fmla="*/ 762000 w 987972"/>
                    <a:gd name="connsiteY3" fmla="*/ 959069 h 1024759"/>
                    <a:gd name="connsiteX4" fmla="*/ 982717 w 987972"/>
                    <a:gd name="connsiteY4" fmla="*/ 517634 h 1024759"/>
                    <a:gd name="connsiteX5" fmla="*/ 730469 w 987972"/>
                    <a:gd name="connsiteY5" fmla="*/ 76200 h 1024759"/>
                    <a:gd name="connsiteX6" fmla="*/ 557048 w 987972"/>
                    <a:gd name="connsiteY6" fmla="*/ 60434 h 1024759"/>
                    <a:gd name="connsiteX7" fmla="*/ 620111 w 987972"/>
                    <a:gd name="connsiteY7" fmla="*/ 312683 h 1024759"/>
                    <a:gd name="connsiteX8" fmla="*/ 698938 w 987972"/>
                    <a:gd name="connsiteY8" fmla="*/ 612227 h 1024759"/>
                    <a:gd name="connsiteX9" fmla="*/ 415159 w 987972"/>
                    <a:gd name="connsiteY9" fmla="*/ 706821 h 1024759"/>
                    <a:gd name="connsiteX10" fmla="*/ 304800 w 987972"/>
                    <a:gd name="connsiteY10" fmla="*/ 659524 h 1024759"/>
                    <a:gd name="connsiteX11" fmla="*/ 289035 w 987972"/>
                    <a:gd name="connsiteY11" fmla="*/ 486103 h 1024759"/>
                    <a:gd name="connsiteX12" fmla="*/ 241738 w 987972"/>
                    <a:gd name="connsiteY12" fmla="*/ 249621 h 1024759"/>
                    <a:gd name="connsiteX13" fmla="*/ 52552 w 987972"/>
                    <a:gd name="connsiteY13" fmla="*/ 265386 h 1024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87972" h="1024759">
                      <a:moveTo>
                        <a:pt x="52552" y="265386"/>
                      </a:moveTo>
                      <a:cubicBezTo>
                        <a:pt x="15766" y="328448"/>
                        <a:pt x="0" y="520262"/>
                        <a:pt x="21021" y="627993"/>
                      </a:cubicBezTo>
                      <a:cubicBezTo>
                        <a:pt x="42042" y="735724"/>
                        <a:pt x="55180" y="856593"/>
                        <a:pt x="178676" y="911772"/>
                      </a:cubicBezTo>
                      <a:cubicBezTo>
                        <a:pt x="302173" y="966951"/>
                        <a:pt x="627993" y="1024759"/>
                        <a:pt x="762000" y="959069"/>
                      </a:cubicBezTo>
                      <a:cubicBezTo>
                        <a:pt x="896007" y="893379"/>
                        <a:pt x="987972" y="664779"/>
                        <a:pt x="982717" y="517634"/>
                      </a:cubicBezTo>
                      <a:cubicBezTo>
                        <a:pt x="977462" y="370489"/>
                        <a:pt x="801414" y="152400"/>
                        <a:pt x="730469" y="76200"/>
                      </a:cubicBezTo>
                      <a:cubicBezTo>
                        <a:pt x="659524" y="0"/>
                        <a:pt x="575441" y="21020"/>
                        <a:pt x="557048" y="60434"/>
                      </a:cubicBezTo>
                      <a:cubicBezTo>
                        <a:pt x="538655" y="99848"/>
                        <a:pt x="596463" y="220718"/>
                        <a:pt x="620111" y="312683"/>
                      </a:cubicBezTo>
                      <a:cubicBezTo>
                        <a:pt x="643759" y="404648"/>
                        <a:pt x="733097" y="546537"/>
                        <a:pt x="698938" y="612227"/>
                      </a:cubicBezTo>
                      <a:cubicBezTo>
                        <a:pt x="664779" y="677917"/>
                        <a:pt x="480849" y="698938"/>
                        <a:pt x="415159" y="706821"/>
                      </a:cubicBezTo>
                      <a:cubicBezTo>
                        <a:pt x="349469" y="714704"/>
                        <a:pt x="325821" y="696310"/>
                        <a:pt x="304800" y="659524"/>
                      </a:cubicBezTo>
                      <a:cubicBezTo>
                        <a:pt x="283779" y="622738"/>
                        <a:pt x="299545" y="554420"/>
                        <a:pt x="289035" y="486103"/>
                      </a:cubicBezTo>
                      <a:cubicBezTo>
                        <a:pt x="278525" y="417786"/>
                        <a:pt x="278524" y="286407"/>
                        <a:pt x="241738" y="249621"/>
                      </a:cubicBezTo>
                      <a:cubicBezTo>
                        <a:pt x="204952" y="212835"/>
                        <a:pt x="89338" y="202324"/>
                        <a:pt x="52552" y="265386"/>
                      </a:cubicBezTo>
                      <a:close/>
                    </a:path>
                  </a:pathLst>
                </a:custGeom>
                <a:grpFill/>
                <a:ln w="28575">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6" name="Freeform 115"/>
                <p:cNvSpPr/>
                <p:nvPr/>
              </p:nvSpPr>
              <p:spPr>
                <a:xfrm>
                  <a:off x="2123088" y="3184633"/>
                  <a:ext cx="1290145" cy="3108435"/>
                </a:xfrm>
                <a:custGeom>
                  <a:avLst/>
                  <a:gdLst>
                    <a:gd name="connsiteX0" fmla="*/ 635877 w 1290145"/>
                    <a:gd name="connsiteY0" fmla="*/ 31531 h 3108435"/>
                    <a:gd name="connsiteX1" fmla="*/ 604346 w 1290145"/>
                    <a:gd name="connsiteY1" fmla="*/ 1008993 h 3108435"/>
                    <a:gd name="connsiteX2" fmla="*/ 399394 w 1290145"/>
                    <a:gd name="connsiteY2" fmla="*/ 1891862 h 3108435"/>
                    <a:gd name="connsiteX3" fmla="*/ 21021 w 1290145"/>
                    <a:gd name="connsiteY3" fmla="*/ 2522483 h 3108435"/>
                    <a:gd name="connsiteX4" fmla="*/ 273270 w 1290145"/>
                    <a:gd name="connsiteY4" fmla="*/ 3042745 h 3108435"/>
                    <a:gd name="connsiteX5" fmla="*/ 1140373 w 1290145"/>
                    <a:gd name="connsiteY5" fmla="*/ 2916621 h 3108435"/>
                    <a:gd name="connsiteX6" fmla="*/ 1171904 w 1290145"/>
                    <a:gd name="connsiteY6" fmla="*/ 2412124 h 3108435"/>
                    <a:gd name="connsiteX7" fmla="*/ 698939 w 1290145"/>
                    <a:gd name="connsiteY7" fmla="*/ 2301766 h 3108435"/>
                    <a:gd name="connsiteX8" fmla="*/ 525518 w 1290145"/>
                    <a:gd name="connsiteY8" fmla="*/ 2601310 h 3108435"/>
                    <a:gd name="connsiteX9" fmla="*/ 698939 w 1290145"/>
                    <a:gd name="connsiteY9" fmla="*/ 2695903 h 3108435"/>
                    <a:gd name="connsiteX10" fmla="*/ 840828 w 1290145"/>
                    <a:gd name="connsiteY10" fmla="*/ 2538248 h 3108435"/>
                    <a:gd name="connsiteX11" fmla="*/ 1045780 w 1290145"/>
                    <a:gd name="connsiteY11" fmla="*/ 2601310 h 3108435"/>
                    <a:gd name="connsiteX12" fmla="*/ 888125 w 1290145"/>
                    <a:gd name="connsiteY12" fmla="*/ 2790497 h 3108435"/>
                    <a:gd name="connsiteX13" fmla="*/ 446690 w 1290145"/>
                    <a:gd name="connsiteY13" fmla="*/ 2837793 h 3108435"/>
                    <a:gd name="connsiteX14" fmla="*/ 257504 w 1290145"/>
                    <a:gd name="connsiteY14" fmla="*/ 2617076 h 3108435"/>
                    <a:gd name="connsiteX15" fmla="*/ 415159 w 1290145"/>
                    <a:gd name="connsiteY15" fmla="*/ 2317531 h 3108435"/>
                    <a:gd name="connsiteX16" fmla="*/ 620111 w 1290145"/>
                    <a:gd name="connsiteY16" fmla="*/ 2096814 h 3108435"/>
                    <a:gd name="connsiteX17" fmla="*/ 777766 w 1290145"/>
                    <a:gd name="connsiteY17" fmla="*/ 1686910 h 3108435"/>
                    <a:gd name="connsiteX18" fmla="*/ 872359 w 1290145"/>
                    <a:gd name="connsiteY18" fmla="*/ 1213945 h 3108435"/>
                    <a:gd name="connsiteX19" fmla="*/ 903890 w 1290145"/>
                    <a:gd name="connsiteY19" fmla="*/ 599090 h 3108435"/>
                    <a:gd name="connsiteX20" fmla="*/ 919656 w 1290145"/>
                    <a:gd name="connsiteY20" fmla="*/ 283779 h 3108435"/>
                    <a:gd name="connsiteX21" fmla="*/ 903890 w 1290145"/>
                    <a:gd name="connsiteY21" fmla="*/ 0 h 3108435"/>
                    <a:gd name="connsiteX22" fmla="*/ 903890 w 1290145"/>
                    <a:gd name="connsiteY22" fmla="*/ 0 h 3108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90145" h="3108435">
                      <a:moveTo>
                        <a:pt x="635877" y="31531"/>
                      </a:moveTo>
                      <a:cubicBezTo>
                        <a:pt x="639818" y="365234"/>
                        <a:pt x="643760" y="698938"/>
                        <a:pt x="604346" y="1008993"/>
                      </a:cubicBezTo>
                      <a:cubicBezTo>
                        <a:pt x="564932" y="1319048"/>
                        <a:pt x="496615" y="1639614"/>
                        <a:pt x="399394" y="1891862"/>
                      </a:cubicBezTo>
                      <a:cubicBezTo>
                        <a:pt x="302173" y="2144110"/>
                        <a:pt x="42042" y="2330669"/>
                        <a:pt x="21021" y="2522483"/>
                      </a:cubicBezTo>
                      <a:cubicBezTo>
                        <a:pt x="0" y="2714297"/>
                        <a:pt x="86711" y="2977055"/>
                        <a:pt x="273270" y="3042745"/>
                      </a:cubicBezTo>
                      <a:cubicBezTo>
                        <a:pt x="459829" y="3108435"/>
                        <a:pt x="990601" y="3021725"/>
                        <a:pt x="1140373" y="2916621"/>
                      </a:cubicBezTo>
                      <a:cubicBezTo>
                        <a:pt x="1290145" y="2811518"/>
                        <a:pt x="1245476" y="2514600"/>
                        <a:pt x="1171904" y="2412124"/>
                      </a:cubicBezTo>
                      <a:cubicBezTo>
                        <a:pt x="1098332" y="2309648"/>
                        <a:pt x="806670" y="2270235"/>
                        <a:pt x="698939" y="2301766"/>
                      </a:cubicBezTo>
                      <a:cubicBezTo>
                        <a:pt x="591208" y="2333297"/>
                        <a:pt x="525518" y="2535621"/>
                        <a:pt x="525518" y="2601310"/>
                      </a:cubicBezTo>
                      <a:cubicBezTo>
                        <a:pt x="525518" y="2666999"/>
                        <a:pt x="646387" y="2706413"/>
                        <a:pt x="698939" y="2695903"/>
                      </a:cubicBezTo>
                      <a:cubicBezTo>
                        <a:pt x="751491" y="2685393"/>
                        <a:pt x="783021" y="2554013"/>
                        <a:pt x="840828" y="2538248"/>
                      </a:cubicBezTo>
                      <a:cubicBezTo>
                        <a:pt x="898635" y="2522483"/>
                        <a:pt x="1037897" y="2559269"/>
                        <a:pt x="1045780" y="2601310"/>
                      </a:cubicBezTo>
                      <a:cubicBezTo>
                        <a:pt x="1053663" y="2643351"/>
                        <a:pt x="987973" y="2751083"/>
                        <a:pt x="888125" y="2790497"/>
                      </a:cubicBezTo>
                      <a:cubicBezTo>
                        <a:pt x="788277" y="2829911"/>
                        <a:pt x="551793" y="2866696"/>
                        <a:pt x="446690" y="2837793"/>
                      </a:cubicBezTo>
                      <a:cubicBezTo>
                        <a:pt x="341587" y="2808890"/>
                        <a:pt x="262759" y="2703786"/>
                        <a:pt x="257504" y="2617076"/>
                      </a:cubicBezTo>
                      <a:cubicBezTo>
                        <a:pt x="252249" y="2530366"/>
                        <a:pt x="354725" y="2404241"/>
                        <a:pt x="415159" y="2317531"/>
                      </a:cubicBezTo>
                      <a:cubicBezTo>
                        <a:pt x="475593" y="2230821"/>
                        <a:pt x="559677" y="2201917"/>
                        <a:pt x="620111" y="2096814"/>
                      </a:cubicBezTo>
                      <a:cubicBezTo>
                        <a:pt x="680545" y="1991711"/>
                        <a:pt x="735725" y="1834055"/>
                        <a:pt x="777766" y="1686910"/>
                      </a:cubicBezTo>
                      <a:cubicBezTo>
                        <a:pt x="819807" y="1539765"/>
                        <a:pt x="851338" y="1395248"/>
                        <a:pt x="872359" y="1213945"/>
                      </a:cubicBezTo>
                      <a:cubicBezTo>
                        <a:pt x="893380" y="1032642"/>
                        <a:pt x="896007" y="754118"/>
                        <a:pt x="903890" y="599090"/>
                      </a:cubicBezTo>
                      <a:cubicBezTo>
                        <a:pt x="911773" y="444062"/>
                        <a:pt x="919656" y="383627"/>
                        <a:pt x="919656" y="283779"/>
                      </a:cubicBezTo>
                      <a:cubicBezTo>
                        <a:pt x="919656" y="183931"/>
                        <a:pt x="903890" y="0"/>
                        <a:pt x="903890" y="0"/>
                      </a:cubicBezTo>
                      <a:lnTo>
                        <a:pt x="903890" y="0"/>
                      </a:lnTo>
                    </a:path>
                  </a:pathLst>
                </a:custGeom>
                <a:grp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sp>
            <p:nvSpPr>
              <p:cNvPr id="110" name="Oval 109"/>
              <p:cNvSpPr/>
              <p:nvPr/>
            </p:nvSpPr>
            <p:spPr>
              <a:xfrm>
                <a:off x="2807233" y="5668563"/>
                <a:ext cx="216024" cy="216024"/>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06" name="Oval 105"/>
            <p:cNvSpPr/>
            <p:nvPr/>
          </p:nvSpPr>
          <p:spPr>
            <a:xfrm>
              <a:off x="2756028" y="5668563"/>
              <a:ext cx="216024" cy="216024"/>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21" name="Rectangle 120"/>
          <p:cNvSpPr/>
          <p:nvPr/>
        </p:nvSpPr>
        <p:spPr>
          <a:xfrm>
            <a:off x="6421208" y="2492896"/>
            <a:ext cx="4246792" cy="504056"/>
          </a:xfrm>
          <a:prstGeom prst="rect">
            <a:avLst/>
          </a:prstGeom>
          <a:gradFill flip="none" rotWithShape="1">
            <a:gsLst>
              <a:gs pos="0">
                <a:schemeClr val="accent1">
                  <a:lumMod val="20000"/>
                  <a:lumOff val="80000"/>
                </a:schemeClr>
              </a:gs>
              <a:gs pos="50000">
                <a:srgbClr val="FFFF00"/>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4" name="Rectangle 123"/>
          <p:cNvSpPr/>
          <p:nvPr/>
        </p:nvSpPr>
        <p:spPr>
          <a:xfrm>
            <a:off x="13164616" y="2708921"/>
            <a:ext cx="45719"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9" name="Straight Arrow Connector 128"/>
          <p:cNvCxnSpPr/>
          <p:nvPr/>
        </p:nvCxnSpPr>
        <p:spPr>
          <a:xfrm flipV="1">
            <a:off x="7104112" y="2996952"/>
            <a:ext cx="0" cy="720080"/>
          </a:xfrm>
          <a:prstGeom prst="straightConnector1">
            <a:avLst/>
          </a:prstGeom>
          <a:ln w="57150">
            <a:solidFill>
              <a:schemeClr val="accent6">
                <a:lumMod val="75000"/>
              </a:schemeClr>
            </a:solidFill>
            <a:prstDash val="sysDot"/>
            <a:tailEnd type="arrow"/>
          </a:ln>
        </p:spPr>
        <p:style>
          <a:lnRef idx="1">
            <a:schemeClr val="accent1"/>
          </a:lnRef>
          <a:fillRef idx="0">
            <a:schemeClr val="accent1"/>
          </a:fillRef>
          <a:effectRef idx="0">
            <a:schemeClr val="accent1"/>
          </a:effectRef>
          <a:fontRef idx="minor">
            <a:schemeClr val="tx1"/>
          </a:fontRef>
        </p:style>
      </p:cxnSp>
      <p:cxnSp>
        <p:nvCxnSpPr>
          <p:cNvPr id="130" name="Straight Arrow Connector 129"/>
          <p:cNvCxnSpPr/>
          <p:nvPr/>
        </p:nvCxnSpPr>
        <p:spPr>
          <a:xfrm flipV="1">
            <a:off x="8832304" y="2996952"/>
            <a:ext cx="0" cy="720080"/>
          </a:xfrm>
          <a:prstGeom prst="straightConnector1">
            <a:avLst/>
          </a:prstGeom>
          <a:ln w="57150">
            <a:solidFill>
              <a:schemeClr val="accent6">
                <a:lumMod val="75000"/>
              </a:schemeClr>
            </a:solidFill>
            <a:prstDash val="sysDot"/>
            <a:tailEnd type="arrow"/>
          </a:ln>
        </p:spPr>
        <p:style>
          <a:lnRef idx="1">
            <a:schemeClr val="accent1"/>
          </a:lnRef>
          <a:fillRef idx="0">
            <a:schemeClr val="accent1"/>
          </a:fillRef>
          <a:effectRef idx="0">
            <a:schemeClr val="accent1"/>
          </a:effectRef>
          <a:fontRef idx="minor">
            <a:schemeClr val="tx1"/>
          </a:fontRef>
        </p:style>
      </p:cxnSp>
      <p:cxnSp>
        <p:nvCxnSpPr>
          <p:cNvPr id="131" name="Straight Arrow Connector 130"/>
          <p:cNvCxnSpPr/>
          <p:nvPr/>
        </p:nvCxnSpPr>
        <p:spPr>
          <a:xfrm flipV="1">
            <a:off x="9984432" y="2996952"/>
            <a:ext cx="0" cy="720080"/>
          </a:xfrm>
          <a:prstGeom prst="straightConnector1">
            <a:avLst/>
          </a:prstGeom>
          <a:ln w="57150">
            <a:solidFill>
              <a:schemeClr val="accent6">
                <a:lumMod val="75000"/>
              </a:schemeClr>
            </a:solidFill>
            <a:prstDash val="sysDot"/>
            <a:tailEnd type="arrow"/>
          </a:ln>
        </p:spPr>
        <p:style>
          <a:lnRef idx="1">
            <a:schemeClr val="accent1"/>
          </a:lnRef>
          <a:fillRef idx="0">
            <a:schemeClr val="accent1"/>
          </a:fillRef>
          <a:effectRef idx="0">
            <a:schemeClr val="accent1"/>
          </a:effectRef>
          <a:fontRef idx="minor">
            <a:schemeClr val="tx1"/>
          </a:fontRef>
        </p:style>
      </p:cxnSp>
      <p:sp>
        <p:nvSpPr>
          <p:cNvPr id="134" name="Freeform 133"/>
          <p:cNvSpPr/>
          <p:nvPr/>
        </p:nvSpPr>
        <p:spPr>
          <a:xfrm rot="16200000">
            <a:off x="6270896" y="2101975"/>
            <a:ext cx="1459669" cy="225284"/>
          </a:xfrm>
          <a:custGeom>
            <a:avLst/>
            <a:gdLst>
              <a:gd name="connsiteX0" fmla="*/ 0 w 7942997"/>
              <a:gd name="connsiteY0" fmla="*/ 1521725 h 1564943"/>
              <a:gd name="connsiteX1" fmla="*/ 1419367 w 7942997"/>
              <a:gd name="connsiteY1" fmla="*/ 116006 h 1564943"/>
              <a:gd name="connsiteX2" fmla="*/ 2893325 w 7942997"/>
              <a:gd name="connsiteY2" fmla="*/ 1562668 h 1564943"/>
              <a:gd name="connsiteX3" fmla="*/ 4285397 w 7942997"/>
              <a:gd name="connsiteY3" fmla="*/ 102358 h 1564943"/>
              <a:gd name="connsiteX4" fmla="*/ 5732060 w 7942997"/>
              <a:gd name="connsiteY4" fmla="*/ 1549021 h 1564943"/>
              <a:gd name="connsiteX5" fmla="*/ 7206018 w 7942997"/>
              <a:gd name="connsiteY5" fmla="*/ 116006 h 1564943"/>
              <a:gd name="connsiteX6" fmla="*/ 7942997 w 7942997"/>
              <a:gd name="connsiteY6" fmla="*/ 852985 h 1564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42997" h="1564943">
                <a:moveTo>
                  <a:pt x="0" y="1521725"/>
                </a:moveTo>
                <a:cubicBezTo>
                  <a:pt x="468573" y="815453"/>
                  <a:pt x="937146" y="109182"/>
                  <a:pt x="1419367" y="116006"/>
                </a:cubicBezTo>
                <a:cubicBezTo>
                  <a:pt x="1901588" y="122830"/>
                  <a:pt x="2415653" y="1564943"/>
                  <a:pt x="2893325" y="1562668"/>
                </a:cubicBezTo>
                <a:cubicBezTo>
                  <a:pt x="3370997" y="1560393"/>
                  <a:pt x="3812275" y="104633"/>
                  <a:pt x="4285397" y="102358"/>
                </a:cubicBezTo>
                <a:cubicBezTo>
                  <a:pt x="4758520" y="100084"/>
                  <a:pt x="5245290" y="1546746"/>
                  <a:pt x="5732060" y="1549021"/>
                </a:cubicBezTo>
                <a:cubicBezTo>
                  <a:pt x="6218830" y="1551296"/>
                  <a:pt x="6837529" y="232012"/>
                  <a:pt x="7206018" y="116006"/>
                </a:cubicBezTo>
                <a:cubicBezTo>
                  <a:pt x="7574507" y="0"/>
                  <a:pt x="7758752" y="426492"/>
                  <a:pt x="7942997" y="852985"/>
                </a:cubicBezTo>
              </a:path>
            </a:pathLst>
          </a:custGeom>
          <a:ln w="38100">
            <a:solidFill>
              <a:schemeClr val="tx2">
                <a:lumMod val="60000"/>
                <a:lumOff val="40000"/>
              </a:schemeClr>
            </a:solidFill>
            <a:prstDash val="dash"/>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35" name="Freeform 134"/>
          <p:cNvSpPr/>
          <p:nvPr/>
        </p:nvSpPr>
        <p:spPr>
          <a:xfrm rot="16200000">
            <a:off x="9151217" y="2101976"/>
            <a:ext cx="1459669" cy="225284"/>
          </a:xfrm>
          <a:custGeom>
            <a:avLst/>
            <a:gdLst>
              <a:gd name="connsiteX0" fmla="*/ 0 w 7942997"/>
              <a:gd name="connsiteY0" fmla="*/ 1521725 h 1564943"/>
              <a:gd name="connsiteX1" fmla="*/ 1419367 w 7942997"/>
              <a:gd name="connsiteY1" fmla="*/ 116006 h 1564943"/>
              <a:gd name="connsiteX2" fmla="*/ 2893325 w 7942997"/>
              <a:gd name="connsiteY2" fmla="*/ 1562668 h 1564943"/>
              <a:gd name="connsiteX3" fmla="*/ 4285397 w 7942997"/>
              <a:gd name="connsiteY3" fmla="*/ 102358 h 1564943"/>
              <a:gd name="connsiteX4" fmla="*/ 5732060 w 7942997"/>
              <a:gd name="connsiteY4" fmla="*/ 1549021 h 1564943"/>
              <a:gd name="connsiteX5" fmla="*/ 7206018 w 7942997"/>
              <a:gd name="connsiteY5" fmla="*/ 116006 h 1564943"/>
              <a:gd name="connsiteX6" fmla="*/ 7942997 w 7942997"/>
              <a:gd name="connsiteY6" fmla="*/ 852985 h 1564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42997" h="1564943">
                <a:moveTo>
                  <a:pt x="0" y="1521725"/>
                </a:moveTo>
                <a:cubicBezTo>
                  <a:pt x="468573" y="815453"/>
                  <a:pt x="937146" y="109182"/>
                  <a:pt x="1419367" y="116006"/>
                </a:cubicBezTo>
                <a:cubicBezTo>
                  <a:pt x="1901588" y="122830"/>
                  <a:pt x="2415653" y="1564943"/>
                  <a:pt x="2893325" y="1562668"/>
                </a:cubicBezTo>
                <a:cubicBezTo>
                  <a:pt x="3370997" y="1560393"/>
                  <a:pt x="3812275" y="104633"/>
                  <a:pt x="4285397" y="102358"/>
                </a:cubicBezTo>
                <a:cubicBezTo>
                  <a:pt x="4758520" y="100084"/>
                  <a:pt x="5245290" y="1546746"/>
                  <a:pt x="5732060" y="1549021"/>
                </a:cubicBezTo>
                <a:cubicBezTo>
                  <a:pt x="6218830" y="1551296"/>
                  <a:pt x="6837529" y="232012"/>
                  <a:pt x="7206018" y="116006"/>
                </a:cubicBezTo>
                <a:cubicBezTo>
                  <a:pt x="7574507" y="0"/>
                  <a:pt x="7758752" y="426492"/>
                  <a:pt x="7942997" y="852985"/>
                </a:cubicBezTo>
              </a:path>
            </a:pathLst>
          </a:custGeom>
          <a:ln w="38100">
            <a:solidFill>
              <a:schemeClr val="tx2">
                <a:lumMod val="60000"/>
                <a:lumOff val="40000"/>
              </a:schemeClr>
            </a:solidFill>
            <a:prstDash val="dash"/>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36" name="Freeform 135"/>
          <p:cNvSpPr/>
          <p:nvPr/>
        </p:nvSpPr>
        <p:spPr>
          <a:xfrm rot="5400000" flipH="1">
            <a:off x="8187816" y="2101976"/>
            <a:ext cx="1459669" cy="225284"/>
          </a:xfrm>
          <a:custGeom>
            <a:avLst/>
            <a:gdLst>
              <a:gd name="connsiteX0" fmla="*/ 0 w 7942997"/>
              <a:gd name="connsiteY0" fmla="*/ 1521725 h 1564943"/>
              <a:gd name="connsiteX1" fmla="*/ 1419367 w 7942997"/>
              <a:gd name="connsiteY1" fmla="*/ 116006 h 1564943"/>
              <a:gd name="connsiteX2" fmla="*/ 2893325 w 7942997"/>
              <a:gd name="connsiteY2" fmla="*/ 1562668 h 1564943"/>
              <a:gd name="connsiteX3" fmla="*/ 4285397 w 7942997"/>
              <a:gd name="connsiteY3" fmla="*/ 102358 h 1564943"/>
              <a:gd name="connsiteX4" fmla="*/ 5732060 w 7942997"/>
              <a:gd name="connsiteY4" fmla="*/ 1549021 h 1564943"/>
              <a:gd name="connsiteX5" fmla="*/ 7206018 w 7942997"/>
              <a:gd name="connsiteY5" fmla="*/ 116006 h 1564943"/>
              <a:gd name="connsiteX6" fmla="*/ 7942997 w 7942997"/>
              <a:gd name="connsiteY6" fmla="*/ 852985 h 1564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942997" h="1564943">
                <a:moveTo>
                  <a:pt x="0" y="1521725"/>
                </a:moveTo>
                <a:cubicBezTo>
                  <a:pt x="468573" y="815453"/>
                  <a:pt x="937146" y="109182"/>
                  <a:pt x="1419367" y="116006"/>
                </a:cubicBezTo>
                <a:cubicBezTo>
                  <a:pt x="1901588" y="122830"/>
                  <a:pt x="2415653" y="1564943"/>
                  <a:pt x="2893325" y="1562668"/>
                </a:cubicBezTo>
                <a:cubicBezTo>
                  <a:pt x="3370997" y="1560393"/>
                  <a:pt x="3812275" y="104633"/>
                  <a:pt x="4285397" y="102358"/>
                </a:cubicBezTo>
                <a:cubicBezTo>
                  <a:pt x="4758520" y="100084"/>
                  <a:pt x="5245290" y="1546746"/>
                  <a:pt x="5732060" y="1549021"/>
                </a:cubicBezTo>
                <a:cubicBezTo>
                  <a:pt x="6218830" y="1551296"/>
                  <a:pt x="6837529" y="232012"/>
                  <a:pt x="7206018" y="116006"/>
                </a:cubicBezTo>
                <a:cubicBezTo>
                  <a:pt x="7574507" y="0"/>
                  <a:pt x="7758752" y="426492"/>
                  <a:pt x="7942997" y="852985"/>
                </a:cubicBezTo>
              </a:path>
            </a:pathLst>
          </a:custGeom>
          <a:ln w="38100">
            <a:solidFill>
              <a:schemeClr val="tx2">
                <a:lumMod val="60000"/>
                <a:lumOff val="40000"/>
              </a:schemeClr>
            </a:solidFill>
            <a:prstDash val="dash"/>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37" name="TextBox 136"/>
          <p:cNvSpPr txBox="1"/>
          <p:nvPr/>
        </p:nvSpPr>
        <p:spPr>
          <a:xfrm>
            <a:off x="1775520" y="3717033"/>
            <a:ext cx="1696170" cy="461665"/>
          </a:xfrm>
          <a:prstGeom prst="rect">
            <a:avLst/>
          </a:prstGeom>
          <a:noFill/>
        </p:spPr>
        <p:txBody>
          <a:bodyPr wrap="none" rtlCol="0">
            <a:spAutoFit/>
          </a:bodyPr>
          <a:lstStyle/>
          <a:p>
            <a:r>
              <a:rPr lang="en-GB" sz="2400" dirty="0"/>
              <a:t>Sweat gland</a:t>
            </a:r>
          </a:p>
        </p:txBody>
      </p:sp>
      <p:cxnSp>
        <p:nvCxnSpPr>
          <p:cNvPr id="138" name="Straight Arrow Connector 137"/>
          <p:cNvCxnSpPr/>
          <p:nvPr/>
        </p:nvCxnSpPr>
        <p:spPr>
          <a:xfrm>
            <a:off x="3431704" y="4005064"/>
            <a:ext cx="665040" cy="288032"/>
          </a:xfrm>
          <a:prstGeom prst="straightConnector1">
            <a:avLst/>
          </a:prstGeom>
          <a:ln w="28575">
            <a:solidFill>
              <a:schemeClr val="accent2">
                <a:lumMod val="75000"/>
              </a:schemeClr>
            </a:solidFill>
            <a:tailEnd type="arrow"/>
          </a:ln>
        </p:spPr>
        <p:style>
          <a:lnRef idx="1">
            <a:schemeClr val="accent1"/>
          </a:lnRef>
          <a:fillRef idx="0">
            <a:schemeClr val="accent1"/>
          </a:fillRef>
          <a:effectRef idx="0">
            <a:schemeClr val="accent1"/>
          </a:effectRef>
          <a:fontRef idx="minor">
            <a:schemeClr val="tx1"/>
          </a:fontRef>
        </p:style>
      </p:cxnSp>
      <p:sp>
        <p:nvSpPr>
          <p:cNvPr id="140" name="TextBox 139"/>
          <p:cNvSpPr txBox="1"/>
          <p:nvPr/>
        </p:nvSpPr>
        <p:spPr>
          <a:xfrm>
            <a:off x="1775521" y="548681"/>
            <a:ext cx="3600399" cy="830997"/>
          </a:xfrm>
          <a:prstGeom prst="rect">
            <a:avLst/>
          </a:prstGeom>
          <a:noFill/>
        </p:spPr>
        <p:txBody>
          <a:bodyPr wrap="square" rtlCol="0">
            <a:spAutoFit/>
          </a:bodyPr>
          <a:lstStyle/>
          <a:p>
            <a:r>
              <a:rPr lang="en-GB" sz="2400" dirty="0"/>
              <a:t>If core body temperature starts to rise...</a:t>
            </a:r>
          </a:p>
        </p:txBody>
      </p:sp>
      <p:sp>
        <p:nvSpPr>
          <p:cNvPr id="141" name="Right Arrow 140"/>
          <p:cNvSpPr/>
          <p:nvPr/>
        </p:nvSpPr>
        <p:spPr>
          <a:xfrm>
            <a:off x="5807968" y="1196752"/>
            <a:ext cx="792088" cy="504056"/>
          </a:xfrm>
          <a:prstGeom prst="rightArrow">
            <a:avLst/>
          </a:prstGeom>
          <a:solidFill>
            <a:srgbClr val="FF0000"/>
          </a:solidFill>
          <a:ln>
            <a:solidFill>
              <a:schemeClr val="tx2">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2" name="TextBox 141"/>
          <p:cNvSpPr txBox="1"/>
          <p:nvPr/>
        </p:nvSpPr>
        <p:spPr>
          <a:xfrm>
            <a:off x="8688288" y="4653136"/>
            <a:ext cx="1800200" cy="1569660"/>
          </a:xfrm>
          <a:prstGeom prst="rect">
            <a:avLst/>
          </a:prstGeom>
          <a:noFill/>
        </p:spPr>
        <p:txBody>
          <a:bodyPr wrap="square" rtlCol="0">
            <a:spAutoFit/>
          </a:bodyPr>
          <a:lstStyle/>
          <a:p>
            <a:r>
              <a:rPr lang="en-GB" sz="2400" dirty="0"/>
              <a:t>Sweat is secreted onto surface of skin</a:t>
            </a:r>
          </a:p>
        </p:txBody>
      </p:sp>
      <p:cxnSp>
        <p:nvCxnSpPr>
          <p:cNvPr id="143" name="Straight Arrow Connector 142"/>
          <p:cNvCxnSpPr/>
          <p:nvPr/>
        </p:nvCxnSpPr>
        <p:spPr>
          <a:xfrm flipH="1" flipV="1">
            <a:off x="8057184" y="4365104"/>
            <a:ext cx="631104" cy="288032"/>
          </a:xfrm>
          <a:prstGeom prst="straightConnector1">
            <a:avLst/>
          </a:prstGeom>
          <a:ln w="28575">
            <a:solidFill>
              <a:schemeClr val="accent2">
                <a:lumMod val="75000"/>
              </a:schemeClr>
            </a:solidFill>
            <a:tailEnd type="arrow"/>
          </a:ln>
        </p:spPr>
        <p:style>
          <a:lnRef idx="1">
            <a:schemeClr val="accent1"/>
          </a:lnRef>
          <a:fillRef idx="0">
            <a:schemeClr val="accent1"/>
          </a:fillRef>
          <a:effectRef idx="0">
            <a:schemeClr val="accent1"/>
          </a:effectRef>
          <a:fontRef idx="minor">
            <a:schemeClr val="tx1"/>
          </a:fontRef>
        </p:style>
      </p:cxnSp>
      <p:sp>
        <p:nvSpPr>
          <p:cNvPr id="145" name="TextBox 144"/>
          <p:cNvSpPr txBox="1"/>
          <p:nvPr/>
        </p:nvSpPr>
        <p:spPr>
          <a:xfrm>
            <a:off x="4583832" y="3717033"/>
            <a:ext cx="2952328" cy="1200329"/>
          </a:xfrm>
          <a:prstGeom prst="rect">
            <a:avLst/>
          </a:prstGeom>
          <a:noFill/>
        </p:spPr>
        <p:txBody>
          <a:bodyPr wrap="square" rtlCol="0">
            <a:spAutoFit/>
          </a:bodyPr>
          <a:lstStyle/>
          <a:p>
            <a:r>
              <a:rPr lang="en-GB" sz="2400" dirty="0"/>
              <a:t>Water in sweat absorbs heat from body as it evaporates</a:t>
            </a:r>
          </a:p>
        </p:txBody>
      </p:sp>
      <p:cxnSp>
        <p:nvCxnSpPr>
          <p:cNvPr id="146" name="Straight Arrow Connector 145"/>
          <p:cNvCxnSpPr/>
          <p:nvPr/>
        </p:nvCxnSpPr>
        <p:spPr>
          <a:xfrm flipV="1">
            <a:off x="6168008" y="2996952"/>
            <a:ext cx="864096" cy="792088"/>
          </a:xfrm>
          <a:prstGeom prst="straightConnector1">
            <a:avLst/>
          </a:prstGeom>
          <a:ln w="28575">
            <a:solidFill>
              <a:schemeClr val="accent2">
                <a:lumMod val="75000"/>
              </a:schemeClr>
            </a:solidFill>
            <a:tailEnd type="arrow"/>
          </a:ln>
        </p:spPr>
        <p:style>
          <a:lnRef idx="1">
            <a:schemeClr val="accent1"/>
          </a:lnRef>
          <a:fillRef idx="0">
            <a:schemeClr val="accent1"/>
          </a:fillRef>
          <a:effectRef idx="0">
            <a:schemeClr val="accent1"/>
          </a:effectRef>
          <a:fontRef idx="minor">
            <a:schemeClr val="tx1"/>
          </a:fontRef>
        </p:style>
      </p:cxnSp>
      <p:sp>
        <p:nvSpPr>
          <p:cNvPr id="148" name="TextBox 147"/>
          <p:cNvSpPr txBox="1"/>
          <p:nvPr/>
        </p:nvSpPr>
        <p:spPr>
          <a:xfrm>
            <a:off x="6600056" y="260649"/>
            <a:ext cx="3888432" cy="830997"/>
          </a:xfrm>
          <a:prstGeom prst="rect">
            <a:avLst/>
          </a:prstGeom>
          <a:noFill/>
        </p:spPr>
        <p:txBody>
          <a:bodyPr wrap="square" rtlCol="0">
            <a:spAutoFit/>
          </a:bodyPr>
          <a:lstStyle/>
          <a:p>
            <a:pPr algn="ctr"/>
            <a:r>
              <a:rPr lang="en-GB" sz="2400" dirty="0">
                <a:solidFill>
                  <a:srgbClr val="FF0000"/>
                </a:solidFill>
              </a:rPr>
              <a:t>This </a:t>
            </a:r>
            <a:r>
              <a:rPr lang="en-GB" sz="2400" i="1" dirty="0">
                <a:solidFill>
                  <a:srgbClr val="FF0000"/>
                </a:solidFill>
              </a:rPr>
              <a:t>increases </a:t>
            </a:r>
            <a:r>
              <a:rPr lang="en-GB" sz="2400" dirty="0">
                <a:solidFill>
                  <a:srgbClr val="FF0000"/>
                </a:solidFill>
              </a:rPr>
              <a:t>the rate of heat loss from the body</a:t>
            </a:r>
          </a:p>
        </p:txBody>
      </p:sp>
      <p:sp>
        <p:nvSpPr>
          <p:cNvPr id="149" name="TextBox 148"/>
          <p:cNvSpPr txBox="1"/>
          <p:nvPr/>
        </p:nvSpPr>
        <p:spPr>
          <a:xfrm>
            <a:off x="1847528" y="44625"/>
            <a:ext cx="4392488" cy="461665"/>
          </a:xfrm>
          <a:prstGeom prst="rect">
            <a:avLst/>
          </a:prstGeom>
          <a:noFill/>
        </p:spPr>
        <p:txBody>
          <a:bodyPr wrap="square" rtlCol="0">
            <a:spAutoFit/>
          </a:bodyPr>
          <a:lstStyle/>
          <a:p>
            <a:r>
              <a:rPr lang="en-GB" sz="2400" b="1" dirty="0"/>
              <a:t>Sweating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38"/>
                                        </p:tgtEl>
                                        <p:attrNameLst>
                                          <p:attrName>style.visibility</p:attrName>
                                        </p:attrNameLst>
                                      </p:cBhvr>
                                      <p:to>
                                        <p:strVal val="visible"/>
                                      </p:to>
                                    </p:set>
                                    <p:animEffect transition="in" filter="dissolve">
                                      <p:cBhvr>
                                        <p:cTn id="7" dur="500"/>
                                        <p:tgtEl>
                                          <p:spTgt spid="138"/>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37"/>
                                        </p:tgtEl>
                                        <p:attrNameLst>
                                          <p:attrName>style.visibility</p:attrName>
                                        </p:attrNameLst>
                                      </p:cBhvr>
                                      <p:to>
                                        <p:strVal val="visible"/>
                                      </p:to>
                                    </p:set>
                                    <p:animEffect transition="in" filter="dissolve">
                                      <p:cBhvr>
                                        <p:cTn id="10" dur="500"/>
                                        <p:tgtEl>
                                          <p:spTgt spid="137"/>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140"/>
                                        </p:tgtEl>
                                        <p:attrNameLst>
                                          <p:attrName>style.visibility</p:attrName>
                                        </p:attrNameLst>
                                      </p:cBhvr>
                                      <p:to>
                                        <p:strVal val="visible"/>
                                      </p:to>
                                    </p:set>
                                    <p:animEffect transition="in" filter="dissolve">
                                      <p:cBhvr>
                                        <p:cTn id="15" dur="500"/>
                                        <p:tgtEl>
                                          <p:spTgt spid="140"/>
                                        </p:tgtEl>
                                      </p:cBhvr>
                                    </p:animEffect>
                                  </p:childTnLst>
                                </p:cTn>
                              </p:par>
                              <p:par>
                                <p:cTn id="16" presetID="9" presetClass="entr" presetSubtype="0" fill="hold" grpId="0" nodeType="withEffect">
                                  <p:stCondLst>
                                    <p:cond delay="0"/>
                                  </p:stCondLst>
                                  <p:childTnLst>
                                    <p:set>
                                      <p:cBhvr>
                                        <p:cTn id="17" dur="1" fill="hold">
                                          <p:stCondLst>
                                            <p:cond delay="0"/>
                                          </p:stCondLst>
                                        </p:cTn>
                                        <p:tgtEl>
                                          <p:spTgt spid="141"/>
                                        </p:tgtEl>
                                        <p:attrNameLst>
                                          <p:attrName>style.visibility</p:attrName>
                                        </p:attrNameLst>
                                      </p:cBhvr>
                                      <p:to>
                                        <p:strVal val="visible"/>
                                      </p:to>
                                    </p:set>
                                    <p:animEffect transition="in" filter="dissolve">
                                      <p:cBhvr>
                                        <p:cTn id="18" dur="500"/>
                                        <p:tgtEl>
                                          <p:spTgt spid="141"/>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94"/>
                                        </p:tgtEl>
                                        <p:attrNameLst>
                                          <p:attrName>style.visibility</p:attrName>
                                        </p:attrNameLst>
                                      </p:cBhvr>
                                      <p:to>
                                        <p:strVal val="visible"/>
                                      </p:to>
                                    </p:set>
                                    <p:animEffect transition="in" filter="dissolve">
                                      <p:cBhvr>
                                        <p:cTn id="23" dur="500"/>
                                        <p:tgtEl>
                                          <p:spTgt spid="94"/>
                                        </p:tgtEl>
                                      </p:cBhvr>
                                    </p:animEffect>
                                  </p:childTnLst>
                                </p:cTn>
                              </p:par>
                              <p:par>
                                <p:cTn id="24" presetID="9" presetClass="entr" presetSubtype="0" fill="hold" grpId="0" nodeType="withEffect">
                                  <p:stCondLst>
                                    <p:cond delay="0"/>
                                  </p:stCondLst>
                                  <p:childTnLst>
                                    <p:set>
                                      <p:cBhvr>
                                        <p:cTn id="25" dur="1" fill="hold">
                                          <p:stCondLst>
                                            <p:cond delay="0"/>
                                          </p:stCondLst>
                                        </p:cTn>
                                        <p:tgtEl>
                                          <p:spTgt spid="121"/>
                                        </p:tgtEl>
                                        <p:attrNameLst>
                                          <p:attrName>style.visibility</p:attrName>
                                        </p:attrNameLst>
                                      </p:cBhvr>
                                      <p:to>
                                        <p:strVal val="visible"/>
                                      </p:to>
                                    </p:set>
                                    <p:animEffect transition="in" filter="dissolve">
                                      <p:cBhvr>
                                        <p:cTn id="26" dur="500"/>
                                        <p:tgtEl>
                                          <p:spTgt spid="121"/>
                                        </p:tgtEl>
                                      </p:cBhvr>
                                    </p:animEffect>
                                  </p:childTnLst>
                                </p:cTn>
                              </p:par>
                              <p:par>
                                <p:cTn id="27" presetID="9" presetClass="entr" presetSubtype="0" fill="hold" grpId="0" nodeType="withEffect">
                                  <p:stCondLst>
                                    <p:cond delay="0"/>
                                  </p:stCondLst>
                                  <p:childTnLst>
                                    <p:set>
                                      <p:cBhvr>
                                        <p:cTn id="28" dur="1" fill="hold">
                                          <p:stCondLst>
                                            <p:cond delay="0"/>
                                          </p:stCondLst>
                                        </p:cTn>
                                        <p:tgtEl>
                                          <p:spTgt spid="123"/>
                                        </p:tgtEl>
                                        <p:attrNameLst>
                                          <p:attrName>style.visibility</p:attrName>
                                        </p:attrNameLst>
                                      </p:cBhvr>
                                      <p:to>
                                        <p:strVal val="visible"/>
                                      </p:to>
                                    </p:set>
                                    <p:animEffect transition="in" filter="dissolve">
                                      <p:cBhvr>
                                        <p:cTn id="29" dur="500"/>
                                        <p:tgtEl>
                                          <p:spTgt spid="123"/>
                                        </p:tgtEl>
                                      </p:cBhvr>
                                    </p:animEffect>
                                  </p:childTnLst>
                                </p:cTn>
                              </p:par>
                              <p:par>
                                <p:cTn id="30" presetID="9" presetClass="entr" presetSubtype="0" fill="hold" nodeType="withEffect">
                                  <p:stCondLst>
                                    <p:cond delay="0"/>
                                  </p:stCondLst>
                                  <p:childTnLst>
                                    <p:set>
                                      <p:cBhvr>
                                        <p:cTn id="31" dur="1" fill="hold">
                                          <p:stCondLst>
                                            <p:cond delay="0"/>
                                          </p:stCondLst>
                                        </p:cTn>
                                        <p:tgtEl>
                                          <p:spTgt spid="93"/>
                                        </p:tgtEl>
                                        <p:attrNameLst>
                                          <p:attrName>style.visibility</p:attrName>
                                        </p:attrNameLst>
                                      </p:cBhvr>
                                      <p:to>
                                        <p:strVal val="visible"/>
                                      </p:to>
                                    </p:set>
                                    <p:animEffect transition="in" filter="dissolve">
                                      <p:cBhvr>
                                        <p:cTn id="32" dur="500"/>
                                        <p:tgtEl>
                                          <p:spTgt spid="93"/>
                                        </p:tgtEl>
                                      </p:cBhvr>
                                    </p:animEffect>
                                  </p:childTnLst>
                                </p:cTn>
                              </p:par>
                              <p:par>
                                <p:cTn id="33" presetID="9" presetClass="entr" presetSubtype="0" fill="hold" grpId="0" nodeType="withEffect">
                                  <p:stCondLst>
                                    <p:cond delay="0"/>
                                  </p:stCondLst>
                                  <p:childTnLst>
                                    <p:set>
                                      <p:cBhvr>
                                        <p:cTn id="34" dur="1" fill="hold">
                                          <p:stCondLst>
                                            <p:cond delay="0"/>
                                          </p:stCondLst>
                                        </p:cTn>
                                        <p:tgtEl>
                                          <p:spTgt spid="119"/>
                                        </p:tgtEl>
                                        <p:attrNameLst>
                                          <p:attrName>style.visibility</p:attrName>
                                        </p:attrNameLst>
                                      </p:cBhvr>
                                      <p:to>
                                        <p:strVal val="visible"/>
                                      </p:to>
                                    </p:set>
                                    <p:animEffect transition="in" filter="dissolve">
                                      <p:cBhvr>
                                        <p:cTn id="35" dur="500"/>
                                        <p:tgtEl>
                                          <p:spTgt spid="119"/>
                                        </p:tgtEl>
                                      </p:cBhvr>
                                    </p:animEffect>
                                  </p:childTnLst>
                                </p:cTn>
                              </p:par>
                            </p:childTnLst>
                          </p:cTn>
                        </p:par>
                      </p:childTnLst>
                    </p:cTn>
                  </p:par>
                  <p:par>
                    <p:cTn id="36" fill="hold">
                      <p:stCondLst>
                        <p:cond delay="indefinite"/>
                      </p:stCondLst>
                      <p:childTnLst>
                        <p:par>
                          <p:cTn id="37" fill="hold">
                            <p:stCondLst>
                              <p:cond delay="0"/>
                            </p:stCondLst>
                            <p:childTnLst>
                              <p:par>
                                <p:cTn id="38" presetID="9" presetClass="entr" presetSubtype="0" fill="hold" nodeType="clickEffect">
                                  <p:stCondLst>
                                    <p:cond delay="0"/>
                                  </p:stCondLst>
                                  <p:childTnLst>
                                    <p:set>
                                      <p:cBhvr>
                                        <p:cTn id="39" dur="1" fill="hold">
                                          <p:stCondLst>
                                            <p:cond delay="0"/>
                                          </p:stCondLst>
                                        </p:cTn>
                                        <p:tgtEl>
                                          <p:spTgt spid="143"/>
                                        </p:tgtEl>
                                        <p:attrNameLst>
                                          <p:attrName>style.visibility</p:attrName>
                                        </p:attrNameLst>
                                      </p:cBhvr>
                                      <p:to>
                                        <p:strVal val="visible"/>
                                      </p:to>
                                    </p:set>
                                    <p:animEffect transition="in" filter="dissolve">
                                      <p:cBhvr>
                                        <p:cTn id="40" dur="500"/>
                                        <p:tgtEl>
                                          <p:spTgt spid="143"/>
                                        </p:tgtEl>
                                      </p:cBhvr>
                                    </p:animEffect>
                                  </p:childTnLst>
                                </p:cTn>
                              </p:par>
                              <p:par>
                                <p:cTn id="41" presetID="9" presetClass="entr" presetSubtype="0" fill="hold" grpId="0" nodeType="withEffect">
                                  <p:stCondLst>
                                    <p:cond delay="0"/>
                                  </p:stCondLst>
                                  <p:childTnLst>
                                    <p:set>
                                      <p:cBhvr>
                                        <p:cTn id="42" dur="1" fill="hold">
                                          <p:stCondLst>
                                            <p:cond delay="0"/>
                                          </p:stCondLst>
                                        </p:cTn>
                                        <p:tgtEl>
                                          <p:spTgt spid="142"/>
                                        </p:tgtEl>
                                        <p:attrNameLst>
                                          <p:attrName>style.visibility</p:attrName>
                                        </p:attrNameLst>
                                      </p:cBhvr>
                                      <p:to>
                                        <p:strVal val="visible"/>
                                      </p:to>
                                    </p:set>
                                    <p:animEffect transition="in" filter="dissolve">
                                      <p:cBhvr>
                                        <p:cTn id="43" dur="500"/>
                                        <p:tgtEl>
                                          <p:spTgt spid="142"/>
                                        </p:tgtEl>
                                      </p:cBhvr>
                                    </p:animEffect>
                                  </p:childTnLst>
                                </p:cTn>
                              </p:par>
                            </p:childTnLst>
                          </p:cTn>
                        </p:par>
                      </p:childTnLst>
                    </p:cTn>
                  </p:par>
                  <p:par>
                    <p:cTn id="44" fill="hold">
                      <p:stCondLst>
                        <p:cond delay="indefinite"/>
                      </p:stCondLst>
                      <p:childTnLst>
                        <p:par>
                          <p:cTn id="45" fill="hold">
                            <p:stCondLst>
                              <p:cond delay="0"/>
                            </p:stCondLst>
                            <p:childTnLst>
                              <p:par>
                                <p:cTn id="46" presetID="9" presetClass="entr" presetSubtype="0" fill="hold" grpId="0" nodeType="clickEffect">
                                  <p:stCondLst>
                                    <p:cond delay="0"/>
                                  </p:stCondLst>
                                  <p:childTnLst>
                                    <p:set>
                                      <p:cBhvr>
                                        <p:cTn id="47" dur="1" fill="hold">
                                          <p:stCondLst>
                                            <p:cond delay="0"/>
                                          </p:stCondLst>
                                        </p:cTn>
                                        <p:tgtEl>
                                          <p:spTgt spid="145"/>
                                        </p:tgtEl>
                                        <p:attrNameLst>
                                          <p:attrName>style.visibility</p:attrName>
                                        </p:attrNameLst>
                                      </p:cBhvr>
                                      <p:to>
                                        <p:strVal val="visible"/>
                                      </p:to>
                                    </p:set>
                                    <p:animEffect transition="in" filter="dissolve">
                                      <p:cBhvr>
                                        <p:cTn id="48" dur="500"/>
                                        <p:tgtEl>
                                          <p:spTgt spid="145"/>
                                        </p:tgtEl>
                                      </p:cBhvr>
                                    </p:animEffect>
                                  </p:childTnLst>
                                </p:cTn>
                              </p:par>
                              <p:par>
                                <p:cTn id="49" presetID="9" presetClass="entr" presetSubtype="0" fill="hold" nodeType="withEffect">
                                  <p:stCondLst>
                                    <p:cond delay="0"/>
                                  </p:stCondLst>
                                  <p:childTnLst>
                                    <p:set>
                                      <p:cBhvr>
                                        <p:cTn id="50" dur="1" fill="hold">
                                          <p:stCondLst>
                                            <p:cond delay="0"/>
                                          </p:stCondLst>
                                        </p:cTn>
                                        <p:tgtEl>
                                          <p:spTgt spid="146"/>
                                        </p:tgtEl>
                                        <p:attrNameLst>
                                          <p:attrName>style.visibility</p:attrName>
                                        </p:attrNameLst>
                                      </p:cBhvr>
                                      <p:to>
                                        <p:strVal val="visible"/>
                                      </p:to>
                                    </p:set>
                                    <p:animEffect transition="in" filter="dissolve">
                                      <p:cBhvr>
                                        <p:cTn id="51" dur="500"/>
                                        <p:tgtEl>
                                          <p:spTgt spid="146"/>
                                        </p:tgtEl>
                                      </p:cBhvr>
                                    </p:animEffect>
                                  </p:childTnLst>
                                </p:cTn>
                              </p:par>
                              <p:par>
                                <p:cTn id="52" presetID="9" presetClass="entr" presetSubtype="0" fill="hold" nodeType="withEffect">
                                  <p:stCondLst>
                                    <p:cond delay="0"/>
                                  </p:stCondLst>
                                  <p:childTnLst>
                                    <p:set>
                                      <p:cBhvr>
                                        <p:cTn id="53" dur="1" fill="hold">
                                          <p:stCondLst>
                                            <p:cond delay="0"/>
                                          </p:stCondLst>
                                        </p:cTn>
                                        <p:tgtEl>
                                          <p:spTgt spid="129"/>
                                        </p:tgtEl>
                                        <p:attrNameLst>
                                          <p:attrName>style.visibility</p:attrName>
                                        </p:attrNameLst>
                                      </p:cBhvr>
                                      <p:to>
                                        <p:strVal val="visible"/>
                                      </p:to>
                                    </p:set>
                                    <p:animEffect transition="in" filter="dissolve">
                                      <p:cBhvr>
                                        <p:cTn id="54" dur="500"/>
                                        <p:tgtEl>
                                          <p:spTgt spid="129"/>
                                        </p:tgtEl>
                                      </p:cBhvr>
                                    </p:animEffect>
                                  </p:childTnLst>
                                </p:cTn>
                              </p:par>
                              <p:par>
                                <p:cTn id="55" presetID="9" presetClass="entr" presetSubtype="0" fill="hold" grpId="0" nodeType="withEffect">
                                  <p:stCondLst>
                                    <p:cond delay="0"/>
                                  </p:stCondLst>
                                  <p:childTnLst>
                                    <p:set>
                                      <p:cBhvr>
                                        <p:cTn id="56" dur="1" fill="hold">
                                          <p:stCondLst>
                                            <p:cond delay="0"/>
                                          </p:stCondLst>
                                        </p:cTn>
                                        <p:tgtEl>
                                          <p:spTgt spid="134"/>
                                        </p:tgtEl>
                                        <p:attrNameLst>
                                          <p:attrName>style.visibility</p:attrName>
                                        </p:attrNameLst>
                                      </p:cBhvr>
                                      <p:to>
                                        <p:strVal val="visible"/>
                                      </p:to>
                                    </p:set>
                                    <p:animEffect transition="in" filter="dissolve">
                                      <p:cBhvr>
                                        <p:cTn id="57" dur="500"/>
                                        <p:tgtEl>
                                          <p:spTgt spid="134"/>
                                        </p:tgtEl>
                                      </p:cBhvr>
                                    </p:animEffect>
                                  </p:childTnLst>
                                </p:cTn>
                              </p:par>
                              <p:par>
                                <p:cTn id="58" presetID="9" presetClass="entr" presetSubtype="0" fill="hold" grpId="0" nodeType="withEffect">
                                  <p:stCondLst>
                                    <p:cond delay="0"/>
                                  </p:stCondLst>
                                  <p:childTnLst>
                                    <p:set>
                                      <p:cBhvr>
                                        <p:cTn id="59" dur="1" fill="hold">
                                          <p:stCondLst>
                                            <p:cond delay="0"/>
                                          </p:stCondLst>
                                        </p:cTn>
                                        <p:tgtEl>
                                          <p:spTgt spid="136"/>
                                        </p:tgtEl>
                                        <p:attrNameLst>
                                          <p:attrName>style.visibility</p:attrName>
                                        </p:attrNameLst>
                                      </p:cBhvr>
                                      <p:to>
                                        <p:strVal val="visible"/>
                                      </p:to>
                                    </p:set>
                                    <p:animEffect transition="in" filter="dissolve">
                                      <p:cBhvr>
                                        <p:cTn id="60" dur="500"/>
                                        <p:tgtEl>
                                          <p:spTgt spid="136"/>
                                        </p:tgtEl>
                                      </p:cBhvr>
                                    </p:animEffect>
                                  </p:childTnLst>
                                </p:cTn>
                              </p:par>
                              <p:par>
                                <p:cTn id="61" presetID="9" presetClass="entr" presetSubtype="0" fill="hold" nodeType="withEffect">
                                  <p:stCondLst>
                                    <p:cond delay="0"/>
                                  </p:stCondLst>
                                  <p:childTnLst>
                                    <p:set>
                                      <p:cBhvr>
                                        <p:cTn id="62" dur="1" fill="hold">
                                          <p:stCondLst>
                                            <p:cond delay="0"/>
                                          </p:stCondLst>
                                        </p:cTn>
                                        <p:tgtEl>
                                          <p:spTgt spid="130"/>
                                        </p:tgtEl>
                                        <p:attrNameLst>
                                          <p:attrName>style.visibility</p:attrName>
                                        </p:attrNameLst>
                                      </p:cBhvr>
                                      <p:to>
                                        <p:strVal val="visible"/>
                                      </p:to>
                                    </p:set>
                                    <p:animEffect transition="in" filter="dissolve">
                                      <p:cBhvr>
                                        <p:cTn id="63" dur="500"/>
                                        <p:tgtEl>
                                          <p:spTgt spid="130"/>
                                        </p:tgtEl>
                                      </p:cBhvr>
                                    </p:animEffect>
                                  </p:childTnLst>
                                </p:cTn>
                              </p:par>
                              <p:par>
                                <p:cTn id="64" presetID="9" presetClass="entr" presetSubtype="0" fill="hold" nodeType="withEffect">
                                  <p:stCondLst>
                                    <p:cond delay="0"/>
                                  </p:stCondLst>
                                  <p:childTnLst>
                                    <p:set>
                                      <p:cBhvr>
                                        <p:cTn id="65" dur="1" fill="hold">
                                          <p:stCondLst>
                                            <p:cond delay="0"/>
                                          </p:stCondLst>
                                        </p:cTn>
                                        <p:tgtEl>
                                          <p:spTgt spid="131"/>
                                        </p:tgtEl>
                                        <p:attrNameLst>
                                          <p:attrName>style.visibility</p:attrName>
                                        </p:attrNameLst>
                                      </p:cBhvr>
                                      <p:to>
                                        <p:strVal val="visible"/>
                                      </p:to>
                                    </p:set>
                                    <p:animEffect transition="in" filter="dissolve">
                                      <p:cBhvr>
                                        <p:cTn id="66" dur="500"/>
                                        <p:tgtEl>
                                          <p:spTgt spid="131"/>
                                        </p:tgtEl>
                                      </p:cBhvr>
                                    </p:animEffect>
                                  </p:childTnLst>
                                </p:cTn>
                              </p:par>
                              <p:par>
                                <p:cTn id="67" presetID="9" presetClass="entr" presetSubtype="0" fill="hold" grpId="0" nodeType="withEffect">
                                  <p:stCondLst>
                                    <p:cond delay="0"/>
                                  </p:stCondLst>
                                  <p:childTnLst>
                                    <p:set>
                                      <p:cBhvr>
                                        <p:cTn id="68" dur="1" fill="hold">
                                          <p:stCondLst>
                                            <p:cond delay="0"/>
                                          </p:stCondLst>
                                        </p:cTn>
                                        <p:tgtEl>
                                          <p:spTgt spid="135"/>
                                        </p:tgtEl>
                                        <p:attrNameLst>
                                          <p:attrName>style.visibility</p:attrName>
                                        </p:attrNameLst>
                                      </p:cBhvr>
                                      <p:to>
                                        <p:strVal val="visible"/>
                                      </p:to>
                                    </p:set>
                                    <p:animEffect transition="in" filter="dissolve">
                                      <p:cBhvr>
                                        <p:cTn id="69" dur="500"/>
                                        <p:tgtEl>
                                          <p:spTgt spid="135"/>
                                        </p:tgtEl>
                                      </p:cBhvr>
                                    </p:animEffect>
                                  </p:childTnLst>
                                </p:cTn>
                              </p:par>
                            </p:childTnLst>
                          </p:cTn>
                        </p:par>
                      </p:childTnLst>
                    </p:cTn>
                  </p:par>
                  <p:par>
                    <p:cTn id="70" fill="hold">
                      <p:stCondLst>
                        <p:cond delay="indefinite"/>
                      </p:stCondLst>
                      <p:childTnLst>
                        <p:par>
                          <p:cTn id="71" fill="hold">
                            <p:stCondLst>
                              <p:cond delay="0"/>
                            </p:stCondLst>
                            <p:childTnLst>
                              <p:par>
                                <p:cTn id="72" presetID="9" presetClass="entr" presetSubtype="0" fill="hold" grpId="0" nodeType="clickEffect">
                                  <p:stCondLst>
                                    <p:cond delay="0"/>
                                  </p:stCondLst>
                                  <p:childTnLst>
                                    <p:set>
                                      <p:cBhvr>
                                        <p:cTn id="73" dur="1" fill="hold">
                                          <p:stCondLst>
                                            <p:cond delay="0"/>
                                          </p:stCondLst>
                                        </p:cTn>
                                        <p:tgtEl>
                                          <p:spTgt spid="148"/>
                                        </p:tgtEl>
                                        <p:attrNameLst>
                                          <p:attrName>style.visibility</p:attrName>
                                        </p:attrNameLst>
                                      </p:cBhvr>
                                      <p:to>
                                        <p:strVal val="visible"/>
                                      </p:to>
                                    </p:set>
                                    <p:animEffect transition="in" filter="dissolve">
                                      <p:cBhvr>
                                        <p:cTn id="74" dur="500"/>
                                        <p:tgtEl>
                                          <p:spTgt spid="1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 grpId="0" animBg="1"/>
      <p:bldP spid="123" grpId="0" animBg="1"/>
      <p:bldP spid="119" grpId="0" animBg="1"/>
      <p:bldP spid="121" grpId="0" animBg="1"/>
      <p:bldP spid="134" grpId="0" animBg="1"/>
      <p:bldP spid="135" grpId="0" animBg="1"/>
      <p:bldP spid="136" grpId="0" animBg="1"/>
      <p:bldP spid="137" grpId="0"/>
      <p:bldP spid="140" grpId="0"/>
      <p:bldP spid="141" grpId="0" animBg="1"/>
      <p:bldP spid="142" grpId="0"/>
      <p:bldP spid="145" grpId="0"/>
      <p:bldP spid="148" grpId="0"/>
    </p:bld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0" name="Group 39"/>
          <p:cNvGrpSpPr/>
          <p:nvPr/>
        </p:nvGrpSpPr>
        <p:grpSpPr>
          <a:xfrm rot="20500859">
            <a:off x="8193097" y="322187"/>
            <a:ext cx="2016224" cy="4392488"/>
            <a:chOff x="2195736" y="1268760"/>
            <a:chExt cx="2448272" cy="5184576"/>
          </a:xfrm>
        </p:grpSpPr>
        <p:grpSp>
          <p:nvGrpSpPr>
            <p:cNvPr id="32" name="Group 31"/>
            <p:cNvGrpSpPr/>
            <p:nvPr/>
          </p:nvGrpSpPr>
          <p:grpSpPr>
            <a:xfrm>
              <a:off x="2771799" y="1268760"/>
              <a:ext cx="1368153" cy="5184576"/>
              <a:chOff x="2771799" y="1070152"/>
              <a:chExt cx="1152129" cy="5383184"/>
            </a:xfrm>
          </p:grpSpPr>
          <p:sp>
            <p:nvSpPr>
              <p:cNvPr id="29" name="Trapezoid 28"/>
              <p:cNvSpPr/>
              <p:nvPr/>
            </p:nvSpPr>
            <p:spPr>
              <a:xfrm flipV="1">
                <a:off x="2987824" y="5445224"/>
                <a:ext cx="720080" cy="1008112"/>
              </a:xfrm>
              <a:prstGeom prst="trapezoid">
                <a:avLst/>
              </a:prstGeom>
              <a:solidFill>
                <a:srgbClr val="FFFFCC"/>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rapezoid 27"/>
              <p:cNvSpPr/>
              <p:nvPr/>
            </p:nvSpPr>
            <p:spPr>
              <a:xfrm>
                <a:off x="2987824" y="1070152"/>
                <a:ext cx="720080" cy="1008112"/>
              </a:xfrm>
              <a:prstGeom prst="trapezoid">
                <a:avLst/>
              </a:prstGeom>
              <a:solidFill>
                <a:srgbClr val="FFFFCC"/>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6" name="Group 25"/>
              <p:cNvGrpSpPr/>
              <p:nvPr/>
            </p:nvGrpSpPr>
            <p:grpSpPr>
              <a:xfrm>
                <a:off x="2771799" y="1844824"/>
                <a:ext cx="1152129" cy="3845329"/>
                <a:chOff x="2627784" y="1196752"/>
                <a:chExt cx="2383409" cy="4493401"/>
              </a:xfrm>
            </p:grpSpPr>
            <p:sp>
              <p:nvSpPr>
                <p:cNvPr id="9" name="Rectangle 8"/>
                <p:cNvSpPr/>
                <p:nvPr/>
              </p:nvSpPr>
              <p:spPr>
                <a:xfrm>
                  <a:off x="3059832" y="1245232"/>
                  <a:ext cx="1512168" cy="432048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7"/>
                <p:cNvSpPr/>
                <p:nvPr/>
              </p:nvSpPr>
              <p:spPr>
                <a:xfrm flipH="1">
                  <a:off x="4499992" y="1268760"/>
                  <a:ext cx="511201" cy="4394579"/>
                </a:xfrm>
                <a:custGeom>
                  <a:avLst/>
                  <a:gdLst>
                    <a:gd name="connsiteX0" fmla="*/ 689212 w 730155"/>
                    <a:gd name="connsiteY0" fmla="*/ 0 h 4394579"/>
                    <a:gd name="connsiteX1" fmla="*/ 6824 w 730155"/>
                    <a:gd name="connsiteY1" fmla="*/ 2169994 h 4394579"/>
                    <a:gd name="connsiteX2" fmla="*/ 730155 w 730155"/>
                    <a:gd name="connsiteY2" fmla="*/ 4394579 h 4394579"/>
                  </a:gdLst>
                  <a:ahLst/>
                  <a:cxnLst>
                    <a:cxn ang="0">
                      <a:pos x="connsiteX0" y="connsiteY0"/>
                    </a:cxn>
                    <a:cxn ang="0">
                      <a:pos x="connsiteX1" y="connsiteY1"/>
                    </a:cxn>
                    <a:cxn ang="0">
                      <a:pos x="connsiteX2" y="connsiteY2"/>
                    </a:cxn>
                  </a:cxnLst>
                  <a:rect l="l" t="t" r="r" b="b"/>
                  <a:pathLst>
                    <a:path w="730155" h="4394579">
                      <a:moveTo>
                        <a:pt x="689212" y="0"/>
                      </a:moveTo>
                      <a:cubicBezTo>
                        <a:pt x="344606" y="718782"/>
                        <a:pt x="0" y="1437564"/>
                        <a:pt x="6824" y="2169994"/>
                      </a:cubicBezTo>
                      <a:cubicBezTo>
                        <a:pt x="13648" y="2902424"/>
                        <a:pt x="371901" y="3648501"/>
                        <a:pt x="730155" y="4394579"/>
                      </a:cubicBezTo>
                    </a:path>
                  </a:pathLst>
                </a:custGeom>
                <a:solidFill>
                  <a:schemeClr val="accent2">
                    <a:lumMod val="20000"/>
                    <a:lumOff val="80000"/>
                  </a:schemeClr>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 name="Freeform 6"/>
                <p:cNvSpPr/>
                <p:nvPr/>
              </p:nvSpPr>
              <p:spPr>
                <a:xfrm>
                  <a:off x="2627784" y="1241946"/>
                  <a:ext cx="511201" cy="4394579"/>
                </a:xfrm>
                <a:custGeom>
                  <a:avLst/>
                  <a:gdLst>
                    <a:gd name="connsiteX0" fmla="*/ 689212 w 730155"/>
                    <a:gd name="connsiteY0" fmla="*/ 0 h 4394579"/>
                    <a:gd name="connsiteX1" fmla="*/ 6824 w 730155"/>
                    <a:gd name="connsiteY1" fmla="*/ 2169994 h 4394579"/>
                    <a:gd name="connsiteX2" fmla="*/ 730155 w 730155"/>
                    <a:gd name="connsiteY2" fmla="*/ 4394579 h 4394579"/>
                  </a:gdLst>
                  <a:ahLst/>
                  <a:cxnLst>
                    <a:cxn ang="0">
                      <a:pos x="connsiteX0" y="connsiteY0"/>
                    </a:cxn>
                    <a:cxn ang="0">
                      <a:pos x="connsiteX1" y="connsiteY1"/>
                    </a:cxn>
                    <a:cxn ang="0">
                      <a:pos x="connsiteX2" y="connsiteY2"/>
                    </a:cxn>
                  </a:cxnLst>
                  <a:rect l="l" t="t" r="r" b="b"/>
                  <a:pathLst>
                    <a:path w="730155" h="4394579">
                      <a:moveTo>
                        <a:pt x="689212" y="0"/>
                      </a:moveTo>
                      <a:cubicBezTo>
                        <a:pt x="344606" y="718782"/>
                        <a:pt x="0" y="1437564"/>
                        <a:pt x="6824" y="2169994"/>
                      </a:cubicBezTo>
                      <a:cubicBezTo>
                        <a:pt x="13648" y="2902424"/>
                        <a:pt x="371901" y="3648501"/>
                        <a:pt x="730155" y="4394579"/>
                      </a:cubicBezTo>
                    </a:path>
                  </a:pathLst>
                </a:custGeom>
                <a:solidFill>
                  <a:schemeClr val="accent2">
                    <a:lumMod val="20000"/>
                    <a:lumOff val="80000"/>
                  </a:schemeClr>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nvGrpSpPr>
                <p:cNvPr id="12" name="Group 11"/>
                <p:cNvGrpSpPr/>
                <p:nvPr/>
              </p:nvGrpSpPr>
              <p:grpSpPr>
                <a:xfrm>
                  <a:off x="2821129" y="1257866"/>
                  <a:ext cx="2007840" cy="4421393"/>
                  <a:chOff x="2780184" y="1394346"/>
                  <a:chExt cx="2383409" cy="4421393"/>
                </a:xfrm>
              </p:grpSpPr>
              <p:sp>
                <p:nvSpPr>
                  <p:cNvPr id="10" name="Freeform 9"/>
                  <p:cNvSpPr/>
                  <p:nvPr/>
                </p:nvSpPr>
                <p:spPr>
                  <a:xfrm flipH="1">
                    <a:off x="4652392" y="1421160"/>
                    <a:ext cx="511201" cy="4394579"/>
                  </a:xfrm>
                  <a:custGeom>
                    <a:avLst/>
                    <a:gdLst>
                      <a:gd name="connsiteX0" fmla="*/ 689212 w 730155"/>
                      <a:gd name="connsiteY0" fmla="*/ 0 h 4394579"/>
                      <a:gd name="connsiteX1" fmla="*/ 6824 w 730155"/>
                      <a:gd name="connsiteY1" fmla="*/ 2169994 h 4394579"/>
                      <a:gd name="connsiteX2" fmla="*/ 730155 w 730155"/>
                      <a:gd name="connsiteY2" fmla="*/ 4394579 h 4394579"/>
                    </a:gdLst>
                    <a:ahLst/>
                    <a:cxnLst>
                      <a:cxn ang="0">
                        <a:pos x="connsiteX0" y="connsiteY0"/>
                      </a:cxn>
                      <a:cxn ang="0">
                        <a:pos x="connsiteX1" y="connsiteY1"/>
                      </a:cxn>
                      <a:cxn ang="0">
                        <a:pos x="connsiteX2" y="connsiteY2"/>
                      </a:cxn>
                    </a:cxnLst>
                    <a:rect l="l" t="t" r="r" b="b"/>
                    <a:pathLst>
                      <a:path w="730155" h="4394579">
                        <a:moveTo>
                          <a:pt x="689212" y="0"/>
                        </a:moveTo>
                        <a:cubicBezTo>
                          <a:pt x="344606" y="718782"/>
                          <a:pt x="0" y="1437564"/>
                          <a:pt x="6824" y="2169994"/>
                        </a:cubicBezTo>
                        <a:cubicBezTo>
                          <a:pt x="13648" y="2902424"/>
                          <a:pt x="371901" y="3648501"/>
                          <a:pt x="730155" y="4394579"/>
                        </a:cubicBezTo>
                      </a:path>
                    </a:pathLst>
                  </a:custGeom>
                  <a:solidFill>
                    <a:schemeClr val="accent2">
                      <a:lumMod val="20000"/>
                      <a:lumOff val="80000"/>
                    </a:schemeClr>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Freeform 10"/>
                  <p:cNvSpPr/>
                  <p:nvPr/>
                </p:nvSpPr>
                <p:spPr>
                  <a:xfrm>
                    <a:off x="2780184" y="1394346"/>
                    <a:ext cx="511201" cy="4394579"/>
                  </a:xfrm>
                  <a:custGeom>
                    <a:avLst/>
                    <a:gdLst>
                      <a:gd name="connsiteX0" fmla="*/ 689212 w 730155"/>
                      <a:gd name="connsiteY0" fmla="*/ 0 h 4394579"/>
                      <a:gd name="connsiteX1" fmla="*/ 6824 w 730155"/>
                      <a:gd name="connsiteY1" fmla="*/ 2169994 h 4394579"/>
                      <a:gd name="connsiteX2" fmla="*/ 730155 w 730155"/>
                      <a:gd name="connsiteY2" fmla="*/ 4394579 h 4394579"/>
                    </a:gdLst>
                    <a:ahLst/>
                    <a:cxnLst>
                      <a:cxn ang="0">
                        <a:pos x="connsiteX0" y="connsiteY0"/>
                      </a:cxn>
                      <a:cxn ang="0">
                        <a:pos x="connsiteX1" y="connsiteY1"/>
                      </a:cxn>
                      <a:cxn ang="0">
                        <a:pos x="connsiteX2" y="connsiteY2"/>
                      </a:cxn>
                    </a:cxnLst>
                    <a:rect l="l" t="t" r="r" b="b"/>
                    <a:pathLst>
                      <a:path w="730155" h="4394579">
                        <a:moveTo>
                          <a:pt x="689212" y="0"/>
                        </a:moveTo>
                        <a:cubicBezTo>
                          <a:pt x="344606" y="718782"/>
                          <a:pt x="0" y="1437564"/>
                          <a:pt x="6824" y="2169994"/>
                        </a:cubicBezTo>
                        <a:cubicBezTo>
                          <a:pt x="13648" y="2902424"/>
                          <a:pt x="371901" y="3648501"/>
                          <a:pt x="730155" y="4394579"/>
                        </a:cubicBezTo>
                      </a:path>
                    </a:pathLst>
                  </a:custGeom>
                  <a:solidFill>
                    <a:schemeClr val="accent2">
                      <a:lumMod val="20000"/>
                      <a:lumOff val="80000"/>
                    </a:schemeClr>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13" name="Group 12"/>
                <p:cNvGrpSpPr/>
                <p:nvPr/>
              </p:nvGrpSpPr>
              <p:grpSpPr>
                <a:xfrm>
                  <a:off x="3032536" y="1241464"/>
                  <a:ext cx="1597824" cy="4421393"/>
                  <a:chOff x="2780184" y="1394346"/>
                  <a:chExt cx="2383409" cy="4421393"/>
                </a:xfrm>
              </p:grpSpPr>
              <p:sp>
                <p:nvSpPr>
                  <p:cNvPr id="14" name="Freeform 13"/>
                  <p:cNvSpPr/>
                  <p:nvPr/>
                </p:nvSpPr>
                <p:spPr>
                  <a:xfrm flipH="1">
                    <a:off x="4652392" y="1421160"/>
                    <a:ext cx="511201" cy="4394579"/>
                  </a:xfrm>
                  <a:custGeom>
                    <a:avLst/>
                    <a:gdLst>
                      <a:gd name="connsiteX0" fmla="*/ 689212 w 730155"/>
                      <a:gd name="connsiteY0" fmla="*/ 0 h 4394579"/>
                      <a:gd name="connsiteX1" fmla="*/ 6824 w 730155"/>
                      <a:gd name="connsiteY1" fmla="*/ 2169994 h 4394579"/>
                      <a:gd name="connsiteX2" fmla="*/ 730155 w 730155"/>
                      <a:gd name="connsiteY2" fmla="*/ 4394579 h 4394579"/>
                    </a:gdLst>
                    <a:ahLst/>
                    <a:cxnLst>
                      <a:cxn ang="0">
                        <a:pos x="connsiteX0" y="connsiteY0"/>
                      </a:cxn>
                      <a:cxn ang="0">
                        <a:pos x="connsiteX1" y="connsiteY1"/>
                      </a:cxn>
                      <a:cxn ang="0">
                        <a:pos x="connsiteX2" y="connsiteY2"/>
                      </a:cxn>
                    </a:cxnLst>
                    <a:rect l="l" t="t" r="r" b="b"/>
                    <a:pathLst>
                      <a:path w="730155" h="4394579">
                        <a:moveTo>
                          <a:pt x="689212" y="0"/>
                        </a:moveTo>
                        <a:cubicBezTo>
                          <a:pt x="344606" y="718782"/>
                          <a:pt x="0" y="1437564"/>
                          <a:pt x="6824" y="2169994"/>
                        </a:cubicBezTo>
                        <a:cubicBezTo>
                          <a:pt x="13648" y="2902424"/>
                          <a:pt x="371901" y="3648501"/>
                          <a:pt x="730155" y="4394579"/>
                        </a:cubicBezTo>
                      </a:path>
                    </a:pathLst>
                  </a:custGeom>
                  <a:solidFill>
                    <a:schemeClr val="accent2">
                      <a:lumMod val="20000"/>
                      <a:lumOff val="80000"/>
                    </a:schemeClr>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5" name="Freeform 14"/>
                  <p:cNvSpPr/>
                  <p:nvPr/>
                </p:nvSpPr>
                <p:spPr>
                  <a:xfrm>
                    <a:off x="2780184" y="1394346"/>
                    <a:ext cx="511201" cy="4394579"/>
                  </a:xfrm>
                  <a:custGeom>
                    <a:avLst/>
                    <a:gdLst>
                      <a:gd name="connsiteX0" fmla="*/ 689212 w 730155"/>
                      <a:gd name="connsiteY0" fmla="*/ 0 h 4394579"/>
                      <a:gd name="connsiteX1" fmla="*/ 6824 w 730155"/>
                      <a:gd name="connsiteY1" fmla="*/ 2169994 h 4394579"/>
                      <a:gd name="connsiteX2" fmla="*/ 730155 w 730155"/>
                      <a:gd name="connsiteY2" fmla="*/ 4394579 h 4394579"/>
                    </a:gdLst>
                    <a:ahLst/>
                    <a:cxnLst>
                      <a:cxn ang="0">
                        <a:pos x="connsiteX0" y="connsiteY0"/>
                      </a:cxn>
                      <a:cxn ang="0">
                        <a:pos x="connsiteX1" y="connsiteY1"/>
                      </a:cxn>
                      <a:cxn ang="0">
                        <a:pos x="connsiteX2" y="connsiteY2"/>
                      </a:cxn>
                    </a:cxnLst>
                    <a:rect l="l" t="t" r="r" b="b"/>
                    <a:pathLst>
                      <a:path w="730155" h="4394579">
                        <a:moveTo>
                          <a:pt x="689212" y="0"/>
                        </a:moveTo>
                        <a:cubicBezTo>
                          <a:pt x="344606" y="718782"/>
                          <a:pt x="0" y="1437564"/>
                          <a:pt x="6824" y="2169994"/>
                        </a:cubicBezTo>
                        <a:cubicBezTo>
                          <a:pt x="13648" y="2902424"/>
                          <a:pt x="371901" y="3648501"/>
                          <a:pt x="730155" y="4394579"/>
                        </a:cubicBezTo>
                      </a:path>
                    </a:pathLst>
                  </a:custGeom>
                  <a:solidFill>
                    <a:schemeClr val="accent2">
                      <a:lumMod val="20000"/>
                      <a:lumOff val="80000"/>
                    </a:schemeClr>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16" name="Group 15"/>
                <p:cNvGrpSpPr/>
                <p:nvPr/>
              </p:nvGrpSpPr>
              <p:grpSpPr>
                <a:xfrm>
                  <a:off x="3244792" y="1227816"/>
                  <a:ext cx="1165776" cy="4421393"/>
                  <a:chOff x="2780184" y="1394346"/>
                  <a:chExt cx="2383409" cy="4421393"/>
                </a:xfrm>
              </p:grpSpPr>
              <p:sp>
                <p:nvSpPr>
                  <p:cNvPr id="17" name="Freeform 16"/>
                  <p:cNvSpPr/>
                  <p:nvPr/>
                </p:nvSpPr>
                <p:spPr>
                  <a:xfrm flipH="1">
                    <a:off x="4652392" y="1421160"/>
                    <a:ext cx="511201" cy="4394579"/>
                  </a:xfrm>
                  <a:custGeom>
                    <a:avLst/>
                    <a:gdLst>
                      <a:gd name="connsiteX0" fmla="*/ 689212 w 730155"/>
                      <a:gd name="connsiteY0" fmla="*/ 0 h 4394579"/>
                      <a:gd name="connsiteX1" fmla="*/ 6824 w 730155"/>
                      <a:gd name="connsiteY1" fmla="*/ 2169994 h 4394579"/>
                      <a:gd name="connsiteX2" fmla="*/ 730155 w 730155"/>
                      <a:gd name="connsiteY2" fmla="*/ 4394579 h 4394579"/>
                    </a:gdLst>
                    <a:ahLst/>
                    <a:cxnLst>
                      <a:cxn ang="0">
                        <a:pos x="connsiteX0" y="connsiteY0"/>
                      </a:cxn>
                      <a:cxn ang="0">
                        <a:pos x="connsiteX1" y="connsiteY1"/>
                      </a:cxn>
                      <a:cxn ang="0">
                        <a:pos x="connsiteX2" y="connsiteY2"/>
                      </a:cxn>
                    </a:cxnLst>
                    <a:rect l="l" t="t" r="r" b="b"/>
                    <a:pathLst>
                      <a:path w="730155" h="4394579">
                        <a:moveTo>
                          <a:pt x="689212" y="0"/>
                        </a:moveTo>
                        <a:cubicBezTo>
                          <a:pt x="344606" y="718782"/>
                          <a:pt x="0" y="1437564"/>
                          <a:pt x="6824" y="2169994"/>
                        </a:cubicBezTo>
                        <a:cubicBezTo>
                          <a:pt x="13648" y="2902424"/>
                          <a:pt x="371901" y="3648501"/>
                          <a:pt x="730155" y="4394579"/>
                        </a:cubicBezTo>
                      </a:path>
                    </a:pathLst>
                  </a:custGeom>
                  <a:solidFill>
                    <a:schemeClr val="accent2">
                      <a:lumMod val="20000"/>
                      <a:lumOff val="80000"/>
                    </a:schemeClr>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8" name="Freeform 17"/>
                  <p:cNvSpPr/>
                  <p:nvPr/>
                </p:nvSpPr>
                <p:spPr>
                  <a:xfrm>
                    <a:off x="2780184" y="1394346"/>
                    <a:ext cx="511201" cy="4394579"/>
                  </a:xfrm>
                  <a:custGeom>
                    <a:avLst/>
                    <a:gdLst>
                      <a:gd name="connsiteX0" fmla="*/ 689212 w 730155"/>
                      <a:gd name="connsiteY0" fmla="*/ 0 h 4394579"/>
                      <a:gd name="connsiteX1" fmla="*/ 6824 w 730155"/>
                      <a:gd name="connsiteY1" fmla="*/ 2169994 h 4394579"/>
                      <a:gd name="connsiteX2" fmla="*/ 730155 w 730155"/>
                      <a:gd name="connsiteY2" fmla="*/ 4394579 h 4394579"/>
                    </a:gdLst>
                    <a:ahLst/>
                    <a:cxnLst>
                      <a:cxn ang="0">
                        <a:pos x="connsiteX0" y="connsiteY0"/>
                      </a:cxn>
                      <a:cxn ang="0">
                        <a:pos x="connsiteX1" y="connsiteY1"/>
                      </a:cxn>
                      <a:cxn ang="0">
                        <a:pos x="connsiteX2" y="connsiteY2"/>
                      </a:cxn>
                    </a:cxnLst>
                    <a:rect l="l" t="t" r="r" b="b"/>
                    <a:pathLst>
                      <a:path w="730155" h="4394579">
                        <a:moveTo>
                          <a:pt x="689212" y="0"/>
                        </a:moveTo>
                        <a:cubicBezTo>
                          <a:pt x="344606" y="718782"/>
                          <a:pt x="0" y="1437564"/>
                          <a:pt x="6824" y="2169994"/>
                        </a:cubicBezTo>
                        <a:cubicBezTo>
                          <a:pt x="13648" y="2902424"/>
                          <a:pt x="371901" y="3648501"/>
                          <a:pt x="730155" y="4394579"/>
                        </a:cubicBezTo>
                      </a:path>
                    </a:pathLst>
                  </a:custGeom>
                  <a:solidFill>
                    <a:schemeClr val="accent2">
                      <a:lumMod val="20000"/>
                      <a:lumOff val="80000"/>
                    </a:schemeClr>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19" name="Group 18"/>
                <p:cNvGrpSpPr/>
                <p:nvPr/>
              </p:nvGrpSpPr>
              <p:grpSpPr>
                <a:xfrm>
                  <a:off x="3478232" y="1268760"/>
                  <a:ext cx="733728" cy="4421393"/>
                  <a:chOff x="2780184" y="1394346"/>
                  <a:chExt cx="2383409" cy="4421393"/>
                </a:xfrm>
              </p:grpSpPr>
              <p:sp>
                <p:nvSpPr>
                  <p:cNvPr id="20" name="Freeform 19"/>
                  <p:cNvSpPr/>
                  <p:nvPr/>
                </p:nvSpPr>
                <p:spPr>
                  <a:xfrm flipH="1">
                    <a:off x="4652392" y="1421160"/>
                    <a:ext cx="511201" cy="4394579"/>
                  </a:xfrm>
                  <a:custGeom>
                    <a:avLst/>
                    <a:gdLst>
                      <a:gd name="connsiteX0" fmla="*/ 689212 w 730155"/>
                      <a:gd name="connsiteY0" fmla="*/ 0 h 4394579"/>
                      <a:gd name="connsiteX1" fmla="*/ 6824 w 730155"/>
                      <a:gd name="connsiteY1" fmla="*/ 2169994 h 4394579"/>
                      <a:gd name="connsiteX2" fmla="*/ 730155 w 730155"/>
                      <a:gd name="connsiteY2" fmla="*/ 4394579 h 4394579"/>
                    </a:gdLst>
                    <a:ahLst/>
                    <a:cxnLst>
                      <a:cxn ang="0">
                        <a:pos x="connsiteX0" y="connsiteY0"/>
                      </a:cxn>
                      <a:cxn ang="0">
                        <a:pos x="connsiteX1" y="connsiteY1"/>
                      </a:cxn>
                      <a:cxn ang="0">
                        <a:pos x="connsiteX2" y="connsiteY2"/>
                      </a:cxn>
                    </a:cxnLst>
                    <a:rect l="l" t="t" r="r" b="b"/>
                    <a:pathLst>
                      <a:path w="730155" h="4394579">
                        <a:moveTo>
                          <a:pt x="689212" y="0"/>
                        </a:moveTo>
                        <a:cubicBezTo>
                          <a:pt x="344606" y="718782"/>
                          <a:pt x="0" y="1437564"/>
                          <a:pt x="6824" y="2169994"/>
                        </a:cubicBezTo>
                        <a:cubicBezTo>
                          <a:pt x="13648" y="2902424"/>
                          <a:pt x="371901" y="3648501"/>
                          <a:pt x="730155" y="4394579"/>
                        </a:cubicBezTo>
                      </a:path>
                    </a:pathLst>
                  </a:custGeom>
                  <a:solidFill>
                    <a:schemeClr val="accent2">
                      <a:lumMod val="20000"/>
                      <a:lumOff val="80000"/>
                    </a:schemeClr>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1" name="Freeform 20"/>
                  <p:cNvSpPr/>
                  <p:nvPr/>
                </p:nvSpPr>
                <p:spPr>
                  <a:xfrm>
                    <a:off x="2780184" y="1394346"/>
                    <a:ext cx="511201" cy="4394579"/>
                  </a:xfrm>
                  <a:custGeom>
                    <a:avLst/>
                    <a:gdLst>
                      <a:gd name="connsiteX0" fmla="*/ 689212 w 730155"/>
                      <a:gd name="connsiteY0" fmla="*/ 0 h 4394579"/>
                      <a:gd name="connsiteX1" fmla="*/ 6824 w 730155"/>
                      <a:gd name="connsiteY1" fmla="*/ 2169994 h 4394579"/>
                      <a:gd name="connsiteX2" fmla="*/ 730155 w 730155"/>
                      <a:gd name="connsiteY2" fmla="*/ 4394579 h 4394579"/>
                    </a:gdLst>
                    <a:ahLst/>
                    <a:cxnLst>
                      <a:cxn ang="0">
                        <a:pos x="connsiteX0" y="connsiteY0"/>
                      </a:cxn>
                      <a:cxn ang="0">
                        <a:pos x="connsiteX1" y="connsiteY1"/>
                      </a:cxn>
                      <a:cxn ang="0">
                        <a:pos x="connsiteX2" y="connsiteY2"/>
                      </a:cxn>
                    </a:cxnLst>
                    <a:rect l="l" t="t" r="r" b="b"/>
                    <a:pathLst>
                      <a:path w="730155" h="4394579">
                        <a:moveTo>
                          <a:pt x="689212" y="0"/>
                        </a:moveTo>
                        <a:cubicBezTo>
                          <a:pt x="344606" y="718782"/>
                          <a:pt x="0" y="1437564"/>
                          <a:pt x="6824" y="2169994"/>
                        </a:cubicBezTo>
                        <a:cubicBezTo>
                          <a:pt x="13648" y="2902424"/>
                          <a:pt x="371901" y="3648501"/>
                          <a:pt x="730155" y="4394579"/>
                        </a:cubicBezTo>
                      </a:path>
                    </a:pathLst>
                  </a:custGeom>
                  <a:solidFill>
                    <a:schemeClr val="accent2">
                      <a:lumMod val="20000"/>
                      <a:lumOff val="80000"/>
                    </a:schemeClr>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23" name="Group 22"/>
                <p:cNvGrpSpPr/>
                <p:nvPr/>
              </p:nvGrpSpPr>
              <p:grpSpPr>
                <a:xfrm>
                  <a:off x="3702640" y="1196752"/>
                  <a:ext cx="293296" cy="4421393"/>
                  <a:chOff x="2780184" y="1394346"/>
                  <a:chExt cx="2383409" cy="4421393"/>
                </a:xfrm>
              </p:grpSpPr>
              <p:sp>
                <p:nvSpPr>
                  <p:cNvPr id="24" name="Freeform 23"/>
                  <p:cNvSpPr/>
                  <p:nvPr/>
                </p:nvSpPr>
                <p:spPr>
                  <a:xfrm flipH="1">
                    <a:off x="4652392" y="1421160"/>
                    <a:ext cx="511201" cy="4394579"/>
                  </a:xfrm>
                  <a:custGeom>
                    <a:avLst/>
                    <a:gdLst>
                      <a:gd name="connsiteX0" fmla="*/ 689212 w 730155"/>
                      <a:gd name="connsiteY0" fmla="*/ 0 h 4394579"/>
                      <a:gd name="connsiteX1" fmla="*/ 6824 w 730155"/>
                      <a:gd name="connsiteY1" fmla="*/ 2169994 h 4394579"/>
                      <a:gd name="connsiteX2" fmla="*/ 730155 w 730155"/>
                      <a:gd name="connsiteY2" fmla="*/ 4394579 h 4394579"/>
                    </a:gdLst>
                    <a:ahLst/>
                    <a:cxnLst>
                      <a:cxn ang="0">
                        <a:pos x="connsiteX0" y="connsiteY0"/>
                      </a:cxn>
                      <a:cxn ang="0">
                        <a:pos x="connsiteX1" y="connsiteY1"/>
                      </a:cxn>
                      <a:cxn ang="0">
                        <a:pos x="connsiteX2" y="connsiteY2"/>
                      </a:cxn>
                    </a:cxnLst>
                    <a:rect l="l" t="t" r="r" b="b"/>
                    <a:pathLst>
                      <a:path w="730155" h="4394579">
                        <a:moveTo>
                          <a:pt x="689212" y="0"/>
                        </a:moveTo>
                        <a:cubicBezTo>
                          <a:pt x="344606" y="718782"/>
                          <a:pt x="0" y="1437564"/>
                          <a:pt x="6824" y="2169994"/>
                        </a:cubicBezTo>
                        <a:cubicBezTo>
                          <a:pt x="13648" y="2902424"/>
                          <a:pt x="371901" y="3648501"/>
                          <a:pt x="730155" y="4394579"/>
                        </a:cubicBezTo>
                      </a:path>
                    </a:pathLst>
                  </a:custGeom>
                  <a:solidFill>
                    <a:schemeClr val="accent2">
                      <a:lumMod val="20000"/>
                      <a:lumOff val="80000"/>
                    </a:schemeClr>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5" name="Freeform 24"/>
                  <p:cNvSpPr/>
                  <p:nvPr/>
                </p:nvSpPr>
                <p:spPr>
                  <a:xfrm>
                    <a:off x="2780184" y="1394346"/>
                    <a:ext cx="511201" cy="4394579"/>
                  </a:xfrm>
                  <a:custGeom>
                    <a:avLst/>
                    <a:gdLst>
                      <a:gd name="connsiteX0" fmla="*/ 689212 w 730155"/>
                      <a:gd name="connsiteY0" fmla="*/ 0 h 4394579"/>
                      <a:gd name="connsiteX1" fmla="*/ 6824 w 730155"/>
                      <a:gd name="connsiteY1" fmla="*/ 2169994 h 4394579"/>
                      <a:gd name="connsiteX2" fmla="*/ 730155 w 730155"/>
                      <a:gd name="connsiteY2" fmla="*/ 4394579 h 4394579"/>
                    </a:gdLst>
                    <a:ahLst/>
                    <a:cxnLst>
                      <a:cxn ang="0">
                        <a:pos x="connsiteX0" y="connsiteY0"/>
                      </a:cxn>
                      <a:cxn ang="0">
                        <a:pos x="connsiteX1" y="connsiteY1"/>
                      </a:cxn>
                      <a:cxn ang="0">
                        <a:pos x="connsiteX2" y="connsiteY2"/>
                      </a:cxn>
                    </a:cxnLst>
                    <a:rect l="l" t="t" r="r" b="b"/>
                    <a:pathLst>
                      <a:path w="730155" h="4394579">
                        <a:moveTo>
                          <a:pt x="689212" y="0"/>
                        </a:moveTo>
                        <a:cubicBezTo>
                          <a:pt x="344606" y="718782"/>
                          <a:pt x="0" y="1437564"/>
                          <a:pt x="6824" y="2169994"/>
                        </a:cubicBezTo>
                        <a:cubicBezTo>
                          <a:pt x="13648" y="2902424"/>
                          <a:pt x="371901" y="3648501"/>
                          <a:pt x="730155" y="4394579"/>
                        </a:cubicBezTo>
                      </a:path>
                    </a:pathLst>
                  </a:custGeom>
                  <a:solidFill>
                    <a:schemeClr val="accent2">
                      <a:lumMod val="20000"/>
                      <a:lumOff val="80000"/>
                    </a:schemeClr>
                  </a:solidFill>
                  <a:ln w="28575">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grpSp>
        <p:grpSp>
          <p:nvGrpSpPr>
            <p:cNvPr id="36" name="Group 35"/>
            <p:cNvGrpSpPr/>
            <p:nvPr/>
          </p:nvGrpSpPr>
          <p:grpSpPr>
            <a:xfrm>
              <a:off x="4053385" y="2060848"/>
              <a:ext cx="590623" cy="3548382"/>
              <a:chOff x="4053385" y="2060848"/>
              <a:chExt cx="590623" cy="3548382"/>
            </a:xfrm>
          </p:grpSpPr>
          <p:sp>
            <p:nvSpPr>
              <p:cNvPr id="34" name="Freeform 33"/>
              <p:cNvSpPr/>
              <p:nvPr/>
            </p:nvSpPr>
            <p:spPr>
              <a:xfrm>
                <a:off x="4053385" y="2088107"/>
                <a:ext cx="345743" cy="3521123"/>
              </a:xfrm>
              <a:custGeom>
                <a:avLst/>
                <a:gdLst>
                  <a:gd name="connsiteX0" fmla="*/ 0 w 345743"/>
                  <a:gd name="connsiteY0" fmla="*/ 0 h 3521123"/>
                  <a:gd name="connsiteX1" fmla="*/ 341194 w 345743"/>
                  <a:gd name="connsiteY1" fmla="*/ 1610436 h 3521123"/>
                  <a:gd name="connsiteX2" fmla="*/ 27296 w 345743"/>
                  <a:gd name="connsiteY2" fmla="*/ 3521123 h 3521123"/>
                </a:gdLst>
                <a:ahLst/>
                <a:cxnLst>
                  <a:cxn ang="0">
                    <a:pos x="connsiteX0" y="connsiteY0"/>
                  </a:cxn>
                  <a:cxn ang="0">
                    <a:pos x="connsiteX1" y="connsiteY1"/>
                  </a:cxn>
                  <a:cxn ang="0">
                    <a:pos x="connsiteX2" y="connsiteY2"/>
                  </a:cxn>
                </a:cxnLst>
                <a:rect l="l" t="t" r="r" b="b"/>
                <a:pathLst>
                  <a:path w="345743" h="3521123">
                    <a:moveTo>
                      <a:pt x="0" y="0"/>
                    </a:moveTo>
                    <a:cubicBezTo>
                      <a:pt x="168322" y="511791"/>
                      <a:pt x="336645" y="1023582"/>
                      <a:pt x="341194" y="1610436"/>
                    </a:cubicBezTo>
                    <a:cubicBezTo>
                      <a:pt x="345743" y="2197290"/>
                      <a:pt x="186519" y="2859206"/>
                      <a:pt x="27296" y="3521123"/>
                    </a:cubicBezTo>
                  </a:path>
                </a:pathLst>
              </a:custGeom>
              <a:ln w="19050">
                <a:solidFill>
                  <a:schemeClr val="tx1">
                    <a:lumMod val="85000"/>
                    <a:lumOff val="1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5" name="Freeform 34"/>
              <p:cNvSpPr/>
              <p:nvPr/>
            </p:nvSpPr>
            <p:spPr>
              <a:xfrm>
                <a:off x="4298265" y="2060848"/>
                <a:ext cx="345743" cy="3521123"/>
              </a:xfrm>
              <a:custGeom>
                <a:avLst/>
                <a:gdLst>
                  <a:gd name="connsiteX0" fmla="*/ 0 w 345743"/>
                  <a:gd name="connsiteY0" fmla="*/ 0 h 3521123"/>
                  <a:gd name="connsiteX1" fmla="*/ 341194 w 345743"/>
                  <a:gd name="connsiteY1" fmla="*/ 1610436 h 3521123"/>
                  <a:gd name="connsiteX2" fmla="*/ 27296 w 345743"/>
                  <a:gd name="connsiteY2" fmla="*/ 3521123 h 3521123"/>
                </a:gdLst>
                <a:ahLst/>
                <a:cxnLst>
                  <a:cxn ang="0">
                    <a:pos x="connsiteX0" y="connsiteY0"/>
                  </a:cxn>
                  <a:cxn ang="0">
                    <a:pos x="connsiteX1" y="connsiteY1"/>
                  </a:cxn>
                  <a:cxn ang="0">
                    <a:pos x="connsiteX2" y="connsiteY2"/>
                  </a:cxn>
                </a:cxnLst>
                <a:rect l="l" t="t" r="r" b="b"/>
                <a:pathLst>
                  <a:path w="345743" h="3521123">
                    <a:moveTo>
                      <a:pt x="0" y="0"/>
                    </a:moveTo>
                    <a:cubicBezTo>
                      <a:pt x="168322" y="511791"/>
                      <a:pt x="336645" y="1023582"/>
                      <a:pt x="341194" y="1610436"/>
                    </a:cubicBezTo>
                    <a:cubicBezTo>
                      <a:pt x="345743" y="2197290"/>
                      <a:pt x="186519" y="2859206"/>
                      <a:pt x="27296" y="3521123"/>
                    </a:cubicBezTo>
                  </a:path>
                </a:pathLst>
              </a:custGeom>
              <a:ln w="19050">
                <a:solidFill>
                  <a:schemeClr val="tx1">
                    <a:lumMod val="85000"/>
                    <a:lumOff val="1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nvGrpSpPr>
            <p:cNvPr id="37" name="Group 36"/>
            <p:cNvGrpSpPr/>
            <p:nvPr/>
          </p:nvGrpSpPr>
          <p:grpSpPr>
            <a:xfrm flipH="1">
              <a:off x="2195736" y="2040858"/>
              <a:ext cx="590623" cy="3548382"/>
              <a:chOff x="4053385" y="2060848"/>
              <a:chExt cx="590623" cy="3548382"/>
            </a:xfrm>
          </p:grpSpPr>
          <p:sp>
            <p:nvSpPr>
              <p:cNvPr id="38" name="Freeform 37"/>
              <p:cNvSpPr/>
              <p:nvPr/>
            </p:nvSpPr>
            <p:spPr>
              <a:xfrm>
                <a:off x="4053385" y="2088107"/>
                <a:ext cx="345743" cy="3521123"/>
              </a:xfrm>
              <a:custGeom>
                <a:avLst/>
                <a:gdLst>
                  <a:gd name="connsiteX0" fmla="*/ 0 w 345743"/>
                  <a:gd name="connsiteY0" fmla="*/ 0 h 3521123"/>
                  <a:gd name="connsiteX1" fmla="*/ 341194 w 345743"/>
                  <a:gd name="connsiteY1" fmla="*/ 1610436 h 3521123"/>
                  <a:gd name="connsiteX2" fmla="*/ 27296 w 345743"/>
                  <a:gd name="connsiteY2" fmla="*/ 3521123 h 3521123"/>
                </a:gdLst>
                <a:ahLst/>
                <a:cxnLst>
                  <a:cxn ang="0">
                    <a:pos x="connsiteX0" y="connsiteY0"/>
                  </a:cxn>
                  <a:cxn ang="0">
                    <a:pos x="connsiteX1" y="connsiteY1"/>
                  </a:cxn>
                  <a:cxn ang="0">
                    <a:pos x="connsiteX2" y="connsiteY2"/>
                  </a:cxn>
                </a:cxnLst>
                <a:rect l="l" t="t" r="r" b="b"/>
                <a:pathLst>
                  <a:path w="345743" h="3521123">
                    <a:moveTo>
                      <a:pt x="0" y="0"/>
                    </a:moveTo>
                    <a:cubicBezTo>
                      <a:pt x="168322" y="511791"/>
                      <a:pt x="336645" y="1023582"/>
                      <a:pt x="341194" y="1610436"/>
                    </a:cubicBezTo>
                    <a:cubicBezTo>
                      <a:pt x="345743" y="2197290"/>
                      <a:pt x="186519" y="2859206"/>
                      <a:pt x="27296" y="3521123"/>
                    </a:cubicBezTo>
                  </a:path>
                </a:pathLst>
              </a:custGeom>
              <a:ln w="19050">
                <a:solidFill>
                  <a:schemeClr val="tx1">
                    <a:lumMod val="85000"/>
                    <a:lumOff val="1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9" name="Freeform 38"/>
              <p:cNvSpPr/>
              <p:nvPr/>
            </p:nvSpPr>
            <p:spPr>
              <a:xfrm>
                <a:off x="4298265" y="2060848"/>
                <a:ext cx="345743" cy="3521123"/>
              </a:xfrm>
              <a:custGeom>
                <a:avLst/>
                <a:gdLst>
                  <a:gd name="connsiteX0" fmla="*/ 0 w 345743"/>
                  <a:gd name="connsiteY0" fmla="*/ 0 h 3521123"/>
                  <a:gd name="connsiteX1" fmla="*/ 341194 w 345743"/>
                  <a:gd name="connsiteY1" fmla="*/ 1610436 h 3521123"/>
                  <a:gd name="connsiteX2" fmla="*/ 27296 w 345743"/>
                  <a:gd name="connsiteY2" fmla="*/ 3521123 h 3521123"/>
                </a:gdLst>
                <a:ahLst/>
                <a:cxnLst>
                  <a:cxn ang="0">
                    <a:pos x="connsiteX0" y="connsiteY0"/>
                  </a:cxn>
                  <a:cxn ang="0">
                    <a:pos x="connsiteX1" y="connsiteY1"/>
                  </a:cxn>
                  <a:cxn ang="0">
                    <a:pos x="connsiteX2" y="connsiteY2"/>
                  </a:cxn>
                </a:cxnLst>
                <a:rect l="l" t="t" r="r" b="b"/>
                <a:pathLst>
                  <a:path w="345743" h="3521123">
                    <a:moveTo>
                      <a:pt x="0" y="0"/>
                    </a:moveTo>
                    <a:cubicBezTo>
                      <a:pt x="168322" y="511791"/>
                      <a:pt x="336645" y="1023582"/>
                      <a:pt x="341194" y="1610436"/>
                    </a:cubicBezTo>
                    <a:cubicBezTo>
                      <a:pt x="345743" y="2197290"/>
                      <a:pt x="186519" y="2859206"/>
                      <a:pt x="27296" y="3521123"/>
                    </a:cubicBezTo>
                  </a:path>
                </a:pathLst>
              </a:custGeom>
              <a:ln w="19050">
                <a:solidFill>
                  <a:schemeClr val="tx1">
                    <a:lumMod val="85000"/>
                    <a:lumOff val="1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grpSp>
      </p:grpSp>
      <p:pic>
        <p:nvPicPr>
          <p:cNvPr id="1026" name="Picture 2" descr="http://cache3.asset-cache.net/xt/186034853.jpg?v=1&amp;g=fs1%7C0%7CSKP154%7C34%7C853&amp;s=1">
            <a:hlinkClick r:id="rId2"/>
          </p:cNvPr>
          <p:cNvPicPr>
            <a:picLocks noChangeAspect="1" noChangeArrowheads="1"/>
          </p:cNvPicPr>
          <p:nvPr/>
        </p:nvPicPr>
        <p:blipFill>
          <a:blip r:embed="rId3" cstate="print"/>
          <a:srcRect/>
          <a:stretch>
            <a:fillRect/>
          </a:stretch>
        </p:blipFill>
        <p:spPr bwMode="auto">
          <a:xfrm>
            <a:off x="1847529" y="3429000"/>
            <a:ext cx="1962429" cy="2952328"/>
          </a:xfrm>
          <a:prstGeom prst="rect">
            <a:avLst/>
          </a:prstGeom>
          <a:noFill/>
        </p:spPr>
      </p:pic>
      <p:sp>
        <p:nvSpPr>
          <p:cNvPr id="42" name="TextBox 41"/>
          <p:cNvSpPr txBox="1"/>
          <p:nvPr/>
        </p:nvSpPr>
        <p:spPr>
          <a:xfrm>
            <a:off x="1775520" y="1013828"/>
            <a:ext cx="5832648" cy="461665"/>
          </a:xfrm>
          <a:prstGeom prst="rect">
            <a:avLst/>
          </a:prstGeom>
          <a:noFill/>
        </p:spPr>
        <p:txBody>
          <a:bodyPr wrap="square" rtlCol="0">
            <a:spAutoFit/>
          </a:bodyPr>
          <a:lstStyle/>
          <a:p>
            <a:r>
              <a:rPr lang="en-GB" sz="2400" dirty="0"/>
              <a:t>Muscles require energy to contract</a:t>
            </a:r>
          </a:p>
        </p:txBody>
      </p:sp>
      <p:sp>
        <p:nvSpPr>
          <p:cNvPr id="43" name="TextBox 42"/>
          <p:cNvSpPr txBox="1"/>
          <p:nvPr/>
        </p:nvSpPr>
        <p:spPr>
          <a:xfrm>
            <a:off x="1775520" y="1661900"/>
            <a:ext cx="5832648" cy="461665"/>
          </a:xfrm>
          <a:prstGeom prst="rect">
            <a:avLst/>
          </a:prstGeom>
          <a:noFill/>
        </p:spPr>
        <p:txBody>
          <a:bodyPr wrap="square" rtlCol="0">
            <a:spAutoFit/>
          </a:bodyPr>
          <a:lstStyle/>
          <a:p>
            <a:r>
              <a:rPr lang="en-GB" sz="2400" dirty="0"/>
              <a:t>This energy is supplied by respiration</a:t>
            </a:r>
          </a:p>
        </p:txBody>
      </p:sp>
      <p:sp>
        <p:nvSpPr>
          <p:cNvPr id="44" name="TextBox 43"/>
          <p:cNvSpPr txBox="1"/>
          <p:nvPr/>
        </p:nvSpPr>
        <p:spPr>
          <a:xfrm>
            <a:off x="1775520" y="2309972"/>
            <a:ext cx="6120680" cy="830997"/>
          </a:xfrm>
          <a:prstGeom prst="rect">
            <a:avLst/>
          </a:prstGeom>
          <a:noFill/>
        </p:spPr>
        <p:txBody>
          <a:bodyPr wrap="square" rtlCol="0">
            <a:spAutoFit/>
          </a:bodyPr>
          <a:lstStyle/>
          <a:p>
            <a:r>
              <a:rPr lang="en-GB" sz="2400" dirty="0"/>
              <a:t>During respiration some energy is always lost as heat energy</a:t>
            </a:r>
          </a:p>
        </p:txBody>
      </p:sp>
      <p:sp>
        <p:nvSpPr>
          <p:cNvPr id="45" name="TextBox 44"/>
          <p:cNvSpPr txBox="1"/>
          <p:nvPr/>
        </p:nvSpPr>
        <p:spPr>
          <a:xfrm>
            <a:off x="4007768" y="3789041"/>
            <a:ext cx="4392488" cy="830997"/>
          </a:xfrm>
          <a:prstGeom prst="rect">
            <a:avLst/>
          </a:prstGeom>
          <a:noFill/>
        </p:spPr>
        <p:txBody>
          <a:bodyPr wrap="square" rtlCol="0">
            <a:spAutoFit/>
          </a:bodyPr>
          <a:lstStyle/>
          <a:p>
            <a:r>
              <a:rPr lang="en-GB" sz="2400" dirty="0"/>
              <a:t>When we shiver, the muscles contract repeatedly...</a:t>
            </a:r>
          </a:p>
        </p:txBody>
      </p:sp>
      <p:sp>
        <p:nvSpPr>
          <p:cNvPr id="46" name="TextBox 45"/>
          <p:cNvSpPr txBox="1"/>
          <p:nvPr/>
        </p:nvSpPr>
        <p:spPr>
          <a:xfrm>
            <a:off x="4007768" y="4725145"/>
            <a:ext cx="4392488" cy="830997"/>
          </a:xfrm>
          <a:prstGeom prst="rect">
            <a:avLst/>
          </a:prstGeom>
          <a:noFill/>
        </p:spPr>
        <p:txBody>
          <a:bodyPr wrap="square" rtlCol="0">
            <a:spAutoFit/>
          </a:bodyPr>
          <a:lstStyle/>
          <a:p>
            <a:r>
              <a:rPr lang="en-GB" sz="2400" dirty="0"/>
              <a:t>... so the rate of respiration in the muscles </a:t>
            </a:r>
            <a:r>
              <a:rPr lang="en-GB" sz="2400" i="1" dirty="0"/>
              <a:t>increases</a:t>
            </a:r>
            <a:r>
              <a:rPr lang="en-GB" sz="2400" dirty="0"/>
              <a:t>, and...</a:t>
            </a:r>
          </a:p>
        </p:txBody>
      </p:sp>
      <p:sp>
        <p:nvSpPr>
          <p:cNvPr id="47" name="TextBox 46"/>
          <p:cNvSpPr txBox="1"/>
          <p:nvPr/>
        </p:nvSpPr>
        <p:spPr>
          <a:xfrm>
            <a:off x="4007768" y="5631632"/>
            <a:ext cx="4392488" cy="461665"/>
          </a:xfrm>
          <a:prstGeom prst="rect">
            <a:avLst/>
          </a:prstGeom>
          <a:noFill/>
        </p:spPr>
        <p:txBody>
          <a:bodyPr wrap="square" rtlCol="0">
            <a:spAutoFit/>
          </a:bodyPr>
          <a:lstStyle/>
          <a:p>
            <a:r>
              <a:rPr lang="en-GB" sz="2400" dirty="0"/>
              <a:t>... more heat is generated</a:t>
            </a:r>
          </a:p>
        </p:txBody>
      </p:sp>
      <p:sp>
        <p:nvSpPr>
          <p:cNvPr id="48" name="TextBox 47"/>
          <p:cNvSpPr txBox="1"/>
          <p:nvPr/>
        </p:nvSpPr>
        <p:spPr>
          <a:xfrm>
            <a:off x="1847528" y="375048"/>
            <a:ext cx="4392488" cy="461665"/>
          </a:xfrm>
          <a:prstGeom prst="rect">
            <a:avLst/>
          </a:prstGeom>
          <a:noFill/>
        </p:spPr>
        <p:txBody>
          <a:bodyPr wrap="square" rtlCol="0">
            <a:spAutoFit/>
          </a:bodyPr>
          <a:lstStyle/>
          <a:p>
            <a:r>
              <a:rPr lang="en-GB" sz="2400" b="1" dirty="0"/>
              <a:t>Shivering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2"/>
                                        </p:tgtEl>
                                        <p:attrNameLst>
                                          <p:attrName>style.visibility</p:attrName>
                                        </p:attrNameLst>
                                      </p:cBhvr>
                                      <p:to>
                                        <p:strVal val="visible"/>
                                      </p:to>
                                    </p:set>
                                    <p:animEffect transition="in" filter="dissolve">
                                      <p:cBhvr>
                                        <p:cTn id="7" dur="500"/>
                                        <p:tgtEl>
                                          <p:spTgt spid="42"/>
                                        </p:tgtEl>
                                      </p:cBhvr>
                                    </p:animEffect>
                                  </p:childTnLst>
                                </p:cTn>
                              </p:par>
                              <p:par>
                                <p:cTn id="8" presetID="9" presetClass="entr" presetSubtype="0" fill="hold" nodeType="withEffect">
                                  <p:stCondLst>
                                    <p:cond delay="0"/>
                                  </p:stCondLst>
                                  <p:childTnLst>
                                    <p:set>
                                      <p:cBhvr>
                                        <p:cTn id="9" dur="1" fill="hold">
                                          <p:stCondLst>
                                            <p:cond delay="0"/>
                                          </p:stCondLst>
                                        </p:cTn>
                                        <p:tgtEl>
                                          <p:spTgt spid="40"/>
                                        </p:tgtEl>
                                        <p:attrNameLst>
                                          <p:attrName>style.visibility</p:attrName>
                                        </p:attrNameLst>
                                      </p:cBhvr>
                                      <p:to>
                                        <p:strVal val="visible"/>
                                      </p:to>
                                    </p:set>
                                    <p:animEffect transition="in" filter="dissolve">
                                      <p:cBhvr>
                                        <p:cTn id="10" dur="500"/>
                                        <p:tgtEl>
                                          <p:spTgt spid="40"/>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43"/>
                                        </p:tgtEl>
                                        <p:attrNameLst>
                                          <p:attrName>style.visibility</p:attrName>
                                        </p:attrNameLst>
                                      </p:cBhvr>
                                      <p:to>
                                        <p:strVal val="visible"/>
                                      </p:to>
                                    </p:set>
                                    <p:animEffect transition="in" filter="dissolve">
                                      <p:cBhvr>
                                        <p:cTn id="15" dur="500"/>
                                        <p:tgtEl>
                                          <p:spTgt spid="43"/>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grpId="0" nodeType="clickEffect">
                                  <p:stCondLst>
                                    <p:cond delay="0"/>
                                  </p:stCondLst>
                                  <p:childTnLst>
                                    <p:set>
                                      <p:cBhvr>
                                        <p:cTn id="19" dur="1" fill="hold">
                                          <p:stCondLst>
                                            <p:cond delay="0"/>
                                          </p:stCondLst>
                                        </p:cTn>
                                        <p:tgtEl>
                                          <p:spTgt spid="44"/>
                                        </p:tgtEl>
                                        <p:attrNameLst>
                                          <p:attrName>style.visibility</p:attrName>
                                        </p:attrNameLst>
                                      </p:cBhvr>
                                      <p:to>
                                        <p:strVal val="visible"/>
                                      </p:to>
                                    </p:set>
                                    <p:animEffect transition="in" filter="dissolve">
                                      <p:cBhvr>
                                        <p:cTn id="20" dur="500"/>
                                        <p:tgtEl>
                                          <p:spTgt spid="44"/>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nodeType="clickEffect">
                                  <p:stCondLst>
                                    <p:cond delay="0"/>
                                  </p:stCondLst>
                                  <p:childTnLst>
                                    <p:set>
                                      <p:cBhvr>
                                        <p:cTn id="24" dur="1" fill="hold">
                                          <p:stCondLst>
                                            <p:cond delay="0"/>
                                          </p:stCondLst>
                                        </p:cTn>
                                        <p:tgtEl>
                                          <p:spTgt spid="1026"/>
                                        </p:tgtEl>
                                        <p:attrNameLst>
                                          <p:attrName>style.visibility</p:attrName>
                                        </p:attrNameLst>
                                      </p:cBhvr>
                                      <p:to>
                                        <p:strVal val="visible"/>
                                      </p:to>
                                    </p:set>
                                    <p:animEffect transition="in" filter="dissolve">
                                      <p:cBhvr>
                                        <p:cTn id="25" dur="500"/>
                                        <p:tgtEl>
                                          <p:spTgt spid="1026"/>
                                        </p:tgtEl>
                                      </p:cBhvr>
                                    </p:animEffect>
                                  </p:childTnLst>
                                </p:cTn>
                              </p:par>
                              <p:par>
                                <p:cTn id="26" presetID="9" presetClass="entr" presetSubtype="0" fill="hold" grpId="0" nodeType="withEffect">
                                  <p:stCondLst>
                                    <p:cond delay="0"/>
                                  </p:stCondLst>
                                  <p:childTnLst>
                                    <p:set>
                                      <p:cBhvr>
                                        <p:cTn id="27" dur="1" fill="hold">
                                          <p:stCondLst>
                                            <p:cond delay="0"/>
                                          </p:stCondLst>
                                        </p:cTn>
                                        <p:tgtEl>
                                          <p:spTgt spid="45"/>
                                        </p:tgtEl>
                                        <p:attrNameLst>
                                          <p:attrName>style.visibility</p:attrName>
                                        </p:attrNameLst>
                                      </p:cBhvr>
                                      <p:to>
                                        <p:strVal val="visible"/>
                                      </p:to>
                                    </p:set>
                                    <p:animEffect transition="in" filter="dissolve">
                                      <p:cBhvr>
                                        <p:cTn id="28" dur="500"/>
                                        <p:tgtEl>
                                          <p:spTgt spid="45"/>
                                        </p:tgtEl>
                                      </p:cBhvr>
                                    </p:animEffect>
                                  </p:childTnLst>
                                </p:cTn>
                              </p:par>
                            </p:childTnLst>
                          </p:cTn>
                        </p:par>
                      </p:childTnLst>
                    </p:cTn>
                  </p:par>
                  <p:par>
                    <p:cTn id="29" fill="hold">
                      <p:stCondLst>
                        <p:cond delay="indefinite"/>
                      </p:stCondLst>
                      <p:childTnLst>
                        <p:par>
                          <p:cTn id="30" fill="hold">
                            <p:stCondLst>
                              <p:cond delay="0"/>
                            </p:stCondLst>
                            <p:childTnLst>
                              <p:par>
                                <p:cTn id="31" presetID="9" presetClass="entr" presetSubtype="0" fill="hold" grpId="0" nodeType="clickEffect">
                                  <p:stCondLst>
                                    <p:cond delay="0"/>
                                  </p:stCondLst>
                                  <p:childTnLst>
                                    <p:set>
                                      <p:cBhvr>
                                        <p:cTn id="32" dur="1" fill="hold">
                                          <p:stCondLst>
                                            <p:cond delay="0"/>
                                          </p:stCondLst>
                                        </p:cTn>
                                        <p:tgtEl>
                                          <p:spTgt spid="46"/>
                                        </p:tgtEl>
                                        <p:attrNameLst>
                                          <p:attrName>style.visibility</p:attrName>
                                        </p:attrNameLst>
                                      </p:cBhvr>
                                      <p:to>
                                        <p:strVal val="visible"/>
                                      </p:to>
                                    </p:set>
                                    <p:animEffect transition="in" filter="dissolve">
                                      <p:cBhvr>
                                        <p:cTn id="33" dur="500"/>
                                        <p:tgtEl>
                                          <p:spTgt spid="46"/>
                                        </p:tgtEl>
                                      </p:cBhvr>
                                    </p:animEffect>
                                  </p:childTnLst>
                                </p:cTn>
                              </p:par>
                            </p:childTnLst>
                          </p:cTn>
                        </p:par>
                      </p:childTnLst>
                    </p:cTn>
                  </p:par>
                  <p:par>
                    <p:cTn id="34" fill="hold">
                      <p:stCondLst>
                        <p:cond delay="indefinite"/>
                      </p:stCondLst>
                      <p:childTnLst>
                        <p:par>
                          <p:cTn id="35" fill="hold">
                            <p:stCondLst>
                              <p:cond delay="0"/>
                            </p:stCondLst>
                            <p:childTnLst>
                              <p:par>
                                <p:cTn id="36" presetID="9" presetClass="entr" presetSubtype="0" fill="hold" grpId="0" nodeType="clickEffect">
                                  <p:stCondLst>
                                    <p:cond delay="0"/>
                                  </p:stCondLst>
                                  <p:childTnLst>
                                    <p:set>
                                      <p:cBhvr>
                                        <p:cTn id="37" dur="1" fill="hold">
                                          <p:stCondLst>
                                            <p:cond delay="0"/>
                                          </p:stCondLst>
                                        </p:cTn>
                                        <p:tgtEl>
                                          <p:spTgt spid="47"/>
                                        </p:tgtEl>
                                        <p:attrNameLst>
                                          <p:attrName>style.visibility</p:attrName>
                                        </p:attrNameLst>
                                      </p:cBhvr>
                                      <p:to>
                                        <p:strVal val="visible"/>
                                      </p:to>
                                    </p:set>
                                    <p:animEffect transition="in" filter="dissolve">
                                      <p:cBhvr>
                                        <p:cTn id="38" dur="500"/>
                                        <p:tgtEl>
                                          <p:spTgt spid="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p:bldP spid="43" grpId="0"/>
      <p:bldP spid="44" grpId="0"/>
      <p:bldP spid="45" grpId="0"/>
      <p:bldP spid="46" grpId="0"/>
      <p:bldP spid="47" grpId="0"/>
    </p:bld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Rectangle 29"/>
          <p:cNvSpPr/>
          <p:nvPr/>
        </p:nvSpPr>
        <p:spPr>
          <a:xfrm>
            <a:off x="1199456" y="0"/>
            <a:ext cx="9793088" cy="3284984"/>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p:cNvSpPr/>
          <p:nvPr/>
        </p:nvSpPr>
        <p:spPr>
          <a:xfrm>
            <a:off x="1271464" y="3501008"/>
            <a:ext cx="9793088" cy="3356992"/>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135560" y="325834"/>
            <a:ext cx="3312368" cy="1296144"/>
          </a:xfrm>
          <a:prstGeom prst="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1271464" y="3125202"/>
            <a:ext cx="9937104" cy="648072"/>
          </a:xfrm>
          <a:prstGeom prst="rect">
            <a:avLst/>
          </a:prstGeom>
          <a:solidFill>
            <a:schemeClr val="accent4">
              <a:lumMod val="40000"/>
              <a:lumOff val="60000"/>
            </a:schemeClr>
          </a:solidFill>
          <a:ln>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rgbClr val="FF0000"/>
                </a:solidFill>
              </a:rPr>
              <a:t>Normal Body Temperature 37˚C</a:t>
            </a:r>
          </a:p>
        </p:txBody>
      </p:sp>
      <p:sp>
        <p:nvSpPr>
          <p:cNvPr id="5" name="Down Arrow 4"/>
          <p:cNvSpPr/>
          <p:nvPr/>
        </p:nvSpPr>
        <p:spPr>
          <a:xfrm flipV="1">
            <a:off x="2351584" y="1685042"/>
            <a:ext cx="504056" cy="1440160"/>
          </a:xfrm>
          <a:prstGeom prst="downArrow">
            <a:avLst/>
          </a:prstGeom>
          <a:gradFill flip="none" rotWithShape="1">
            <a:gsLst>
              <a:gs pos="0">
                <a:schemeClr val="accent4">
                  <a:lumMod val="60000"/>
                  <a:lumOff val="40000"/>
                </a:schemeClr>
              </a:gs>
              <a:gs pos="50000">
                <a:srgbClr val="FF0000"/>
              </a:gs>
            </a:gsLst>
            <a:lin ang="162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HYPOTHALAMUS.jpg"/>
          <p:cNvPicPr>
            <a:picLocks noChangeAspect="1"/>
          </p:cNvPicPr>
          <p:nvPr/>
        </p:nvPicPr>
        <p:blipFill>
          <a:blip r:embed="rId2" cstate="print">
            <a:clrChange>
              <a:clrFrom>
                <a:srgbClr val="FFFFFF"/>
              </a:clrFrom>
              <a:clrTo>
                <a:srgbClr val="FFFFFF">
                  <a:alpha val="0"/>
                </a:srgbClr>
              </a:clrTo>
            </a:clrChange>
          </a:blip>
          <a:stretch>
            <a:fillRect/>
          </a:stretch>
        </p:blipFill>
        <p:spPr>
          <a:xfrm>
            <a:off x="4079777" y="469850"/>
            <a:ext cx="1366661" cy="1196752"/>
          </a:xfrm>
          <a:prstGeom prst="rect">
            <a:avLst/>
          </a:prstGeom>
        </p:spPr>
      </p:pic>
      <p:sp>
        <p:nvSpPr>
          <p:cNvPr id="8" name="TextBox 7"/>
          <p:cNvSpPr txBox="1"/>
          <p:nvPr/>
        </p:nvSpPr>
        <p:spPr>
          <a:xfrm>
            <a:off x="2711625" y="1868632"/>
            <a:ext cx="1944215" cy="1200329"/>
          </a:xfrm>
          <a:prstGeom prst="rect">
            <a:avLst/>
          </a:prstGeom>
          <a:noFill/>
        </p:spPr>
        <p:txBody>
          <a:bodyPr wrap="square" rtlCol="0">
            <a:spAutoFit/>
          </a:bodyPr>
          <a:lstStyle/>
          <a:p>
            <a:pPr algn="ctr"/>
            <a:r>
              <a:rPr lang="en-GB" sz="2400" dirty="0"/>
              <a:t>Blood Temperature Rises</a:t>
            </a:r>
          </a:p>
        </p:txBody>
      </p:sp>
      <p:sp>
        <p:nvSpPr>
          <p:cNvPr id="9" name="TextBox 8"/>
          <p:cNvSpPr txBox="1"/>
          <p:nvPr/>
        </p:nvSpPr>
        <p:spPr>
          <a:xfrm>
            <a:off x="2135561" y="349642"/>
            <a:ext cx="1944215" cy="1200329"/>
          </a:xfrm>
          <a:prstGeom prst="rect">
            <a:avLst/>
          </a:prstGeom>
          <a:noFill/>
        </p:spPr>
        <p:txBody>
          <a:bodyPr wrap="square" rtlCol="0">
            <a:spAutoFit/>
          </a:bodyPr>
          <a:lstStyle/>
          <a:p>
            <a:pPr algn="ctr"/>
            <a:r>
              <a:rPr lang="en-GB" sz="2400" dirty="0"/>
              <a:t>Change detected by hypothalamus</a:t>
            </a:r>
          </a:p>
        </p:txBody>
      </p:sp>
      <p:sp>
        <p:nvSpPr>
          <p:cNvPr id="11" name="Down Arrow 10"/>
          <p:cNvSpPr/>
          <p:nvPr/>
        </p:nvSpPr>
        <p:spPr>
          <a:xfrm rot="5400000" flipV="1">
            <a:off x="6208484" y="100866"/>
            <a:ext cx="504056" cy="1944216"/>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5375921" y="1469019"/>
            <a:ext cx="1944215" cy="830997"/>
          </a:xfrm>
          <a:prstGeom prst="rect">
            <a:avLst/>
          </a:prstGeom>
          <a:noFill/>
        </p:spPr>
        <p:txBody>
          <a:bodyPr wrap="square" rtlCol="0">
            <a:spAutoFit/>
          </a:bodyPr>
          <a:lstStyle/>
          <a:p>
            <a:pPr algn="ctr"/>
            <a:r>
              <a:rPr lang="en-GB" sz="2400" dirty="0"/>
              <a:t>Triggers responses</a:t>
            </a:r>
          </a:p>
        </p:txBody>
      </p:sp>
      <p:sp>
        <p:nvSpPr>
          <p:cNvPr id="13" name="Rectangle 12"/>
          <p:cNvSpPr/>
          <p:nvPr/>
        </p:nvSpPr>
        <p:spPr>
          <a:xfrm>
            <a:off x="7464152" y="325834"/>
            <a:ext cx="2592288" cy="1296144"/>
          </a:xfrm>
          <a:prstGeom prst="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7536160" y="460907"/>
            <a:ext cx="2376264" cy="461665"/>
          </a:xfrm>
          <a:prstGeom prst="rect">
            <a:avLst/>
          </a:prstGeom>
          <a:noFill/>
        </p:spPr>
        <p:txBody>
          <a:bodyPr wrap="square" rtlCol="0">
            <a:spAutoFit/>
          </a:bodyPr>
          <a:lstStyle/>
          <a:p>
            <a:pPr algn="ctr"/>
            <a:r>
              <a:rPr lang="en-GB" sz="2400" dirty="0" err="1"/>
              <a:t>Vasodilation</a:t>
            </a:r>
            <a:endParaRPr lang="en-GB" sz="2400" dirty="0"/>
          </a:p>
        </p:txBody>
      </p:sp>
      <p:sp>
        <p:nvSpPr>
          <p:cNvPr id="15" name="TextBox 14"/>
          <p:cNvSpPr txBox="1"/>
          <p:nvPr/>
        </p:nvSpPr>
        <p:spPr>
          <a:xfrm>
            <a:off x="7536160" y="964963"/>
            <a:ext cx="2376264" cy="461665"/>
          </a:xfrm>
          <a:prstGeom prst="rect">
            <a:avLst/>
          </a:prstGeom>
          <a:noFill/>
        </p:spPr>
        <p:txBody>
          <a:bodyPr wrap="square" rtlCol="0">
            <a:spAutoFit/>
          </a:bodyPr>
          <a:lstStyle/>
          <a:p>
            <a:pPr algn="ctr"/>
            <a:r>
              <a:rPr lang="en-GB" sz="2400" dirty="0"/>
              <a:t>Sweating</a:t>
            </a:r>
          </a:p>
        </p:txBody>
      </p:sp>
      <p:sp>
        <p:nvSpPr>
          <p:cNvPr id="16" name="Down Arrow 15"/>
          <p:cNvSpPr/>
          <p:nvPr/>
        </p:nvSpPr>
        <p:spPr>
          <a:xfrm rot="10800000" flipV="1">
            <a:off x="9480376" y="1685042"/>
            <a:ext cx="504056" cy="1440160"/>
          </a:xfrm>
          <a:prstGeom prst="downArrow">
            <a:avLst/>
          </a:prstGeom>
          <a:gradFill flip="none" rotWithShape="1">
            <a:gsLst>
              <a:gs pos="0">
                <a:schemeClr val="accent4">
                  <a:lumMod val="60000"/>
                  <a:lumOff val="40000"/>
                </a:schemeClr>
              </a:gs>
              <a:gs pos="50000">
                <a:srgbClr val="FF0000"/>
              </a:gs>
            </a:gsLst>
            <a:lin ang="162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7536161" y="2045083"/>
            <a:ext cx="1944215" cy="830997"/>
          </a:xfrm>
          <a:prstGeom prst="rect">
            <a:avLst/>
          </a:prstGeom>
          <a:noFill/>
        </p:spPr>
        <p:txBody>
          <a:bodyPr wrap="square" rtlCol="0">
            <a:spAutoFit/>
          </a:bodyPr>
          <a:lstStyle/>
          <a:p>
            <a:pPr algn="ctr"/>
            <a:r>
              <a:rPr lang="en-GB" sz="2400" dirty="0"/>
              <a:t>Temperature falls again</a:t>
            </a:r>
          </a:p>
        </p:txBody>
      </p:sp>
      <p:sp>
        <p:nvSpPr>
          <p:cNvPr id="18" name="Down Arrow 17"/>
          <p:cNvSpPr/>
          <p:nvPr/>
        </p:nvSpPr>
        <p:spPr>
          <a:xfrm>
            <a:off x="2351584" y="3773274"/>
            <a:ext cx="504056" cy="1440160"/>
          </a:xfrm>
          <a:prstGeom prst="downArrow">
            <a:avLst/>
          </a:prstGeom>
          <a:gradFill>
            <a:gsLst>
              <a:gs pos="0">
                <a:schemeClr val="accent4">
                  <a:lumMod val="60000"/>
                  <a:lumOff val="40000"/>
                </a:schemeClr>
              </a:gs>
              <a:gs pos="50000">
                <a:schemeClr val="tx2">
                  <a:lumMod val="20000"/>
                  <a:lumOff val="80000"/>
                </a:schemeClr>
              </a:gs>
            </a:gsLst>
            <a:lin ang="162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Down Arrow 19"/>
          <p:cNvSpPr/>
          <p:nvPr/>
        </p:nvSpPr>
        <p:spPr>
          <a:xfrm rot="10800000">
            <a:off x="9480376" y="3773274"/>
            <a:ext cx="504056" cy="1440160"/>
          </a:xfrm>
          <a:prstGeom prst="downArrow">
            <a:avLst/>
          </a:prstGeom>
          <a:gradFill>
            <a:gsLst>
              <a:gs pos="0">
                <a:schemeClr val="accent4">
                  <a:lumMod val="60000"/>
                  <a:lumOff val="40000"/>
                </a:schemeClr>
              </a:gs>
              <a:gs pos="50000">
                <a:schemeClr val="tx2">
                  <a:lumMod val="20000"/>
                  <a:lumOff val="80000"/>
                </a:schemeClr>
              </a:gs>
            </a:gsLst>
            <a:lin ang="162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2135560" y="5256584"/>
            <a:ext cx="3312368" cy="1296144"/>
          </a:xfrm>
          <a:prstGeom prst="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2" name="Picture 21" descr="HYPOTHALAMUS.jpg"/>
          <p:cNvPicPr>
            <a:picLocks noChangeAspect="1"/>
          </p:cNvPicPr>
          <p:nvPr/>
        </p:nvPicPr>
        <p:blipFill>
          <a:blip r:embed="rId2" cstate="print">
            <a:clrChange>
              <a:clrFrom>
                <a:srgbClr val="FFFFFF"/>
              </a:clrFrom>
              <a:clrTo>
                <a:srgbClr val="FFFFFF">
                  <a:alpha val="0"/>
                </a:srgbClr>
              </a:clrTo>
            </a:clrChange>
          </a:blip>
          <a:stretch>
            <a:fillRect/>
          </a:stretch>
        </p:blipFill>
        <p:spPr>
          <a:xfrm>
            <a:off x="4079777" y="5400600"/>
            <a:ext cx="1366661" cy="1196752"/>
          </a:xfrm>
          <a:prstGeom prst="rect">
            <a:avLst/>
          </a:prstGeom>
        </p:spPr>
      </p:pic>
      <p:sp>
        <p:nvSpPr>
          <p:cNvPr id="23" name="TextBox 22"/>
          <p:cNvSpPr txBox="1"/>
          <p:nvPr/>
        </p:nvSpPr>
        <p:spPr>
          <a:xfrm>
            <a:off x="2135561" y="5280392"/>
            <a:ext cx="1944215" cy="1200329"/>
          </a:xfrm>
          <a:prstGeom prst="rect">
            <a:avLst/>
          </a:prstGeom>
          <a:noFill/>
        </p:spPr>
        <p:txBody>
          <a:bodyPr wrap="square" rtlCol="0">
            <a:spAutoFit/>
          </a:bodyPr>
          <a:lstStyle/>
          <a:p>
            <a:pPr algn="ctr"/>
            <a:r>
              <a:rPr lang="en-GB" sz="2400" dirty="0"/>
              <a:t>Change detected by hypothalamus</a:t>
            </a:r>
          </a:p>
        </p:txBody>
      </p:sp>
      <p:sp>
        <p:nvSpPr>
          <p:cNvPr id="24" name="Down Arrow 23"/>
          <p:cNvSpPr/>
          <p:nvPr/>
        </p:nvSpPr>
        <p:spPr>
          <a:xfrm rot="5400000" flipV="1">
            <a:off x="6208484" y="5031616"/>
            <a:ext cx="504056" cy="1944216"/>
          </a:xfrm>
          <a:prstGeom prst="downArrow">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p:cNvSpPr/>
          <p:nvPr/>
        </p:nvSpPr>
        <p:spPr>
          <a:xfrm>
            <a:off x="7464152" y="5256584"/>
            <a:ext cx="2592288" cy="1296144"/>
          </a:xfrm>
          <a:prstGeom prst="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7536160" y="5255826"/>
            <a:ext cx="2376264" cy="461665"/>
          </a:xfrm>
          <a:prstGeom prst="rect">
            <a:avLst/>
          </a:prstGeom>
          <a:noFill/>
        </p:spPr>
        <p:txBody>
          <a:bodyPr wrap="square" rtlCol="0">
            <a:spAutoFit/>
          </a:bodyPr>
          <a:lstStyle/>
          <a:p>
            <a:pPr algn="ctr"/>
            <a:r>
              <a:rPr lang="en-GB" sz="2400" dirty="0"/>
              <a:t>Vasoconstriction</a:t>
            </a:r>
          </a:p>
        </p:txBody>
      </p:sp>
      <p:sp>
        <p:nvSpPr>
          <p:cNvPr id="27" name="TextBox 26"/>
          <p:cNvSpPr txBox="1"/>
          <p:nvPr/>
        </p:nvSpPr>
        <p:spPr>
          <a:xfrm>
            <a:off x="7536160" y="6077531"/>
            <a:ext cx="2376264" cy="461665"/>
          </a:xfrm>
          <a:prstGeom prst="rect">
            <a:avLst/>
          </a:prstGeom>
          <a:noFill/>
        </p:spPr>
        <p:txBody>
          <a:bodyPr wrap="square" rtlCol="0">
            <a:spAutoFit/>
          </a:bodyPr>
          <a:lstStyle/>
          <a:p>
            <a:pPr algn="ctr"/>
            <a:r>
              <a:rPr lang="en-GB" sz="2400" dirty="0"/>
              <a:t>Shivering</a:t>
            </a:r>
          </a:p>
        </p:txBody>
      </p:sp>
      <p:sp>
        <p:nvSpPr>
          <p:cNvPr id="28" name="TextBox 27"/>
          <p:cNvSpPr txBox="1"/>
          <p:nvPr/>
        </p:nvSpPr>
        <p:spPr>
          <a:xfrm>
            <a:off x="7536160" y="5672108"/>
            <a:ext cx="2376264" cy="461665"/>
          </a:xfrm>
          <a:prstGeom prst="rect">
            <a:avLst/>
          </a:prstGeom>
          <a:noFill/>
        </p:spPr>
        <p:txBody>
          <a:bodyPr wrap="square" rtlCol="0">
            <a:spAutoFit/>
          </a:bodyPr>
          <a:lstStyle/>
          <a:p>
            <a:pPr algn="ctr"/>
            <a:r>
              <a:rPr lang="en-GB" sz="2400" dirty="0"/>
              <a:t>Goosebumps </a:t>
            </a:r>
          </a:p>
        </p:txBody>
      </p:sp>
      <p:sp>
        <p:nvSpPr>
          <p:cNvPr id="31" name="TextBox 30"/>
          <p:cNvSpPr txBox="1"/>
          <p:nvPr/>
        </p:nvSpPr>
        <p:spPr>
          <a:xfrm>
            <a:off x="2711625" y="3933057"/>
            <a:ext cx="1944215" cy="1200329"/>
          </a:xfrm>
          <a:prstGeom prst="rect">
            <a:avLst/>
          </a:prstGeom>
          <a:noFill/>
        </p:spPr>
        <p:txBody>
          <a:bodyPr wrap="square" rtlCol="0">
            <a:spAutoFit/>
          </a:bodyPr>
          <a:lstStyle/>
          <a:p>
            <a:pPr algn="ctr"/>
            <a:r>
              <a:rPr lang="en-GB" sz="2400" dirty="0"/>
              <a:t>Blood Temperature Falls</a:t>
            </a:r>
          </a:p>
        </p:txBody>
      </p:sp>
      <p:sp>
        <p:nvSpPr>
          <p:cNvPr id="32" name="TextBox 31"/>
          <p:cNvSpPr txBox="1"/>
          <p:nvPr/>
        </p:nvSpPr>
        <p:spPr>
          <a:xfrm>
            <a:off x="5375921" y="4941169"/>
            <a:ext cx="1944215" cy="830997"/>
          </a:xfrm>
          <a:prstGeom prst="rect">
            <a:avLst/>
          </a:prstGeom>
          <a:noFill/>
        </p:spPr>
        <p:txBody>
          <a:bodyPr wrap="square" rtlCol="0">
            <a:spAutoFit/>
          </a:bodyPr>
          <a:lstStyle/>
          <a:p>
            <a:pPr algn="ctr"/>
            <a:r>
              <a:rPr lang="en-GB" sz="2400" dirty="0"/>
              <a:t>Triggers responses</a:t>
            </a:r>
          </a:p>
        </p:txBody>
      </p:sp>
      <p:sp>
        <p:nvSpPr>
          <p:cNvPr id="33" name="TextBox 32"/>
          <p:cNvSpPr txBox="1"/>
          <p:nvPr/>
        </p:nvSpPr>
        <p:spPr>
          <a:xfrm>
            <a:off x="7536161" y="4149081"/>
            <a:ext cx="1944215" cy="830997"/>
          </a:xfrm>
          <a:prstGeom prst="rect">
            <a:avLst/>
          </a:prstGeom>
          <a:noFill/>
        </p:spPr>
        <p:txBody>
          <a:bodyPr wrap="square" rtlCol="0">
            <a:spAutoFit/>
          </a:bodyPr>
          <a:lstStyle/>
          <a:p>
            <a:pPr algn="ctr"/>
            <a:r>
              <a:rPr lang="en-GB" sz="2400" dirty="0"/>
              <a:t>Temperature rises again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par>
                                <p:cTn id="8" presetID="9"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dissolve">
                                      <p:cBhvr>
                                        <p:cTn id="10" dur="5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dissolve">
                                      <p:cBhvr>
                                        <p:cTn id="15" dur="500"/>
                                        <p:tgtEl>
                                          <p:spTgt spid="10"/>
                                        </p:tgtEl>
                                      </p:cBhvr>
                                    </p:animEffect>
                                  </p:childTnLst>
                                </p:cTn>
                              </p:par>
                              <p:par>
                                <p:cTn id="16" presetID="9" presetClass="entr" presetSubtype="0" fill="hold" nodeType="with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dissolve">
                                      <p:cBhvr>
                                        <p:cTn id="18" dur="500"/>
                                        <p:tgtEl>
                                          <p:spTgt spid="6"/>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dissolve">
                                      <p:cBhvr>
                                        <p:cTn id="21" dur="500"/>
                                        <p:tgtEl>
                                          <p:spTgt spid="9"/>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dissolve">
                                      <p:cBhvr>
                                        <p:cTn id="26" dur="500"/>
                                        <p:tgtEl>
                                          <p:spTgt spid="11"/>
                                        </p:tgtEl>
                                      </p:cBhvr>
                                    </p:animEffect>
                                  </p:childTnLst>
                                </p:cTn>
                              </p:par>
                              <p:par>
                                <p:cTn id="27" presetID="9" presetClass="entr" presetSubtype="0" fill="hold" grpId="0" nodeType="withEffect">
                                  <p:stCondLst>
                                    <p:cond delay="0"/>
                                  </p:stCondLst>
                                  <p:childTnLst>
                                    <p:set>
                                      <p:cBhvr>
                                        <p:cTn id="28" dur="1" fill="hold">
                                          <p:stCondLst>
                                            <p:cond delay="0"/>
                                          </p:stCondLst>
                                        </p:cTn>
                                        <p:tgtEl>
                                          <p:spTgt spid="12"/>
                                        </p:tgtEl>
                                        <p:attrNameLst>
                                          <p:attrName>style.visibility</p:attrName>
                                        </p:attrNameLst>
                                      </p:cBhvr>
                                      <p:to>
                                        <p:strVal val="visible"/>
                                      </p:to>
                                    </p:set>
                                    <p:animEffect transition="in" filter="dissolve">
                                      <p:cBhvr>
                                        <p:cTn id="29" dur="500"/>
                                        <p:tgtEl>
                                          <p:spTgt spid="12"/>
                                        </p:tgtEl>
                                      </p:cBhvr>
                                    </p:animEffect>
                                  </p:childTnLst>
                                </p:cTn>
                              </p:par>
                            </p:childTnLst>
                          </p:cTn>
                        </p:par>
                      </p:childTnLst>
                    </p:cTn>
                  </p:par>
                  <p:par>
                    <p:cTn id="30" fill="hold">
                      <p:stCondLst>
                        <p:cond delay="indefinite"/>
                      </p:stCondLst>
                      <p:childTnLst>
                        <p:par>
                          <p:cTn id="31" fill="hold">
                            <p:stCondLst>
                              <p:cond delay="0"/>
                            </p:stCondLst>
                            <p:childTnLst>
                              <p:par>
                                <p:cTn id="32" presetID="9" presetClass="entr" presetSubtype="0" fill="hold" grpId="0" nodeType="click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dissolve">
                                      <p:cBhvr>
                                        <p:cTn id="34" dur="500"/>
                                        <p:tgtEl>
                                          <p:spTgt spid="14"/>
                                        </p:tgtEl>
                                      </p:cBhvr>
                                    </p:animEffect>
                                  </p:childTnLst>
                                </p:cTn>
                              </p:par>
                              <p:par>
                                <p:cTn id="35" presetID="9" presetClass="entr" presetSubtype="0" fill="hold" grpId="0" nodeType="with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dissolve">
                                      <p:cBhvr>
                                        <p:cTn id="37" dur="500"/>
                                        <p:tgtEl>
                                          <p:spTgt spid="13"/>
                                        </p:tgtEl>
                                      </p:cBhvr>
                                    </p:animEffect>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15"/>
                                        </p:tgtEl>
                                        <p:attrNameLst>
                                          <p:attrName>style.visibility</p:attrName>
                                        </p:attrNameLst>
                                      </p:cBhvr>
                                      <p:to>
                                        <p:strVal val="visible"/>
                                      </p:to>
                                    </p:set>
                                    <p:animEffect transition="in" filter="dissolve">
                                      <p:cBhvr>
                                        <p:cTn id="42" dur="500"/>
                                        <p:tgtEl>
                                          <p:spTgt spid="15"/>
                                        </p:tgtEl>
                                      </p:cBhvr>
                                    </p:animEffect>
                                  </p:childTnLst>
                                </p:cTn>
                              </p:par>
                            </p:childTnLst>
                          </p:cTn>
                        </p:par>
                      </p:childTnLst>
                    </p:cTn>
                  </p:par>
                  <p:par>
                    <p:cTn id="43" fill="hold">
                      <p:stCondLst>
                        <p:cond delay="indefinite"/>
                      </p:stCondLst>
                      <p:childTnLst>
                        <p:par>
                          <p:cTn id="44" fill="hold">
                            <p:stCondLst>
                              <p:cond delay="0"/>
                            </p:stCondLst>
                            <p:childTnLst>
                              <p:par>
                                <p:cTn id="45" presetID="9" presetClass="entr" presetSubtype="0" fill="hold" grpId="0" nodeType="clickEffect">
                                  <p:stCondLst>
                                    <p:cond delay="0"/>
                                  </p:stCondLst>
                                  <p:childTnLst>
                                    <p:set>
                                      <p:cBhvr>
                                        <p:cTn id="46" dur="1" fill="hold">
                                          <p:stCondLst>
                                            <p:cond delay="0"/>
                                          </p:stCondLst>
                                        </p:cTn>
                                        <p:tgtEl>
                                          <p:spTgt spid="17"/>
                                        </p:tgtEl>
                                        <p:attrNameLst>
                                          <p:attrName>style.visibility</p:attrName>
                                        </p:attrNameLst>
                                      </p:cBhvr>
                                      <p:to>
                                        <p:strVal val="visible"/>
                                      </p:to>
                                    </p:set>
                                    <p:animEffect transition="in" filter="dissolve">
                                      <p:cBhvr>
                                        <p:cTn id="47" dur="500"/>
                                        <p:tgtEl>
                                          <p:spTgt spid="17"/>
                                        </p:tgtEl>
                                      </p:cBhvr>
                                    </p:animEffect>
                                  </p:childTnLst>
                                </p:cTn>
                              </p:par>
                              <p:par>
                                <p:cTn id="48" presetID="9" presetClass="entr" presetSubtype="0" fill="hold" grpId="0" nodeType="withEffect">
                                  <p:stCondLst>
                                    <p:cond delay="0"/>
                                  </p:stCondLst>
                                  <p:childTnLst>
                                    <p:set>
                                      <p:cBhvr>
                                        <p:cTn id="49" dur="1" fill="hold">
                                          <p:stCondLst>
                                            <p:cond delay="0"/>
                                          </p:stCondLst>
                                        </p:cTn>
                                        <p:tgtEl>
                                          <p:spTgt spid="16"/>
                                        </p:tgtEl>
                                        <p:attrNameLst>
                                          <p:attrName>style.visibility</p:attrName>
                                        </p:attrNameLst>
                                      </p:cBhvr>
                                      <p:to>
                                        <p:strVal val="visible"/>
                                      </p:to>
                                    </p:set>
                                    <p:animEffect transition="in" filter="dissolve">
                                      <p:cBhvr>
                                        <p:cTn id="50" dur="500"/>
                                        <p:tgtEl>
                                          <p:spTgt spid="16"/>
                                        </p:tgtEl>
                                      </p:cBhvr>
                                    </p:animEffect>
                                  </p:childTnLst>
                                </p:cTn>
                              </p:par>
                            </p:childTnLst>
                          </p:cTn>
                        </p:par>
                      </p:childTnLst>
                    </p:cTn>
                  </p:par>
                  <p:par>
                    <p:cTn id="51" fill="hold">
                      <p:stCondLst>
                        <p:cond delay="indefinite"/>
                      </p:stCondLst>
                      <p:childTnLst>
                        <p:par>
                          <p:cTn id="52" fill="hold">
                            <p:stCondLst>
                              <p:cond delay="0"/>
                            </p:stCondLst>
                            <p:childTnLst>
                              <p:par>
                                <p:cTn id="53" presetID="9" presetClass="entr" presetSubtype="0" fill="hold" grpId="0" nodeType="clickEffect">
                                  <p:stCondLst>
                                    <p:cond delay="0"/>
                                  </p:stCondLst>
                                  <p:childTnLst>
                                    <p:set>
                                      <p:cBhvr>
                                        <p:cTn id="54" dur="1" fill="hold">
                                          <p:stCondLst>
                                            <p:cond delay="0"/>
                                          </p:stCondLst>
                                        </p:cTn>
                                        <p:tgtEl>
                                          <p:spTgt spid="18"/>
                                        </p:tgtEl>
                                        <p:attrNameLst>
                                          <p:attrName>style.visibility</p:attrName>
                                        </p:attrNameLst>
                                      </p:cBhvr>
                                      <p:to>
                                        <p:strVal val="visible"/>
                                      </p:to>
                                    </p:set>
                                    <p:animEffect transition="in" filter="dissolve">
                                      <p:cBhvr>
                                        <p:cTn id="55" dur="500"/>
                                        <p:tgtEl>
                                          <p:spTgt spid="18"/>
                                        </p:tgtEl>
                                      </p:cBhvr>
                                    </p:animEffect>
                                  </p:childTnLst>
                                </p:cTn>
                              </p:par>
                              <p:par>
                                <p:cTn id="56" presetID="9" presetClass="entr" presetSubtype="0" fill="hold" grpId="0" nodeType="withEffect">
                                  <p:stCondLst>
                                    <p:cond delay="0"/>
                                  </p:stCondLst>
                                  <p:childTnLst>
                                    <p:set>
                                      <p:cBhvr>
                                        <p:cTn id="57" dur="1" fill="hold">
                                          <p:stCondLst>
                                            <p:cond delay="0"/>
                                          </p:stCondLst>
                                        </p:cTn>
                                        <p:tgtEl>
                                          <p:spTgt spid="31"/>
                                        </p:tgtEl>
                                        <p:attrNameLst>
                                          <p:attrName>style.visibility</p:attrName>
                                        </p:attrNameLst>
                                      </p:cBhvr>
                                      <p:to>
                                        <p:strVal val="visible"/>
                                      </p:to>
                                    </p:set>
                                    <p:animEffect transition="in" filter="dissolve">
                                      <p:cBhvr>
                                        <p:cTn id="58" dur="500"/>
                                        <p:tgtEl>
                                          <p:spTgt spid="31"/>
                                        </p:tgtEl>
                                      </p:cBhvr>
                                    </p:animEffect>
                                  </p:childTnLst>
                                </p:cTn>
                              </p:par>
                            </p:childTnLst>
                          </p:cTn>
                        </p:par>
                      </p:childTnLst>
                    </p:cTn>
                  </p:par>
                  <p:par>
                    <p:cTn id="59" fill="hold">
                      <p:stCondLst>
                        <p:cond delay="indefinite"/>
                      </p:stCondLst>
                      <p:childTnLst>
                        <p:par>
                          <p:cTn id="60" fill="hold">
                            <p:stCondLst>
                              <p:cond delay="0"/>
                            </p:stCondLst>
                            <p:childTnLst>
                              <p:par>
                                <p:cTn id="61" presetID="9" presetClass="entr" presetSubtype="0" fill="hold" grpId="0" nodeType="clickEffect">
                                  <p:stCondLst>
                                    <p:cond delay="0"/>
                                  </p:stCondLst>
                                  <p:childTnLst>
                                    <p:set>
                                      <p:cBhvr>
                                        <p:cTn id="62" dur="1" fill="hold">
                                          <p:stCondLst>
                                            <p:cond delay="0"/>
                                          </p:stCondLst>
                                        </p:cTn>
                                        <p:tgtEl>
                                          <p:spTgt spid="23"/>
                                        </p:tgtEl>
                                        <p:attrNameLst>
                                          <p:attrName>style.visibility</p:attrName>
                                        </p:attrNameLst>
                                      </p:cBhvr>
                                      <p:to>
                                        <p:strVal val="visible"/>
                                      </p:to>
                                    </p:set>
                                    <p:animEffect transition="in" filter="dissolve">
                                      <p:cBhvr>
                                        <p:cTn id="63" dur="500"/>
                                        <p:tgtEl>
                                          <p:spTgt spid="23"/>
                                        </p:tgtEl>
                                      </p:cBhvr>
                                    </p:animEffect>
                                  </p:childTnLst>
                                </p:cTn>
                              </p:par>
                              <p:par>
                                <p:cTn id="64" presetID="9" presetClass="entr" presetSubtype="0" fill="hold" nodeType="withEffect">
                                  <p:stCondLst>
                                    <p:cond delay="0"/>
                                  </p:stCondLst>
                                  <p:childTnLst>
                                    <p:set>
                                      <p:cBhvr>
                                        <p:cTn id="65" dur="1" fill="hold">
                                          <p:stCondLst>
                                            <p:cond delay="0"/>
                                          </p:stCondLst>
                                        </p:cTn>
                                        <p:tgtEl>
                                          <p:spTgt spid="22"/>
                                        </p:tgtEl>
                                        <p:attrNameLst>
                                          <p:attrName>style.visibility</p:attrName>
                                        </p:attrNameLst>
                                      </p:cBhvr>
                                      <p:to>
                                        <p:strVal val="visible"/>
                                      </p:to>
                                    </p:set>
                                    <p:animEffect transition="in" filter="dissolve">
                                      <p:cBhvr>
                                        <p:cTn id="66" dur="500"/>
                                        <p:tgtEl>
                                          <p:spTgt spid="22"/>
                                        </p:tgtEl>
                                      </p:cBhvr>
                                    </p:animEffect>
                                  </p:childTnLst>
                                </p:cTn>
                              </p:par>
                              <p:par>
                                <p:cTn id="67" presetID="9" presetClass="entr" presetSubtype="0" fill="hold" grpId="0" nodeType="withEffect">
                                  <p:stCondLst>
                                    <p:cond delay="0"/>
                                  </p:stCondLst>
                                  <p:childTnLst>
                                    <p:set>
                                      <p:cBhvr>
                                        <p:cTn id="68" dur="1" fill="hold">
                                          <p:stCondLst>
                                            <p:cond delay="0"/>
                                          </p:stCondLst>
                                        </p:cTn>
                                        <p:tgtEl>
                                          <p:spTgt spid="21"/>
                                        </p:tgtEl>
                                        <p:attrNameLst>
                                          <p:attrName>style.visibility</p:attrName>
                                        </p:attrNameLst>
                                      </p:cBhvr>
                                      <p:to>
                                        <p:strVal val="visible"/>
                                      </p:to>
                                    </p:set>
                                    <p:animEffect transition="in" filter="dissolve">
                                      <p:cBhvr>
                                        <p:cTn id="69" dur="500"/>
                                        <p:tgtEl>
                                          <p:spTgt spid="21"/>
                                        </p:tgtEl>
                                      </p:cBhvr>
                                    </p:animEffect>
                                  </p:childTnLst>
                                </p:cTn>
                              </p:par>
                            </p:childTnLst>
                          </p:cTn>
                        </p:par>
                      </p:childTnLst>
                    </p:cTn>
                  </p:par>
                  <p:par>
                    <p:cTn id="70" fill="hold">
                      <p:stCondLst>
                        <p:cond delay="indefinite"/>
                      </p:stCondLst>
                      <p:childTnLst>
                        <p:par>
                          <p:cTn id="71" fill="hold">
                            <p:stCondLst>
                              <p:cond delay="0"/>
                            </p:stCondLst>
                            <p:childTnLst>
                              <p:par>
                                <p:cTn id="72" presetID="9" presetClass="entr" presetSubtype="0" fill="hold" grpId="0" nodeType="clickEffect">
                                  <p:stCondLst>
                                    <p:cond delay="0"/>
                                  </p:stCondLst>
                                  <p:childTnLst>
                                    <p:set>
                                      <p:cBhvr>
                                        <p:cTn id="73" dur="1" fill="hold">
                                          <p:stCondLst>
                                            <p:cond delay="0"/>
                                          </p:stCondLst>
                                        </p:cTn>
                                        <p:tgtEl>
                                          <p:spTgt spid="32"/>
                                        </p:tgtEl>
                                        <p:attrNameLst>
                                          <p:attrName>style.visibility</p:attrName>
                                        </p:attrNameLst>
                                      </p:cBhvr>
                                      <p:to>
                                        <p:strVal val="visible"/>
                                      </p:to>
                                    </p:set>
                                    <p:animEffect transition="in" filter="dissolve">
                                      <p:cBhvr>
                                        <p:cTn id="74" dur="500"/>
                                        <p:tgtEl>
                                          <p:spTgt spid="32"/>
                                        </p:tgtEl>
                                      </p:cBhvr>
                                    </p:animEffect>
                                  </p:childTnLst>
                                </p:cTn>
                              </p:par>
                              <p:par>
                                <p:cTn id="75" presetID="9" presetClass="entr" presetSubtype="0" fill="hold" grpId="0" nodeType="withEffect">
                                  <p:stCondLst>
                                    <p:cond delay="0"/>
                                  </p:stCondLst>
                                  <p:childTnLst>
                                    <p:set>
                                      <p:cBhvr>
                                        <p:cTn id="76" dur="1" fill="hold">
                                          <p:stCondLst>
                                            <p:cond delay="0"/>
                                          </p:stCondLst>
                                        </p:cTn>
                                        <p:tgtEl>
                                          <p:spTgt spid="24"/>
                                        </p:tgtEl>
                                        <p:attrNameLst>
                                          <p:attrName>style.visibility</p:attrName>
                                        </p:attrNameLst>
                                      </p:cBhvr>
                                      <p:to>
                                        <p:strVal val="visible"/>
                                      </p:to>
                                    </p:set>
                                    <p:animEffect transition="in" filter="dissolve">
                                      <p:cBhvr>
                                        <p:cTn id="77" dur="500"/>
                                        <p:tgtEl>
                                          <p:spTgt spid="24"/>
                                        </p:tgtEl>
                                      </p:cBhvr>
                                    </p:animEffect>
                                  </p:childTnLst>
                                </p:cTn>
                              </p:par>
                            </p:childTnLst>
                          </p:cTn>
                        </p:par>
                      </p:childTnLst>
                    </p:cTn>
                  </p:par>
                  <p:par>
                    <p:cTn id="78" fill="hold">
                      <p:stCondLst>
                        <p:cond delay="indefinite"/>
                      </p:stCondLst>
                      <p:childTnLst>
                        <p:par>
                          <p:cTn id="79" fill="hold">
                            <p:stCondLst>
                              <p:cond delay="0"/>
                            </p:stCondLst>
                            <p:childTnLst>
                              <p:par>
                                <p:cTn id="80" presetID="9" presetClass="entr" presetSubtype="0" fill="hold" grpId="0" nodeType="clickEffect">
                                  <p:stCondLst>
                                    <p:cond delay="0"/>
                                  </p:stCondLst>
                                  <p:childTnLst>
                                    <p:set>
                                      <p:cBhvr>
                                        <p:cTn id="81" dur="1" fill="hold">
                                          <p:stCondLst>
                                            <p:cond delay="0"/>
                                          </p:stCondLst>
                                        </p:cTn>
                                        <p:tgtEl>
                                          <p:spTgt spid="25"/>
                                        </p:tgtEl>
                                        <p:attrNameLst>
                                          <p:attrName>style.visibility</p:attrName>
                                        </p:attrNameLst>
                                      </p:cBhvr>
                                      <p:to>
                                        <p:strVal val="visible"/>
                                      </p:to>
                                    </p:set>
                                    <p:animEffect transition="in" filter="dissolve">
                                      <p:cBhvr>
                                        <p:cTn id="82" dur="500"/>
                                        <p:tgtEl>
                                          <p:spTgt spid="25"/>
                                        </p:tgtEl>
                                      </p:cBhvr>
                                    </p:animEffect>
                                  </p:childTnLst>
                                </p:cTn>
                              </p:par>
                              <p:par>
                                <p:cTn id="83" presetID="9" presetClass="entr" presetSubtype="0" fill="hold" grpId="0" nodeType="withEffect">
                                  <p:stCondLst>
                                    <p:cond delay="0"/>
                                  </p:stCondLst>
                                  <p:childTnLst>
                                    <p:set>
                                      <p:cBhvr>
                                        <p:cTn id="84" dur="1" fill="hold">
                                          <p:stCondLst>
                                            <p:cond delay="0"/>
                                          </p:stCondLst>
                                        </p:cTn>
                                        <p:tgtEl>
                                          <p:spTgt spid="26"/>
                                        </p:tgtEl>
                                        <p:attrNameLst>
                                          <p:attrName>style.visibility</p:attrName>
                                        </p:attrNameLst>
                                      </p:cBhvr>
                                      <p:to>
                                        <p:strVal val="visible"/>
                                      </p:to>
                                    </p:set>
                                    <p:animEffect transition="in" filter="dissolve">
                                      <p:cBhvr>
                                        <p:cTn id="85" dur="500"/>
                                        <p:tgtEl>
                                          <p:spTgt spid="26"/>
                                        </p:tgtEl>
                                      </p:cBhvr>
                                    </p:animEffect>
                                  </p:childTnLst>
                                </p:cTn>
                              </p:par>
                            </p:childTnLst>
                          </p:cTn>
                        </p:par>
                      </p:childTnLst>
                    </p:cTn>
                  </p:par>
                  <p:par>
                    <p:cTn id="86" fill="hold">
                      <p:stCondLst>
                        <p:cond delay="indefinite"/>
                      </p:stCondLst>
                      <p:childTnLst>
                        <p:par>
                          <p:cTn id="87" fill="hold">
                            <p:stCondLst>
                              <p:cond delay="0"/>
                            </p:stCondLst>
                            <p:childTnLst>
                              <p:par>
                                <p:cTn id="88" presetID="9" presetClass="entr" presetSubtype="0" fill="hold" grpId="0" nodeType="clickEffect">
                                  <p:stCondLst>
                                    <p:cond delay="0"/>
                                  </p:stCondLst>
                                  <p:childTnLst>
                                    <p:set>
                                      <p:cBhvr>
                                        <p:cTn id="89" dur="1" fill="hold">
                                          <p:stCondLst>
                                            <p:cond delay="0"/>
                                          </p:stCondLst>
                                        </p:cTn>
                                        <p:tgtEl>
                                          <p:spTgt spid="28"/>
                                        </p:tgtEl>
                                        <p:attrNameLst>
                                          <p:attrName>style.visibility</p:attrName>
                                        </p:attrNameLst>
                                      </p:cBhvr>
                                      <p:to>
                                        <p:strVal val="visible"/>
                                      </p:to>
                                    </p:set>
                                    <p:animEffect transition="in" filter="dissolve">
                                      <p:cBhvr>
                                        <p:cTn id="90" dur="500"/>
                                        <p:tgtEl>
                                          <p:spTgt spid="28"/>
                                        </p:tgtEl>
                                      </p:cBhvr>
                                    </p:animEffect>
                                  </p:childTnLst>
                                </p:cTn>
                              </p:par>
                            </p:childTnLst>
                          </p:cTn>
                        </p:par>
                      </p:childTnLst>
                    </p:cTn>
                  </p:par>
                  <p:par>
                    <p:cTn id="91" fill="hold">
                      <p:stCondLst>
                        <p:cond delay="indefinite"/>
                      </p:stCondLst>
                      <p:childTnLst>
                        <p:par>
                          <p:cTn id="92" fill="hold">
                            <p:stCondLst>
                              <p:cond delay="0"/>
                            </p:stCondLst>
                            <p:childTnLst>
                              <p:par>
                                <p:cTn id="93" presetID="9" presetClass="entr" presetSubtype="0" fill="hold" grpId="0" nodeType="clickEffect">
                                  <p:stCondLst>
                                    <p:cond delay="0"/>
                                  </p:stCondLst>
                                  <p:childTnLst>
                                    <p:set>
                                      <p:cBhvr>
                                        <p:cTn id="94" dur="1" fill="hold">
                                          <p:stCondLst>
                                            <p:cond delay="0"/>
                                          </p:stCondLst>
                                        </p:cTn>
                                        <p:tgtEl>
                                          <p:spTgt spid="27"/>
                                        </p:tgtEl>
                                        <p:attrNameLst>
                                          <p:attrName>style.visibility</p:attrName>
                                        </p:attrNameLst>
                                      </p:cBhvr>
                                      <p:to>
                                        <p:strVal val="visible"/>
                                      </p:to>
                                    </p:set>
                                    <p:animEffect transition="in" filter="dissolve">
                                      <p:cBhvr>
                                        <p:cTn id="95" dur="500"/>
                                        <p:tgtEl>
                                          <p:spTgt spid="27"/>
                                        </p:tgtEl>
                                      </p:cBhvr>
                                    </p:animEffect>
                                  </p:childTnLst>
                                </p:cTn>
                              </p:par>
                            </p:childTnLst>
                          </p:cTn>
                        </p:par>
                      </p:childTnLst>
                    </p:cTn>
                  </p:par>
                  <p:par>
                    <p:cTn id="96" fill="hold">
                      <p:stCondLst>
                        <p:cond delay="indefinite"/>
                      </p:stCondLst>
                      <p:childTnLst>
                        <p:par>
                          <p:cTn id="97" fill="hold">
                            <p:stCondLst>
                              <p:cond delay="0"/>
                            </p:stCondLst>
                            <p:childTnLst>
                              <p:par>
                                <p:cTn id="98" presetID="9" presetClass="entr" presetSubtype="0" fill="hold" grpId="0" nodeType="clickEffect">
                                  <p:stCondLst>
                                    <p:cond delay="0"/>
                                  </p:stCondLst>
                                  <p:childTnLst>
                                    <p:set>
                                      <p:cBhvr>
                                        <p:cTn id="99" dur="1" fill="hold">
                                          <p:stCondLst>
                                            <p:cond delay="0"/>
                                          </p:stCondLst>
                                        </p:cTn>
                                        <p:tgtEl>
                                          <p:spTgt spid="33"/>
                                        </p:tgtEl>
                                        <p:attrNameLst>
                                          <p:attrName>style.visibility</p:attrName>
                                        </p:attrNameLst>
                                      </p:cBhvr>
                                      <p:to>
                                        <p:strVal val="visible"/>
                                      </p:to>
                                    </p:set>
                                    <p:animEffect transition="in" filter="dissolve">
                                      <p:cBhvr>
                                        <p:cTn id="100" dur="500"/>
                                        <p:tgtEl>
                                          <p:spTgt spid="33"/>
                                        </p:tgtEl>
                                      </p:cBhvr>
                                    </p:animEffect>
                                  </p:childTnLst>
                                </p:cTn>
                              </p:par>
                              <p:par>
                                <p:cTn id="101" presetID="9" presetClass="entr" presetSubtype="0" fill="hold" grpId="0" nodeType="withEffect">
                                  <p:stCondLst>
                                    <p:cond delay="0"/>
                                  </p:stCondLst>
                                  <p:childTnLst>
                                    <p:set>
                                      <p:cBhvr>
                                        <p:cTn id="102" dur="1" fill="hold">
                                          <p:stCondLst>
                                            <p:cond delay="0"/>
                                          </p:stCondLst>
                                        </p:cTn>
                                        <p:tgtEl>
                                          <p:spTgt spid="20"/>
                                        </p:tgtEl>
                                        <p:attrNameLst>
                                          <p:attrName>style.visibility</p:attrName>
                                        </p:attrNameLst>
                                      </p:cBhvr>
                                      <p:to>
                                        <p:strVal val="visible"/>
                                      </p:to>
                                    </p:set>
                                    <p:animEffect transition="in" filter="dissolve">
                                      <p:cBhvr>
                                        <p:cTn id="103"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5" grpId="0" animBg="1"/>
      <p:bldP spid="8" grpId="0"/>
      <p:bldP spid="9" grpId="0"/>
      <p:bldP spid="11" grpId="0" animBg="1"/>
      <p:bldP spid="12" grpId="0"/>
      <p:bldP spid="13" grpId="0" animBg="1"/>
      <p:bldP spid="14" grpId="0"/>
      <p:bldP spid="15" grpId="0"/>
      <p:bldP spid="16" grpId="0" animBg="1"/>
      <p:bldP spid="17" grpId="0"/>
      <p:bldP spid="18" grpId="0" animBg="1"/>
      <p:bldP spid="20" grpId="0" animBg="1"/>
      <p:bldP spid="21" grpId="0" animBg="1"/>
      <p:bldP spid="23" grpId="0"/>
      <p:bldP spid="24" grpId="0" animBg="1"/>
      <p:bldP spid="25" grpId="0" animBg="1"/>
      <p:bldP spid="26" grpId="0"/>
      <p:bldP spid="27" grpId="0"/>
      <p:bldP spid="28" grpId="0"/>
      <p:bldP spid="31" grpId="0"/>
      <p:bldP spid="32" grpId="0"/>
      <p:bldP spid="33" grpId="0"/>
    </p:bld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39269-C560-4292-B537-88E6909B8501}"/>
              </a:ext>
            </a:extLst>
          </p:cNvPr>
          <p:cNvSpPr>
            <a:spLocks noGrp="1"/>
          </p:cNvSpPr>
          <p:nvPr>
            <p:ph type="title"/>
          </p:nvPr>
        </p:nvSpPr>
        <p:spPr/>
        <p:txBody>
          <a:bodyPr/>
          <a:lstStyle/>
          <a:p>
            <a:r>
              <a:rPr lang="en-GB" dirty="0"/>
              <a:t>Thermoregulation</a:t>
            </a:r>
          </a:p>
        </p:txBody>
      </p:sp>
      <p:pic>
        <p:nvPicPr>
          <p:cNvPr id="4" name="Online Media 3" title="GCSE Biology - How We Control Our Body Temperature #73">
            <a:hlinkClick r:id="" action="ppaction://media"/>
            <a:extLst>
              <a:ext uri="{FF2B5EF4-FFF2-40B4-BE49-F238E27FC236}">
                <a16:creationId xmlns:a16="http://schemas.microsoft.com/office/drawing/2014/main" id="{ED49AD60-B353-436D-99A1-D743D3F32ABA}"/>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762512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170</TotalTime>
  <Words>4567</Words>
  <Application>Microsoft Office PowerPoint</Application>
  <PresentationFormat>Widescreen</PresentationFormat>
  <Paragraphs>525</Paragraphs>
  <Slides>107</Slides>
  <Notes>20</Notes>
  <HiddenSlides>0</HiddenSlides>
  <MMClips>9</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107</vt:i4>
      </vt:variant>
    </vt:vector>
  </HeadingPairs>
  <TitlesOfParts>
    <vt:vector size="116" baseType="lpstr">
      <vt:lpstr>Arial</vt:lpstr>
      <vt:lpstr>Calibri</vt:lpstr>
      <vt:lpstr>Calibri Light</vt:lpstr>
      <vt:lpstr>Comic Sans MS</vt:lpstr>
      <vt:lpstr>Open Sans</vt:lpstr>
      <vt:lpstr>Roboto</vt:lpstr>
      <vt:lpstr>Times New Roman</vt:lpstr>
      <vt:lpstr>Wingdings</vt:lpstr>
      <vt:lpstr>Office Theme</vt:lpstr>
      <vt:lpstr>Pathway of blood </vt:lpstr>
      <vt:lpstr>PowerPoint Presentation</vt:lpstr>
      <vt:lpstr>Ways to remember the heart</vt:lpstr>
      <vt:lpstr>The Cardiovascular System Blood Vessels</vt:lpstr>
      <vt:lpstr>Layers of blood vessels</vt:lpstr>
      <vt:lpstr>PowerPoint Presentation</vt:lpstr>
      <vt:lpstr>Clotting- (Fibrinogen →Fibrin)</vt:lpstr>
      <vt:lpstr>Blood Components </vt:lpstr>
      <vt:lpstr>Erythrocytes - Red Blood Cells  </vt:lpstr>
      <vt:lpstr>Plasma proteins are formed in the liver. Liquid portion of blood 55 % of total volume. </vt:lpstr>
      <vt:lpstr>How to remember? </vt:lpstr>
      <vt:lpstr>Recap</vt:lpstr>
      <vt:lpstr>Modifiable and non modifiable causes of heart disease</vt:lpstr>
      <vt:lpstr>Definition of blood pressure </vt:lpstr>
      <vt:lpstr>Formula for BP</vt:lpstr>
      <vt:lpstr>What determines cardiac output?</vt:lpstr>
      <vt:lpstr>Long Term consequences of high blood pressure </vt:lpstr>
      <vt:lpstr>Factors that increase blood pressure </vt:lpstr>
      <vt:lpstr>Chemo Receptors</vt:lpstr>
      <vt:lpstr>High levels of O2 and pH with low levels of CO2</vt:lpstr>
      <vt:lpstr>Baroreceptors</vt:lpstr>
      <vt:lpstr>Arterial Blood Pressure</vt:lpstr>
      <vt:lpstr>Baroreceptors transmit their data to the central nervous system, and more specifically, to the cardio regulatory centre of the medulla oblongata</vt:lpstr>
      <vt:lpstr>Blood Pressure Regulation </vt:lpstr>
      <vt:lpstr>High Blood Pressure</vt:lpstr>
      <vt:lpstr>Responses To High Blood Pressure</vt:lpstr>
      <vt:lpstr>The parasympathetic nervous system</vt:lpstr>
      <vt:lpstr>Responses to Low Blood Pressure</vt:lpstr>
      <vt:lpstr>PowerPoint Presentation</vt:lpstr>
      <vt:lpstr>Lymphatic system. </vt:lpstr>
      <vt:lpstr>Functions of the lymphatic system</vt:lpstr>
      <vt:lpstr>Functions </vt:lpstr>
      <vt:lpstr>PowerPoint Presentation</vt:lpstr>
      <vt:lpstr>Lymphatic Flow</vt:lpstr>
      <vt:lpstr>What is Lymph?</vt:lpstr>
      <vt:lpstr>PowerPoint Presentation</vt:lpstr>
      <vt:lpstr>PowerPoint Presentation</vt:lpstr>
      <vt:lpstr>Lymph Capillaries</vt:lpstr>
      <vt:lpstr>Lymph Vessels</vt:lpstr>
      <vt:lpstr>Lymph vessels </vt:lpstr>
      <vt:lpstr>Lymph Trunks </vt:lpstr>
      <vt:lpstr>Lymphatic ducts </vt:lpstr>
      <vt:lpstr>Lymph Nodes </vt:lpstr>
      <vt:lpstr>BIOLOGICAL FILTRATION</vt:lpstr>
      <vt:lpstr>PowerPoint Presentation</vt:lpstr>
      <vt:lpstr>Cisterna Chyli</vt:lpstr>
      <vt:lpstr>PowerPoint Presentation</vt:lpstr>
      <vt:lpstr>Lymphatic system role in immunity </vt:lpstr>
      <vt:lpstr>Thymus</vt:lpstr>
      <vt:lpstr>PowerPoint Presentation</vt:lpstr>
      <vt:lpstr>Spleen</vt:lpstr>
      <vt:lpstr>Tonsils</vt:lpstr>
      <vt:lpstr>Immunity </vt:lpstr>
      <vt:lpstr>Digestion </vt:lpstr>
      <vt:lpstr>Digestive enzymes</vt:lpstr>
      <vt:lpstr>Amylase </vt:lpstr>
      <vt:lpstr>Amylase</vt:lpstr>
      <vt:lpstr>Protease </vt:lpstr>
      <vt:lpstr>Protease</vt:lpstr>
      <vt:lpstr>Lipase</vt:lpstr>
      <vt:lpstr>Enzymes </vt:lpstr>
      <vt:lpstr>Functions of the following </vt:lpstr>
      <vt:lpstr>PowerPoint Presentation</vt:lpstr>
      <vt:lpstr>Processing food</vt:lpstr>
      <vt:lpstr>Mouth</vt:lpstr>
      <vt:lpstr>PowerPoint Presentation</vt:lpstr>
      <vt:lpstr>Swallowing (&amp; not choking) </vt:lpstr>
      <vt:lpstr>PowerPoint Presentation</vt:lpstr>
      <vt:lpstr>Stomach</vt:lpstr>
      <vt:lpstr>Stomach</vt:lpstr>
      <vt:lpstr>Accessory Organs</vt:lpstr>
      <vt:lpstr>PowerPoint Presentation</vt:lpstr>
      <vt:lpstr>BILE</vt:lpstr>
      <vt:lpstr>Pancreatic juice </vt:lpstr>
      <vt:lpstr>Small intestine</vt:lpstr>
      <vt:lpstr>Duodenum </vt:lpstr>
      <vt:lpstr>Absorption by Small Intestines</vt:lpstr>
      <vt:lpstr>Where shall we go now???</vt:lpstr>
      <vt:lpstr>Large Intestine</vt:lpstr>
      <vt:lpstr>Digestion </vt:lpstr>
      <vt:lpstr>Can you label the digestive tract?</vt:lpstr>
      <vt:lpstr>PowerPoint Presentation</vt:lpstr>
      <vt:lpstr>PowerPoint Presentation</vt:lpstr>
      <vt:lpstr>PowerPoint Presentation</vt:lpstr>
      <vt:lpstr>PowerPoint Presentation</vt:lpstr>
      <vt:lpstr>PowerPoint Presentation</vt:lpstr>
      <vt:lpstr>PowerPoint Presentation</vt:lpstr>
      <vt:lpstr>How the skin heals</vt:lpstr>
      <vt:lpstr>Key definitions</vt:lpstr>
      <vt:lpstr>Inflammatory phase </vt:lpstr>
      <vt:lpstr>Inflammatory Stage </vt:lpstr>
      <vt:lpstr>Key definitions </vt:lpstr>
      <vt:lpstr>Proliferation </vt:lpstr>
      <vt:lpstr>Proliferative stage</vt:lpstr>
      <vt:lpstr>Maturation </vt:lpstr>
      <vt:lpstr>How skin heals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Thermoregulation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Pathway of blood </dc:title>
  <dc:creator>Felicity Peacock</dc:creator>
  <cp:lastModifiedBy>Felicity Peacock</cp:lastModifiedBy>
  <cp:revision>1</cp:revision>
  <dcterms:created xsi:type="dcterms:W3CDTF">2022-02-06T12:43:05Z</dcterms:created>
  <dcterms:modified xsi:type="dcterms:W3CDTF">2022-02-06T15:33:10Z</dcterms:modified>
</cp:coreProperties>
</file>