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8"/>
  </p:notesMasterIdLst>
  <p:sldIdLst>
    <p:sldId id="257" r:id="rId8"/>
    <p:sldId id="256" r:id="rId9"/>
    <p:sldId id="283" r:id="rId10"/>
    <p:sldId id="288" r:id="rId11"/>
    <p:sldId id="299" r:id="rId12"/>
    <p:sldId id="258" r:id="rId13"/>
    <p:sldId id="259" r:id="rId14"/>
    <p:sldId id="260" r:id="rId15"/>
    <p:sldId id="261" r:id="rId16"/>
    <p:sldId id="298" r:id="rId17"/>
    <p:sldId id="262" r:id="rId18"/>
    <p:sldId id="263" r:id="rId19"/>
    <p:sldId id="264" r:id="rId20"/>
    <p:sldId id="265" r:id="rId21"/>
    <p:sldId id="267" r:id="rId22"/>
    <p:sldId id="268" r:id="rId23"/>
    <p:sldId id="289" r:id="rId24"/>
    <p:sldId id="290" r:id="rId25"/>
    <p:sldId id="291" r:id="rId26"/>
    <p:sldId id="292" r:id="rId27"/>
    <p:sldId id="293" r:id="rId28"/>
    <p:sldId id="294" r:id="rId29"/>
    <p:sldId id="295" r:id="rId30"/>
    <p:sldId id="296" r:id="rId31"/>
    <p:sldId id="297" r:id="rId32"/>
    <p:sldId id="272" r:id="rId33"/>
    <p:sldId id="274" r:id="rId34"/>
    <p:sldId id="275" r:id="rId35"/>
    <p:sldId id="276" r:id="rId36"/>
    <p:sldId id="277" r:id="rId37"/>
    <p:sldId id="278" r:id="rId38"/>
    <p:sldId id="279" r:id="rId39"/>
    <p:sldId id="280" r:id="rId40"/>
    <p:sldId id="281" r:id="rId41"/>
    <p:sldId id="282" r:id="rId42"/>
    <p:sldId id="300" r:id="rId43"/>
    <p:sldId id="301" r:id="rId44"/>
    <p:sldId id="285" r:id="rId45"/>
    <p:sldId id="286" r:id="rId46"/>
    <p:sldId id="287"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283"/>
            <p14:sldId id="288"/>
            <p14:sldId id="299"/>
            <p14:sldId id="258"/>
            <p14:sldId id="259"/>
            <p14:sldId id="260"/>
            <p14:sldId id="261"/>
            <p14:sldId id="298"/>
            <p14:sldId id="262"/>
            <p14:sldId id="263"/>
            <p14:sldId id="264"/>
            <p14:sldId id="265"/>
            <p14:sldId id="267"/>
            <p14:sldId id="268"/>
            <p14:sldId id="289"/>
            <p14:sldId id="290"/>
            <p14:sldId id="291"/>
            <p14:sldId id="292"/>
            <p14:sldId id="293"/>
            <p14:sldId id="294"/>
            <p14:sldId id="295"/>
            <p14:sldId id="296"/>
            <p14:sldId id="297"/>
            <p14:sldId id="272"/>
            <p14:sldId id="274"/>
            <p14:sldId id="275"/>
            <p14:sldId id="276"/>
            <p14:sldId id="277"/>
            <p14:sldId id="278"/>
            <p14:sldId id="279"/>
            <p14:sldId id="280"/>
            <p14:sldId id="281"/>
            <p14:sldId id="282"/>
            <p14:sldId id="300"/>
            <p14:sldId id="301"/>
            <p14:sldId id="285"/>
            <p14:sldId id="286"/>
            <p14:sldId id="28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D503387B-55B8-4A2B-A76D-4DBCDFCB969B}"/>
    <pc:docChg chg="custSel modSld">
      <pc:chgData name="Darren O'Connor" userId="6303f320-515b-428d-9515-1f5db775ab4e" providerId="ADAL" clId="{D503387B-55B8-4A2B-A76D-4DBCDFCB969B}" dt="2025-10-06T11:17:34.422" v="4" actId="20577"/>
      <pc:docMkLst>
        <pc:docMk/>
      </pc:docMkLst>
      <pc:sldChg chg="modSp mod">
        <pc:chgData name="Darren O'Connor" userId="6303f320-515b-428d-9515-1f5db775ab4e" providerId="ADAL" clId="{D503387B-55B8-4A2B-A76D-4DBCDFCB969B}" dt="2025-10-06T11:17:34.422" v="4" actId="20577"/>
        <pc:sldMkLst>
          <pc:docMk/>
          <pc:sldMk cId="4025483208" sldId="277"/>
        </pc:sldMkLst>
        <pc:spChg chg="mod">
          <ac:chgData name="Darren O'Connor" userId="6303f320-515b-428d-9515-1f5db775ab4e" providerId="ADAL" clId="{D503387B-55B8-4A2B-A76D-4DBCDFCB969B}" dt="2025-10-06T11:17:34.422" v="4" actId="20577"/>
          <ac:spMkLst>
            <pc:docMk/>
            <pc:sldMk cId="4025483208" sldId="277"/>
            <ac:spMk id="3" creationId="{00000000-0000-0000-0000-000000000000}"/>
          </ac:spMkLst>
        </pc:spChg>
      </pc:sldChg>
      <pc:sldChg chg="modSp mod">
        <pc:chgData name="Darren O'Connor" userId="6303f320-515b-428d-9515-1f5db775ab4e" providerId="ADAL" clId="{D503387B-55B8-4A2B-A76D-4DBCDFCB969B}" dt="2025-10-06T11:16:29.259" v="3" actId="1076"/>
        <pc:sldMkLst>
          <pc:docMk/>
          <pc:sldMk cId="1760286078" sldId="290"/>
        </pc:sldMkLst>
        <pc:spChg chg="mod">
          <ac:chgData name="Darren O'Connor" userId="6303f320-515b-428d-9515-1f5db775ab4e" providerId="ADAL" clId="{D503387B-55B8-4A2B-A76D-4DBCDFCB969B}" dt="2025-10-06T11:16:29.259" v="3" actId="1076"/>
          <ac:spMkLst>
            <pc:docMk/>
            <pc:sldMk cId="1760286078" sldId="290"/>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12</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06/10/2025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10/6/2025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06/10/2025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0523573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1490198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5317732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8.xml"/><Relationship Id="rId7"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06/10/2025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 id="2147483703" r:id="rId5"/>
    <p:sldLayoutId id="214748370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792287"/>
          </a:xfrm>
        </p:spPr>
        <p:txBody>
          <a:bodyPr/>
          <a:lstStyle/>
          <a:p>
            <a:r>
              <a:rPr lang="en-GB" dirty="0"/>
              <a:t>Session 2</a:t>
            </a:r>
          </a:p>
        </p:txBody>
      </p:sp>
      <p:sp>
        <p:nvSpPr>
          <p:cNvPr id="3" name="Subtitle 2"/>
          <p:cNvSpPr>
            <a:spLocks noGrp="1"/>
          </p:cNvSpPr>
          <p:nvPr>
            <p:ph type="subTitle" idx="1"/>
          </p:nvPr>
        </p:nvSpPr>
        <p:spPr/>
        <p:txBody>
          <a:bodyPr/>
          <a:lstStyle/>
          <a:p>
            <a:r>
              <a:rPr lang="en-US" dirty="0"/>
              <a:t>A critical exploration of the role of the Youth Worker as an educator who is interested in the learning and lives of young people.</a:t>
            </a:r>
            <a:endParaRPr lang="en-GB" dirty="0"/>
          </a:p>
          <a:p>
            <a:endParaRPr lang="en-GB" dirty="0"/>
          </a:p>
        </p:txBody>
      </p:sp>
    </p:spTree>
    <p:extLst>
      <p:ext uri="{BB962C8B-B14F-4D97-AF65-F5344CB8AC3E}">
        <p14:creationId xmlns:p14="http://schemas.microsoft.com/office/powerpoint/2010/main" val="4114514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youth work developed?</a:t>
            </a:r>
          </a:p>
        </p:txBody>
      </p:sp>
      <p:sp>
        <p:nvSpPr>
          <p:cNvPr id="3" name="Content Placeholder 2"/>
          <p:cNvSpPr>
            <a:spLocks noGrp="1"/>
          </p:cNvSpPr>
          <p:nvPr>
            <p:ph idx="1"/>
          </p:nvPr>
        </p:nvSpPr>
        <p:spPr/>
        <p:txBody>
          <a:bodyPr/>
          <a:lstStyle/>
          <a:p>
            <a:endParaRPr lang="en-US" dirty="0"/>
          </a:p>
          <a:p>
            <a:endParaRPr lang="en-US" dirty="0"/>
          </a:p>
          <a:p>
            <a:r>
              <a:rPr lang="en-US" dirty="0"/>
              <a:t>An 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Strategy for Youth Work</a:t>
            </a:r>
          </a:p>
        </p:txBody>
      </p:sp>
      <p:sp>
        <p:nvSpPr>
          <p:cNvPr id="3" name="Content Placeholder 2"/>
          <p:cNvSpPr>
            <a:spLocks noGrp="1"/>
          </p:cNvSpPr>
          <p:nvPr>
            <p:ph idx="1"/>
          </p:nvPr>
        </p:nvSpPr>
        <p:spPr/>
        <p:txBody>
          <a:bodyPr>
            <a:normAutofit fontScale="92500" lnSpcReduction="20000"/>
          </a:bodyPr>
          <a:lstStyle/>
          <a:p>
            <a:r>
              <a:rPr lang="en-GB" dirty="0"/>
              <a:t>Our vision for the future will be achieved by focusing our efforts across the following five aims. </a:t>
            </a:r>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lnSpcReduction="10000"/>
          </a:bodyPr>
          <a:lstStyle/>
          <a:p>
            <a:r>
              <a:rPr lang="en-GB" dirty="0"/>
              <a:t>Youth work is a form of professional practice with young people that can be carried out by individuals and organisations in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fontScale="92500" lnSpcReduction="10000"/>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1085953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endParaRPr lang="en-GB" dirty="0"/>
          </a:p>
          <a:p>
            <a:r>
              <a:rPr lang="en-GB" dirty="0"/>
              <a:t>On a piece of paper write your own definition of what the key purpose of youth work is.</a:t>
            </a:r>
          </a:p>
          <a:p>
            <a:endParaRPr lang="en-GB" dirty="0"/>
          </a:p>
          <a:p>
            <a:r>
              <a:rPr lang="en-GB" dirty="0"/>
              <a:t>If you are comfortable with this, in the comments box in Teams write down your definition.</a:t>
            </a:r>
          </a:p>
          <a:p>
            <a:endParaRPr lang="en-GB" dirty="0"/>
          </a:p>
          <a:p>
            <a:r>
              <a:rPr lang="en-GB" dirty="0"/>
              <a:t>If you are comfortable, be prepared to read out someone else’s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fontScale="92500"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 (Welsh Government, Davies, </a:t>
            </a:r>
            <a:r>
              <a:rPr lang="en-GB" dirty="0" err="1"/>
              <a:t>Jeffs</a:t>
            </a:r>
            <a:r>
              <a:rPr lang="en-GB" dirty="0"/>
              <a:t> and Smith, Young).</a:t>
            </a:r>
          </a:p>
          <a:p>
            <a:pPr marL="114300" indent="0">
              <a:buNone/>
            </a:pPr>
            <a:endParaRPr lang="en-GB" dirty="0"/>
          </a:p>
          <a:p>
            <a:r>
              <a:rPr lang="en-GB" dirty="0"/>
              <a:t>It is possible to make a distinction between the policy of youth work in England and Wales over the last 25 to 30 years.  The division has increased in terms of policy in recent years, although perhaps not so much in terms of practice. </a:t>
            </a:r>
          </a:p>
        </p:txBody>
      </p:sp>
    </p:spTree>
    <p:extLst>
      <p:ext uri="{BB962C8B-B14F-4D97-AF65-F5344CB8AC3E}">
        <p14:creationId xmlns:p14="http://schemas.microsoft.com/office/powerpoint/2010/main" val="2236009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I really did not like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holiday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 my most 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normAutofit lnSpcReduction="10000"/>
          </a:bodyPr>
          <a:lstStyle/>
          <a:p>
            <a:r>
              <a:rPr lang="en-US" sz="2400" dirty="0"/>
              <a:t>National Occupational Standards for Youth Work </a:t>
            </a:r>
          </a:p>
          <a:p>
            <a:pPr marL="0" indent="0">
              <a:buNone/>
            </a:pPr>
            <a:endParaRPr lang="en-US" dirty="0"/>
          </a:p>
          <a:p>
            <a:pPr marL="0" indent="0">
              <a:buNone/>
            </a:pPr>
            <a:r>
              <a:rPr lang="en-US" dirty="0"/>
              <a:t>Enable young people to develop holistically, working with them to facilitate their personal, social and educational development, to enable them to develop their voice, influence and place in society and to reach their full potential.</a:t>
            </a:r>
          </a:p>
          <a:p>
            <a:endParaRPr lang="en-US" dirty="0"/>
          </a:p>
          <a:p>
            <a:pPr marL="0" indent="0" algn="r">
              <a:buNone/>
            </a:pPr>
            <a:r>
              <a:rPr lang="en-US" dirty="0"/>
              <a:t>(Community Learning and Development Scotland, 2019)</a:t>
            </a:r>
          </a:p>
          <a:p>
            <a:endParaRPr lang="en-US" dirty="0"/>
          </a:p>
        </p:txBody>
      </p:sp>
    </p:spTree>
    <p:extLst>
      <p:ext uri="{BB962C8B-B14F-4D97-AF65-F5344CB8AC3E}">
        <p14:creationId xmlns:p14="http://schemas.microsoft.com/office/powerpoint/2010/main" val="551122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endParaRPr lang="en-US" sz="4800" dirty="0"/>
          </a:p>
          <a:p>
            <a:pPr marL="0" indent="0">
              <a:buNone/>
            </a:pPr>
            <a:r>
              <a:rPr lang="en-US" sz="4800" dirty="0"/>
              <a:t>Effective youth workers needed three things: good listening skills, a good sense of humour and eternal patience.</a:t>
            </a:r>
          </a:p>
          <a:p>
            <a:endParaRPr lang="en-US" sz="4800"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2693898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verbally and in the Teams text box.</a:t>
            </a:r>
          </a:p>
        </p:txBody>
      </p:sp>
    </p:spTree>
    <p:extLst>
      <p:ext uri="{BB962C8B-B14F-4D97-AF65-F5344CB8AC3E}">
        <p14:creationId xmlns:p14="http://schemas.microsoft.com/office/powerpoint/2010/main" val="1632693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a:t>Principles, Purposes &amp;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a:t>What informs the youth work role?</a:t>
            </a:r>
          </a:p>
          <a:p>
            <a:endParaRPr lang="en-US" dirty="0"/>
          </a:p>
          <a:p>
            <a:r>
              <a:rPr lang="en-US" dirty="0"/>
              <a:t>How do youth workers know about the principles and values of their profession?</a:t>
            </a:r>
          </a:p>
          <a:p>
            <a:endParaRPr lang="en-US" dirty="0"/>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Discuss in detail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in Wales </a:t>
            </a:r>
          </a:p>
        </p:txBody>
      </p:sp>
      <p:sp>
        <p:nvSpPr>
          <p:cNvPr id="3" name="Content Placeholder 2"/>
          <p:cNvSpPr>
            <a:spLocks noGrp="1"/>
          </p:cNvSpPr>
          <p:nvPr>
            <p:ph sz="half" idx="1"/>
          </p:nvPr>
        </p:nvSpPr>
        <p:spPr/>
        <p:txBody>
          <a:bodyPr/>
          <a:lstStyle/>
          <a:p>
            <a:r>
              <a:rPr lang="en-GB" dirty="0">
                <a:hlinkClick r:id="rId2"/>
              </a:rPr>
              <a:t>https://www.cwvys.org.uk/wp-content/uploads/2019/04/YOUTH-WORK-IN-WALES-PRINCIPLES-AND-PURPOSES.pdf</a:t>
            </a:r>
            <a:r>
              <a:rPr lang="en-GB" dirty="0"/>
              <a:t> </a:t>
            </a:r>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Values in Youth Work</a:t>
            </a:r>
          </a:p>
        </p:txBody>
      </p:sp>
      <p:sp>
        <p:nvSpPr>
          <p:cNvPr id="6" name="Content Placeholder 5"/>
          <p:cNvSpPr>
            <a:spLocks noGrp="1"/>
          </p:cNvSpPr>
          <p:nvPr>
            <p:ph idx="1"/>
          </p:nvPr>
        </p:nvSpPr>
        <p:spPr>
          <a:xfrm>
            <a:off x="838200" y="1294015"/>
            <a:ext cx="10515600" cy="4768153"/>
          </a:xfrm>
        </p:spPr>
        <p:txBody>
          <a:bodyPr>
            <a:normAutofit/>
          </a:bodyPr>
          <a:lstStyle/>
          <a:p>
            <a:r>
              <a:rPr lang="en-GB" dirty="0"/>
              <a:t>According to the National Youth Agency (1997, pp. 6-7 </a:t>
            </a:r>
            <a:r>
              <a:rPr lang="en-GB" i="1" dirty="0"/>
              <a:t>cited in</a:t>
            </a:r>
            <a:r>
              <a:rPr lang="en-GB" dirty="0"/>
              <a:t> Banks 1999, p.10) distinguishable values, which underlie youth and community work are:</a:t>
            </a:r>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Youth Work – National Occupational Standards</a:t>
            </a:r>
          </a:p>
        </p:txBody>
      </p:sp>
      <p:sp>
        <p:nvSpPr>
          <p:cNvPr id="3" name="Content Placeholder 2"/>
          <p:cNvSpPr>
            <a:spLocks noGrp="1"/>
          </p:cNvSpPr>
          <p:nvPr>
            <p:ph sz="half" idx="1"/>
          </p:nvPr>
        </p:nvSpPr>
        <p:spPr/>
        <p:txBody>
          <a:bodyPr/>
          <a:lstStyle/>
          <a:p>
            <a:r>
              <a:rPr lang="en-GB" dirty="0">
                <a:hlinkClick r:id="rId2"/>
              </a:rPr>
              <a:t>https://cldstandardscouncil.org.uk/wp-content/uploads/FunctionalMap20190326.pdf</a:t>
            </a:r>
            <a:r>
              <a:rPr lang="en-GB" dirty="0"/>
              <a:t> </a:t>
            </a:r>
          </a:p>
        </p:txBody>
      </p:sp>
      <p:sp>
        <p:nvSpPr>
          <p:cNvPr id="4" name="Content Placeholder 3"/>
          <p:cNvSpPr>
            <a:spLocks noGrp="1"/>
          </p:cNvSpPr>
          <p:nvPr>
            <p:ph sz="half" idx="2"/>
          </p:nvPr>
        </p:nvSpPr>
        <p:spPr/>
        <p:txBody>
          <a:bodyPr/>
          <a:lstStyle/>
          <a:p>
            <a:r>
              <a:rPr lang="en-GB" dirty="0"/>
              <a:t>This link illustrates how the national occupational standards link with effective youth work behaviours. </a:t>
            </a:r>
          </a:p>
        </p:txBody>
      </p:sp>
    </p:spTree>
    <p:extLst>
      <p:ext uri="{BB962C8B-B14F-4D97-AF65-F5344CB8AC3E}">
        <p14:creationId xmlns:p14="http://schemas.microsoft.com/office/powerpoint/2010/main" val="1100593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for Youth Work</a:t>
            </a:r>
          </a:p>
        </p:txBody>
      </p:sp>
      <p:sp>
        <p:nvSpPr>
          <p:cNvPr id="3" name="Content Placeholder 2"/>
          <p:cNvSpPr>
            <a:spLocks noGrp="1"/>
          </p:cNvSpPr>
          <p:nvPr>
            <p:ph sz="half" idx="1"/>
          </p:nvPr>
        </p:nvSpPr>
        <p:spPr/>
        <p:txBody>
          <a:bodyPr/>
          <a:lstStyle/>
          <a:p>
            <a:r>
              <a:rPr lang="en-GB" dirty="0"/>
              <a:t>Summary </a:t>
            </a:r>
          </a:p>
          <a:p>
            <a:r>
              <a:rPr lang="en-GB" dirty="0"/>
              <a:t>Functional Map</a:t>
            </a:r>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Centrality of Values to Youth Work</a:t>
            </a:r>
          </a:p>
        </p:txBody>
      </p:sp>
      <p:sp>
        <p:nvSpPr>
          <p:cNvPr id="6" name="Content Placeholder 5"/>
          <p:cNvSpPr>
            <a:spLocks noGrp="1"/>
          </p:cNvSpPr>
          <p:nvPr>
            <p:ph idx="1"/>
          </p:nvPr>
        </p:nvSpPr>
        <p:spPr/>
        <p:txBody>
          <a:bodyPr>
            <a:normAutofit fontScale="92500" lnSpcReduction="10000"/>
          </a:bodyPr>
          <a:lstStyle/>
          <a:p>
            <a:pPr marL="0" indent="0">
              <a:buNone/>
            </a:pPr>
            <a:r>
              <a:rPr lang="en-GB" dirty="0"/>
              <a:t>Values are at the core of Youth Work, a suite of values has been agreed which distinguishes youth work from other, sometimes related activities involving young people. </a:t>
            </a:r>
          </a:p>
          <a:p>
            <a:pPr marL="0" indent="0">
              <a:buNone/>
            </a:pPr>
            <a:r>
              <a:rPr lang="en-GB" dirty="0"/>
              <a:t>These values are at the core of the work undertaken within youth work and underpin the standards; recognising that at the heart of all youth work is a young person led approach. </a:t>
            </a:r>
          </a:p>
          <a:p>
            <a:pPr marL="0" indent="0">
              <a:buNone/>
            </a:pPr>
            <a:r>
              <a:rPr lang="en-GB" dirty="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p>
        </p:txBody>
      </p:sp>
    </p:spTree>
    <p:extLst>
      <p:ext uri="{BB962C8B-B14F-4D97-AF65-F5344CB8AC3E}">
        <p14:creationId xmlns:p14="http://schemas.microsoft.com/office/powerpoint/2010/main" val="1920771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Value of Participation and Active Involvement</a:t>
            </a:r>
          </a:p>
        </p:txBody>
      </p:sp>
      <p:sp>
        <p:nvSpPr>
          <p:cNvPr id="3" name="Content Placeholder 2"/>
          <p:cNvSpPr>
            <a:spLocks noGrp="1"/>
          </p:cNvSpPr>
          <p:nvPr>
            <p:ph idx="1"/>
          </p:nvPr>
        </p:nvSpPr>
        <p:spPr/>
        <p:txBody>
          <a:bodyPr>
            <a:normAutofit lnSpcReduction="10000"/>
          </a:bodyPr>
          <a:lstStyle/>
          <a:p>
            <a:pPr lvl="1"/>
            <a:r>
              <a:rPr lang="en-GB" dirty="0"/>
              <a:t>Young people choose to be involved, not least because they want to relax, meet friends, make new relationships, to have fun, and to find support, </a:t>
            </a:r>
          </a:p>
          <a:p>
            <a:pPr lvl="1"/>
            <a:endParaRPr lang="en-GB" dirty="0"/>
          </a:p>
          <a:p>
            <a:pPr lvl="1"/>
            <a:r>
              <a:rPr lang="en-GB" dirty="0"/>
              <a:t>The work starts from where young people are in relation to their own values, views and principles, as well as their own personal and social space, </a:t>
            </a:r>
          </a:p>
          <a:p>
            <a:pPr lvl="1"/>
            <a:endParaRPr lang="en-GB" dirty="0"/>
          </a:p>
          <a:p>
            <a:pPr lvl="1"/>
            <a:r>
              <a:rPr lang="en-GB"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3110133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Equity, Diversity and Inclusion</a:t>
            </a:r>
          </a:p>
        </p:txBody>
      </p:sp>
      <p:sp>
        <p:nvSpPr>
          <p:cNvPr id="3" name="Content Placeholder 2"/>
          <p:cNvSpPr>
            <a:spLocks noGrp="1"/>
          </p:cNvSpPr>
          <p:nvPr>
            <p:ph idx="1"/>
          </p:nvPr>
        </p:nvSpPr>
        <p:spPr/>
        <p:txBody>
          <a:bodyPr>
            <a:normAutofit fontScale="92500" lnSpcReduction="10000"/>
          </a:bodyPr>
          <a:lstStyle/>
          <a:p>
            <a:r>
              <a:rPr lang="en-GB" dirty="0"/>
              <a:t>It treats young people with respect, valuing each individual and their differences, and promoting the acceptance and understanding of others, whilst challenging oppressive behaviour and ideas.</a:t>
            </a:r>
          </a:p>
          <a:p>
            <a:pPr marL="0" indent="0">
              <a:buNone/>
            </a:pPr>
            <a:endParaRPr lang="en-GB" dirty="0"/>
          </a:p>
          <a:p>
            <a:r>
              <a:rPr lang="en-GB" dirty="0"/>
              <a:t>It respects and values individual differences by supporting and strengthening young people’s belief in themselves, and their capacity to grow and to change through a supportive group environment. </a:t>
            </a:r>
          </a:p>
          <a:p>
            <a:pPr marL="0" indent="0">
              <a:buNone/>
            </a:pPr>
            <a:endParaRPr lang="en-GB" dirty="0"/>
          </a:p>
          <a:p>
            <a:r>
              <a:rPr lang="en-GB" dirty="0"/>
              <a:t>It is underpinned by the principles of equity, diversity and interdependence.</a:t>
            </a:r>
          </a:p>
        </p:txBody>
      </p:sp>
    </p:spTree>
    <p:extLst>
      <p:ext uri="{BB962C8B-B14F-4D97-AF65-F5344CB8AC3E}">
        <p14:creationId xmlns:p14="http://schemas.microsoft.com/office/powerpoint/2010/main" val="42577198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Partnership with Young People and others</a:t>
            </a:r>
          </a:p>
        </p:txBody>
      </p:sp>
      <p:sp>
        <p:nvSpPr>
          <p:cNvPr id="3" name="Content Placeholder 2"/>
          <p:cNvSpPr>
            <a:spLocks noGrp="1"/>
          </p:cNvSpPr>
          <p:nvPr>
            <p:ph idx="1"/>
          </p:nvPr>
        </p:nvSpPr>
        <p:spPr/>
        <p:txBody>
          <a:bodyPr>
            <a:normAutofit fontScale="850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a:p>
          <a:p>
            <a:r>
              <a:rPr lang="en-GB" dirty="0"/>
              <a:t>It works in partnership with young people and other agencies which contribute to young people’s social, educational and personal development, </a:t>
            </a:r>
          </a:p>
          <a:p>
            <a:pPr marL="0" indent="0">
              <a:buNone/>
            </a:pPr>
            <a:endParaRPr lang="en-GB" dirty="0"/>
          </a:p>
          <a:p>
            <a:r>
              <a:rPr lang="en-GB" dirty="0"/>
              <a:t>It recognises the young person as a partner in a learning process, complementing formal education, promoting their access to learning opportunities which enable them to fulfil their potential, </a:t>
            </a:r>
          </a:p>
        </p:txBody>
      </p:sp>
    </p:spTree>
    <p:extLst>
      <p:ext uri="{BB962C8B-B14F-4D97-AF65-F5344CB8AC3E}">
        <p14:creationId xmlns:p14="http://schemas.microsoft.com/office/powerpoint/2010/main" val="1162191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Value of Personal, Social and Political Development</a:t>
            </a:r>
          </a:p>
        </p:txBody>
      </p:sp>
      <p:sp>
        <p:nvSpPr>
          <p:cNvPr id="3" name="Content Placeholder 2"/>
          <p:cNvSpPr>
            <a:spLocks noGrp="1"/>
          </p:cNvSpPr>
          <p:nvPr>
            <p:ph idx="1"/>
          </p:nvPr>
        </p:nvSpPr>
        <p:spPr/>
        <p:txBody>
          <a:bodyPr>
            <a:normAutofit fontScale="92500"/>
          </a:bodyPr>
          <a:lstStyle/>
          <a:p>
            <a:r>
              <a:rPr lang="en-GB" dirty="0"/>
              <a:t>It is concerned with how young people feel, and not just with what they know and can do.</a:t>
            </a:r>
          </a:p>
          <a:p>
            <a:endParaRPr lang="en-GB" dirty="0"/>
          </a:p>
          <a:p>
            <a:r>
              <a:rPr lang="en-GB" dirty="0"/>
              <a:t>It is concerned with facilitating and empowering the voice of young people, encouraging and enabling them to influence the environment in which they live. </a:t>
            </a:r>
          </a:p>
          <a:p>
            <a:endParaRPr lang="en-GB" dirty="0"/>
          </a:p>
          <a:p>
            <a:r>
              <a:rPr lang="en-GB" dirty="0"/>
              <a:t>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706477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endParaRPr lang="en-US" dirty="0"/>
          </a:p>
          <a:p>
            <a:pPr marL="0" indent="0">
              <a:buNone/>
            </a:pPr>
            <a:r>
              <a:rPr lang="en-US" dirty="0"/>
              <a:t>1. Occupational intervention;</a:t>
            </a:r>
          </a:p>
          <a:p>
            <a:pPr marL="0" indent="0">
              <a:buNone/>
            </a:pPr>
            <a:r>
              <a:rPr lang="en-US" dirty="0"/>
              <a:t>2. Responsibility for young people;</a:t>
            </a:r>
          </a:p>
          <a:p>
            <a:pPr marL="0" indent="0">
              <a:buNone/>
            </a:pPr>
            <a:r>
              <a:rPr lang="en-US" dirty="0"/>
              <a:t>3. Responsibility to colleagues; </a:t>
            </a:r>
          </a:p>
          <a:p>
            <a:pPr marL="0" indent="0">
              <a:buNone/>
            </a:pPr>
            <a:r>
              <a:rPr lang="en-US" dirty="0"/>
              <a:t>4. Responsibility to employers;</a:t>
            </a:r>
          </a:p>
          <a:p>
            <a:pPr marL="0" indent="0">
              <a:buNone/>
            </a:pPr>
            <a:r>
              <a:rPr lang="en-US" dirty="0"/>
              <a:t>5.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940525" y="1939636"/>
            <a:ext cx="9353005" cy="4461164"/>
          </a:xfrm>
        </p:spPr>
        <p:txBody>
          <a:bodyPr/>
          <a:lstStyle/>
          <a:p>
            <a:r>
              <a:rPr lang="en-GB" dirty="0"/>
              <a:t>There is a systematic process for identifying and meeting the needs of young people and their communities. They are based and underpinned on several theories.</a:t>
            </a:r>
          </a:p>
          <a:p>
            <a:pPr marL="0" indent="0">
              <a:buNone/>
            </a:pPr>
            <a:endParaRPr lang="en-GB" dirty="0"/>
          </a:p>
          <a:p>
            <a:r>
              <a:rPr lang="en-GB" dirty="0"/>
              <a:t>The following part of the session is based upon the NAOMIE framework which are</a:t>
            </a:r>
          </a:p>
          <a:p>
            <a:pPr marL="0" indent="0">
              <a:buNone/>
            </a:pPr>
            <a:endParaRPr lang="en-GB" dirty="0"/>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650891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normAutofit fontScale="92500" lnSpcReduction="10000"/>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4257078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a:t>Needs</a:t>
            </a: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85000" lnSpcReduction="20000"/>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endParaRPr lang="en-GB" dirty="0"/>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3041452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4616395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a:t>Method</a:t>
            </a:r>
          </a:p>
          <a:p>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lnSpcReduction="10000"/>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endParaRPr lang="en-GB" dirty="0"/>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85000" lnSpcReduction="20000"/>
          </a:bodyPr>
          <a:lstStyle/>
          <a:p>
            <a:r>
              <a:rPr lang="en-GB" b="1" dirty="0"/>
              <a:t>Indicators</a:t>
            </a:r>
          </a:p>
          <a:p>
            <a:pPr marL="0" indent="0">
              <a:buNone/>
            </a:pPr>
            <a:endParaRPr lang="en-GB" b="1" dirty="0"/>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lnSpcReduction="10000"/>
          </a:bodyPr>
          <a:lstStyle/>
          <a:p>
            <a:r>
              <a:rPr lang="en-GB" dirty="0"/>
              <a:t>Summary Evaluation (at the end)</a:t>
            </a:r>
          </a:p>
          <a:p>
            <a:endParaRPr lang="en-GB" dirty="0"/>
          </a:p>
          <a:p>
            <a:pPr lvl="1"/>
            <a:r>
              <a:rPr lang="en-GB" dirty="0"/>
              <a:t>What did the children/ young people get from the holiday?</a:t>
            </a:r>
          </a:p>
          <a:p>
            <a:pPr lvl="1"/>
            <a:endParaRPr lang="en-GB" dirty="0"/>
          </a:p>
          <a:p>
            <a:pPr lvl="1"/>
            <a:r>
              <a:rPr lang="en-GB" dirty="0"/>
              <a:t>Did it go to plan?</a:t>
            </a:r>
          </a:p>
          <a:p>
            <a:pPr lvl="1"/>
            <a:endParaRPr lang="en-GB" dirty="0"/>
          </a:p>
          <a:p>
            <a:pPr lvl="1"/>
            <a:r>
              <a:rPr lang="en-GB" dirty="0"/>
              <a:t>Good bits, bad bits, points to look out for if done again?</a:t>
            </a:r>
          </a:p>
          <a:p>
            <a:pPr lvl="1"/>
            <a:endParaRPr lang="en-GB" dirty="0"/>
          </a:p>
          <a:p>
            <a:pPr lvl="1"/>
            <a:r>
              <a:rPr lang="en-GB" dirty="0"/>
              <a:t>What has each of us achieved and learned?</a:t>
            </a:r>
          </a:p>
        </p:txBody>
      </p:sp>
    </p:spTree>
    <p:extLst>
      <p:ext uri="{BB962C8B-B14F-4D97-AF65-F5344CB8AC3E}">
        <p14:creationId xmlns:p14="http://schemas.microsoft.com/office/powerpoint/2010/main" val="5387600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7647492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p>
        </p:txBody>
      </p:sp>
      <p:sp>
        <p:nvSpPr>
          <p:cNvPr id="3" name="Content Placeholder 2"/>
          <p:cNvSpPr>
            <a:spLocks noGrp="1"/>
          </p:cNvSpPr>
          <p:nvPr>
            <p:ph idx="1"/>
          </p:nvPr>
        </p:nvSpPr>
        <p:spPr/>
        <p:txBody>
          <a:bodyPr>
            <a:normAutofit fontScale="92500" lnSpcReduction="20000"/>
          </a:bodyPr>
          <a:lstStyle/>
          <a:p>
            <a:r>
              <a:rPr lang="en-GB" dirty="0"/>
              <a:t>Prepare your own systematic process for planning which is based on the NAOMIE framework - that has already been explained to you during today’s lecture.</a:t>
            </a:r>
          </a:p>
          <a:p>
            <a:endParaRPr lang="en-GB" dirty="0"/>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25499974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Arrangements for Directed Study</a:t>
            </a:r>
          </a:p>
        </p:txBody>
      </p:sp>
      <p:sp>
        <p:nvSpPr>
          <p:cNvPr id="3" name="Content Placeholder 2"/>
          <p:cNvSpPr>
            <a:spLocks noGrp="1"/>
          </p:cNvSpPr>
          <p:nvPr>
            <p:ph idx="1"/>
          </p:nvPr>
        </p:nvSpPr>
        <p:spPr/>
        <p:txBody>
          <a:bodyPr/>
          <a:lstStyle/>
          <a:p>
            <a:r>
              <a:rPr lang="en-GB" b="1" dirty="0"/>
              <a:t>Individual Task </a:t>
            </a:r>
            <a:r>
              <a:rPr lang="en-GB" dirty="0"/>
              <a:t>- Use the reminder of today familiarising yourself with the process of NAOMIE.</a:t>
            </a:r>
          </a:p>
          <a:p>
            <a:endParaRPr lang="en-GB" dirty="0"/>
          </a:p>
          <a:p>
            <a:r>
              <a:rPr lang="en-GB" dirty="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3083</Words>
  <Application>Microsoft Office PowerPoint</Application>
  <PresentationFormat>Widescreen</PresentationFormat>
  <Paragraphs>275</Paragraphs>
  <Slides>40</Slides>
  <Notes>1</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40</vt:i4>
      </vt:variant>
    </vt:vector>
  </HeadingPairs>
  <TitlesOfParts>
    <vt:vector size="51"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Session 2</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2025-10-06T11:17:43Z</dcterms:modified>
</cp:coreProperties>
</file>