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7" r:id="rId5"/>
    <p:sldId id="276" r:id="rId6"/>
    <p:sldId id="277" r:id="rId7"/>
    <p:sldId id="266" r:id="rId8"/>
    <p:sldId id="268" r:id="rId9"/>
    <p:sldId id="271" r:id="rId10"/>
    <p:sldId id="272" r:id="rId11"/>
    <p:sldId id="273" r:id="rId12"/>
    <p:sldId id="270" r:id="rId13"/>
    <p:sldId id="274" r:id="rId14"/>
    <p:sldId id="275" r:id="rId15"/>
    <p:sldId id="259" r:id="rId16"/>
    <p:sldId id="264" r:id="rId17"/>
    <p:sldId id="27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58" d="100"/>
          <a:sy n="58" d="100"/>
        </p:scale>
        <p:origin x="7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t&amp;rct=j&amp;q=&amp;esrc=s&amp;source=web&amp;cd=1&amp;ved=0ahUKEwjD28XQ45jXAhWFKFAKHfv3C_0QFggsMAA&amp;url=http://opus.bath.ac.uk/31426/1/Anti_Oppressive_Social_Work_Research.pdf&amp;usg=AOvVaw2N1jIHdGn9e1I51qVUjLNS" TargetMode="External"/><Relationship Id="rId2" Type="http://schemas.openxmlformats.org/officeDocument/2006/relationships/hyperlink" Target="http://www.pearsonportfolio.co.uk/teaching/reflection-and-reflective-practi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pen.edu/openlearncreate/mod/oucontent/view.php?id=55164&amp;section=6.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E3567-FA58-4298-96BF-8AC3628F9B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Sjsi5022 The reflective practitioner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227B7D-5F78-4174-BF2F-B96237F11A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annie hall 1601300</a:t>
            </a:r>
          </a:p>
        </p:txBody>
      </p:sp>
    </p:spTree>
    <p:extLst>
      <p:ext uri="{BB962C8B-B14F-4D97-AF65-F5344CB8AC3E}">
        <p14:creationId xmlns:p14="http://schemas.microsoft.com/office/powerpoint/2010/main" val="580624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ABCA5-87E9-439F-8CC6-22D33A44F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E8D96-8B1D-4AAF-B0E3-E6C729A96FC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400" i="1" dirty="0"/>
              <a:t>critically discuss reflective practice for professional</a:t>
            </a:r>
            <a:r>
              <a:rPr lang="en-GB" sz="2400" b="1" i="1" dirty="0"/>
              <a:t> </a:t>
            </a:r>
            <a:r>
              <a:rPr lang="en-GB" sz="2400" i="1" dirty="0"/>
              <a:t>and organisational</a:t>
            </a:r>
            <a:r>
              <a:rPr lang="en-GB" sz="2400" b="1" i="1" dirty="0"/>
              <a:t> </a:t>
            </a:r>
            <a:r>
              <a:rPr lang="en-GB" sz="2400" i="1" dirty="0"/>
              <a:t>development. Refer to your role as a student or in the workplace.</a:t>
            </a:r>
          </a:p>
          <a:p>
            <a:pPr marL="0" indent="0">
              <a:buNone/>
            </a:pPr>
            <a:r>
              <a:rPr lang="en-GB" sz="2400" i="1" dirty="0"/>
              <a:t>	using THE gibbs’ (</a:t>
            </a:r>
            <a:r>
              <a:rPr lang="en-GB" sz="2400" dirty="0"/>
              <a:t>1988 </a:t>
            </a:r>
            <a:r>
              <a:rPr lang="en-GB" sz="2400" i="1" dirty="0"/>
              <a:t>cited in </a:t>
            </a:r>
            <a:r>
              <a:rPr lang="en-GB" sz="2400" dirty="0"/>
              <a:t>Finlay, 2008</a:t>
            </a:r>
            <a:r>
              <a:rPr lang="en-GB" sz="2400" b="1" dirty="0"/>
              <a:t>) </a:t>
            </a:r>
            <a:r>
              <a:rPr lang="en-GB" sz="2400" i="1" dirty="0"/>
              <a:t>model of reflection</a:t>
            </a:r>
            <a:r>
              <a:rPr lang="en-GB" sz="2400" b="1" dirty="0"/>
              <a:t>.</a:t>
            </a:r>
            <a:r>
              <a:rPr lang="en-GB" sz="2400" i="1" dirty="0"/>
              <a:t> I will CRITICALLY REFLECT UPON SOME SITUATIONS I encountered WHILST WORKING AS A VOLUNTEER ON A HOMELESSNESS PROJECT.</a:t>
            </a:r>
          </a:p>
          <a:p>
            <a:pPr marL="0" indent="0">
              <a:buNone/>
            </a:pPr>
            <a:r>
              <a:rPr lang="en-GB" sz="2400" i="1" dirty="0"/>
              <a:t>	A discussion about and EVALUATION OF HOW GROUP REFLECTIONS WERE CONDUCTED WILL SHOW HOW THE ORGANISATION HAD BOTH OPPRESSIVE AND ANTI-OPPRESSIVE CHARACTERISTICS AND HOW THIS AFFECTED MY PROFESSIONAL DEVELOPMENT in terms of sound practice in the field of social inclusion.</a:t>
            </a:r>
          </a:p>
          <a:p>
            <a:pPr marL="0" indent="0">
              <a:buNone/>
            </a:pPr>
            <a:r>
              <a:rPr lang="en-GB" sz="2400" i="1" dirty="0"/>
              <a:t>	EXAMPLES OF OBSTRUCTIVE POLICIES AND PERSONAL ACTIONS WILL BE GIVEN TO SHOW HOW BOTH ORGANISATIONAL AND PROFESSIONAL DEVELOPMENT HAVE BEEN INFLUENCED BY WESTERN ETHICS, VALUES AND BELIEFS (Thompson, 2012). </a:t>
            </a:r>
          </a:p>
          <a:p>
            <a:pPr marL="0" indent="0">
              <a:buNone/>
            </a:pPr>
            <a:r>
              <a:rPr lang="en-GB" sz="2400" i="1" dirty="0"/>
              <a:t>	The above will be discussed from a postmodern perspective.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391592" y="6301047"/>
            <a:ext cx="5669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(Gibbs, 1988 </a:t>
            </a:r>
            <a:r>
              <a:rPr lang="en-GB" i="1" dirty="0"/>
              <a:t>cited in </a:t>
            </a:r>
            <a:r>
              <a:rPr lang="en-GB" dirty="0"/>
              <a:t>Finlay, 2008; Thompson, 2012).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5517A23-5444-4D1C-B671-58320913AF1E}"/>
              </a:ext>
            </a:extLst>
          </p:cNvPr>
          <p:cNvCxnSpPr/>
          <p:nvPr/>
        </p:nvCxnSpPr>
        <p:spPr>
          <a:xfrm>
            <a:off x="913775" y="2870791"/>
            <a:ext cx="1036445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8168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2FB3B-B260-4E1D-8A45-A151E9A50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What is critical reflection?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C7519-214E-49C1-8A3F-99E101806F1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What is reflection?</a:t>
            </a:r>
          </a:p>
          <a:p>
            <a:pPr lvl="1"/>
            <a:r>
              <a:rPr lang="en-GB" i="1" dirty="0"/>
              <a:t>‘Learning from experience in order to improve practice’ (bassot, 2016, p.2).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What is critical reflection?</a:t>
            </a:r>
          </a:p>
          <a:p>
            <a:pPr lvl="1"/>
            <a:r>
              <a:rPr lang="en-GB" i="1" dirty="0"/>
              <a:t>checking emotional responses</a:t>
            </a:r>
          </a:p>
          <a:p>
            <a:pPr lvl="1"/>
            <a:r>
              <a:rPr lang="en-GB" dirty="0"/>
              <a:t>Evaluating personal values</a:t>
            </a:r>
          </a:p>
          <a:p>
            <a:pPr lvl="1"/>
            <a:r>
              <a:rPr lang="en-GB" dirty="0"/>
              <a:t>Considering issues of power (Bassot, 2016).</a:t>
            </a:r>
          </a:p>
          <a:p>
            <a:pPr marL="457200" lvl="1" indent="0">
              <a:buNone/>
            </a:pPr>
            <a:endParaRPr lang="en-GB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AA91C7-AD1B-4D65-B442-878A438671E6}"/>
              </a:ext>
            </a:extLst>
          </p:cNvPr>
          <p:cNvSpPr txBox="1"/>
          <p:nvPr/>
        </p:nvSpPr>
        <p:spPr>
          <a:xfrm>
            <a:off x="3574473" y="6350924"/>
            <a:ext cx="4887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		(Bassot, 2016).</a:t>
            </a:r>
          </a:p>
        </p:txBody>
      </p:sp>
    </p:spTree>
    <p:extLst>
      <p:ext uri="{BB962C8B-B14F-4D97-AF65-F5344CB8AC3E}">
        <p14:creationId xmlns:p14="http://schemas.microsoft.com/office/powerpoint/2010/main" val="442612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1EF16-A463-45F5-912E-B3025E522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A0692-8CDC-4D48-BDCD-BC920CA5D56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914400" lvl="2" indent="0">
              <a:buNone/>
            </a:pPr>
            <a:endParaRPr lang="en-GB" i="1" dirty="0"/>
          </a:p>
          <a:p>
            <a:pPr algn="ctr"/>
            <a:r>
              <a:rPr lang="en-GB" dirty="0"/>
              <a:t>‘</a:t>
            </a:r>
            <a:r>
              <a:rPr lang="en-GB" b="1" dirty="0"/>
              <a:t>it encourages a </a:t>
            </a:r>
            <a:r>
              <a:rPr lang="en-GB" b="1" u="sng" dirty="0"/>
              <a:t>deeper examination </a:t>
            </a:r>
            <a:r>
              <a:rPr lang="en-GB" b="1" dirty="0"/>
              <a:t>of issues which is vital when seeking to promote </a:t>
            </a:r>
            <a:r>
              <a:rPr lang="en-GB" b="1" u="sng" dirty="0"/>
              <a:t>equality and social justice</a:t>
            </a:r>
            <a:r>
              <a:rPr lang="en-GB" b="1" dirty="0"/>
              <a:t> for clients’ </a:t>
            </a:r>
            <a:r>
              <a:rPr lang="en-GB" dirty="0"/>
              <a:t>(Bassot, 2016, p.3).</a:t>
            </a:r>
          </a:p>
          <a:p>
            <a:pPr marL="0" indent="0">
              <a:buNone/>
            </a:pPr>
            <a:r>
              <a:rPr lang="en-GB" dirty="0"/>
              <a:t>Results include:</a:t>
            </a:r>
          </a:p>
          <a:p>
            <a:r>
              <a:rPr lang="en-GB" dirty="0"/>
              <a:t> better WORKING RELATIONSHIPS </a:t>
            </a:r>
          </a:p>
          <a:p>
            <a:r>
              <a:rPr lang="en-GB" dirty="0"/>
              <a:t>sound PRACTICE (Bassot, 2016).</a:t>
            </a:r>
          </a:p>
          <a:p>
            <a:r>
              <a:rPr lang="en-GB" dirty="0"/>
              <a:t>Helps practitioners to </a:t>
            </a:r>
            <a:r>
              <a:rPr lang="en-GB" b="1" dirty="0"/>
              <a:t>challenge own assumptions</a:t>
            </a:r>
            <a:r>
              <a:rPr lang="en-GB" dirty="0"/>
              <a:t> (Bassot, 2016).</a:t>
            </a:r>
          </a:p>
          <a:p>
            <a:pPr lvl="1"/>
            <a:endParaRPr lang="en-GB" dirty="0">
              <a:highlight>
                <a:srgbClr val="FFFF00"/>
              </a:highlight>
            </a:endParaRPr>
          </a:p>
          <a:p>
            <a:pPr lvl="1"/>
            <a:endParaRPr lang="en-GB" dirty="0">
              <a:highlight>
                <a:srgbClr val="FFFF00"/>
              </a:highlight>
            </a:endParaRPr>
          </a:p>
          <a:p>
            <a:endParaRPr lang="en-GB" dirty="0">
              <a:highlight>
                <a:srgbClr val="FFFF00"/>
              </a:highlight>
            </a:endParaRPr>
          </a:p>
        </p:txBody>
      </p:sp>
      <p:cxnSp>
        <p:nvCxnSpPr>
          <p:cNvPr id="5" name="Connector: Elbow 4">
            <a:extLst>
              <a:ext uri="{FF2B5EF4-FFF2-40B4-BE49-F238E27FC236}">
                <a16:creationId xmlns:a16="http://schemas.microsoft.com/office/drawing/2014/main" id="{8B3BEC8D-AE42-499A-8D83-02CC8F13A5D8}"/>
              </a:ext>
            </a:extLst>
          </p:cNvPr>
          <p:cNvCxnSpPr>
            <a:cxnSpLocks/>
          </p:cNvCxnSpPr>
          <p:nvPr/>
        </p:nvCxnSpPr>
        <p:spPr>
          <a:xfrm rot="5400000">
            <a:off x="4862946" y="3532909"/>
            <a:ext cx="1429789" cy="134666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48E7982-3F15-45B0-A2AE-70541A796C64}"/>
              </a:ext>
            </a:extLst>
          </p:cNvPr>
          <p:cNvSpPr txBox="1"/>
          <p:nvPr/>
        </p:nvSpPr>
        <p:spPr>
          <a:xfrm>
            <a:off x="5220393" y="6334299"/>
            <a:ext cx="4522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(Bassot, 2016).</a:t>
            </a:r>
          </a:p>
        </p:txBody>
      </p:sp>
    </p:spTree>
    <p:extLst>
      <p:ext uri="{BB962C8B-B14F-4D97-AF65-F5344CB8AC3E}">
        <p14:creationId xmlns:p14="http://schemas.microsoft.com/office/powerpoint/2010/main" val="2886248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913774" y="3374967"/>
            <a:ext cx="10524539" cy="247719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practice in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Annually with members, trustees, volunteers, residents, paid staff</a:t>
            </a:r>
          </a:p>
          <a:p>
            <a:r>
              <a:rPr lang="en-GB" dirty="0"/>
              <a:t>Daily with volunteers, residents and community support worker</a:t>
            </a:r>
          </a:p>
          <a:p>
            <a:r>
              <a:rPr lang="en-GB" dirty="0"/>
              <a:t>Bi-weekly- facilitated by psychotherapist</a:t>
            </a:r>
          </a:p>
          <a:p>
            <a:pPr lvl="1"/>
            <a:r>
              <a:rPr lang="en-GB" dirty="0"/>
              <a:t>What type of group reflection? – </a:t>
            </a:r>
            <a:r>
              <a:rPr lang="en-GB" b="1" dirty="0"/>
              <a:t>‘</a:t>
            </a:r>
            <a:r>
              <a:rPr lang="en-GB" b="1" u="sng" dirty="0"/>
              <a:t>Action learning sets’ </a:t>
            </a:r>
            <a:r>
              <a:rPr lang="en-GB" dirty="0"/>
              <a:t>(bassot, 2016, p.106).</a:t>
            </a:r>
          </a:p>
          <a:p>
            <a:pPr lvl="1"/>
            <a:r>
              <a:rPr lang="en-GB" dirty="0"/>
              <a:t>Linked with </a:t>
            </a:r>
            <a:r>
              <a:rPr lang="en-GB" b="1" u="sng" dirty="0"/>
              <a:t>‘reflection-on-action’ </a:t>
            </a:r>
            <a:r>
              <a:rPr lang="en-GB" dirty="0"/>
              <a:t>(schon, 1983 </a:t>
            </a:r>
            <a:r>
              <a:rPr lang="en-GB" i="1" dirty="0"/>
              <a:t>cited in </a:t>
            </a:r>
            <a:r>
              <a:rPr lang="en-GB" dirty="0"/>
              <a:t>finlay, 2008, p.3).</a:t>
            </a:r>
          </a:p>
          <a:p>
            <a:pPr marL="457200" lvl="1" indent="0">
              <a:buNone/>
            </a:pPr>
            <a:r>
              <a:rPr lang="en-GB" dirty="0"/>
              <a:t>Key features = </a:t>
            </a:r>
            <a:r>
              <a:rPr lang="en-GB" i="1" dirty="0"/>
              <a:t>experiential,</a:t>
            </a:r>
            <a:r>
              <a:rPr lang="en-GB" dirty="0"/>
              <a:t> </a:t>
            </a:r>
            <a:r>
              <a:rPr lang="en-GB" i="1" dirty="0"/>
              <a:t>Problem solving, analysing issues, structured group support based on trust and support</a:t>
            </a:r>
          </a:p>
          <a:p>
            <a:pPr marL="457200" lvl="1" indent="0">
              <a:buNone/>
            </a:pPr>
            <a:r>
              <a:rPr lang="en-GB" dirty="0"/>
              <a:t>Benefits = </a:t>
            </a:r>
            <a:r>
              <a:rPr lang="en-GB" i="1" dirty="0"/>
              <a:t>prevents burnout, different perspectives, process emotions</a:t>
            </a:r>
            <a:r>
              <a:rPr lang="en-GB" dirty="0"/>
              <a:t> (BASSOT, 2016).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81087" y="6251171"/>
            <a:ext cx="502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(Bassot, 2016; Schon, 1983 </a:t>
            </a:r>
            <a:r>
              <a:rPr lang="en-GB" i="1" dirty="0"/>
              <a:t>cited in </a:t>
            </a:r>
            <a:r>
              <a:rPr lang="en-GB" dirty="0"/>
              <a:t>Finlay, 2008).</a:t>
            </a:r>
          </a:p>
        </p:txBody>
      </p:sp>
    </p:spTree>
    <p:extLst>
      <p:ext uri="{BB962C8B-B14F-4D97-AF65-F5344CB8AC3E}">
        <p14:creationId xmlns:p14="http://schemas.microsoft.com/office/powerpoint/2010/main" val="227308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practice in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also needed to facilitate the daily meetings, THIS MEANT:</a:t>
            </a:r>
          </a:p>
          <a:p>
            <a:r>
              <a:rPr lang="en-GB" dirty="0"/>
              <a:t>I DID NOT LEAD!</a:t>
            </a:r>
          </a:p>
          <a:p>
            <a:r>
              <a:rPr lang="en-GB" dirty="0"/>
              <a:t>ASKED VIEWS OF OTHERS AND LISTENED</a:t>
            </a:r>
          </a:p>
          <a:p>
            <a:r>
              <a:rPr lang="en-GB" dirty="0"/>
              <a:t>SET A TRUST, SUPPORTIVE ATMOSPHERE</a:t>
            </a:r>
          </a:p>
          <a:p>
            <a:r>
              <a:rPr lang="en-GB" dirty="0"/>
              <a:t>POSITIVELY CHALLENGE CONTRIBUTIONS</a:t>
            </a:r>
          </a:p>
          <a:p>
            <a:r>
              <a:rPr lang="en-GB" dirty="0"/>
              <a:t>FOR NEW MEMBERS- EXPLAIN RULES OF THE MEETING</a:t>
            </a:r>
          </a:p>
          <a:p>
            <a:r>
              <a:rPr lang="en-GB" dirty="0"/>
              <a:t>CONSIDER ETHICS AND PROFESSIONAL CONDUCT THROUGHOUT (BASSOT, 2016).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031673" y="6301047"/>
            <a:ext cx="3998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(BASSOT, 2016).</a:t>
            </a:r>
          </a:p>
        </p:txBody>
      </p:sp>
    </p:spTree>
    <p:extLst>
      <p:ext uri="{BB962C8B-B14F-4D97-AF65-F5344CB8AC3E}">
        <p14:creationId xmlns:p14="http://schemas.microsoft.com/office/powerpoint/2010/main" val="1589189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47D0A-2113-4D09-AA90-81A9806F6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for professional development</a:t>
            </a:r>
            <a:br>
              <a:rPr lang="en-GB" dirty="0"/>
            </a:br>
            <a:r>
              <a:rPr lang="en-GB" dirty="0"/>
              <a:t>how?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F8B0EE0-6D92-4CB4-9430-BFC457DDCAA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52400" y="2536427"/>
            <a:ext cx="4074320" cy="342423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FF4E496-B127-409B-A4FC-05983D417182}"/>
              </a:ext>
            </a:extLst>
          </p:cNvPr>
          <p:cNvSpPr txBox="1"/>
          <p:nvPr/>
        </p:nvSpPr>
        <p:spPr>
          <a:xfrm>
            <a:off x="4622800" y="2794000"/>
            <a:ext cx="66554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happened and how did it make me feel and think? </a:t>
            </a:r>
            <a:endParaRPr lang="en-GB" b="1" dirty="0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was good/bad about this experience?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sense did I make of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I have done anything else?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did I decide I would do next time? </a:t>
            </a:r>
            <a:r>
              <a:rPr lang="en-GB" b="1" dirty="0"/>
              <a:t>(</a:t>
            </a:r>
            <a:r>
              <a:rPr lang="en-GB" dirty="0"/>
              <a:t>Bassot, 2016</a:t>
            </a:r>
            <a:r>
              <a:rPr lang="en-GB" b="1" dirty="0"/>
              <a:t>; </a:t>
            </a:r>
            <a:r>
              <a:rPr lang="en-GB" dirty="0"/>
              <a:t>Gibbs, 1988 </a:t>
            </a:r>
            <a:r>
              <a:rPr lang="en-GB" i="1" dirty="0"/>
              <a:t>cited in </a:t>
            </a:r>
            <a:r>
              <a:rPr lang="en-GB" dirty="0"/>
              <a:t>Finlay, 2008</a:t>
            </a:r>
            <a:r>
              <a:rPr lang="en-GB" b="1" dirty="0"/>
              <a:t>).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41FD6D-3EE1-42D0-A101-16A638C74D94}"/>
              </a:ext>
            </a:extLst>
          </p:cNvPr>
          <p:cNvSpPr txBox="1"/>
          <p:nvPr/>
        </p:nvSpPr>
        <p:spPr>
          <a:xfrm>
            <a:off x="4226720" y="6401470"/>
            <a:ext cx="4735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(Bassot, 2016; Freaker, 2011; Gibbs, 1988 </a:t>
            </a:r>
            <a:r>
              <a:rPr lang="en-GB" sz="1200" i="1" dirty="0"/>
              <a:t>cited in </a:t>
            </a:r>
            <a:r>
              <a:rPr lang="en-GB" sz="1200" dirty="0"/>
              <a:t>Finlay, 2008).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975D13-9143-478E-971A-857642858A0E}"/>
              </a:ext>
            </a:extLst>
          </p:cNvPr>
          <p:cNvSpPr txBox="1"/>
          <p:nvPr/>
        </p:nvSpPr>
        <p:spPr>
          <a:xfrm>
            <a:off x="152400" y="6005398"/>
            <a:ext cx="20272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(Freaker, 2011).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210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FDBFE-BEA3-4E02-8F85-6E1CE1670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practice for professional development</a:t>
            </a:r>
            <a:br>
              <a:rPr lang="en-GB" dirty="0"/>
            </a:br>
            <a:r>
              <a:rPr lang="en-GB" dirty="0"/>
              <a:t>culture and assumptions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D291F-8145-455B-B892-EF7D5A96CD0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54400" y="2367092"/>
            <a:ext cx="7823200" cy="3424107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b="1" dirty="0"/>
              <a:t>What happened? </a:t>
            </a:r>
            <a:r>
              <a:rPr lang="en-GB" dirty="0"/>
              <a:t>- Resident accused an ex resident of stealing and said he wasn’t allowed on the property. There was a </a:t>
            </a:r>
            <a:r>
              <a:rPr lang="en-GB" b="1" u="sng" dirty="0"/>
              <a:t>culture</a:t>
            </a:r>
            <a:r>
              <a:rPr lang="en-GB" dirty="0"/>
              <a:t> of banning people so I </a:t>
            </a:r>
            <a:r>
              <a:rPr lang="en-GB" b="1" u="sng" dirty="0"/>
              <a:t>assumed</a:t>
            </a:r>
            <a:r>
              <a:rPr lang="en-GB" dirty="0"/>
              <a:t> that this was one of those cases. Current resident</a:t>
            </a:r>
            <a:r>
              <a:rPr lang="en-GB" b="1" u="sng" dirty="0"/>
              <a:t> tended to overexaggerate</a:t>
            </a:r>
            <a:r>
              <a:rPr lang="en-GB" dirty="0"/>
              <a:t> situations and take a disliking to people (bassot, 2016; Thompson, 2012).</a:t>
            </a:r>
          </a:p>
          <a:p>
            <a:r>
              <a:rPr lang="en-GB" b="1" dirty="0"/>
              <a:t>I felt</a:t>
            </a:r>
            <a:r>
              <a:rPr lang="en-GB" dirty="0"/>
              <a:t> a bit anxious, unsure and </a:t>
            </a:r>
            <a:r>
              <a:rPr lang="en-GB" b="1" dirty="0"/>
              <a:t>thought </a:t>
            </a:r>
            <a:r>
              <a:rPr lang="en-GB" dirty="0"/>
              <a:t>I would give benefit of the doubt.</a:t>
            </a:r>
            <a:endParaRPr lang="en-GB" dirty="0">
              <a:highlight>
                <a:srgbClr val="FFFF00"/>
              </a:highlight>
            </a:endParaRPr>
          </a:p>
          <a:p>
            <a:r>
              <a:rPr lang="en-GB" b="1" dirty="0"/>
              <a:t>Evaluation- </a:t>
            </a:r>
            <a:r>
              <a:rPr lang="en-GB" dirty="0"/>
              <a:t>Good? </a:t>
            </a:r>
            <a:r>
              <a:rPr lang="en-GB" u="sng" dirty="0"/>
              <a:t>I received help from ex resident. </a:t>
            </a:r>
            <a:r>
              <a:rPr lang="en-GB" dirty="0"/>
              <a:t>Bad? </a:t>
            </a:r>
            <a:r>
              <a:rPr lang="en-GB" u="sng" dirty="0"/>
              <a:t>I had undermined a resident and did not prioritise safeguarding.</a:t>
            </a:r>
            <a:endParaRPr lang="en-GB" b="1" u="sng" dirty="0"/>
          </a:p>
          <a:p>
            <a:r>
              <a:rPr lang="en-GB" b="1" dirty="0"/>
              <a:t>Analysis- </a:t>
            </a:r>
            <a:r>
              <a:rPr lang="en-GB" dirty="0"/>
              <a:t>Made me think about my role, </a:t>
            </a:r>
            <a:r>
              <a:rPr lang="en-GB" b="1" dirty="0"/>
              <a:t>safeguarding</a:t>
            </a:r>
            <a:r>
              <a:rPr lang="en-GB" dirty="0"/>
              <a:t> was the priority and I shouldn’t make </a:t>
            </a:r>
            <a:r>
              <a:rPr lang="en-GB" b="1" u="sng" dirty="0"/>
              <a:t>assumptions.</a:t>
            </a:r>
            <a:r>
              <a:rPr lang="en-GB" u="sng" dirty="0"/>
              <a:t> </a:t>
            </a:r>
            <a:endParaRPr lang="en-GB" b="1" u="sng" dirty="0"/>
          </a:p>
          <a:p>
            <a:r>
              <a:rPr lang="en-GB" dirty="0"/>
              <a:t>I Brought it up in the meeting. I apologised and we decided to make sure the door stayed shut. (Gibbs, 1988 </a:t>
            </a:r>
            <a:r>
              <a:rPr lang="en-GB" i="1" dirty="0"/>
              <a:t>cited in </a:t>
            </a:r>
            <a:r>
              <a:rPr lang="en-GB" dirty="0"/>
              <a:t>Finlay, 2008</a:t>
            </a:r>
            <a:r>
              <a:rPr lang="en-GB" b="1" dirty="0"/>
              <a:t>).</a:t>
            </a: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FA5C77-98F1-4C2D-BA51-C960A5145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27" y="1887661"/>
            <a:ext cx="3018493" cy="253687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DB5D6CB-C28B-4014-9034-B1984E9B2F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427" y="4654033"/>
            <a:ext cx="1905000" cy="1905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C43AEB-DA99-4C62-B447-A95A93F7C414}"/>
              </a:ext>
            </a:extLst>
          </p:cNvPr>
          <p:cNvSpPr txBox="1"/>
          <p:nvPr/>
        </p:nvSpPr>
        <p:spPr>
          <a:xfrm>
            <a:off x="129065" y="6528943"/>
            <a:ext cx="21652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(The Open University, no date).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FFC0AF-40F0-465F-947D-6FD459B9C49F}"/>
              </a:ext>
            </a:extLst>
          </p:cNvPr>
          <p:cNvSpPr txBox="1"/>
          <p:nvPr/>
        </p:nvSpPr>
        <p:spPr>
          <a:xfrm>
            <a:off x="241094" y="4400784"/>
            <a:ext cx="12989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(Freaker, 2011).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E709FD-1EDB-413B-9752-52399ACEB914}"/>
              </a:ext>
            </a:extLst>
          </p:cNvPr>
          <p:cNvSpPr txBox="1"/>
          <p:nvPr/>
        </p:nvSpPr>
        <p:spPr>
          <a:xfrm>
            <a:off x="2977117" y="6390443"/>
            <a:ext cx="70706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(Bassot, 2016; Freaker, 2011; Gibbs, 1988 </a:t>
            </a:r>
            <a:r>
              <a:rPr lang="en-GB" sz="1200" i="1" dirty="0"/>
              <a:t>cited in </a:t>
            </a:r>
            <a:r>
              <a:rPr lang="en-GB" sz="1200" dirty="0"/>
              <a:t>Finlay, 2008; The Open University, 2017; Thompson, 2012).</a:t>
            </a:r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3439309" y="3690851"/>
            <a:ext cx="7853382" cy="831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8866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081B5-3D54-4904-B120-DECDEFF8F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practice for Organisational development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46E0655-F7A2-44D5-A466-E5D80B4BEC2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19992" y="2365824"/>
            <a:ext cx="2194876" cy="1844670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C0D645-9310-4D8A-9E67-4A69B0532E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992" y="4687265"/>
            <a:ext cx="1905000" cy="174543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0DC208C-706A-4CD9-8967-6A630274DBD7}"/>
              </a:ext>
            </a:extLst>
          </p:cNvPr>
          <p:cNvSpPr txBox="1"/>
          <p:nvPr/>
        </p:nvSpPr>
        <p:spPr>
          <a:xfrm>
            <a:off x="542026" y="4210494"/>
            <a:ext cx="1818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(Freaker, 2011)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1506316-89CE-49EC-B0B4-2397B50AE7AC}"/>
              </a:ext>
            </a:extLst>
          </p:cNvPr>
          <p:cNvSpPr txBox="1"/>
          <p:nvPr/>
        </p:nvSpPr>
        <p:spPr>
          <a:xfrm>
            <a:off x="519992" y="6368903"/>
            <a:ext cx="20520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(The Open University, 2017).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728D340-DE04-4195-8818-6EA7E73D5F35}"/>
              </a:ext>
            </a:extLst>
          </p:cNvPr>
          <p:cNvSpPr txBox="1"/>
          <p:nvPr/>
        </p:nvSpPr>
        <p:spPr>
          <a:xfrm>
            <a:off x="3498112" y="6507402"/>
            <a:ext cx="51248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(Freaker, 2011; Gibbs, 1988 </a:t>
            </a:r>
            <a:r>
              <a:rPr lang="en-GB" sz="1200" i="1" dirty="0"/>
              <a:t>cited in </a:t>
            </a:r>
            <a:r>
              <a:rPr lang="en-GB" sz="1200" dirty="0"/>
              <a:t>Finlay, 2008; The Open University, 2017)</a:t>
            </a:r>
            <a:r>
              <a:rPr lang="en-GB" sz="1200" b="1" dirty="0"/>
              <a:t>.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6712E4-C6E5-46B6-BB7C-4C355C7F32CD}"/>
              </a:ext>
            </a:extLst>
          </p:cNvPr>
          <p:cNvSpPr txBox="1"/>
          <p:nvPr/>
        </p:nvSpPr>
        <p:spPr>
          <a:xfrm>
            <a:off x="3104707" y="2498651"/>
            <a:ext cx="801694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Service user needed to find accommodation but had </a:t>
            </a:r>
            <a:r>
              <a:rPr lang="en-GB" sz="2400" b="1" dirty="0"/>
              <a:t>no local connection</a:t>
            </a:r>
          </a:p>
          <a:p>
            <a:r>
              <a:rPr lang="en-GB" sz="2400" dirty="0"/>
              <a:t>I felt unable to help, powerless, injustice on behalf of service user</a:t>
            </a:r>
          </a:p>
          <a:p>
            <a:r>
              <a:rPr lang="en-GB" sz="2400" dirty="0"/>
              <a:t>We were able to offer a sofa bed for a week but no longer</a:t>
            </a:r>
          </a:p>
          <a:p>
            <a:r>
              <a:rPr lang="en-GB" sz="2400" dirty="0"/>
              <a:t>There is </a:t>
            </a:r>
            <a:r>
              <a:rPr lang="en-GB" sz="2400" b="1" u="sng" dirty="0"/>
              <a:t>something wrong with the system </a:t>
            </a:r>
            <a:r>
              <a:rPr lang="en-GB" sz="2400" u="sng" dirty="0"/>
              <a:t>(Thompson, 2016).</a:t>
            </a:r>
          </a:p>
          <a:p>
            <a:r>
              <a:rPr lang="en-GB" sz="2400" dirty="0"/>
              <a:t>Made sure that we arranged a future meeting</a:t>
            </a:r>
          </a:p>
          <a:p>
            <a:r>
              <a:rPr lang="en-GB" sz="2400" dirty="0"/>
              <a:t>Encourage service user to keep in touch (Gibbs, 1988 </a:t>
            </a:r>
            <a:r>
              <a:rPr lang="en-GB" sz="2400" i="1" dirty="0"/>
              <a:t>cited in </a:t>
            </a:r>
            <a:r>
              <a:rPr lang="en-GB" sz="2400" dirty="0"/>
              <a:t>Finlay, 2008</a:t>
            </a:r>
            <a:r>
              <a:rPr lang="en-GB" sz="2400" b="1" dirty="0"/>
              <a:t>).</a:t>
            </a:r>
            <a:endParaRPr lang="en-GB" sz="2400" dirty="0"/>
          </a:p>
          <a:p>
            <a:endParaRPr lang="en-GB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B315885-9D67-4A2C-A073-8F1C52B08F27}"/>
              </a:ext>
            </a:extLst>
          </p:cNvPr>
          <p:cNvCxnSpPr>
            <a:cxnSpLocks/>
          </p:cNvCxnSpPr>
          <p:nvPr/>
        </p:nvCxnSpPr>
        <p:spPr>
          <a:xfrm flipH="1">
            <a:off x="2094614" y="3593805"/>
            <a:ext cx="1903228" cy="146729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6486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1154B-83BC-4203-92D4-91EDC15DD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Oppression and western influence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BEB44-1B91-4DF3-A729-819833D7B37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Actions of the council were </a:t>
            </a:r>
            <a:r>
              <a:rPr lang="en-GB" b="1" dirty="0"/>
              <a:t>oppressive </a:t>
            </a:r>
            <a:r>
              <a:rPr lang="en-GB" dirty="0"/>
              <a:t>(Thompson, 2012).</a:t>
            </a:r>
          </a:p>
          <a:p>
            <a:r>
              <a:rPr lang="en-GB" dirty="0"/>
              <a:t>Administrative law is </a:t>
            </a:r>
            <a:r>
              <a:rPr lang="en-GB" b="1" dirty="0"/>
              <a:t>controlling</a:t>
            </a:r>
            <a:r>
              <a:rPr lang="en-GB" dirty="0"/>
              <a:t> and </a:t>
            </a:r>
            <a:r>
              <a:rPr lang="en-GB" b="1" dirty="0"/>
              <a:t>regulatory</a:t>
            </a:r>
          </a:p>
          <a:p>
            <a:r>
              <a:rPr lang="en-GB" dirty="0"/>
              <a:t>The policy making process is </a:t>
            </a:r>
            <a:r>
              <a:rPr lang="en-GB" b="1" dirty="0"/>
              <a:t>contradictory</a:t>
            </a:r>
          </a:p>
          <a:p>
            <a:pPr lvl="1"/>
            <a:r>
              <a:rPr lang="en-GB" dirty="0"/>
              <a:t>Formed of</a:t>
            </a:r>
            <a:r>
              <a:rPr lang="en-GB" b="1" dirty="0"/>
              <a:t> modernist positivist values, western values</a:t>
            </a:r>
            <a:endParaRPr lang="en-GB" dirty="0"/>
          </a:p>
          <a:p>
            <a:pPr lvl="1"/>
            <a:r>
              <a:rPr lang="en-GB" b="1" dirty="0"/>
              <a:t>Moral vs scientific truth </a:t>
            </a:r>
            <a:r>
              <a:rPr lang="en-GB" dirty="0"/>
              <a:t>(Flynn, 2006; Midgley, 1996 </a:t>
            </a:r>
            <a:r>
              <a:rPr lang="en-GB" i="1" dirty="0"/>
              <a:t>cited in </a:t>
            </a:r>
            <a:r>
              <a:rPr lang="en-GB" dirty="0"/>
              <a:t>eaglestone, 2004).</a:t>
            </a:r>
          </a:p>
          <a:p>
            <a:r>
              <a:rPr lang="en-GB" dirty="0"/>
              <a:t>Local connections is one example of </a:t>
            </a:r>
            <a:r>
              <a:rPr lang="en-GB" b="1" dirty="0"/>
              <a:t>unequal power relations</a:t>
            </a:r>
            <a:r>
              <a:rPr lang="en-GB" dirty="0"/>
              <a:t> showing how some policies impact upon social life (Douzinas, 2004).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BD2478-4595-4020-9DB8-695BC28B2A67}"/>
              </a:ext>
            </a:extLst>
          </p:cNvPr>
          <p:cNvSpPr txBox="1"/>
          <p:nvPr/>
        </p:nvSpPr>
        <p:spPr>
          <a:xfrm>
            <a:off x="3266901" y="6352277"/>
            <a:ext cx="64174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(Douzinas, 2004; Flynn, 2006; Midgley, 1996 </a:t>
            </a:r>
            <a:r>
              <a:rPr lang="en-GB" sz="1200" i="1" dirty="0"/>
              <a:t>cited in </a:t>
            </a:r>
            <a:r>
              <a:rPr lang="en-GB" sz="1200" dirty="0"/>
              <a:t>Eaglestone, 2004; Thompson, 2012).</a:t>
            </a:r>
          </a:p>
        </p:txBody>
      </p:sp>
    </p:spTree>
    <p:extLst>
      <p:ext uri="{BB962C8B-B14F-4D97-AF65-F5344CB8AC3E}">
        <p14:creationId xmlns:p14="http://schemas.microsoft.com/office/powerpoint/2010/main" val="1181811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C192E-4C18-484C-A4C8-559AC1241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were the barriers for professional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B4669-7729-48CA-97CE-72ED09753FB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sz="2200" b="1" dirty="0"/>
              <a:t>Time</a:t>
            </a:r>
            <a:r>
              <a:rPr lang="en-GB" sz="2200" dirty="0"/>
              <a:t> (to reflect)</a:t>
            </a:r>
          </a:p>
          <a:p>
            <a:pPr lvl="1"/>
            <a:r>
              <a:rPr lang="en-GB" sz="1900" dirty="0"/>
              <a:t>always busy, people coming in and out of house so…</a:t>
            </a:r>
            <a:endParaRPr lang="en-GB" sz="1600" dirty="0"/>
          </a:p>
          <a:p>
            <a:pPr lvl="1"/>
            <a:r>
              <a:rPr lang="en-GB" dirty="0"/>
              <a:t>It was hard to separate the important from urgent! (Covey, 2004 </a:t>
            </a:r>
            <a:r>
              <a:rPr lang="en-GB" i="1" dirty="0"/>
              <a:t>cited in </a:t>
            </a:r>
            <a:r>
              <a:rPr lang="en-GB" dirty="0"/>
              <a:t>Bassot, 2016).</a:t>
            </a:r>
          </a:p>
          <a:p>
            <a:pPr lvl="1"/>
            <a:r>
              <a:rPr lang="en-GB" dirty="0"/>
              <a:t>E.g. fire safety checks, sending and updating volunteer rota</a:t>
            </a:r>
          </a:p>
          <a:p>
            <a:pPr lvl="1"/>
            <a:r>
              <a:rPr lang="en-GB" dirty="0"/>
              <a:t>Planning events such as picnic in the park, faced…</a:t>
            </a:r>
            <a:r>
              <a:rPr lang="en-GB" dirty="0">
                <a:highlight>
                  <a:srgbClr val="FFFF00"/>
                </a:highlight>
              </a:rPr>
              <a:t> </a:t>
            </a:r>
          </a:p>
          <a:p>
            <a:r>
              <a:rPr lang="en-GB" b="1" dirty="0"/>
              <a:t>bureaucratic obstacles</a:t>
            </a:r>
          </a:p>
          <a:p>
            <a:pPr marL="457200" lvl="1" indent="0">
              <a:buNone/>
            </a:pPr>
            <a:r>
              <a:rPr lang="en-GB" dirty="0"/>
              <a:t>Permission to picnic – oppressive (Thompson, 2012).</a:t>
            </a:r>
          </a:p>
          <a:p>
            <a:pPr marL="0" indent="0">
              <a:buNone/>
            </a:pPr>
            <a:endParaRPr lang="en-GB" dirty="0"/>
          </a:p>
          <a:p>
            <a:pPr algn="r"/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85CFA0-59E5-4673-86FB-DFCADDFEE3F0}"/>
              </a:ext>
            </a:extLst>
          </p:cNvPr>
          <p:cNvSpPr txBox="1"/>
          <p:nvPr/>
        </p:nvSpPr>
        <p:spPr>
          <a:xfrm>
            <a:off x="3142212" y="6251171"/>
            <a:ext cx="5552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(Covey, 2004 </a:t>
            </a:r>
            <a:r>
              <a:rPr lang="en-GB" i="1" dirty="0"/>
              <a:t>cited in </a:t>
            </a:r>
            <a:r>
              <a:rPr lang="en-GB" dirty="0"/>
              <a:t>Bassot, 2016; Thompson, 2012).</a:t>
            </a:r>
          </a:p>
        </p:txBody>
      </p:sp>
    </p:spTree>
    <p:extLst>
      <p:ext uri="{BB962C8B-B14F-4D97-AF65-F5344CB8AC3E}">
        <p14:creationId xmlns:p14="http://schemas.microsoft.com/office/powerpoint/2010/main" val="3094807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3E2B0-D751-4867-A40D-3819A5CEA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development:</a:t>
            </a:r>
            <a:br>
              <a:rPr lang="en-GB" dirty="0"/>
            </a:br>
            <a:r>
              <a:rPr lang="en-GB" dirty="0"/>
              <a:t>oppressive or anti-oppressive?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96E35-A6E0-4CD9-A3F4-25A2CE92909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AGM’s- anti-oppressive because encouraged empowerment and participation which is sound practice in the field of social inclusion (Combaz and mcloughlin, 2014). </a:t>
            </a:r>
            <a:endParaRPr lang="en-GB" dirty="0">
              <a:highlight>
                <a:srgbClr val="FFFF00"/>
              </a:highlight>
            </a:endParaRPr>
          </a:p>
          <a:p>
            <a:r>
              <a:rPr lang="en-GB" dirty="0"/>
              <a:t>However, critically reflecting on meetings, there were some anti-oppressive tokenism too e.g. trustees and paid staff received agendas beforehand but volunteers and residents received them on arrival (rogers, 2012).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F8C385-5FDB-4B1F-A1B2-05910344A992}"/>
              </a:ext>
            </a:extLst>
          </p:cNvPr>
          <p:cNvSpPr txBox="1"/>
          <p:nvPr/>
        </p:nvSpPr>
        <p:spPr>
          <a:xfrm>
            <a:off x="3557847" y="6221425"/>
            <a:ext cx="4538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(Combaz and Mcloughlin, 2014; Rogers, 2012). 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1936865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9164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3E1C5-6A91-4AD3-B17D-78DCD2FFE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development:</a:t>
            </a:r>
            <a:br>
              <a:rPr lang="en-GB" dirty="0"/>
            </a:br>
            <a:r>
              <a:rPr lang="en-GB" dirty="0"/>
              <a:t>oppressive or anti-oppressive?</a:t>
            </a:r>
            <a:br>
              <a:rPr lang="en-GB" dirty="0"/>
            </a:br>
            <a:r>
              <a:rPr lang="en-GB" i="1" u="sng" dirty="0"/>
              <a:t>Tokenistic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B2667-7059-4137-9C33-07EEA0063A0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There was </a:t>
            </a:r>
            <a:r>
              <a:rPr lang="en-GB" b="1" u="sng" dirty="0"/>
              <a:t>compulsory training</a:t>
            </a:r>
            <a:r>
              <a:rPr lang="en-GB" dirty="0"/>
              <a:t>:</a:t>
            </a:r>
          </a:p>
          <a:p>
            <a:r>
              <a:rPr lang="en-GB" dirty="0"/>
              <a:t>Food and Safety Hygiene</a:t>
            </a:r>
          </a:p>
          <a:p>
            <a:r>
              <a:rPr lang="en-GB" dirty="0"/>
              <a:t>Manual Handling</a:t>
            </a:r>
          </a:p>
          <a:p>
            <a:r>
              <a:rPr lang="en-GB" dirty="0"/>
              <a:t>Safeguarding vulnerable adults (tokenism- quick online test)</a:t>
            </a:r>
          </a:p>
          <a:p>
            <a:pPr marL="0" indent="0">
              <a:buNone/>
            </a:pPr>
            <a:r>
              <a:rPr lang="en-GB" dirty="0"/>
              <a:t>…And </a:t>
            </a:r>
            <a:r>
              <a:rPr lang="en-GB" b="1" u="sng" dirty="0"/>
              <a:t>optional courses/training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Professional boundaries</a:t>
            </a:r>
          </a:p>
          <a:p>
            <a:pPr lvl="1"/>
            <a:r>
              <a:rPr lang="en-GB" dirty="0"/>
              <a:t>Dealing with aggressive behaviour</a:t>
            </a:r>
          </a:p>
          <a:p>
            <a:r>
              <a:rPr lang="en-GB" b="1" u="sng" dirty="0"/>
              <a:t>But no compulsory training on anti-discriminatory practice </a:t>
            </a:r>
            <a:r>
              <a:rPr lang="en-GB" dirty="0"/>
              <a:t>(Thompson, 2012).</a:t>
            </a:r>
          </a:p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46072" y="6284422"/>
            <a:ext cx="4472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(Thompson, 2012).</a:t>
            </a:r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58189" y="1670858"/>
            <a:ext cx="12133811" cy="24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3682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BCAF4-BF49-43ED-92C4-FF38B10B2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development:</a:t>
            </a:r>
            <a:br>
              <a:rPr lang="en-GB" dirty="0"/>
            </a:br>
            <a:r>
              <a:rPr lang="en-GB" dirty="0"/>
              <a:t>oppressive or anti-oppressive?</a:t>
            </a:r>
            <a:br>
              <a:rPr lang="en-GB" dirty="0"/>
            </a:br>
            <a:r>
              <a:rPr lang="en-GB" dirty="0"/>
              <a:t>DAILY MEETINGS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74CFE-717B-4C20-BC56-C49CBA79876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/>
              <a:t>‘People who are deemed to be mentally disordered often encounter a negative response, even to the point of outright hostility, from the community at large’ (Thompson, 2012, p.21).</a:t>
            </a:r>
            <a:endParaRPr lang="en-GB" dirty="0"/>
          </a:p>
          <a:p>
            <a:r>
              <a:rPr lang="en-GB" dirty="0"/>
              <a:t>Better Anti-discriminatory approaches should be considered as discrimination is a basis for oppression (THOMPSON, 2012, P.9).</a:t>
            </a:r>
          </a:p>
          <a:p>
            <a:r>
              <a:rPr lang="en-GB" dirty="0"/>
              <a:t>Due to a culture of </a:t>
            </a:r>
            <a:r>
              <a:rPr lang="en-GB" b="1" u="sng" dirty="0"/>
              <a:t>‘reductionism’ </a:t>
            </a:r>
            <a:r>
              <a:rPr lang="en-GB" dirty="0"/>
              <a:t>(Thompson, 2012, p.9) there was…</a:t>
            </a:r>
          </a:p>
          <a:p>
            <a:pPr lvl="1"/>
            <a:r>
              <a:rPr lang="en-GB" b="1" u="sng" dirty="0"/>
              <a:t>Culture of blame</a:t>
            </a:r>
            <a:r>
              <a:rPr lang="en-GB" dirty="0"/>
              <a:t>, so…</a:t>
            </a:r>
          </a:p>
          <a:p>
            <a:pPr lvl="2"/>
            <a:r>
              <a:rPr lang="en-GB" dirty="0"/>
              <a:t> defensive responses to suggestions of discriminatory practice</a:t>
            </a:r>
          </a:p>
          <a:p>
            <a:r>
              <a:rPr lang="en-GB" dirty="0"/>
              <a:t>Upon reflection, I sometimes acted in these ways…</a:t>
            </a:r>
          </a:p>
          <a:p>
            <a:pPr lvl="1"/>
            <a:r>
              <a:rPr lang="en-GB" dirty="0"/>
              <a:t>Smile and nod, tried to avoid certain recurring issues/opinions</a:t>
            </a:r>
          </a:p>
          <a:p>
            <a:pPr lvl="1"/>
            <a:r>
              <a:rPr lang="en-GB" dirty="0"/>
              <a:t>Lack of confidence as exposure to crude methods of teaching/learning.</a:t>
            </a:r>
          </a:p>
          <a:p>
            <a:pPr marL="457200" lvl="1" indent="0">
              <a:buNone/>
            </a:pPr>
            <a:r>
              <a:rPr lang="en-GB" b="1" dirty="0"/>
              <a:t>This seems like it was a defensive response to a situation arising from oppressive organisational practice (Thompson, 2012).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D12B63-C5D5-4C75-B78D-95AA58F55D5C}"/>
              </a:ext>
            </a:extLst>
          </p:cNvPr>
          <p:cNvSpPr txBox="1"/>
          <p:nvPr/>
        </p:nvSpPr>
        <p:spPr>
          <a:xfrm>
            <a:off x="4838007" y="6369269"/>
            <a:ext cx="3990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(Thompson, 2012).</a:t>
            </a:r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0" y="1587731"/>
            <a:ext cx="12020204" cy="16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76786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F9387-8C33-4620-9ADA-15EAB6332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90758-2D0F-4268-8A35-7C353B629B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834203"/>
          </a:xfrm>
        </p:spPr>
        <p:txBody>
          <a:bodyPr>
            <a:normAutofit fontScale="55000" lnSpcReduction="20000"/>
          </a:bodyPr>
          <a:lstStyle/>
          <a:p>
            <a:r>
              <a:rPr lang="en-GB" sz="2900" dirty="0"/>
              <a:t>Through critically reflecting upon my time at this organisation, I can see how my professional development has been impacted by not only the organisation but also structures in wider society. During the process, I considered emotions, power issues and challenged my own assumptions (</a:t>
            </a:r>
            <a:r>
              <a:rPr lang="en-GB" sz="2900" dirty="0" err="1"/>
              <a:t>Bassot</a:t>
            </a:r>
            <a:r>
              <a:rPr lang="en-GB" sz="2900" dirty="0"/>
              <a:t>, 2016; Gibbs, 1988 </a:t>
            </a:r>
            <a:r>
              <a:rPr lang="en-GB" sz="2900" i="1" dirty="0"/>
              <a:t>cited in </a:t>
            </a:r>
            <a:r>
              <a:rPr lang="en-GB" sz="2900" dirty="0"/>
              <a:t>Finlay, 2008). </a:t>
            </a:r>
          </a:p>
          <a:p>
            <a:r>
              <a:rPr lang="en-GB" sz="2900" dirty="0"/>
              <a:t>The organisation had both oppressive and anti-oppressive features, reinforcing the point that sound practice means taking multi-faceted approaches as there is no one single correct approach- it is important to try things as you go along. (</a:t>
            </a:r>
            <a:r>
              <a:rPr lang="en-GB" sz="2900" dirty="0" err="1"/>
              <a:t>Bassot</a:t>
            </a:r>
            <a:r>
              <a:rPr lang="en-GB" sz="2900" dirty="0"/>
              <a:t>, 2016; Schon, 1983 </a:t>
            </a:r>
            <a:r>
              <a:rPr lang="en-GB" sz="2900" i="1" dirty="0"/>
              <a:t>cited in </a:t>
            </a:r>
            <a:r>
              <a:rPr lang="en-GB" sz="2900" dirty="0"/>
              <a:t>Finlay, 2008). A singular approach is typically Western and modernist (Flynn, 2006; </a:t>
            </a:r>
            <a:r>
              <a:rPr lang="en-GB" sz="2900" dirty="0" err="1"/>
              <a:t>Douzinas</a:t>
            </a:r>
            <a:r>
              <a:rPr lang="en-GB" sz="2900" dirty="0"/>
              <a:t>, 2004; Midgley, 1996 </a:t>
            </a:r>
            <a:r>
              <a:rPr lang="en-GB" sz="2900" i="1" dirty="0"/>
              <a:t>cited in </a:t>
            </a:r>
            <a:r>
              <a:rPr lang="en-GB" sz="2900" dirty="0" err="1"/>
              <a:t>Eaglestone</a:t>
            </a:r>
            <a:r>
              <a:rPr lang="en-GB" sz="2900" dirty="0"/>
              <a:t>, 2004).</a:t>
            </a:r>
          </a:p>
          <a:p>
            <a:r>
              <a:rPr lang="en-GB" sz="2900" dirty="0"/>
              <a:t>Whilst critically reflecting has made me aware of the negative aspects, I am now more confident of what will be expected of me as a practitioner working with vulnerable individuals. I will consider the impact that personal, cultural and societal influences can have upon a situation, myself and service users/clients (Thompson, 2012).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C9F274-7619-491C-A451-A8B6F970DE32}"/>
              </a:ext>
            </a:extLst>
          </p:cNvPr>
          <p:cNvSpPr txBox="1"/>
          <p:nvPr/>
        </p:nvSpPr>
        <p:spPr>
          <a:xfrm>
            <a:off x="554182" y="6030527"/>
            <a:ext cx="11637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Bassot</a:t>
            </a:r>
            <a:r>
              <a:rPr lang="en-GB" dirty="0"/>
              <a:t>, 2016; </a:t>
            </a:r>
            <a:r>
              <a:rPr lang="en-GB" dirty="0" err="1"/>
              <a:t>Douzinas</a:t>
            </a:r>
            <a:r>
              <a:rPr lang="en-GB" dirty="0"/>
              <a:t>, 2004; Flynn, 2006; Gibbs, 1988 </a:t>
            </a:r>
            <a:r>
              <a:rPr lang="en-GB" i="1" dirty="0"/>
              <a:t>cited in </a:t>
            </a:r>
            <a:r>
              <a:rPr lang="en-GB" dirty="0"/>
              <a:t>Finlay, 2008; Flynn, 2006; Midgley, 1996 </a:t>
            </a:r>
            <a:r>
              <a:rPr lang="en-GB" i="1" dirty="0"/>
              <a:t>cited in </a:t>
            </a:r>
            <a:r>
              <a:rPr lang="en-GB" dirty="0" err="1"/>
              <a:t>Eaglestone</a:t>
            </a:r>
            <a:r>
              <a:rPr lang="en-GB" dirty="0"/>
              <a:t>, 2004; Schon, 1983 </a:t>
            </a:r>
            <a:r>
              <a:rPr lang="en-GB" i="1" dirty="0"/>
              <a:t>cited in </a:t>
            </a:r>
            <a:r>
              <a:rPr lang="en-GB" dirty="0"/>
              <a:t>Finlay, 2008; Thompson, 2012). </a:t>
            </a:r>
          </a:p>
        </p:txBody>
      </p:sp>
    </p:spTree>
    <p:extLst>
      <p:ext uri="{BB962C8B-B14F-4D97-AF65-F5344CB8AC3E}">
        <p14:creationId xmlns:p14="http://schemas.microsoft.com/office/powerpoint/2010/main" val="2668622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DA18F-7D78-4E08-896B-5551FB13A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E493C-6014-4BC1-9891-D53C6BE1D86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	Bassot, B. (2016)</a:t>
            </a:r>
            <a:r>
              <a:rPr lang="en-GB" i="1" dirty="0"/>
              <a:t>THE REFLECTIVE PRACTICE GUIDE AN INTERDISCIPLINARY APPROACH TO CRITICAL REFLECTION. </a:t>
            </a:r>
            <a:r>
              <a:rPr lang="en-GB" dirty="0"/>
              <a:t>OXON: ROUTLEDGE. </a:t>
            </a:r>
          </a:p>
          <a:p>
            <a:pPr marL="0" indent="0">
              <a:buNone/>
            </a:pPr>
            <a:r>
              <a:rPr lang="en-GB" dirty="0"/>
              <a:t>	Combaz, E. AND Mcloughlin, C. (2014) </a:t>
            </a:r>
            <a:r>
              <a:rPr lang="en-GB" i="1" dirty="0"/>
              <a:t>Conceptualising empowerment and accountability. </a:t>
            </a:r>
            <a:r>
              <a:rPr lang="en-GB" dirty="0"/>
              <a:t>http://www.gsdrc.org/topic-guides/voice-empowerment-and-accountability/supplements/conceptualising-voice-and-accountability/ (Accessed: 29 October 2017).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	Douzinas, C. (2004) ‘Law and justice in postmodernity’, in Connor, S. (ed.) </a:t>
            </a:r>
            <a:r>
              <a:rPr lang="en-GB" i="1" dirty="0"/>
              <a:t>The Cambridge Companion to Postmodernism</a:t>
            </a:r>
            <a:r>
              <a:rPr lang="en-GB" dirty="0"/>
              <a:t>. Cambridge: Cambridge University Press (Cambridge Companions to Literature), pp. 196–223.</a:t>
            </a:r>
          </a:p>
          <a:p>
            <a:pPr marL="0" indent="0">
              <a:buNone/>
            </a:pPr>
            <a:r>
              <a:rPr lang="en-GB" dirty="0"/>
              <a:t>	Eaglestone, R. (2004) ‘Postmodernism and ethics against the metaphysics of comprehension’, in Connor, S. (ed.) </a:t>
            </a:r>
            <a:r>
              <a:rPr lang="en-GB" i="1" dirty="0"/>
              <a:t>The Cambridge Companion to Postmodernism</a:t>
            </a:r>
            <a:r>
              <a:rPr lang="en-GB" dirty="0"/>
              <a:t>. Cambridge: Cambridge University Press (Cambridge Companions to Literature), pp. 182–195.</a:t>
            </a:r>
          </a:p>
          <a:p>
            <a:pPr marL="0" indent="0">
              <a:buNone/>
            </a:pPr>
            <a:r>
              <a:rPr lang="en-GB" dirty="0"/>
              <a:t>	Finlay, L. (2008) </a:t>
            </a:r>
            <a:r>
              <a:rPr lang="en-GB" i="1" dirty="0"/>
              <a:t>Reflecting on reflective practice. The open university </a:t>
            </a:r>
            <a:r>
              <a:rPr lang="en-GB" dirty="0"/>
              <a:t>[online]. Available at http://www.citethisforme.com/topic-ideas/other/Reflective%20Practice-7937004 (accessed: 20 October 2017).</a:t>
            </a: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2284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CB5FB-7FFD-4570-A9F5-FCC759A9C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9CFF1-F57F-45BF-A477-828016934A0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	Flynn, T. (2006) </a:t>
            </a:r>
            <a:r>
              <a:rPr lang="en-GB" i="1" dirty="0"/>
              <a:t>Existentialism a very short introduction. </a:t>
            </a:r>
            <a:r>
              <a:rPr lang="en-GB" dirty="0"/>
              <a:t>Oxford: oxford university press. </a:t>
            </a:r>
          </a:p>
          <a:p>
            <a:pPr marL="0" indent="0">
              <a:buNone/>
            </a:pPr>
            <a:r>
              <a:rPr lang="en-GB" dirty="0"/>
              <a:t>	freaker, d. (2011). </a:t>
            </a:r>
            <a:r>
              <a:rPr lang="en-GB" i="1" dirty="0"/>
              <a:t>Reflection and Reflective Practice. </a:t>
            </a:r>
            <a:r>
              <a:rPr lang="en-GB" dirty="0">
                <a:hlinkClick r:id="rId2"/>
              </a:rPr>
              <a:t>http://www.pearsonportfolio.co.uk/teaching/reflection-and-reflective-practice/</a:t>
            </a:r>
            <a:r>
              <a:rPr lang="en-GB" dirty="0"/>
              <a:t> (ACCESSED: 29 OCTOBER 2017).</a:t>
            </a:r>
          </a:p>
          <a:p>
            <a:pPr marL="0" indent="0">
              <a:buNone/>
            </a:pPr>
            <a:r>
              <a:rPr lang="en-GB" dirty="0"/>
              <a:t>	ROGERS, J. (2012) </a:t>
            </a:r>
            <a:r>
              <a:rPr lang="en-GB" i="1" dirty="0"/>
              <a:t>Anti-Oppressive Social Work Research: Reflections on Power in the Creation of KnowledgE. TAYLOR &amp; FRANCIS </a:t>
            </a:r>
            <a:r>
              <a:rPr lang="en-GB" dirty="0"/>
              <a:t>[ONLINE]. AVAILABLE AT </a:t>
            </a:r>
            <a:r>
              <a:rPr lang="en-GB" dirty="0">
                <a:hlinkClick r:id="rId3"/>
              </a:rPr>
              <a:t>http://www.google.co.uk/url?sa=t&amp;rct=j&amp;q=&amp;esrc=s&amp;source=web&amp;cd=1&amp;ved=0ahUKEwjD28XQ45jXAhWFKFAKHfv3C_0QFggsMAA&amp;url=http%3A%2F%2Fopus.bath.ac.uk%2F31426%2F1%2FAnti_Oppressive_Social_Work_Research.pdf&amp;usg=AOvVaw2N1jIHdGn9e1I51qVUjLNS</a:t>
            </a:r>
            <a:r>
              <a:rPr lang="en-GB" dirty="0"/>
              <a:t> (ACCESSED: 21 OCTOBER 2017).</a:t>
            </a:r>
          </a:p>
          <a:p>
            <a:pPr marL="0" indent="0">
              <a:buNone/>
            </a:pPr>
            <a:r>
              <a:rPr lang="en-GB" dirty="0"/>
              <a:t>	THE OPEN UNIVERSITY (NO DATE). </a:t>
            </a:r>
            <a:r>
              <a:rPr lang="en-GB" i="1" dirty="0"/>
              <a:t>Empowering practice. </a:t>
            </a:r>
            <a:r>
              <a:rPr lang="en-GB" dirty="0">
                <a:hlinkClick r:id="rId4"/>
              </a:rPr>
              <a:t>http://www.open.edu/openlearncreate/mod/oucontent/view.php?id=55164&amp;section=6.2</a:t>
            </a:r>
            <a:r>
              <a:rPr lang="en-GB" dirty="0"/>
              <a:t> (ACCESSED 30 OCTOBER 2017). </a:t>
            </a:r>
          </a:p>
          <a:p>
            <a:pPr marL="0" indent="0">
              <a:buNone/>
            </a:pPr>
            <a:r>
              <a:rPr lang="en-GB" dirty="0"/>
              <a:t>	Thompson, N. (2012) </a:t>
            </a:r>
            <a:r>
              <a:rPr lang="en-GB" i="1" dirty="0"/>
              <a:t>Anti-discriminatory practice.</a:t>
            </a:r>
            <a:r>
              <a:rPr lang="en-GB" dirty="0"/>
              <a:t> 5</a:t>
            </a:r>
            <a:r>
              <a:rPr lang="en-GB" baseline="30000" dirty="0"/>
              <a:t>th</a:t>
            </a:r>
            <a:r>
              <a:rPr lang="en-GB" dirty="0"/>
              <a:t> edn. Hampshire: palgrave macmillan.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78460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3237</TotalTime>
  <Words>1462</Words>
  <Application>Microsoft Office PowerPoint</Application>
  <PresentationFormat>Widescreen</PresentationFormat>
  <Paragraphs>133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Tw Cen MT</vt:lpstr>
      <vt:lpstr>Droplet</vt:lpstr>
      <vt:lpstr>Sjsi5022 The reflective practitioner</vt:lpstr>
      <vt:lpstr>introduction</vt:lpstr>
      <vt:lpstr>What is critical reflection?</vt:lpstr>
      <vt:lpstr>Why is it important?</vt:lpstr>
      <vt:lpstr>Reflective practice in groups</vt:lpstr>
      <vt:lpstr>Reflective practice in groups</vt:lpstr>
      <vt:lpstr>Reflection for professional development how?</vt:lpstr>
      <vt:lpstr>Reflective practice for professional development culture and assumptions </vt:lpstr>
      <vt:lpstr>Reflective practice for Organisational development</vt:lpstr>
      <vt:lpstr>Oppression and western influence</vt:lpstr>
      <vt:lpstr>What were the barriers for professional development?</vt:lpstr>
      <vt:lpstr>Organisational development: oppressive or anti-oppressive?</vt:lpstr>
      <vt:lpstr>Organisational development: oppressive or anti-oppressive? Tokenistic policies</vt:lpstr>
      <vt:lpstr>Organisational development: oppressive or anti-oppressive? DAILY MEETINGS </vt:lpstr>
      <vt:lpstr>CONCLUSION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Sjsi5022 The reflective practicioner</dc:title>
  <dc:creator>Annie</dc:creator>
  <cp:lastModifiedBy>Annie</cp:lastModifiedBy>
  <cp:revision>119</cp:revision>
  <dcterms:created xsi:type="dcterms:W3CDTF">2017-10-21T10:02:28Z</dcterms:created>
  <dcterms:modified xsi:type="dcterms:W3CDTF">2017-11-05T22:11:27Z</dcterms:modified>
</cp:coreProperties>
</file>