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3" autoAdjust="0"/>
    <p:restoredTop sz="87843" autoAdjust="0"/>
  </p:normalViewPr>
  <p:slideViewPr>
    <p:cSldViewPr snapToGrid="0" showGuides="1">
      <p:cViewPr>
        <p:scale>
          <a:sx n="66" d="100"/>
          <a:sy n="66" d="100"/>
        </p:scale>
        <p:origin x="642" y="48"/>
      </p:cViewPr>
      <p:guideLst>
        <p:guide orient="horz" pos="2160"/>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124C95-46E2-4D35-B5D6-F08AD6CBDEB1}" type="datetimeFigureOut">
              <a:rPr lang="en-IN" smtClean="0"/>
              <a:t>26-06-2026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2122FC-8A02-45C1-8CF3-33A81430B2A4}" type="slidenum">
              <a:rPr lang="en-IN" smtClean="0"/>
              <a:t>‹#›</a:t>
            </a:fld>
            <a:endParaRPr lang="en-IN"/>
          </a:p>
        </p:txBody>
      </p:sp>
    </p:spTree>
    <p:extLst>
      <p:ext uri="{BB962C8B-B14F-4D97-AF65-F5344CB8AC3E}">
        <p14:creationId xmlns:p14="http://schemas.microsoft.com/office/powerpoint/2010/main" val="1353660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Introduction and Background </a:t>
            </a:r>
          </a:p>
          <a:p>
            <a:r>
              <a:rPr lang="en-US" dirty="0"/>
              <a:t>Among healthcare workers, work-related musculoskeletal disorders (MSDs), especially lower back pain, are a major issue that warrant attention. Frequent handling of patients, prolonged standing, repetitive movement and the heavy workload schedule of shifts is found to be a risk factor to nurses working in the National Health Service (NHS). Lower back pain is a significant cause of sickness absence, loss of productivity and loss of quality of patient care. Research shows that MSDs are a significant problem for nurses over their working lives.</a:t>
            </a:r>
          </a:p>
          <a:p>
            <a:r>
              <a:rPr lang="en-US" dirty="0"/>
              <a:t>There are other challenges for night-shift nurses in accessing physiotherapy and occupational health assistance. The operating hours of most occupational health services are during regular working daylight hours, which can be problematic for staff working overnight shifts. This makes it more likely that many nurses will put off seeking help and end up with chronic pain and disability (Lowe, 2025).There are several interventions which have been undertaken to tackle this problem. Traditional methods include manual handling training, workplace ergonomic evaluations, physiotherapy (face-to-face), and occupational health consultation. Telehealth physiotherapy, mobile health apps, virtual consultations, and online management programs are also becoming popular (Travlos et al., 2025).</a:t>
            </a:r>
          </a:p>
          <a:p>
            <a:r>
              <a:rPr lang="en-US" dirty="0"/>
              <a:t>The current proposal aims to fill in some of the gaps in the services by introducing an Occupational Health e-Triage platform. The intervention incorporates safe NHS supported digital technology, symptom assessment using text, video physiotherapy consultations, self-management tools and referral for more complex cases. The platform has been developed to facilitate speedy access for NHS night-shift nurses in Liverpool to physiotherapy services.</a:t>
            </a:r>
          </a:p>
          <a:p>
            <a:endParaRPr lang="en-US" dirty="0"/>
          </a:p>
          <a:p>
            <a:r>
              <a:rPr lang="en-US" b="1" dirty="0"/>
              <a:t>2. Description of the Digital Health Technology</a:t>
            </a:r>
          </a:p>
          <a:p>
            <a:r>
              <a:rPr lang="en-US" dirty="0"/>
              <a:t>The Occupational Health e-Triage platform is a digital health intervention developed specifically for NHS night shift nurses who have work-related back pain. The system is accessible at all times with physiotherapy support available through a secure, online resource, 24 hours a day, 7 days a week. This flexibility can help overcome one of the primary challenges of traditional healthcare delivery, which is the requirement for working during specific hours (Truong et al., 2026).The platform has video and text communication capabilities. A digital symptom check can provide nurses with guidance on the severity of the pain, as well as a functional assessment of the patient's symptoms and restrictions, via an automated triage </a:t>
            </a:r>
            <a:r>
              <a:rPr lang="en-US" dirty="0" err="1"/>
              <a:t>system.An</a:t>
            </a:r>
            <a:r>
              <a:rPr lang="en-US" dirty="0"/>
              <a:t> automated triage system can guide nurses in the assessment of pain severity and describe functional limitations. The system classifies the cases based on the information given by the user and provides a path to the care that is needed.</a:t>
            </a:r>
          </a:p>
          <a:p>
            <a:r>
              <a:rPr lang="en-US" dirty="0"/>
              <a:t>This covers a range of features such as a digital symptom checker, risk stratification tools, secure NHS authentication, video consultations with physiotherapists, exercise demonstration resources and follow up monitoring systems. The platform incorporates educational resources as part of the platform, to facilitate self-management and promote preventive health actions. This technology comes with a number of benefits. It makes being a shift worker more accessible, shortens assessment wait times, allows earlier intervention, and helps with continuity of care. Moreover, remote consultations can minimize travel needs, minimize operational expenses, and provide professional support (Trumble et al., 2025). The platform is thus a patient-</a:t>
            </a:r>
            <a:r>
              <a:rPr lang="en-US" dirty="0" err="1"/>
              <a:t>centred</a:t>
            </a:r>
            <a:r>
              <a:rPr lang="en-US" dirty="0"/>
              <a:t> and cost-effective service delivery model within the NHS</a:t>
            </a:r>
          </a:p>
          <a:p>
            <a:endParaRPr lang="en-US" dirty="0"/>
          </a:p>
          <a:p>
            <a:r>
              <a:rPr lang="en-US" b="1" dirty="0"/>
              <a:t>3. Health Promotion Principles and Values</a:t>
            </a:r>
          </a:p>
          <a:p>
            <a:r>
              <a:rPr lang="en-US" dirty="0"/>
              <a:t>The e-Triage platform proposed is in line with the main principles of health promotion as called for by the WHO. The goal of health promotion is to empower people to exercise more control over their health and to decrease health inequalities and promote wellbeing. This intervention is based on the principles of equity, empowerment, participation, accessibility and prevention (Craib et al., 2025).Equity is encouraged by ensuring that all nurses who work in the NHS have equal access to physiotherapy services irrespective of their shift pattern. Traditional models of services are not always working in favor of night-shift employees, but the e-Triage platform works around the clock. Educational materials, self-assessment tools, and guided exercises help the nurses to take an active role in health management, leading to empowerment. Use of the user feedback mechanisms is encouraged to enable ongoing service improvement and respond to staff needs.</a:t>
            </a:r>
          </a:p>
          <a:p>
            <a:r>
              <a:rPr lang="en-US" dirty="0"/>
              <a:t>The intervention is in line with the Ottawa Charter for Health Promotion. It builds personal skills by the use of educational videos, exercise guidance and information on self-care. It fosters supportive environments through workplace wellbeing and </a:t>
            </a:r>
            <a:r>
              <a:rPr lang="en-US" dirty="0" err="1"/>
              <a:t>minimising</a:t>
            </a:r>
            <a:r>
              <a:rPr lang="en-US" dirty="0"/>
              <a:t> barriers to access to care. Moreover, it redirects health services; it is about incorporating digital technology within the provision of occupational health services.</a:t>
            </a:r>
          </a:p>
          <a:p>
            <a:r>
              <a:rPr lang="en-US" dirty="0"/>
              <a:t>The site also tackles disparities in digital health (Chen, 2024). Factors that may be a barrier are differences in digital literacy, access to technology and confidence in using online services. To address these limitations, the intervention is designed to be user-friendly, mobile responsive, accessible, and includes technical support so that all nurses can use the platform, regardless of technological experience.</a:t>
            </a:r>
          </a:p>
          <a:p>
            <a:endParaRPr lang="en-US" b="1" dirty="0"/>
          </a:p>
          <a:p>
            <a:r>
              <a:rPr lang="en-US" b="1" dirty="0"/>
              <a:t>4. </a:t>
            </a:r>
            <a:r>
              <a:rPr lang="en-US" b="1" dirty="0" err="1"/>
              <a:t>Behavioural</a:t>
            </a:r>
            <a:r>
              <a:rPr lang="en-US" b="1" dirty="0"/>
              <a:t> Change Theory</a:t>
            </a:r>
          </a:p>
          <a:p>
            <a:r>
              <a:rPr lang="en-US" dirty="0"/>
              <a:t>The Health Belief Model (HBM) is a suitable theory to support the implementation of the Occupational Health e-Triage intervention to achieve </a:t>
            </a:r>
            <a:r>
              <a:rPr lang="en-US" dirty="0" err="1"/>
              <a:t>behavioural</a:t>
            </a:r>
            <a:r>
              <a:rPr lang="en-US" dirty="0"/>
              <a:t> change. The model proposes that if individuals think they have health problems, know what could happen to them if they don't take action, see some health-promoting benefits for their actions, and think that they can overcome barriers to action, they will be more likely to engage in health-promoting </a:t>
            </a:r>
            <a:r>
              <a:rPr lang="en-US" dirty="0" err="1"/>
              <a:t>behaviours.Perceived</a:t>
            </a:r>
            <a:r>
              <a:rPr lang="en-US" dirty="0"/>
              <a:t> susceptibility is tackled by raising awareness among the nurses of the risk of chronic back pain. Information provided about the occupational factors that might lead to MS disorders. People's perceptions of severity are reinforced by information about the possible consequences of living with untreated back pain, such as a loss of abilities to work, a loss of quality of life or long term disability (Hameed, 2025).The intervention focuses on increasing perceived benefits by showing how assessment and treatment with physiotherapy, starting early in the environment, can help minimize pain, maximize mobility and prevent complications. Limited time, night shifts and long waiting times are minimized by flexible digital access and fast referral procedures.</a:t>
            </a:r>
          </a:p>
          <a:p>
            <a:r>
              <a:rPr lang="en-US" dirty="0"/>
              <a:t>The platform includes reminders, notifications and occupational health recommendations to action. These prompts help users actively ask for help and participate in treatment plans. Instructional videos, exercise demonstrations and continuous professional guidance that increase confidence in self-management </a:t>
            </a:r>
            <a:r>
              <a:rPr lang="en-US" dirty="0" err="1"/>
              <a:t>behaviours</a:t>
            </a:r>
            <a:r>
              <a:rPr lang="en-US" dirty="0"/>
              <a:t> increase self-efficacy.</a:t>
            </a:r>
          </a:p>
          <a:p>
            <a:r>
              <a:rPr lang="en-US" dirty="0"/>
              <a:t>These pathways facilitate early referrals for help, uptake of physiotherapy advice, and understanding of occupational health risks, and support a sustainable </a:t>
            </a:r>
            <a:r>
              <a:rPr lang="en-US" dirty="0" err="1"/>
              <a:t>behaviour</a:t>
            </a:r>
            <a:r>
              <a:rPr lang="en-US" dirty="0"/>
              <a:t> change for NHS nurses with work-related back pain.</a:t>
            </a:r>
          </a:p>
          <a:p>
            <a:endParaRPr lang="en-US" dirty="0"/>
          </a:p>
          <a:p>
            <a:r>
              <a:rPr lang="en-US" b="1" dirty="0"/>
              <a:t>5. Expected Outcomes</a:t>
            </a:r>
          </a:p>
          <a:p>
            <a:r>
              <a:rPr lang="en-US" dirty="0"/>
              <a:t>The Occupational Health e-Triage platform is anticipated to yield positive results on the individual, organizational and public health levels. Nurses deserve better, earlier access to physiotherapy, less pain, better physical functioning, better mental wellbeing, and confidence in self-managing (Asthana et al., 2026). </a:t>
            </a:r>
            <a:r>
              <a:rPr lang="en-US" dirty="0" err="1"/>
              <a:t>Organisations</a:t>
            </a:r>
            <a:r>
              <a:rPr lang="en-US" dirty="0"/>
              <a:t> can have fewer sick days, more staff staying on, more productivity and less spending on the health of the employees. The intervention has the potential to decrease the burden of musculoskeletal disorders and help sustain workforce from a public health perspective. However, issues like digital exclusion, privacy concerns and different degrees of technology acceptance could impact implementation success</a:t>
            </a:r>
          </a:p>
          <a:p>
            <a:endParaRPr lang="en-US" dirty="0"/>
          </a:p>
          <a:p>
            <a:r>
              <a:rPr lang="en-US" b="1" dirty="0"/>
              <a:t>6. Policy, Education and Research Implications</a:t>
            </a:r>
          </a:p>
          <a:p>
            <a:r>
              <a:rPr lang="en-US" dirty="0"/>
              <a:t>The proposed intervention is aligned with broader health system goals around digital transformation, health worker wellbeing and prevention. The platform is designed to be innovative and to use technology to address policy priorities related to making occupational health services more accessible, efficient and patient-</a:t>
            </a:r>
            <a:r>
              <a:rPr lang="en-US" dirty="0" err="1"/>
              <a:t>centred</a:t>
            </a:r>
            <a:r>
              <a:rPr lang="en-US" dirty="0"/>
              <a:t>.</a:t>
            </a:r>
          </a:p>
          <a:p>
            <a:r>
              <a:rPr lang="en-US" dirty="0"/>
              <a:t>The educational component </a:t>
            </a:r>
            <a:r>
              <a:rPr lang="en-US" dirty="0" err="1"/>
              <a:t>emphasises</a:t>
            </a:r>
            <a:r>
              <a:rPr lang="en-US" dirty="0"/>
              <a:t> the need for digital healthcare professionals' health literacy. Nurses might need training to effectively use digital services, and physiotherapists may need other professional development to undertake telehealth consultations or conduct clinical evaluations remotely (Pagé, 2025).There are also research implications, however. Future studies are needed to assess the clinical efficacy of the platform to decrease pain and functional outcomes. Cost-effectiveness, user satisfaction, long-term engagement, and impacts on workforce productivity should also be evaluated in investigations. An understanding of the impact of digital health inequalities on service use and outcomes is particularly important. Research can provide evidence that can be incorporated into the research to direct future strategies for implementation and help to develop more equitable occupational health services.</a:t>
            </a:r>
          </a:p>
          <a:p>
            <a:endParaRPr lang="en-US" dirty="0"/>
          </a:p>
          <a:p>
            <a:r>
              <a:rPr lang="en-US" b="1" dirty="0"/>
              <a:t>7. Conclusion</a:t>
            </a:r>
          </a:p>
          <a:p>
            <a:r>
              <a:rPr lang="en-US" dirty="0"/>
              <a:t>The innovative solution to ensure access to physiotherapy services for NHS night-shift nurses who suffer from work-related back pain in Liverpool is Occupational Health e-Triage. The intervention addresses early intervention, empowerment and self-management, and integrates digital health technology with core elements of health promotion and the Health Belief Model (Ridout et al., 2025). The platform responds to the challenges of traditional occupational health services and supports the wellbeing of the workforce and the sustainability of the </a:t>
            </a:r>
            <a:r>
              <a:rPr lang="en-US" dirty="0" err="1"/>
              <a:t>organisations</a:t>
            </a:r>
            <a:r>
              <a:rPr lang="en-US" dirty="0"/>
              <a:t>. While issues around digital inclusion and technology adoption will need to be tackled, there is potential for this intervention to have a significant impact in </a:t>
            </a:r>
            <a:r>
              <a:rPr lang="en-US" dirty="0" err="1"/>
              <a:t>minimising</a:t>
            </a:r>
            <a:r>
              <a:rPr lang="en-US" dirty="0"/>
              <a:t> musculoskeletal health burdens and improve occupational health outcomes in NHS healthcare settings.</a:t>
            </a:r>
            <a:endParaRPr lang="en-IN" dirty="0"/>
          </a:p>
        </p:txBody>
      </p:sp>
      <p:sp>
        <p:nvSpPr>
          <p:cNvPr id="4" name="Slide Number Placeholder 3"/>
          <p:cNvSpPr>
            <a:spLocks noGrp="1"/>
          </p:cNvSpPr>
          <p:nvPr>
            <p:ph type="sldNum" sz="quarter" idx="5"/>
          </p:nvPr>
        </p:nvSpPr>
        <p:spPr/>
        <p:txBody>
          <a:bodyPr/>
          <a:lstStyle/>
          <a:p>
            <a:fld id="{5E2122FC-8A02-45C1-8CF3-33A81430B2A4}" type="slidenum">
              <a:rPr lang="en-IN" smtClean="0"/>
              <a:t>1</a:t>
            </a:fld>
            <a:endParaRPr lang="en-IN"/>
          </a:p>
        </p:txBody>
      </p:sp>
    </p:spTree>
    <p:extLst>
      <p:ext uri="{BB962C8B-B14F-4D97-AF65-F5344CB8AC3E}">
        <p14:creationId xmlns:p14="http://schemas.microsoft.com/office/powerpoint/2010/main" val="3745553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0100-D6F1-68E0-31EB-93BA44F3B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921C4DB-06A7-980C-9FB2-A7267D4CDC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FEFC8F6-F889-4940-BC74-4007BA2978A1}"/>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5" name="Footer Placeholder 4">
            <a:extLst>
              <a:ext uri="{FF2B5EF4-FFF2-40B4-BE49-F238E27FC236}">
                <a16:creationId xmlns:a16="http://schemas.microsoft.com/office/drawing/2014/main" id="{70488074-A8D3-6C16-E85C-047F415CAE1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7255F9-1D78-3B76-0256-29BEF49113DC}"/>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2686372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5C250-5754-6563-E8D7-F4343024EA1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53ED5E3-F8F0-3280-5BEC-145BB34650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6EC0EDF-7616-B9B5-FB74-69D10636DCD0}"/>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5" name="Footer Placeholder 4">
            <a:extLst>
              <a:ext uri="{FF2B5EF4-FFF2-40B4-BE49-F238E27FC236}">
                <a16:creationId xmlns:a16="http://schemas.microsoft.com/office/drawing/2014/main" id="{EB604F01-49F5-2D6F-7BC1-8D5D71848A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3F68A55-142E-D8FA-76D2-A91DAF88E686}"/>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336842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804A-827E-1D37-4254-7E5314C1F8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9FF22F4-F6FE-8996-0E99-36E2C1AF5C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33A508-579B-B815-49C9-9A63BACF3530}"/>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5" name="Footer Placeholder 4">
            <a:extLst>
              <a:ext uri="{FF2B5EF4-FFF2-40B4-BE49-F238E27FC236}">
                <a16:creationId xmlns:a16="http://schemas.microsoft.com/office/drawing/2014/main" id="{8D4577EE-06F3-4F84-E5E9-48E9C357AB3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7CDBC34-79F2-C8F2-BF9F-78462456A24F}"/>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2397488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FD89C-07B4-3792-9F6A-EA2E80D8E2E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D24FE55-851C-8825-F4E8-BC01463CBE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1F0AF1E-F3FF-0ACC-4723-47EF36A5C4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409C481-20B1-A3DB-F0D6-6FCE83543CAB}"/>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6" name="Footer Placeholder 5">
            <a:extLst>
              <a:ext uri="{FF2B5EF4-FFF2-40B4-BE49-F238E27FC236}">
                <a16:creationId xmlns:a16="http://schemas.microsoft.com/office/drawing/2014/main" id="{364C7E59-8408-7AD1-E8F5-8AE67C1C331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6D9BD6D-1201-B911-E42C-ECF1C9C34965}"/>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2263717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C06D-3DB1-DCE2-2367-B6241DFAF34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F4981DC-7015-2689-4A84-062A5884F3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9ED2CD-BF0C-C8E6-5D10-6FB0014C2B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DA9D900-2A90-38F4-9A27-B2D8DB8765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8EB9C8-D4C5-0E86-025F-141C651CE7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40DEEE3-4AB5-3827-C847-9F4003F3A790}"/>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8" name="Footer Placeholder 7">
            <a:extLst>
              <a:ext uri="{FF2B5EF4-FFF2-40B4-BE49-F238E27FC236}">
                <a16:creationId xmlns:a16="http://schemas.microsoft.com/office/drawing/2014/main" id="{0D48FC07-96BD-A484-343D-C5525109EB3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668FEBD-F046-21D1-C21F-82E9CF3C18F1}"/>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2987647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FE89-1CF0-F555-E1C1-600593700A1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26BB5CF-4FA5-BE33-31D1-6A8A5B216A28}"/>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4" name="Footer Placeholder 3">
            <a:extLst>
              <a:ext uri="{FF2B5EF4-FFF2-40B4-BE49-F238E27FC236}">
                <a16:creationId xmlns:a16="http://schemas.microsoft.com/office/drawing/2014/main" id="{68010597-2388-8CC2-0739-E92CD91E382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8B3E956-E443-9CD1-21AA-8A67F815AC02}"/>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2421468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C30AEC-1F98-1C30-63FC-0BD7C480A93F}"/>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3" name="Footer Placeholder 2">
            <a:extLst>
              <a:ext uri="{FF2B5EF4-FFF2-40B4-BE49-F238E27FC236}">
                <a16:creationId xmlns:a16="http://schemas.microsoft.com/office/drawing/2014/main" id="{AA4693A3-A9E8-BF6C-899D-8F0399ED013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CA318D9-830C-B33A-BC54-A8738822A166}"/>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3187701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C0848-D25E-9B8C-FDFF-269A7D6BCE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A50209D-6F64-E204-3737-5613604EEF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B2CBEF4-C49A-A821-296B-8970E0828B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F6778-2A91-7AC0-1EBB-43A8FB16AFCA}"/>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6" name="Footer Placeholder 5">
            <a:extLst>
              <a:ext uri="{FF2B5EF4-FFF2-40B4-BE49-F238E27FC236}">
                <a16:creationId xmlns:a16="http://schemas.microsoft.com/office/drawing/2014/main" id="{1B87CA84-E8A9-F61B-567F-1FFE9CDCC5F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DD2D9A6-531D-0893-A76A-6B7471D1FEBD}"/>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1049354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E7C55-B2C4-9E15-CD82-A566432542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061EE07-90B2-86EB-9570-8C5150F002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2F04FCF-5CA3-066C-F4C2-012976A178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6A24C4-4893-098C-EA17-3FCDE362ED0E}"/>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6" name="Footer Placeholder 5">
            <a:extLst>
              <a:ext uri="{FF2B5EF4-FFF2-40B4-BE49-F238E27FC236}">
                <a16:creationId xmlns:a16="http://schemas.microsoft.com/office/drawing/2014/main" id="{B35E54CB-FC6B-7CA1-77B5-8F1970D31B9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A55960F-3303-CFA2-01BF-0AF5ED594D75}"/>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31949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17F0C-674D-DDDC-FE21-397EEEDDD18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4AA5A83-A966-84BF-78EA-8B9AF595B9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40F0218-B768-FEE3-EAB7-CC05A1F89A56}"/>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5" name="Footer Placeholder 4">
            <a:extLst>
              <a:ext uri="{FF2B5EF4-FFF2-40B4-BE49-F238E27FC236}">
                <a16:creationId xmlns:a16="http://schemas.microsoft.com/office/drawing/2014/main" id="{834B4C3E-8938-F837-66B5-25B43F3430C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14BB74C-4A3B-F4E7-4F0C-2E2E65C34F31}"/>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1371635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2B33CF-01CE-42ED-A2AB-7B6477F591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2182BDD-C73A-9E6B-9744-A90A5F526C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192A230-6F23-C451-8A79-888D399E282E}"/>
              </a:ext>
            </a:extLst>
          </p:cNvPr>
          <p:cNvSpPr>
            <a:spLocks noGrp="1"/>
          </p:cNvSpPr>
          <p:nvPr>
            <p:ph type="dt" sz="half" idx="10"/>
          </p:nvPr>
        </p:nvSpPr>
        <p:spPr/>
        <p:txBody>
          <a:bodyPr/>
          <a:lstStyle/>
          <a:p>
            <a:fld id="{40438F15-D4FD-4CE7-B904-57B88E672099}" type="datetimeFigureOut">
              <a:rPr lang="en-IN" smtClean="0"/>
              <a:t>26-06-2026</a:t>
            </a:fld>
            <a:endParaRPr lang="en-IN"/>
          </a:p>
        </p:txBody>
      </p:sp>
      <p:sp>
        <p:nvSpPr>
          <p:cNvPr id="5" name="Footer Placeholder 4">
            <a:extLst>
              <a:ext uri="{FF2B5EF4-FFF2-40B4-BE49-F238E27FC236}">
                <a16:creationId xmlns:a16="http://schemas.microsoft.com/office/drawing/2014/main" id="{27EFF830-2509-DBCF-EC82-1711300EEF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236C39-2B30-B39B-859A-41459F8DB5A3}"/>
              </a:ext>
            </a:extLst>
          </p:cNvPr>
          <p:cNvSpPr>
            <a:spLocks noGrp="1"/>
          </p:cNvSpPr>
          <p:nvPr>
            <p:ph type="sldNum" sz="quarter" idx="12"/>
          </p:nvPr>
        </p:nvSpPr>
        <p:spPr/>
        <p:txBody>
          <a:bodyPr/>
          <a:lstStyle/>
          <a:p>
            <a:fld id="{7EB187F6-E641-4AB9-A368-1298D8B3479F}" type="slidenum">
              <a:rPr lang="en-IN" smtClean="0"/>
              <a:t>‹#›</a:t>
            </a:fld>
            <a:endParaRPr lang="en-IN"/>
          </a:p>
        </p:txBody>
      </p:sp>
    </p:spTree>
    <p:extLst>
      <p:ext uri="{BB962C8B-B14F-4D97-AF65-F5344CB8AC3E}">
        <p14:creationId xmlns:p14="http://schemas.microsoft.com/office/powerpoint/2010/main" val="731373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9345E8-400C-6E0B-5410-F10C3DAEAD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3922C5D-0613-7A0B-37A1-D764D2F578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2E5D990-F0ED-C9D4-9A83-576FF435C1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438F15-D4FD-4CE7-B904-57B88E672099}" type="datetimeFigureOut">
              <a:rPr lang="en-IN" smtClean="0"/>
              <a:t>26-06-2026</a:t>
            </a:fld>
            <a:endParaRPr lang="en-IN"/>
          </a:p>
        </p:txBody>
      </p:sp>
      <p:sp>
        <p:nvSpPr>
          <p:cNvPr id="5" name="Footer Placeholder 4">
            <a:extLst>
              <a:ext uri="{FF2B5EF4-FFF2-40B4-BE49-F238E27FC236}">
                <a16:creationId xmlns:a16="http://schemas.microsoft.com/office/drawing/2014/main" id="{471B6CE3-6E4F-24C8-800C-F95175FF40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C4F5E1E-F51C-50EC-07DB-4C6D6FCE1D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B187F6-E641-4AB9-A368-1298D8B3479F}" type="slidenum">
              <a:rPr lang="en-IN" smtClean="0"/>
              <a:t>‹#›</a:t>
            </a:fld>
            <a:endParaRPr lang="en-IN"/>
          </a:p>
        </p:txBody>
      </p:sp>
    </p:spTree>
    <p:extLst>
      <p:ext uri="{BB962C8B-B14F-4D97-AF65-F5344CB8AC3E}">
        <p14:creationId xmlns:p14="http://schemas.microsoft.com/office/powerpoint/2010/main" val="2101951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jmir.org/2026/1/e81578/" TargetMode="External"/><Relationship Id="rId13" Type="http://schemas.openxmlformats.org/officeDocument/2006/relationships/hyperlink" Target="https://www.thelancet.com/journals/lanogw/article/PIIS3050-5038(25)00079-2/fulltext" TargetMode="External"/><Relationship Id="rId3" Type="http://schemas.openxmlformats.org/officeDocument/2006/relationships/image" Target="../media/image1.jpeg"/><Relationship Id="rId7" Type="http://schemas.openxmlformats.org/officeDocument/2006/relationships/hyperlink" Target="https://qmro.qmul.ac.uk/xmlui/handle/123456789/107220" TargetMode="External"/><Relationship Id="rId12" Type="http://schemas.openxmlformats.org/officeDocument/2006/relationships/hyperlink" Target="https://www.tandfonline.com/doi/full/10.1080/24740527.2025.2522031" TargetMode="External"/><Relationship Id="rId2" Type="http://schemas.openxmlformats.org/officeDocument/2006/relationships/notesSlide" Target="../notesSlides/notesSlide1.xml"/><Relationship Id="rId16" Type="http://schemas.openxmlformats.org/officeDocument/2006/relationships/hyperlink" Target="https://orca.cardiff.ac.uk/id/eprint/176903/" TargetMode="Externa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hyperlink" Target="https://www.thelisteralliance.co.uk/s/An-evidence-review-of-Technology-Enabled-Social-Care-in-the-UK-FINAL-DRAFT.pdf" TargetMode="External"/><Relationship Id="rId5" Type="http://schemas.openxmlformats.org/officeDocument/2006/relationships/image" Target="../media/image3.png"/><Relationship Id="rId15" Type="http://schemas.openxmlformats.org/officeDocument/2006/relationships/hyperlink" Target="https://connectsci.au/py/article-abstract/31/4/PYv31n4abs/199800" TargetMode="External"/><Relationship Id="rId10" Type="http://schemas.openxmlformats.org/officeDocument/2006/relationships/hyperlink" Target="https://books.google.com/books?hl=en&amp;lr=&amp;id=glKCEQAAQBAJ&amp;oi=fnd&amp;pg=PT5&amp;dq=Occupational+Health+Triage+A+Video+and+Text+Triage+Platform+for+NHS+Night+Shift+Nurses+to+Access+Physiotherapy+for+Work+Related+Back+Pain+in+Liverpool&amp;ots=0pHzcM3UaZ&amp;sig=gcbXBy0t0-H3pWuMVgMk_qhfU1k" TargetMode="External"/><Relationship Id="rId4" Type="http://schemas.openxmlformats.org/officeDocument/2006/relationships/image" Target="../media/image2.png"/><Relationship Id="rId9" Type="http://schemas.openxmlformats.org/officeDocument/2006/relationships/hyperlink" Target="https://www.nature.com/articles/s41433-025-03831-0" TargetMode="External"/><Relationship Id="rId14" Type="http://schemas.openxmlformats.org/officeDocument/2006/relationships/hyperlink" Target="https://researchportal.bath.ac.uk/files/378353347/Summer-Bulletin-20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C192607-6BFD-B519-1F22-29D8493D79DF}"/>
              </a:ext>
            </a:extLst>
          </p:cNvPr>
          <p:cNvSpPr/>
          <p:nvPr/>
        </p:nvSpPr>
        <p:spPr>
          <a:xfrm>
            <a:off x="7832490" y="1844067"/>
            <a:ext cx="4188585" cy="4672217"/>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25" name="Rectangle 24">
            <a:extLst>
              <a:ext uri="{FF2B5EF4-FFF2-40B4-BE49-F238E27FC236}">
                <a16:creationId xmlns:a16="http://schemas.microsoft.com/office/drawing/2014/main" id="{3413AA53-766F-B017-890F-FFDF5F456FE2}"/>
              </a:ext>
            </a:extLst>
          </p:cNvPr>
          <p:cNvSpPr/>
          <p:nvPr/>
        </p:nvSpPr>
        <p:spPr>
          <a:xfrm>
            <a:off x="8261758" y="86860"/>
            <a:ext cx="3759317" cy="1555717"/>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en-IN" dirty="0"/>
          </a:p>
        </p:txBody>
      </p:sp>
      <p:sp>
        <p:nvSpPr>
          <p:cNvPr id="24" name="Rectangle 23">
            <a:extLst>
              <a:ext uri="{FF2B5EF4-FFF2-40B4-BE49-F238E27FC236}">
                <a16:creationId xmlns:a16="http://schemas.microsoft.com/office/drawing/2014/main" id="{5EBA663B-087B-F244-5F13-A4FD4E036144}"/>
              </a:ext>
            </a:extLst>
          </p:cNvPr>
          <p:cNvSpPr/>
          <p:nvPr/>
        </p:nvSpPr>
        <p:spPr>
          <a:xfrm>
            <a:off x="4081883" y="5208451"/>
            <a:ext cx="3140632" cy="1569660"/>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IN" dirty="0"/>
          </a:p>
        </p:txBody>
      </p:sp>
      <p:sp>
        <p:nvSpPr>
          <p:cNvPr id="23" name="Rectangle 22">
            <a:extLst>
              <a:ext uri="{FF2B5EF4-FFF2-40B4-BE49-F238E27FC236}">
                <a16:creationId xmlns:a16="http://schemas.microsoft.com/office/drawing/2014/main" id="{94A2F6B0-9A9E-8392-3A27-AAABD4857F61}"/>
              </a:ext>
            </a:extLst>
          </p:cNvPr>
          <p:cNvSpPr/>
          <p:nvPr/>
        </p:nvSpPr>
        <p:spPr>
          <a:xfrm>
            <a:off x="4054926" y="4067303"/>
            <a:ext cx="3471200" cy="966321"/>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dirty="0"/>
          </a:p>
        </p:txBody>
      </p:sp>
      <p:sp>
        <p:nvSpPr>
          <p:cNvPr id="22" name="Rectangle 21">
            <a:extLst>
              <a:ext uri="{FF2B5EF4-FFF2-40B4-BE49-F238E27FC236}">
                <a16:creationId xmlns:a16="http://schemas.microsoft.com/office/drawing/2014/main" id="{BF63E1E5-F177-D52C-4424-DDC3F70373A5}"/>
              </a:ext>
            </a:extLst>
          </p:cNvPr>
          <p:cNvSpPr/>
          <p:nvPr/>
        </p:nvSpPr>
        <p:spPr>
          <a:xfrm>
            <a:off x="4081883" y="2427503"/>
            <a:ext cx="3444242" cy="15696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Rectangle 20">
            <a:extLst>
              <a:ext uri="{FF2B5EF4-FFF2-40B4-BE49-F238E27FC236}">
                <a16:creationId xmlns:a16="http://schemas.microsoft.com/office/drawing/2014/main" id="{90247264-A913-3F11-6EAF-311A8AD4ACAF}"/>
              </a:ext>
            </a:extLst>
          </p:cNvPr>
          <p:cNvSpPr/>
          <p:nvPr/>
        </p:nvSpPr>
        <p:spPr>
          <a:xfrm>
            <a:off x="-15724" y="4695934"/>
            <a:ext cx="3812862" cy="2162065"/>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IN"/>
          </a:p>
        </p:txBody>
      </p:sp>
      <p:sp>
        <p:nvSpPr>
          <p:cNvPr id="20" name="Rectangle 19">
            <a:extLst>
              <a:ext uri="{FF2B5EF4-FFF2-40B4-BE49-F238E27FC236}">
                <a16:creationId xmlns:a16="http://schemas.microsoft.com/office/drawing/2014/main" id="{7E9AAB6B-7B48-D428-9E03-3807B1BDD729}"/>
              </a:ext>
            </a:extLst>
          </p:cNvPr>
          <p:cNvSpPr/>
          <p:nvPr/>
        </p:nvSpPr>
        <p:spPr>
          <a:xfrm>
            <a:off x="5829" y="2616877"/>
            <a:ext cx="3791309" cy="196963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IN" dirty="0"/>
          </a:p>
        </p:txBody>
      </p:sp>
      <p:sp>
        <p:nvSpPr>
          <p:cNvPr id="19" name="Rectangle 18">
            <a:extLst>
              <a:ext uri="{FF2B5EF4-FFF2-40B4-BE49-F238E27FC236}">
                <a16:creationId xmlns:a16="http://schemas.microsoft.com/office/drawing/2014/main" id="{AB3BDB6F-C64F-4339-D6B9-9A7934ED9AAB}"/>
              </a:ext>
            </a:extLst>
          </p:cNvPr>
          <p:cNvSpPr/>
          <p:nvPr/>
        </p:nvSpPr>
        <p:spPr>
          <a:xfrm>
            <a:off x="-15724" y="61187"/>
            <a:ext cx="3895087" cy="2434363"/>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IN" dirty="0"/>
          </a:p>
        </p:txBody>
      </p:sp>
      <p:sp>
        <p:nvSpPr>
          <p:cNvPr id="2" name="TextBox 1">
            <a:extLst>
              <a:ext uri="{FF2B5EF4-FFF2-40B4-BE49-F238E27FC236}">
                <a16:creationId xmlns:a16="http://schemas.microsoft.com/office/drawing/2014/main" id="{54E9D908-95C9-E381-B84A-834E8B56B29E}"/>
              </a:ext>
            </a:extLst>
          </p:cNvPr>
          <p:cNvSpPr txBox="1"/>
          <p:nvPr/>
        </p:nvSpPr>
        <p:spPr>
          <a:xfrm>
            <a:off x="95660" y="109508"/>
            <a:ext cx="3834581" cy="1200329"/>
          </a:xfrm>
          <a:prstGeom prst="rect">
            <a:avLst/>
          </a:prstGeom>
          <a:noFill/>
        </p:spPr>
        <p:txBody>
          <a:bodyPr wrap="square" rtlCol="0">
            <a:spAutoFit/>
          </a:bodyPr>
          <a:lstStyle/>
          <a:p>
            <a:pPr algn="just"/>
            <a:r>
              <a:rPr lang="en-IN" sz="800" b="1" dirty="0"/>
              <a:t>1. Introduction and Background </a:t>
            </a:r>
            <a:endParaRPr lang="en-IN" sz="800" b="1" dirty="0">
              <a:effectLst/>
            </a:endParaRPr>
          </a:p>
          <a:p>
            <a:pPr algn="just"/>
            <a:r>
              <a:rPr lang="en-US" sz="800" dirty="0"/>
              <a:t>NSHNs are a group of high prevalence for work related back pain that affects wellbeing, work function and quality of care to patients </a:t>
            </a:r>
            <a:r>
              <a:rPr lang="en-IN" sz="800" dirty="0"/>
              <a:t>(Lowe, 2025)</a:t>
            </a:r>
            <a:r>
              <a:rPr lang="en-US" sz="800" dirty="0"/>
              <a:t>. Healthcare providers do not have sufficient access to timely physiotherapy services (due to night shifts) which may lead to delayed treatment and symptom management. There is a need to identify and intervene in musculoskeletal health concerns in Liverpool NHS </a:t>
            </a:r>
            <a:r>
              <a:rPr lang="en-US" sz="800" dirty="0" err="1"/>
              <a:t>organisations</a:t>
            </a:r>
            <a:r>
              <a:rPr lang="en-US" sz="800" dirty="0"/>
              <a:t>  at a time of early need in order to achieve appropriate digital solutions. Occupational Health e-Triage aims to improve the accessibility of health care, since it allows for flexible pathways of assessment, through video and text </a:t>
            </a:r>
            <a:r>
              <a:rPr lang="en-IN" sz="800" dirty="0"/>
              <a:t>(Truong et al., 2026)</a:t>
            </a:r>
            <a:r>
              <a:rPr lang="en-US" sz="800" dirty="0"/>
              <a:t>.</a:t>
            </a:r>
            <a:endParaRPr lang="en-IN" sz="800" dirty="0"/>
          </a:p>
        </p:txBody>
      </p:sp>
      <p:sp>
        <p:nvSpPr>
          <p:cNvPr id="3" name="TextBox 2">
            <a:extLst>
              <a:ext uri="{FF2B5EF4-FFF2-40B4-BE49-F238E27FC236}">
                <a16:creationId xmlns:a16="http://schemas.microsoft.com/office/drawing/2014/main" id="{40CDAC38-2053-5BD4-3258-A3952953A2EC}"/>
              </a:ext>
            </a:extLst>
          </p:cNvPr>
          <p:cNvSpPr txBox="1"/>
          <p:nvPr/>
        </p:nvSpPr>
        <p:spPr>
          <a:xfrm>
            <a:off x="-37443" y="2616877"/>
            <a:ext cx="3834581" cy="1077218"/>
          </a:xfrm>
          <a:prstGeom prst="rect">
            <a:avLst/>
          </a:prstGeom>
          <a:noFill/>
        </p:spPr>
        <p:txBody>
          <a:bodyPr wrap="square" rtlCol="0">
            <a:spAutoFit/>
          </a:bodyPr>
          <a:lstStyle/>
          <a:p>
            <a:pPr algn="just"/>
            <a:r>
              <a:rPr lang="en-IN" sz="800" b="1" dirty="0"/>
              <a:t>2. Description of the Digital Health Technology</a:t>
            </a:r>
            <a:endParaRPr lang="en-IN" sz="800" b="1" dirty="0">
              <a:effectLst/>
            </a:endParaRPr>
          </a:p>
          <a:p>
            <a:pPr algn="just"/>
            <a:r>
              <a:rPr lang="en-US" sz="800" dirty="0"/>
              <a:t>Secure video appointments and text-based triage are available for nurses who are suffering from work-related back pain </a:t>
            </a:r>
            <a:r>
              <a:rPr lang="en-IN" sz="800" dirty="0"/>
              <a:t>(Craib et al., 2025)</a:t>
            </a:r>
            <a:r>
              <a:rPr lang="en-US" sz="800" dirty="0"/>
              <a:t>. Nurses can report a symptom, have an assessment and a referral to physiotherapy via the digital communication (Chen, 2024). Mobile-friendliness means that it is easy to engage with health when it's not during the day or during the typical work week. Integrated clinical documentation optimizes transfer of care between occupational health teams and physiotherapists </a:t>
            </a:r>
            <a:r>
              <a:rPr lang="en-IN" sz="800" dirty="0"/>
              <a:t>(Hameed, 2025)</a:t>
            </a:r>
            <a:r>
              <a:rPr lang="en-US" sz="800" dirty="0"/>
              <a:t>.</a:t>
            </a:r>
            <a:endParaRPr lang="en-IN" sz="800" dirty="0"/>
          </a:p>
        </p:txBody>
      </p:sp>
      <p:pic>
        <p:nvPicPr>
          <p:cNvPr id="5" name="Picture 4" descr="Musculoskeletal disorders can be a real pain. Repetitive Strain Injury  (RSI) Awareness Day is February 28th. #infographic #RSIday #Feb28  #ergonomics www.ccohs.ca/events/rsi/">
            <a:extLst>
              <a:ext uri="{FF2B5EF4-FFF2-40B4-BE49-F238E27FC236}">
                <a16:creationId xmlns:a16="http://schemas.microsoft.com/office/drawing/2014/main" id="{153AEFAD-5C82-6D5C-0932-B0164C6AA9C6}"/>
              </a:ext>
            </a:extLst>
          </p:cNvPr>
          <p:cNvPicPr>
            <a:picLocks noChangeAspect="1"/>
          </p:cNvPicPr>
          <p:nvPr/>
        </p:nvPicPr>
        <p:blipFill>
          <a:blip r:embed="rId3"/>
          <a:stretch>
            <a:fillRect/>
          </a:stretch>
        </p:blipFill>
        <p:spPr>
          <a:xfrm>
            <a:off x="1125296" y="1307849"/>
            <a:ext cx="1598659" cy="1072436"/>
          </a:xfrm>
          <a:prstGeom prst="rect">
            <a:avLst/>
          </a:prstGeom>
        </p:spPr>
      </p:pic>
      <p:pic>
        <p:nvPicPr>
          <p:cNvPr id="7" name="Picture 6" descr="Physiotherapy for lower back pain | Bupa UK">
            <a:extLst>
              <a:ext uri="{FF2B5EF4-FFF2-40B4-BE49-F238E27FC236}">
                <a16:creationId xmlns:a16="http://schemas.microsoft.com/office/drawing/2014/main" id="{69CBCAC7-B2C0-9FF6-BE9B-EE3135098906}"/>
              </a:ext>
            </a:extLst>
          </p:cNvPr>
          <p:cNvPicPr>
            <a:picLocks noChangeAspect="1"/>
          </p:cNvPicPr>
          <p:nvPr/>
        </p:nvPicPr>
        <p:blipFill>
          <a:blip r:embed="rId4"/>
          <a:stretch>
            <a:fillRect/>
          </a:stretch>
        </p:blipFill>
        <p:spPr>
          <a:xfrm>
            <a:off x="1125296" y="3559120"/>
            <a:ext cx="1399790" cy="977515"/>
          </a:xfrm>
          <a:prstGeom prst="rect">
            <a:avLst/>
          </a:prstGeom>
        </p:spPr>
      </p:pic>
      <p:sp>
        <p:nvSpPr>
          <p:cNvPr id="8" name="TextBox 7">
            <a:extLst>
              <a:ext uri="{FF2B5EF4-FFF2-40B4-BE49-F238E27FC236}">
                <a16:creationId xmlns:a16="http://schemas.microsoft.com/office/drawing/2014/main" id="{D003D9E0-57D2-791C-D624-6C3C5CC9DB68}"/>
              </a:ext>
            </a:extLst>
          </p:cNvPr>
          <p:cNvSpPr txBox="1"/>
          <p:nvPr/>
        </p:nvSpPr>
        <p:spPr>
          <a:xfrm>
            <a:off x="-65235" y="4757211"/>
            <a:ext cx="3834582" cy="1077218"/>
          </a:xfrm>
          <a:prstGeom prst="rect">
            <a:avLst/>
          </a:prstGeom>
          <a:noFill/>
        </p:spPr>
        <p:txBody>
          <a:bodyPr wrap="square" rtlCol="0">
            <a:spAutoFit/>
          </a:bodyPr>
          <a:lstStyle/>
          <a:p>
            <a:pPr algn="just"/>
            <a:r>
              <a:rPr lang="en-IN" sz="800" b="1" dirty="0"/>
              <a:t>3. Health Promotion Principles and Values</a:t>
            </a:r>
          </a:p>
          <a:p>
            <a:pPr algn="just"/>
            <a:r>
              <a:rPr lang="en-US" sz="800" dirty="0"/>
              <a:t>Overall, the platform enables fair access to health services, with less problems encountered with the shift work schedules </a:t>
            </a:r>
            <a:r>
              <a:rPr lang="en-IN" sz="800" dirty="0"/>
              <a:t>(Asthana et al., 2026)</a:t>
            </a:r>
            <a:r>
              <a:rPr lang="en-US" sz="800" dirty="0"/>
              <a:t>. The early ID/I approach will allow for the prevention of disease, long-term management of symptoms and an improved musculoskeletal </a:t>
            </a:r>
            <a:r>
              <a:rPr lang="en-US" sz="800" dirty="0" err="1"/>
              <a:t>system.The</a:t>
            </a:r>
            <a:r>
              <a:rPr lang="en-US" sz="800" dirty="0"/>
              <a:t> principles of person-</a:t>
            </a:r>
            <a:r>
              <a:rPr lang="en-US" sz="800" dirty="0" err="1"/>
              <a:t>centred</a:t>
            </a:r>
            <a:r>
              <a:rPr lang="en-US" sz="800" dirty="0"/>
              <a:t> care enable nurses to be involved actively in decisions about treatment and </a:t>
            </a:r>
            <a:r>
              <a:rPr lang="en-US" sz="800" dirty="0" err="1"/>
              <a:t>recovery.Digital</a:t>
            </a:r>
            <a:r>
              <a:rPr lang="en-US" sz="800" dirty="0"/>
              <a:t> accessibility promotes health-seeking </a:t>
            </a:r>
            <a:r>
              <a:rPr lang="en-US" sz="800" dirty="0" err="1"/>
              <a:t>behaviour</a:t>
            </a:r>
            <a:r>
              <a:rPr lang="en-US" sz="800" dirty="0"/>
              <a:t>, whilst maintaining confidentiality, autonomy and professional responsibilities </a:t>
            </a:r>
            <a:r>
              <a:rPr lang="en-IN" sz="800" dirty="0"/>
              <a:t>(Pagé, 2025)</a:t>
            </a:r>
            <a:r>
              <a:rPr lang="en-US" sz="800" dirty="0"/>
              <a:t>.</a:t>
            </a:r>
            <a:endParaRPr lang="en-IN" sz="800" dirty="0"/>
          </a:p>
        </p:txBody>
      </p:sp>
      <p:pic>
        <p:nvPicPr>
          <p:cNvPr id="10" name="Picture 9" descr="Introducing Telehealth Consultations · MyPhysioDesk">
            <a:extLst>
              <a:ext uri="{FF2B5EF4-FFF2-40B4-BE49-F238E27FC236}">
                <a16:creationId xmlns:a16="http://schemas.microsoft.com/office/drawing/2014/main" id="{96D61BDC-13B0-728F-AF51-7B025E3622C3}"/>
              </a:ext>
            </a:extLst>
          </p:cNvPr>
          <p:cNvPicPr>
            <a:picLocks noChangeAspect="1"/>
          </p:cNvPicPr>
          <p:nvPr/>
        </p:nvPicPr>
        <p:blipFill>
          <a:blip r:embed="rId5"/>
          <a:stretch>
            <a:fillRect/>
          </a:stretch>
        </p:blipFill>
        <p:spPr>
          <a:xfrm>
            <a:off x="1218884" y="5777514"/>
            <a:ext cx="1588131" cy="1058754"/>
          </a:xfrm>
          <a:prstGeom prst="rect">
            <a:avLst/>
          </a:prstGeom>
        </p:spPr>
      </p:pic>
      <p:sp>
        <p:nvSpPr>
          <p:cNvPr id="6" name="TextBox 5">
            <a:extLst>
              <a:ext uri="{FF2B5EF4-FFF2-40B4-BE49-F238E27FC236}">
                <a16:creationId xmlns:a16="http://schemas.microsoft.com/office/drawing/2014/main" id="{0CBF5EFE-6A87-F6AC-B3DE-FFEF3E1D0CC5}"/>
              </a:ext>
            </a:extLst>
          </p:cNvPr>
          <p:cNvSpPr txBox="1"/>
          <p:nvPr/>
        </p:nvSpPr>
        <p:spPr>
          <a:xfrm>
            <a:off x="4051727" y="2404711"/>
            <a:ext cx="2300066" cy="1569660"/>
          </a:xfrm>
          <a:prstGeom prst="rect">
            <a:avLst/>
          </a:prstGeom>
          <a:noFill/>
        </p:spPr>
        <p:txBody>
          <a:bodyPr wrap="square" rtlCol="0">
            <a:spAutoFit/>
          </a:bodyPr>
          <a:lstStyle/>
          <a:p>
            <a:pPr algn="just"/>
            <a:r>
              <a:rPr lang="en-IN" sz="800" b="1" dirty="0"/>
              <a:t>4. Behavioural Change Theory</a:t>
            </a:r>
            <a:endParaRPr lang="en-IN" sz="800" b="0" dirty="0">
              <a:effectLst/>
            </a:endParaRPr>
          </a:p>
          <a:p>
            <a:pPr algn="just"/>
            <a:r>
              <a:rPr lang="en-US" sz="800" dirty="0"/>
              <a:t>The Health Belief Model that explained engagement is in terms of enhanced perceived benefits of early physiotherapy intervention (Pagé, 2025). </a:t>
            </a:r>
            <a:r>
              <a:rPr lang="en-US" sz="800" dirty="0" err="1"/>
              <a:t>Individualised</a:t>
            </a:r>
            <a:r>
              <a:rPr lang="en-US" sz="800" dirty="0"/>
              <a:t> support increases self-efficacy leading to confidence around managing the symptoms of back pain. Digital reminders and follow-up messaging over time to reinforce treatment adherence and positive health </a:t>
            </a:r>
            <a:r>
              <a:rPr lang="en-US" sz="800" dirty="0" err="1"/>
              <a:t>behaviours</a:t>
            </a:r>
            <a:r>
              <a:rPr lang="en-US" sz="800" dirty="0"/>
              <a:t>. Access to health services is improved with ease of access to remote consultations, and flexible appointment times (Ridout et al., 2025).</a:t>
            </a:r>
            <a:endParaRPr lang="en-IN" sz="800" dirty="0"/>
          </a:p>
        </p:txBody>
      </p:sp>
      <p:pic>
        <p:nvPicPr>
          <p:cNvPr id="12" name="Picture 11" descr="Process flow of telehealth/telemedicine tools for patient consultation. |  Download Scientific Diagram">
            <a:extLst>
              <a:ext uri="{FF2B5EF4-FFF2-40B4-BE49-F238E27FC236}">
                <a16:creationId xmlns:a16="http://schemas.microsoft.com/office/drawing/2014/main" id="{C3D403EE-41A6-EC74-03E5-E6BA55A77A9B}"/>
              </a:ext>
            </a:extLst>
          </p:cNvPr>
          <p:cNvPicPr>
            <a:picLocks noChangeAspect="1"/>
          </p:cNvPicPr>
          <p:nvPr/>
        </p:nvPicPr>
        <p:blipFill>
          <a:blip r:embed="rId6"/>
          <a:stretch>
            <a:fillRect/>
          </a:stretch>
        </p:blipFill>
        <p:spPr>
          <a:xfrm>
            <a:off x="6300006" y="2463590"/>
            <a:ext cx="1226120" cy="912031"/>
          </a:xfrm>
          <a:prstGeom prst="rect">
            <a:avLst/>
          </a:prstGeom>
        </p:spPr>
      </p:pic>
      <p:sp>
        <p:nvSpPr>
          <p:cNvPr id="14" name="TextBox 13">
            <a:extLst>
              <a:ext uri="{FF2B5EF4-FFF2-40B4-BE49-F238E27FC236}">
                <a16:creationId xmlns:a16="http://schemas.microsoft.com/office/drawing/2014/main" id="{748B2E51-37F7-FC43-62F1-623824D2409C}"/>
              </a:ext>
            </a:extLst>
          </p:cNvPr>
          <p:cNvSpPr txBox="1"/>
          <p:nvPr/>
        </p:nvSpPr>
        <p:spPr>
          <a:xfrm>
            <a:off x="4018323" y="4026944"/>
            <a:ext cx="3565140" cy="954107"/>
          </a:xfrm>
          <a:prstGeom prst="rect">
            <a:avLst/>
          </a:prstGeom>
          <a:noFill/>
        </p:spPr>
        <p:txBody>
          <a:bodyPr wrap="square" rtlCol="0">
            <a:spAutoFit/>
          </a:bodyPr>
          <a:lstStyle/>
          <a:p>
            <a:pPr algn="just"/>
            <a:r>
              <a:rPr lang="en-IN" sz="800" b="1" dirty="0"/>
              <a:t>5. Expected Outcomes</a:t>
            </a:r>
            <a:endParaRPr lang="en-IN" sz="800" b="1" dirty="0">
              <a:effectLst/>
            </a:endParaRPr>
          </a:p>
          <a:p>
            <a:pPr algn="just"/>
            <a:r>
              <a:rPr lang="en-US" sz="800" dirty="0"/>
              <a:t>The early access to physiotherapy can substantially decrease pain intensity, disability and extended work absences. Good musculoskeletal health can positively impact job performance, staff wellbeing and all patient care outcomes. Increased level of engagement with the health care system can be beneficial to timely reporting and management of OH problems. NHS cost saving and workforce sustainability in NHS services could be a factor in reducing absence.</a:t>
            </a:r>
            <a:endParaRPr lang="en-IN" sz="800" dirty="0"/>
          </a:p>
        </p:txBody>
      </p:sp>
      <p:sp>
        <p:nvSpPr>
          <p:cNvPr id="16" name="TextBox 15">
            <a:extLst>
              <a:ext uri="{FF2B5EF4-FFF2-40B4-BE49-F238E27FC236}">
                <a16:creationId xmlns:a16="http://schemas.microsoft.com/office/drawing/2014/main" id="{CACC9DAC-CE8F-9111-A9A1-2937DCCC9676}"/>
              </a:ext>
            </a:extLst>
          </p:cNvPr>
          <p:cNvSpPr txBox="1"/>
          <p:nvPr/>
        </p:nvSpPr>
        <p:spPr>
          <a:xfrm>
            <a:off x="4090198" y="5243366"/>
            <a:ext cx="3140632" cy="1446550"/>
          </a:xfrm>
          <a:prstGeom prst="rect">
            <a:avLst/>
          </a:prstGeom>
          <a:noFill/>
        </p:spPr>
        <p:txBody>
          <a:bodyPr wrap="square" rtlCol="0">
            <a:spAutoFit/>
          </a:bodyPr>
          <a:lstStyle/>
          <a:p>
            <a:pPr algn="just"/>
            <a:r>
              <a:rPr lang="en-IN" sz="800" b="1" dirty="0"/>
              <a:t>6. Policy, Education and Research Implications</a:t>
            </a:r>
            <a:endParaRPr lang="en-IN" sz="800" b="1" dirty="0">
              <a:effectLst/>
            </a:endParaRPr>
          </a:p>
          <a:p>
            <a:pPr algn="just"/>
            <a:r>
              <a:rPr lang="en-US" sz="800" dirty="0"/>
              <a:t>There are likely to be increasing policies in the NHS that are supportive of digital occupational health services to tackle issues of wellbeing and access of the workforce. (Travlos et al., 2025)Digital triage technologies should be used effectively and safely: educate healthcare professionals about this through </a:t>
            </a:r>
            <a:r>
              <a:rPr lang="en-US" sz="800" dirty="0" err="1"/>
              <a:t>education.The</a:t>
            </a:r>
            <a:r>
              <a:rPr lang="en-US" sz="800" dirty="0"/>
              <a:t> effectiveness, users satisfaction, clinical outcomes and cost-effectiveness of the implementation of the intervention over time can be evaluated in the research. The evidence produced can be applicable to wider implementation of the digital musculoskeletal support services in healthcare </a:t>
            </a:r>
            <a:r>
              <a:rPr lang="en-US" sz="800" dirty="0" err="1"/>
              <a:t>organisations</a:t>
            </a:r>
            <a:r>
              <a:rPr lang="en-US" sz="800" dirty="0"/>
              <a:t> (Trumble et al., 2025)</a:t>
            </a:r>
            <a:r>
              <a:rPr lang="en-IN" sz="800" dirty="0"/>
              <a:t>.</a:t>
            </a:r>
          </a:p>
        </p:txBody>
      </p:sp>
      <p:sp>
        <p:nvSpPr>
          <p:cNvPr id="18" name="TextBox 17">
            <a:extLst>
              <a:ext uri="{FF2B5EF4-FFF2-40B4-BE49-F238E27FC236}">
                <a16:creationId xmlns:a16="http://schemas.microsoft.com/office/drawing/2014/main" id="{6AC3C7F8-1BF0-DD36-0DDF-502E50EA9DEE}"/>
              </a:ext>
            </a:extLst>
          </p:cNvPr>
          <p:cNvSpPr txBox="1"/>
          <p:nvPr/>
        </p:nvSpPr>
        <p:spPr>
          <a:xfrm>
            <a:off x="8245129" y="69175"/>
            <a:ext cx="3775946" cy="1077218"/>
          </a:xfrm>
          <a:prstGeom prst="rect">
            <a:avLst/>
          </a:prstGeom>
          <a:noFill/>
        </p:spPr>
        <p:txBody>
          <a:bodyPr wrap="square" rtlCol="0">
            <a:spAutoFit/>
          </a:bodyPr>
          <a:lstStyle/>
          <a:p>
            <a:pPr algn="just"/>
            <a:r>
              <a:rPr lang="en-IN" sz="800" b="1" dirty="0"/>
              <a:t>7. Conclusion</a:t>
            </a:r>
            <a:endParaRPr lang="en-IN" sz="800" b="1" dirty="0">
              <a:effectLst/>
            </a:endParaRPr>
          </a:p>
          <a:p>
            <a:pPr algn="just"/>
            <a:r>
              <a:rPr lang="en-US" sz="800" dirty="0"/>
              <a:t>The Occupational Health e-Triage is a practical solution for the relief of work-related back pain among night-shift nurses. Video and text-based assessments help in timely physiotherapy intervention and clinical support to improve assessment of patient's needs. Engagement, self-management and preventive health </a:t>
            </a:r>
            <a:r>
              <a:rPr lang="en-US" sz="800" dirty="0" err="1"/>
              <a:t>behaviours</a:t>
            </a:r>
            <a:r>
              <a:rPr lang="en-US" sz="800" dirty="0"/>
              <a:t> are reinforced by health promotion principles and </a:t>
            </a:r>
            <a:r>
              <a:rPr lang="en-US" sz="800" dirty="0" err="1"/>
              <a:t>behavioural</a:t>
            </a:r>
            <a:r>
              <a:rPr lang="en-US" sz="800" dirty="0"/>
              <a:t> theory. If implemented successfully, it can improve the wellbeing of the workforce, boost efficiency and the quality of patient care delivery in the </a:t>
            </a:r>
            <a:r>
              <a:rPr lang="en-US" sz="800" dirty="0" err="1"/>
              <a:t>organisation</a:t>
            </a:r>
            <a:r>
              <a:rPr lang="en-US" sz="800" dirty="0"/>
              <a:t>.</a:t>
            </a:r>
            <a:endParaRPr lang="en-IN" sz="800" dirty="0"/>
          </a:p>
        </p:txBody>
      </p:sp>
      <p:sp>
        <p:nvSpPr>
          <p:cNvPr id="9" name="TextBox 8">
            <a:extLst>
              <a:ext uri="{FF2B5EF4-FFF2-40B4-BE49-F238E27FC236}">
                <a16:creationId xmlns:a16="http://schemas.microsoft.com/office/drawing/2014/main" id="{8B0F8C05-C4DE-FF4B-E167-8175B4B07F73}"/>
              </a:ext>
            </a:extLst>
          </p:cNvPr>
          <p:cNvSpPr txBox="1"/>
          <p:nvPr/>
        </p:nvSpPr>
        <p:spPr>
          <a:xfrm>
            <a:off x="4133952" y="37354"/>
            <a:ext cx="3924095" cy="1497947"/>
          </a:xfrm>
          <a:prstGeom prst="rect">
            <a:avLst/>
          </a:prstGeom>
          <a:noFill/>
        </p:spPr>
        <p:txBody>
          <a:bodyPr wrap="square">
            <a:spAutoFit/>
          </a:bodyPr>
          <a:lstStyle/>
          <a:p>
            <a:pPr algn="just"/>
            <a:r>
              <a:rPr lang="en-IN" sz="1800" b="1" dirty="0">
                <a:latin typeface="Berlin Sans FB Demi" panose="020E0802020502020306" pitchFamily="34" charset="0"/>
              </a:rPr>
              <a:t>Occupational Health e-Triage – A Video and Text Triage Platform for NHS Night-Shift Nurses to Access Physiotherapy for Work-Related Back Pain in Liverpool</a:t>
            </a:r>
            <a:endParaRPr lang="en-IN" dirty="0"/>
          </a:p>
        </p:txBody>
      </p:sp>
      <p:sp>
        <p:nvSpPr>
          <p:cNvPr id="11" name="TextBox 10">
            <a:extLst>
              <a:ext uri="{FF2B5EF4-FFF2-40B4-BE49-F238E27FC236}">
                <a16:creationId xmlns:a16="http://schemas.microsoft.com/office/drawing/2014/main" id="{7B1E4435-A7BE-27E8-F736-244FAFEA612B}"/>
              </a:ext>
            </a:extLst>
          </p:cNvPr>
          <p:cNvSpPr txBox="1"/>
          <p:nvPr/>
        </p:nvSpPr>
        <p:spPr>
          <a:xfrm>
            <a:off x="7841251" y="1801277"/>
            <a:ext cx="4247510" cy="4770537"/>
          </a:xfrm>
          <a:prstGeom prst="rect">
            <a:avLst/>
          </a:prstGeom>
          <a:noFill/>
        </p:spPr>
        <p:txBody>
          <a:bodyPr wrap="square">
            <a:spAutoFit/>
          </a:bodyPr>
          <a:lstStyle/>
          <a:p>
            <a:pPr algn="just"/>
            <a:r>
              <a:rPr lang="en-IN" sz="800" b="1" dirty="0"/>
              <a:t>References</a:t>
            </a:r>
          </a:p>
          <a:p>
            <a:pPr algn="just"/>
            <a:r>
              <a:rPr lang="en-IN" sz="800" dirty="0"/>
              <a:t>Lowe, C., 2025. </a:t>
            </a:r>
            <a:r>
              <a:rPr lang="en-IN" sz="800" i="1" dirty="0"/>
              <a:t>Development and evaluation of a Digital Assessment Routing Tool for musculoskeletal conditions: from prototype to implementation</a:t>
            </a:r>
            <a:r>
              <a:rPr lang="en-IN" sz="800" dirty="0"/>
              <a:t> (Doctoral dissertation, Queen Mary University of London). </a:t>
            </a:r>
            <a:r>
              <a:rPr lang="en-IN" sz="800" u="sng" dirty="0">
                <a:hlinkClick r:id="rId7"/>
              </a:rPr>
              <a:t>https://qmro.qmul.ac.uk/xmlui/handle/123456789/107220</a:t>
            </a:r>
            <a:r>
              <a:rPr lang="en-IN" sz="800" dirty="0"/>
              <a:t> </a:t>
            </a:r>
            <a:br>
              <a:rPr lang="en-IN" sz="800" dirty="0"/>
            </a:br>
            <a:r>
              <a:rPr lang="en-IN" sz="800" dirty="0"/>
              <a:t>Truong, L.K., Wrightson, J.G., Vincent, R., Lui, E., Couch, J.L., Wang, E., Starcevich, C., </a:t>
            </a:r>
            <a:r>
              <a:rPr lang="en-IN" sz="800" dirty="0" err="1"/>
              <a:t>Giustini</a:t>
            </a:r>
            <a:r>
              <a:rPr lang="en-IN" sz="800" dirty="0"/>
              <a:t>, D., Haagaard, A., </a:t>
            </a:r>
            <a:r>
              <a:rPr lang="en-IN" sz="800" dirty="0" err="1"/>
              <a:t>Lopatina</a:t>
            </a:r>
            <a:r>
              <a:rPr lang="en-IN" sz="800" dirty="0"/>
              <a:t>, E. and van Berkel, N., 2026. Evidence for Digital Health Tools Designed to Support the Triage of Musculoskeletal Conditions in Primary, Urgent, and Emergency Care Settings: Scoping Review. </a:t>
            </a:r>
            <a:r>
              <a:rPr lang="en-IN" sz="800" i="1" dirty="0"/>
              <a:t>Journal of Medical Internet Research</a:t>
            </a:r>
            <a:r>
              <a:rPr lang="en-IN" sz="800" dirty="0"/>
              <a:t>, </a:t>
            </a:r>
            <a:r>
              <a:rPr lang="en-IN" sz="800" i="1" dirty="0"/>
              <a:t>28</a:t>
            </a:r>
            <a:r>
              <a:rPr lang="en-IN" sz="800" dirty="0"/>
              <a:t>, p.e81578. </a:t>
            </a:r>
            <a:r>
              <a:rPr lang="en-IN" sz="800" u="sng" dirty="0">
                <a:hlinkClick r:id="rId8"/>
              </a:rPr>
              <a:t>https://www.jmir.org/2026/1/e81578/</a:t>
            </a:r>
            <a:r>
              <a:rPr lang="en-IN" sz="800" dirty="0"/>
              <a:t> </a:t>
            </a:r>
            <a:br>
              <a:rPr lang="en-IN" sz="800" dirty="0"/>
            </a:br>
            <a:r>
              <a:rPr lang="en-IN" sz="800" dirty="0"/>
              <a:t>Craib, J., Malone, C. and Madge, S., Selected Abstracts from The Royal College of Ophthalmologists Annual Congress 2025 ACC, Liverpool, UK. </a:t>
            </a:r>
            <a:r>
              <a:rPr lang="en-IN" sz="800" u="sng" dirty="0">
                <a:hlinkClick r:id="rId9"/>
              </a:rPr>
              <a:t>https://www.nature.com/articles/s41433-025-03831-0</a:t>
            </a:r>
            <a:r>
              <a:rPr lang="en-IN" sz="800" dirty="0"/>
              <a:t> </a:t>
            </a:r>
            <a:br>
              <a:rPr lang="en-IN" sz="800" dirty="0"/>
            </a:br>
            <a:r>
              <a:rPr lang="en-IN" sz="800" dirty="0"/>
              <a:t>Hameed, A., 2025. </a:t>
            </a:r>
            <a:r>
              <a:rPr lang="en-IN" sz="800" i="1" dirty="0"/>
              <a:t>A Common Sense Approach to Report Writing in Occupational Medicine: Thirteen Real-Life Case Studies and a Few Laughs Along the Way</a:t>
            </a:r>
            <a:r>
              <a:rPr lang="en-IN" sz="800" dirty="0"/>
              <a:t>. </a:t>
            </a:r>
            <a:r>
              <a:rPr lang="en-IN" sz="800" dirty="0" err="1"/>
              <a:t>AuthorHouse</a:t>
            </a:r>
            <a:r>
              <a:rPr lang="en-IN" sz="800" dirty="0"/>
              <a:t>. </a:t>
            </a:r>
            <a:r>
              <a:rPr lang="en-IN" sz="800" u="sng" dirty="0">
                <a:hlinkClick r:id="rId10"/>
              </a:rPr>
              <a:t>https://books.google.com/books?hl=en&amp;lr=&amp;id=glKCEQAAQBAJ&amp;oi=fnd&amp;pg=PT5&amp;dq=Occupational+Health+Triage+A+Video+and+Text+Triage+Platform+for+NHS+Night+Shift+Nurses+to+Access+Physiotherapy+for+Work+Related+Back+Pain+in+Liverpool&amp;ots=0pHzcM3UaZ&amp;sig=gcbXBy0t0-H3pWuMVgMk_qhfU1k</a:t>
            </a:r>
            <a:r>
              <a:rPr lang="en-IN" sz="800" dirty="0"/>
              <a:t> </a:t>
            </a:r>
            <a:br>
              <a:rPr lang="en-IN" sz="800" dirty="0"/>
            </a:br>
            <a:r>
              <a:rPr lang="en-IN" sz="800" dirty="0"/>
              <a:t>Asthana, S., Loizou, M., Varga, M., Beer, O., Baxter, R. and Green, K., 2026. An evidence review of Technology Enabled Social Care in the UK. </a:t>
            </a:r>
            <a:r>
              <a:rPr lang="en-IN" sz="800" u="sng" dirty="0">
                <a:hlinkClick r:id="rId11"/>
              </a:rPr>
              <a:t>https://www.thelisteralliance.co.uk/s/An-evidence-review-of-Technology-Enabled-Social-Care-in-the-UK-FINAL-DRAFT.pdf</a:t>
            </a:r>
            <a:r>
              <a:rPr lang="en-IN" sz="800" dirty="0"/>
              <a:t> </a:t>
            </a:r>
            <a:br>
              <a:rPr lang="en-IN" sz="800" dirty="0"/>
            </a:br>
            <a:r>
              <a:rPr lang="en-IN" sz="800" dirty="0"/>
              <a:t>Pagé, M.G., 2025. Book of Posters. </a:t>
            </a:r>
            <a:r>
              <a:rPr lang="en-IN" sz="800" i="1" dirty="0"/>
              <a:t>Canadian Journal of Pain</a:t>
            </a:r>
            <a:r>
              <a:rPr lang="en-IN" sz="800" dirty="0"/>
              <a:t>, </a:t>
            </a:r>
            <a:r>
              <a:rPr lang="en-IN" sz="800" i="1" dirty="0"/>
              <a:t>9</a:t>
            </a:r>
            <a:r>
              <a:rPr lang="en-IN" sz="800" dirty="0"/>
              <a:t>(2), p.2522031. </a:t>
            </a:r>
            <a:r>
              <a:rPr lang="en-IN" sz="800" u="sng" dirty="0">
                <a:hlinkClick r:id="rId12"/>
              </a:rPr>
              <a:t>https://www.tandfonline.com/doi/full/10.1080/24740527.2025.2522031</a:t>
            </a:r>
            <a:r>
              <a:rPr lang="en-IN" sz="800" dirty="0"/>
              <a:t> </a:t>
            </a:r>
            <a:br>
              <a:rPr lang="en-IN" sz="800" dirty="0"/>
            </a:br>
            <a:r>
              <a:rPr lang="en-IN" sz="800" dirty="0"/>
              <a:t>Ridout, A.E., Moses, F.L., Herm-Singh, S., </a:t>
            </a:r>
            <a:r>
              <a:rPr lang="en-IN" sz="800" dirty="0" err="1"/>
              <a:t>Beoku</a:t>
            </a:r>
            <a:r>
              <a:rPr lang="en-IN" sz="800" dirty="0"/>
              <a:t>-Betts, C., Businge, E., Turienzo, C.F., Goodhart, V., Hurrell, A., Kamara, D., Kamara, J. and Koroma, K., 2025. Evaluating the real-world scale-up of the CRADLE Vital Signs Alert intervention into routine maternity care in Sierra Leone (CRADLE-5): a stepped-wedge, type 2 hybrid implementation–effectiveness, cluster-randomised controlled trial. </a:t>
            </a:r>
            <a:r>
              <a:rPr lang="en-IN" sz="800" i="1" dirty="0"/>
              <a:t>The Lancet Obstetrics, Gynaecology, &amp; Women’s Health</a:t>
            </a:r>
            <a:r>
              <a:rPr lang="en-IN" sz="800" dirty="0"/>
              <a:t>, </a:t>
            </a:r>
            <a:r>
              <a:rPr lang="en-IN" sz="800" i="1" dirty="0"/>
              <a:t>1</a:t>
            </a:r>
            <a:r>
              <a:rPr lang="en-IN" sz="800" dirty="0"/>
              <a:t>(4), pp.e270-e280. </a:t>
            </a:r>
            <a:r>
              <a:rPr lang="en-IN" sz="800" u="sng" dirty="0">
                <a:hlinkClick r:id="rId13"/>
              </a:rPr>
              <a:t>https://www.thelancet.com/journals/lanogw/article/PIIS3050-5038(25)00079-2/fulltext</a:t>
            </a:r>
            <a:r>
              <a:rPr lang="en-IN" sz="800" dirty="0"/>
              <a:t> </a:t>
            </a:r>
            <a:br>
              <a:rPr lang="en-IN" sz="800" dirty="0"/>
            </a:br>
            <a:r>
              <a:rPr lang="en-IN" sz="800" dirty="0"/>
              <a:t>Travlos, M., De Whalley, E. and Hall, R., 2025. Preparation for life: How occupational therapy and speech and language therapy came together to help children develop daily living skills. </a:t>
            </a:r>
            <a:r>
              <a:rPr lang="en-IN" sz="800" u="sng" dirty="0">
                <a:hlinkClick r:id="rId14"/>
              </a:rPr>
              <a:t>https://researchportal.bath.ac.uk/files/378353347/Summer-Bulletin-2025.pdf</a:t>
            </a:r>
            <a:r>
              <a:rPr lang="en-IN" sz="800" dirty="0"/>
              <a:t> </a:t>
            </a:r>
            <a:br>
              <a:rPr lang="en-IN" sz="800" dirty="0"/>
            </a:br>
            <a:r>
              <a:rPr lang="en-IN" sz="800" dirty="0"/>
              <a:t>Trumble, S., Williams, A., Stokes, T., Dennis, S., Hui, F., </a:t>
            </a:r>
            <a:r>
              <a:rPr lang="en-IN" sz="800" dirty="0" err="1"/>
              <a:t>Assifi</a:t>
            </a:r>
            <a:r>
              <a:rPr lang="en-IN" sz="800" dirty="0"/>
              <a:t>, A. and West, K., 2025. PRIMARY CARE (AAAPC) ANNUAL RESEARCH CONFERENCE. </a:t>
            </a:r>
            <a:r>
              <a:rPr lang="en-IN" sz="800" u="sng" dirty="0">
                <a:hlinkClick r:id="rId15"/>
              </a:rPr>
              <a:t>https://connectsci.au/py/article-abstract/31/4/PYv31n4abs/199800</a:t>
            </a:r>
            <a:r>
              <a:rPr lang="en-IN" sz="800" dirty="0"/>
              <a:t> </a:t>
            </a:r>
            <a:br>
              <a:rPr lang="en-IN" sz="800" dirty="0"/>
            </a:br>
            <a:r>
              <a:rPr lang="en-IN" sz="800" dirty="0"/>
              <a:t>Chen, M., 2024. </a:t>
            </a:r>
            <a:r>
              <a:rPr lang="en-IN" sz="800" i="1" dirty="0"/>
              <a:t>Validation and evaluation of a work-based individualised digital health intervention (BACK-On-LINETM) to support self-management of low back pain</a:t>
            </a:r>
            <a:r>
              <a:rPr lang="en-IN" sz="800" dirty="0"/>
              <a:t> (Doctoral dissertation, Cardiff University). </a:t>
            </a:r>
            <a:r>
              <a:rPr lang="en-IN" sz="800" u="sng" dirty="0">
                <a:hlinkClick r:id="rId16"/>
              </a:rPr>
              <a:t>https://orca.cardiff.ac.uk/id/eprint/176903/</a:t>
            </a:r>
            <a:r>
              <a:rPr lang="en-IN" sz="800" dirty="0"/>
              <a:t> </a:t>
            </a:r>
            <a:endParaRPr lang="en-IN" sz="800" b="0" dirty="0">
              <a:effectLst/>
            </a:endParaRPr>
          </a:p>
        </p:txBody>
      </p:sp>
      <p:sp>
        <p:nvSpPr>
          <p:cNvPr id="15" name="TextBox 14">
            <a:extLst>
              <a:ext uri="{FF2B5EF4-FFF2-40B4-BE49-F238E27FC236}">
                <a16:creationId xmlns:a16="http://schemas.microsoft.com/office/drawing/2014/main" id="{1620802A-8582-4E91-E2DE-991B8CC9E85A}"/>
              </a:ext>
            </a:extLst>
          </p:cNvPr>
          <p:cNvSpPr txBox="1"/>
          <p:nvPr/>
        </p:nvSpPr>
        <p:spPr>
          <a:xfrm>
            <a:off x="4133952" y="1410983"/>
            <a:ext cx="2590800" cy="1072436"/>
          </a:xfrm>
          <a:prstGeom prst="rect">
            <a:avLst/>
          </a:prstGeom>
          <a:noFill/>
        </p:spPr>
        <p:txBody>
          <a:bodyPr wrap="square">
            <a:spAutoFit/>
          </a:bodyPr>
          <a:lstStyle/>
          <a:p>
            <a:r>
              <a:rPr lang="en-IN" sz="800" b="1" dirty="0"/>
              <a:t>Student Name: Priyanka </a:t>
            </a:r>
            <a:r>
              <a:rPr lang="en-IN" sz="800" b="1" dirty="0" err="1"/>
              <a:t>Ashokbhai</a:t>
            </a:r>
            <a:r>
              <a:rPr lang="en-IN" sz="800" b="1" dirty="0"/>
              <a:t> </a:t>
            </a:r>
            <a:r>
              <a:rPr lang="en-IN" sz="800" b="1" dirty="0" err="1"/>
              <a:t>Kakadiya</a:t>
            </a:r>
            <a:br>
              <a:rPr lang="en-IN" sz="800" dirty="0"/>
            </a:br>
            <a:r>
              <a:rPr lang="en-IN" sz="800" b="1" dirty="0"/>
              <a:t>Student ID:2527512</a:t>
            </a:r>
            <a:br>
              <a:rPr lang="en-IN" sz="800" b="1" dirty="0"/>
            </a:br>
            <a:r>
              <a:rPr lang="en-IN" sz="800" b="1" dirty="0"/>
              <a:t>Module: Population Health and Digital Health Promotion</a:t>
            </a:r>
            <a:br>
              <a:rPr lang="en-IN" sz="800" dirty="0"/>
            </a:br>
            <a:r>
              <a:rPr lang="en-IN" sz="800" b="1" dirty="0"/>
              <a:t>Module Code: LCHS7009</a:t>
            </a:r>
            <a:br>
              <a:rPr lang="en-IN" sz="800" b="1" dirty="0"/>
            </a:br>
            <a:r>
              <a:rPr lang="en-IN" sz="800" b="1" dirty="0"/>
              <a:t>Assignment Title: Component 2 Poster</a:t>
            </a:r>
            <a:br>
              <a:rPr lang="en-IN" sz="800" dirty="0"/>
            </a:br>
            <a:r>
              <a:rPr lang="en-IN" sz="800" b="1" dirty="0"/>
              <a:t>MSc Public Health and Social Care in Practice</a:t>
            </a:r>
            <a:br>
              <a:rPr lang="en-IN" sz="800" b="1" dirty="0"/>
            </a:br>
            <a:r>
              <a:rPr lang="en-IN" sz="800" b="1" dirty="0"/>
              <a:t>Tutor</a:t>
            </a:r>
            <a:r>
              <a:rPr lang="en-IN" sz="800" b="1"/>
              <a:t>: Rahila Shaikh</a:t>
            </a:r>
            <a:br>
              <a:rPr lang="en-IN" sz="800" b="1" dirty="0"/>
            </a:br>
            <a:endParaRPr lang="en-IN" sz="800" dirty="0"/>
          </a:p>
        </p:txBody>
      </p:sp>
    </p:spTree>
    <p:extLst>
      <p:ext uri="{BB962C8B-B14F-4D97-AF65-F5344CB8AC3E}">
        <p14:creationId xmlns:p14="http://schemas.microsoft.com/office/powerpoint/2010/main" val="640007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3072</Words>
  <Application>Microsoft Office PowerPoint</Application>
  <PresentationFormat>Widescreen</PresentationFormat>
  <Paragraphs>47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Berlin Sans FB Demi</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Riya Soni</dc:creator>
  <cp:lastModifiedBy>deepak soni</cp:lastModifiedBy>
  <cp:revision>7</cp:revision>
  <dcterms:created xsi:type="dcterms:W3CDTF">2026-06-23T13:41:38Z</dcterms:created>
  <dcterms:modified xsi:type="dcterms:W3CDTF">2026-06-26T03:10:00Z</dcterms:modified>
</cp:coreProperties>
</file>