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56" r:id="rId2"/>
    <p:sldId id="298" r:id="rId3"/>
    <p:sldId id="325" r:id="rId4"/>
    <p:sldId id="326" r:id="rId5"/>
    <p:sldId id="299" r:id="rId6"/>
    <p:sldId id="300" r:id="rId7"/>
    <p:sldId id="319" r:id="rId8"/>
    <p:sldId id="302" r:id="rId9"/>
    <p:sldId id="320" r:id="rId10"/>
    <p:sldId id="321" r:id="rId11"/>
    <p:sldId id="322" r:id="rId12"/>
    <p:sldId id="323" r:id="rId13"/>
    <p:sldId id="328" r:id="rId14"/>
    <p:sldId id="303" r:id="rId15"/>
    <p:sldId id="317" r:id="rId16"/>
    <p:sldId id="274" r:id="rId17"/>
    <p:sldId id="262" r:id="rId18"/>
    <p:sldId id="263" r:id="rId19"/>
    <p:sldId id="264" r:id="rId20"/>
    <p:sldId id="265" r:id="rId21"/>
    <p:sldId id="266" r:id="rId22"/>
    <p:sldId id="267" r:id="rId23"/>
    <p:sldId id="268" r:id="rId24"/>
    <p:sldId id="327"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9" d="100"/>
          <a:sy n="49" d="100"/>
        </p:scale>
        <p:origin x="1116"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362" cy="489248"/>
          </a:xfrm>
          <a:prstGeom prst="rect">
            <a:avLst/>
          </a:prstGeom>
        </p:spPr>
        <p:txBody>
          <a:bodyPr vert="horz" lIns="90370" tIns="45185" rIns="90370" bIns="45185" rtlCol="0"/>
          <a:lstStyle>
            <a:lvl1pPr algn="l">
              <a:defRPr sz="1200"/>
            </a:lvl1pPr>
          </a:lstStyle>
          <a:p>
            <a:endParaRPr lang="en-GB"/>
          </a:p>
        </p:txBody>
      </p:sp>
      <p:sp>
        <p:nvSpPr>
          <p:cNvPr id="3" name="Date Placeholder 2"/>
          <p:cNvSpPr>
            <a:spLocks noGrp="1"/>
          </p:cNvSpPr>
          <p:nvPr>
            <p:ph type="dt" sz="quarter" idx="1"/>
          </p:nvPr>
        </p:nvSpPr>
        <p:spPr>
          <a:xfrm>
            <a:off x="3778155" y="0"/>
            <a:ext cx="2889362" cy="489248"/>
          </a:xfrm>
          <a:prstGeom prst="rect">
            <a:avLst/>
          </a:prstGeom>
        </p:spPr>
        <p:txBody>
          <a:bodyPr vert="horz" lIns="90370" tIns="45185" rIns="90370" bIns="45185" rtlCol="0"/>
          <a:lstStyle>
            <a:lvl1pPr algn="r">
              <a:defRPr sz="1200"/>
            </a:lvl1pPr>
          </a:lstStyle>
          <a:p>
            <a:fld id="{03267344-1AB9-4A10-95DC-A4763D13A07F}" type="datetimeFigureOut">
              <a:rPr lang="en-GB" smtClean="0"/>
              <a:t>25/10/2018</a:t>
            </a:fld>
            <a:endParaRPr lang="en-GB"/>
          </a:p>
        </p:txBody>
      </p:sp>
      <p:sp>
        <p:nvSpPr>
          <p:cNvPr id="4" name="Footer Placeholder 3"/>
          <p:cNvSpPr>
            <a:spLocks noGrp="1"/>
          </p:cNvSpPr>
          <p:nvPr>
            <p:ph type="ftr" sz="quarter" idx="2"/>
          </p:nvPr>
        </p:nvSpPr>
        <p:spPr>
          <a:xfrm>
            <a:off x="0" y="9264352"/>
            <a:ext cx="2889362" cy="489248"/>
          </a:xfrm>
          <a:prstGeom prst="rect">
            <a:avLst/>
          </a:prstGeom>
        </p:spPr>
        <p:txBody>
          <a:bodyPr vert="horz" lIns="90370" tIns="45185" rIns="90370" bIns="45185" rtlCol="0" anchor="b"/>
          <a:lstStyle>
            <a:lvl1pPr algn="l">
              <a:defRPr sz="1200"/>
            </a:lvl1pPr>
          </a:lstStyle>
          <a:p>
            <a:endParaRPr lang="en-GB"/>
          </a:p>
        </p:txBody>
      </p:sp>
      <p:sp>
        <p:nvSpPr>
          <p:cNvPr id="5" name="Slide Number Placeholder 4"/>
          <p:cNvSpPr>
            <a:spLocks noGrp="1"/>
          </p:cNvSpPr>
          <p:nvPr>
            <p:ph type="sldNum" sz="quarter" idx="3"/>
          </p:nvPr>
        </p:nvSpPr>
        <p:spPr>
          <a:xfrm>
            <a:off x="3778155" y="9264352"/>
            <a:ext cx="2889362" cy="489248"/>
          </a:xfrm>
          <a:prstGeom prst="rect">
            <a:avLst/>
          </a:prstGeom>
        </p:spPr>
        <p:txBody>
          <a:bodyPr vert="horz" lIns="90370" tIns="45185" rIns="90370" bIns="45185" rtlCol="0" anchor="b"/>
          <a:lstStyle>
            <a:lvl1pPr algn="r">
              <a:defRPr sz="1200"/>
            </a:lvl1pPr>
          </a:lstStyle>
          <a:p>
            <a:fld id="{08D6299A-E7BC-4B3C-A9F9-87DEED7587A8}" type="slidenum">
              <a:rPr lang="en-GB" smtClean="0"/>
              <a:t>‹#›</a:t>
            </a:fld>
            <a:endParaRPr lang="en-GB"/>
          </a:p>
        </p:txBody>
      </p:sp>
    </p:spTree>
    <p:extLst>
      <p:ext uri="{BB962C8B-B14F-4D97-AF65-F5344CB8AC3E}">
        <p14:creationId xmlns:p14="http://schemas.microsoft.com/office/powerpoint/2010/main" val="37250114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7680"/>
          </a:xfrm>
          <a:prstGeom prst="rect">
            <a:avLst/>
          </a:prstGeom>
        </p:spPr>
        <p:txBody>
          <a:bodyPr vert="horz" lIns="90370" tIns="45185" rIns="90370" bIns="45185" rtlCol="0"/>
          <a:lstStyle>
            <a:lvl1pPr algn="l">
              <a:defRPr sz="1200"/>
            </a:lvl1pPr>
          </a:lstStyle>
          <a:p>
            <a:endParaRPr lang="en-GB"/>
          </a:p>
        </p:txBody>
      </p:sp>
      <p:sp>
        <p:nvSpPr>
          <p:cNvPr id="3" name="Date Placeholder 2"/>
          <p:cNvSpPr>
            <a:spLocks noGrp="1"/>
          </p:cNvSpPr>
          <p:nvPr>
            <p:ph type="dt" idx="1"/>
          </p:nvPr>
        </p:nvSpPr>
        <p:spPr>
          <a:xfrm>
            <a:off x="3777607" y="1"/>
            <a:ext cx="2889938" cy="487680"/>
          </a:xfrm>
          <a:prstGeom prst="rect">
            <a:avLst/>
          </a:prstGeom>
        </p:spPr>
        <p:txBody>
          <a:bodyPr vert="horz" lIns="90370" tIns="45185" rIns="90370" bIns="45185" rtlCol="0"/>
          <a:lstStyle>
            <a:lvl1pPr algn="r">
              <a:defRPr sz="1200"/>
            </a:lvl1pPr>
          </a:lstStyle>
          <a:p>
            <a:fld id="{EF7A2BCA-B610-4CC0-BAB0-E9049DDDD740}" type="datetimeFigureOut">
              <a:rPr lang="en-GB" smtClean="0"/>
              <a:t>25/10/2018</a:t>
            </a:fld>
            <a:endParaRPr lang="en-GB"/>
          </a:p>
        </p:txBody>
      </p:sp>
      <p:sp>
        <p:nvSpPr>
          <p:cNvPr id="4" name="Slide Image Placeholder 3"/>
          <p:cNvSpPr>
            <a:spLocks noGrp="1" noRot="1" noChangeAspect="1"/>
          </p:cNvSpPr>
          <p:nvPr>
            <p:ph type="sldImg" idx="2"/>
          </p:nvPr>
        </p:nvSpPr>
        <p:spPr>
          <a:xfrm>
            <a:off x="895350" y="731838"/>
            <a:ext cx="4878388" cy="3657600"/>
          </a:xfrm>
          <a:prstGeom prst="rect">
            <a:avLst/>
          </a:prstGeom>
          <a:noFill/>
          <a:ln w="12700">
            <a:solidFill>
              <a:prstClr val="black"/>
            </a:solidFill>
          </a:ln>
        </p:spPr>
        <p:txBody>
          <a:bodyPr vert="horz" lIns="90370" tIns="45185" rIns="90370" bIns="45185" rtlCol="0" anchor="ctr"/>
          <a:lstStyle/>
          <a:p>
            <a:endParaRPr lang="en-GB"/>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0370" tIns="45185" rIns="90370" bIns="4518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7680"/>
          </a:xfrm>
          <a:prstGeom prst="rect">
            <a:avLst/>
          </a:prstGeom>
        </p:spPr>
        <p:txBody>
          <a:bodyPr vert="horz" lIns="90370" tIns="45185" rIns="90370" bIns="4518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7680"/>
          </a:xfrm>
          <a:prstGeom prst="rect">
            <a:avLst/>
          </a:prstGeom>
        </p:spPr>
        <p:txBody>
          <a:bodyPr vert="horz" lIns="90370" tIns="45185" rIns="90370" bIns="45185" rtlCol="0" anchor="b"/>
          <a:lstStyle>
            <a:lvl1pPr algn="r">
              <a:defRPr sz="1200"/>
            </a:lvl1pPr>
          </a:lstStyle>
          <a:p>
            <a:fld id="{AA11BC3A-6209-4941-93D5-F7146612DDAD}" type="slidenum">
              <a:rPr lang="en-GB" smtClean="0"/>
              <a:t>‹#›</a:t>
            </a:fld>
            <a:endParaRPr lang="en-GB"/>
          </a:p>
        </p:txBody>
      </p:sp>
    </p:spTree>
    <p:extLst>
      <p:ext uri="{BB962C8B-B14F-4D97-AF65-F5344CB8AC3E}">
        <p14:creationId xmlns:p14="http://schemas.microsoft.com/office/powerpoint/2010/main" val="896989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34257" indent="-282407" eaLnBrk="0" hangingPunct="0">
              <a:defRPr>
                <a:solidFill>
                  <a:schemeClr val="tx1"/>
                </a:solidFill>
                <a:latin typeface="Arial" panose="020B0604020202020204" pitchFamily="34" charset="0"/>
                <a:cs typeface="Arial" panose="020B0604020202020204" pitchFamily="34" charset="0"/>
              </a:defRPr>
            </a:lvl2pPr>
            <a:lvl3pPr marL="1129627" indent="-225925" eaLnBrk="0" hangingPunct="0">
              <a:defRPr>
                <a:solidFill>
                  <a:schemeClr val="tx1"/>
                </a:solidFill>
                <a:latin typeface="Arial" panose="020B0604020202020204" pitchFamily="34" charset="0"/>
                <a:cs typeface="Arial" panose="020B0604020202020204" pitchFamily="34" charset="0"/>
              </a:defRPr>
            </a:lvl3pPr>
            <a:lvl4pPr marL="1581478" indent="-225925" eaLnBrk="0" hangingPunct="0">
              <a:defRPr>
                <a:solidFill>
                  <a:schemeClr val="tx1"/>
                </a:solidFill>
                <a:latin typeface="Arial" panose="020B0604020202020204" pitchFamily="34" charset="0"/>
                <a:cs typeface="Arial" panose="020B0604020202020204" pitchFamily="34" charset="0"/>
              </a:defRPr>
            </a:lvl4pPr>
            <a:lvl5pPr marL="2033328" indent="-225925" eaLnBrk="0" hangingPunct="0">
              <a:defRPr>
                <a:solidFill>
                  <a:schemeClr val="tx1"/>
                </a:solidFill>
                <a:latin typeface="Arial" panose="020B0604020202020204" pitchFamily="34" charset="0"/>
                <a:cs typeface="Arial" panose="020B0604020202020204" pitchFamily="34" charset="0"/>
              </a:defRPr>
            </a:lvl5pPr>
            <a:lvl6pPr marL="2485179"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7030"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8888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073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5354F35-9D4C-4283-AB02-C7AB738D3001}" type="slidenum">
              <a:rPr lang="en-GB" altLang="en-US"/>
              <a:pPr eaLnBrk="1" hangingPunct="1"/>
              <a:t>2</a:t>
            </a:fld>
            <a:endParaRPr lang="en-GB" altLang="en-US"/>
          </a:p>
        </p:txBody>
      </p:sp>
      <p:sp>
        <p:nvSpPr>
          <p:cNvPr id="36867" name="Slide Image Placeholder 1"/>
          <p:cNvSpPr>
            <a:spLocks noGrp="1" noRot="1" noChangeAspect="1" noTextEdit="1"/>
          </p:cNvSpPr>
          <p:nvPr>
            <p:ph type="sldImg"/>
          </p:nvPr>
        </p:nvSpPr>
        <p:spPr>
          <a:ln/>
        </p:spPr>
      </p:sp>
      <p:sp>
        <p:nvSpPr>
          <p:cNvPr id="3686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dirty="0" smtClean="0">
                <a:latin typeface="Arial" panose="020B0604020202020204" pitchFamily="34" charset="0"/>
                <a:cs typeface="Arial" panose="020B0604020202020204" pitchFamily="34" charset="0"/>
              </a:rPr>
              <a:t>Does anyone want to give a definition of.....  People often equate the words mental health with mental illness. There are many definitions, this one by Donaldson and Donaldson recognises the concept of altered mental health without the actual presence of mental illness / disorder.</a:t>
            </a:r>
          </a:p>
        </p:txBody>
      </p:sp>
      <p:sp>
        <p:nvSpPr>
          <p:cNvPr id="36869" name="Slide Number Placeholder 3"/>
          <p:cNvSpPr txBox="1">
            <a:spLocks noGrp="1"/>
          </p:cNvSpPr>
          <p:nvPr/>
        </p:nvSpPr>
        <p:spPr bwMode="auto">
          <a:xfrm>
            <a:off x="3842538" y="8579091"/>
            <a:ext cx="2939612" cy="451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70" tIns="45185" rIns="90370" bIns="45185" anchor="b"/>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ACAC1109-4A79-47D4-AD92-B7316594C7E7}" type="slidenum">
              <a:rPr lang="en-GB" altLang="en-US" sz="1200">
                <a:latin typeface="Calibri" panose="020F0502020204030204" pitchFamily="34" charset="0"/>
              </a:rPr>
              <a:pPr algn="r" eaLnBrk="1" hangingPunct="1"/>
              <a:t>2</a:t>
            </a:fld>
            <a:endParaRPr lang="en-GB" altLang="en-US" sz="1200">
              <a:latin typeface="Calibri" panose="020F0502020204030204" pitchFamily="34" charset="0"/>
            </a:endParaRPr>
          </a:p>
        </p:txBody>
      </p:sp>
    </p:spTree>
    <p:extLst>
      <p:ext uri="{BB962C8B-B14F-4D97-AF65-F5344CB8AC3E}">
        <p14:creationId xmlns:p14="http://schemas.microsoft.com/office/powerpoint/2010/main" val="3488458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34257" indent="-282407" eaLnBrk="0" hangingPunct="0">
              <a:defRPr>
                <a:solidFill>
                  <a:schemeClr val="tx1"/>
                </a:solidFill>
                <a:latin typeface="Arial" panose="020B0604020202020204" pitchFamily="34" charset="0"/>
                <a:cs typeface="Arial" panose="020B0604020202020204" pitchFamily="34" charset="0"/>
              </a:defRPr>
            </a:lvl2pPr>
            <a:lvl3pPr marL="1129627" indent="-225925" eaLnBrk="0" hangingPunct="0">
              <a:defRPr>
                <a:solidFill>
                  <a:schemeClr val="tx1"/>
                </a:solidFill>
                <a:latin typeface="Arial" panose="020B0604020202020204" pitchFamily="34" charset="0"/>
                <a:cs typeface="Arial" panose="020B0604020202020204" pitchFamily="34" charset="0"/>
              </a:defRPr>
            </a:lvl3pPr>
            <a:lvl4pPr marL="1581478" indent="-225925" eaLnBrk="0" hangingPunct="0">
              <a:defRPr>
                <a:solidFill>
                  <a:schemeClr val="tx1"/>
                </a:solidFill>
                <a:latin typeface="Arial" panose="020B0604020202020204" pitchFamily="34" charset="0"/>
                <a:cs typeface="Arial" panose="020B0604020202020204" pitchFamily="34" charset="0"/>
              </a:defRPr>
            </a:lvl4pPr>
            <a:lvl5pPr marL="2033328" indent="-225925" eaLnBrk="0" hangingPunct="0">
              <a:defRPr>
                <a:solidFill>
                  <a:schemeClr val="tx1"/>
                </a:solidFill>
                <a:latin typeface="Arial" panose="020B0604020202020204" pitchFamily="34" charset="0"/>
                <a:cs typeface="Arial" panose="020B0604020202020204" pitchFamily="34" charset="0"/>
              </a:defRPr>
            </a:lvl5pPr>
            <a:lvl6pPr marL="2485179"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7030"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8888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073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3BA9B60-F0C2-4B96-B166-14E69DFA1A3D}" type="slidenum">
              <a:rPr lang="en-GB" altLang="en-US"/>
              <a:pPr eaLnBrk="1" hangingPunct="1"/>
              <a:t>4</a:t>
            </a:fld>
            <a:endParaRPr lang="en-GB" altLang="en-US"/>
          </a:p>
        </p:txBody>
      </p:sp>
      <p:sp>
        <p:nvSpPr>
          <p:cNvPr id="44035" name="Text Box 2"/>
          <p:cNvSpPr txBox="1">
            <a:spLocks noChangeArrowheads="1"/>
          </p:cNvSpPr>
          <p:nvPr/>
        </p:nvSpPr>
        <p:spPr bwMode="auto">
          <a:xfrm>
            <a:off x="1025410" y="578631"/>
            <a:ext cx="4103208" cy="2897854"/>
          </a:xfrm>
          <a:prstGeom prst="rect">
            <a:avLst/>
          </a:prstGeom>
          <a:solidFill>
            <a:srgbClr val="FFFFFF"/>
          </a:solidFill>
          <a:ln w="9525">
            <a:solidFill>
              <a:srgbClr val="000000"/>
            </a:solidFill>
            <a:miter lim="800000"/>
            <a:headEnd/>
            <a:tailEnd/>
          </a:ln>
        </p:spPr>
        <p:txBody>
          <a:bodyPr wrap="none" lIns="90370" tIns="45185" rIns="90370" bIns="45185"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44036" name="Rectangle 3"/>
          <p:cNvSpPr>
            <a:spLocks noGrp="1" noChangeArrowheads="1"/>
          </p:cNvSpPr>
          <p:nvPr>
            <p:ph type="body"/>
          </p:nvPr>
        </p:nvSpPr>
        <p:spPr>
          <a:xfrm>
            <a:off x="615560" y="3669361"/>
            <a:ext cx="4922908" cy="347648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pPr defTabSz="444007"/>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6172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34257" indent="-282407" eaLnBrk="0" hangingPunct="0">
              <a:defRPr>
                <a:solidFill>
                  <a:schemeClr val="tx1"/>
                </a:solidFill>
                <a:latin typeface="Arial" panose="020B0604020202020204" pitchFamily="34" charset="0"/>
                <a:cs typeface="Arial" panose="020B0604020202020204" pitchFamily="34" charset="0"/>
              </a:defRPr>
            </a:lvl2pPr>
            <a:lvl3pPr marL="1129627" indent="-225925" eaLnBrk="0" hangingPunct="0">
              <a:defRPr>
                <a:solidFill>
                  <a:schemeClr val="tx1"/>
                </a:solidFill>
                <a:latin typeface="Arial" panose="020B0604020202020204" pitchFamily="34" charset="0"/>
                <a:cs typeface="Arial" panose="020B0604020202020204" pitchFamily="34" charset="0"/>
              </a:defRPr>
            </a:lvl3pPr>
            <a:lvl4pPr marL="1581478" indent="-225925" eaLnBrk="0" hangingPunct="0">
              <a:defRPr>
                <a:solidFill>
                  <a:schemeClr val="tx1"/>
                </a:solidFill>
                <a:latin typeface="Arial" panose="020B0604020202020204" pitchFamily="34" charset="0"/>
                <a:cs typeface="Arial" panose="020B0604020202020204" pitchFamily="34" charset="0"/>
              </a:defRPr>
            </a:lvl4pPr>
            <a:lvl5pPr marL="2033328" indent="-225925" eaLnBrk="0" hangingPunct="0">
              <a:defRPr>
                <a:solidFill>
                  <a:schemeClr val="tx1"/>
                </a:solidFill>
                <a:latin typeface="Arial" panose="020B0604020202020204" pitchFamily="34" charset="0"/>
                <a:cs typeface="Arial" panose="020B0604020202020204" pitchFamily="34" charset="0"/>
              </a:defRPr>
            </a:lvl5pPr>
            <a:lvl6pPr marL="2485179"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7030"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8888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073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9BAE490-9043-4F55-86F6-99AEDB5E26B3}" type="slidenum">
              <a:rPr lang="en-GB" altLang="en-US"/>
              <a:pPr eaLnBrk="1" hangingPunct="1"/>
              <a:t>5</a:t>
            </a:fld>
            <a:endParaRPr lang="en-GB" altLang="en-US"/>
          </a:p>
        </p:txBody>
      </p:sp>
      <p:sp>
        <p:nvSpPr>
          <p:cNvPr id="37891" name="Text Box 2"/>
          <p:cNvSpPr txBox="1">
            <a:spLocks noChangeArrowheads="1"/>
          </p:cNvSpPr>
          <p:nvPr/>
        </p:nvSpPr>
        <p:spPr bwMode="auto">
          <a:xfrm>
            <a:off x="1025410" y="578631"/>
            <a:ext cx="4103208" cy="2897854"/>
          </a:xfrm>
          <a:prstGeom prst="rect">
            <a:avLst/>
          </a:prstGeom>
          <a:solidFill>
            <a:srgbClr val="FFFFFF"/>
          </a:solidFill>
          <a:ln w="9525">
            <a:solidFill>
              <a:srgbClr val="000000"/>
            </a:solidFill>
            <a:miter lim="800000"/>
            <a:headEnd/>
            <a:tailEnd/>
          </a:ln>
        </p:spPr>
        <p:txBody>
          <a:bodyPr wrap="none" lIns="90370" tIns="45185" rIns="90370" bIns="45185"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7892" name="Text Box 3"/>
          <p:cNvSpPr>
            <a:spLocks noGrp="1" noChangeArrowheads="1"/>
          </p:cNvSpPr>
          <p:nvPr>
            <p:ph type="body"/>
          </p:nvPr>
        </p:nvSpPr>
        <p:spPr>
          <a:xfrm>
            <a:off x="615560" y="3669361"/>
            <a:ext cx="4922908" cy="347648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pPr defTabSz="444007">
              <a:spcBef>
                <a:spcPts val="988"/>
              </a:spcBef>
            </a:pPr>
            <a:r>
              <a:rPr lang="en-GB" altLang="en-US" sz="1600">
                <a:latin typeface="Arial" panose="020B0604020202020204" pitchFamily="34" charset="0"/>
                <a:cs typeface="Arial" panose="020B0604020202020204" pitchFamily="34" charset="0"/>
              </a:rPr>
              <a:t>Mental health can happen to anyone despite social background, intelligence, gender or other factors.</a:t>
            </a:r>
          </a:p>
          <a:p>
            <a:pPr defTabSz="444007"/>
            <a:endParaRPr lang="en-GB"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762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34257" indent="-282407" eaLnBrk="0" hangingPunct="0">
              <a:defRPr>
                <a:solidFill>
                  <a:schemeClr val="tx1"/>
                </a:solidFill>
                <a:latin typeface="Arial" panose="020B0604020202020204" pitchFamily="34" charset="0"/>
                <a:cs typeface="Arial" panose="020B0604020202020204" pitchFamily="34" charset="0"/>
              </a:defRPr>
            </a:lvl2pPr>
            <a:lvl3pPr marL="1129627" indent="-225925" eaLnBrk="0" hangingPunct="0">
              <a:defRPr>
                <a:solidFill>
                  <a:schemeClr val="tx1"/>
                </a:solidFill>
                <a:latin typeface="Arial" panose="020B0604020202020204" pitchFamily="34" charset="0"/>
                <a:cs typeface="Arial" panose="020B0604020202020204" pitchFamily="34" charset="0"/>
              </a:defRPr>
            </a:lvl3pPr>
            <a:lvl4pPr marL="1581478" indent="-225925" eaLnBrk="0" hangingPunct="0">
              <a:defRPr>
                <a:solidFill>
                  <a:schemeClr val="tx1"/>
                </a:solidFill>
                <a:latin typeface="Arial" panose="020B0604020202020204" pitchFamily="34" charset="0"/>
                <a:cs typeface="Arial" panose="020B0604020202020204" pitchFamily="34" charset="0"/>
              </a:defRPr>
            </a:lvl4pPr>
            <a:lvl5pPr marL="2033328" indent="-225925" eaLnBrk="0" hangingPunct="0">
              <a:defRPr>
                <a:solidFill>
                  <a:schemeClr val="tx1"/>
                </a:solidFill>
                <a:latin typeface="Arial" panose="020B0604020202020204" pitchFamily="34" charset="0"/>
                <a:cs typeface="Arial" panose="020B0604020202020204" pitchFamily="34" charset="0"/>
              </a:defRPr>
            </a:lvl5pPr>
            <a:lvl6pPr marL="2485179"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7030"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8888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073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5F8A0DB-03F1-4771-AC6D-728289B2CEB6}" type="slidenum">
              <a:rPr lang="en-GB" altLang="en-US"/>
              <a:pPr eaLnBrk="1" hangingPunct="1"/>
              <a:t>6</a:t>
            </a:fld>
            <a:endParaRPr lang="en-GB" altLang="en-US"/>
          </a:p>
        </p:txBody>
      </p:sp>
      <p:sp>
        <p:nvSpPr>
          <p:cNvPr id="38915" name="Text Box 2"/>
          <p:cNvSpPr txBox="1">
            <a:spLocks noChangeArrowheads="1"/>
          </p:cNvSpPr>
          <p:nvPr/>
        </p:nvSpPr>
        <p:spPr bwMode="auto">
          <a:xfrm>
            <a:off x="1025410" y="578631"/>
            <a:ext cx="4103208" cy="2897854"/>
          </a:xfrm>
          <a:prstGeom prst="rect">
            <a:avLst/>
          </a:prstGeom>
          <a:solidFill>
            <a:srgbClr val="FFFFFF"/>
          </a:solidFill>
          <a:ln w="9525">
            <a:solidFill>
              <a:srgbClr val="000000"/>
            </a:solidFill>
            <a:miter lim="800000"/>
            <a:headEnd/>
            <a:tailEnd/>
          </a:ln>
        </p:spPr>
        <p:txBody>
          <a:bodyPr wrap="none" lIns="90370" tIns="45185" rIns="90370" bIns="45185"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8916" name="Rectangle 3"/>
          <p:cNvSpPr>
            <a:spLocks noGrp="1" noChangeArrowheads="1"/>
          </p:cNvSpPr>
          <p:nvPr>
            <p:ph type="body"/>
          </p:nvPr>
        </p:nvSpPr>
        <p:spPr>
          <a:xfrm>
            <a:off x="615560" y="3669361"/>
            <a:ext cx="4922908" cy="347648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pPr defTabSz="444007"/>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5012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txBox="1">
            <a:spLocks noGrp="1" noChangeArrowheads="1"/>
          </p:cNvSpPr>
          <p:nvPr/>
        </p:nvSpPr>
        <p:spPr bwMode="auto">
          <a:xfrm>
            <a:off x="3842538" y="8579091"/>
            <a:ext cx="2939612" cy="451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70" tIns="45185" rIns="90370" bIns="45185" anchor="b"/>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DFC244E7-7BD4-4072-AD9D-3829B1B701FA}" type="slidenum">
              <a:rPr lang="en-GB" altLang="en-US" sz="1200"/>
              <a:pPr algn="r" eaLnBrk="1" hangingPunct="1"/>
              <a:t>8</a:t>
            </a:fld>
            <a:endParaRPr lang="en-GB"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1566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34257" indent="-282407" eaLnBrk="0" hangingPunct="0">
              <a:defRPr>
                <a:solidFill>
                  <a:schemeClr val="tx1"/>
                </a:solidFill>
                <a:latin typeface="Arial" panose="020B0604020202020204" pitchFamily="34" charset="0"/>
                <a:cs typeface="Arial" panose="020B0604020202020204" pitchFamily="34" charset="0"/>
              </a:defRPr>
            </a:lvl2pPr>
            <a:lvl3pPr marL="1129627" indent="-225925" eaLnBrk="0" hangingPunct="0">
              <a:defRPr>
                <a:solidFill>
                  <a:schemeClr val="tx1"/>
                </a:solidFill>
                <a:latin typeface="Arial" panose="020B0604020202020204" pitchFamily="34" charset="0"/>
                <a:cs typeface="Arial" panose="020B0604020202020204" pitchFamily="34" charset="0"/>
              </a:defRPr>
            </a:lvl3pPr>
            <a:lvl4pPr marL="1581478" indent="-225925" eaLnBrk="0" hangingPunct="0">
              <a:defRPr>
                <a:solidFill>
                  <a:schemeClr val="tx1"/>
                </a:solidFill>
                <a:latin typeface="Arial" panose="020B0604020202020204" pitchFamily="34" charset="0"/>
                <a:cs typeface="Arial" panose="020B0604020202020204" pitchFamily="34" charset="0"/>
              </a:defRPr>
            </a:lvl4pPr>
            <a:lvl5pPr marL="2033328" indent="-225925" eaLnBrk="0" hangingPunct="0">
              <a:defRPr>
                <a:solidFill>
                  <a:schemeClr val="tx1"/>
                </a:solidFill>
                <a:latin typeface="Arial" panose="020B0604020202020204" pitchFamily="34" charset="0"/>
                <a:cs typeface="Arial" panose="020B0604020202020204" pitchFamily="34" charset="0"/>
              </a:defRPr>
            </a:lvl5pPr>
            <a:lvl6pPr marL="2485179"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7030"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8888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0731" indent="-2259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CF03220-A3DC-4FB5-B719-20E1DF5A57F9}" type="slidenum">
              <a:rPr lang="en-GB" altLang="en-US"/>
              <a:pPr eaLnBrk="1" hangingPunct="1"/>
              <a:t>14</a:t>
            </a:fld>
            <a:endParaRPr lang="en-GB" altLang="en-US"/>
          </a:p>
        </p:txBody>
      </p:sp>
      <p:sp>
        <p:nvSpPr>
          <p:cNvPr id="43011" name="Slide Image Placeholder 1"/>
          <p:cNvSpPr>
            <a:spLocks noGrp="1" noRot="1" noChangeAspect="1" noTextEdit="1"/>
          </p:cNvSpPr>
          <p:nvPr>
            <p:ph type="sldImg"/>
          </p:nvPr>
        </p:nvSpPr>
        <p:spPr>
          <a:ln/>
        </p:spPr>
      </p:sp>
      <p:sp>
        <p:nvSpPr>
          <p:cNvPr id="4301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dirty="0" smtClean="0">
                <a:latin typeface="Arial" panose="020B0604020202020204" pitchFamily="34" charset="0"/>
                <a:cs typeface="Arial" panose="020B0604020202020204" pitchFamily="34" charset="0"/>
              </a:rPr>
              <a:t>Research actually demonstrates that healthcare in its self only contributes </a:t>
            </a:r>
            <a:r>
              <a:rPr lang="en-GB" altLang="en-US" dirty="0" err="1" smtClean="0">
                <a:latin typeface="Arial" panose="020B0604020202020204" pitchFamily="34" charset="0"/>
                <a:cs typeface="Arial" panose="020B0604020202020204" pitchFamily="34" charset="0"/>
              </a:rPr>
              <a:t>approx</a:t>
            </a:r>
            <a:r>
              <a:rPr lang="en-GB" altLang="en-US" dirty="0" smtClean="0">
                <a:latin typeface="Arial" panose="020B0604020202020204" pitchFamily="34" charset="0"/>
                <a:cs typeface="Arial" panose="020B0604020202020204" pitchFamily="34" charset="0"/>
              </a:rPr>
              <a:t> 10% to our overall health. The remaining 90% is influenced by other factors. Recognised by the </a:t>
            </a:r>
            <a:r>
              <a:rPr lang="en-GB" altLang="en-US" dirty="0" err="1" smtClean="0">
                <a:latin typeface="Arial" panose="020B0604020202020204" pitchFamily="34" charset="0"/>
                <a:cs typeface="Arial" panose="020B0604020202020204" pitchFamily="34" charset="0"/>
              </a:rPr>
              <a:t>govt</a:t>
            </a:r>
            <a:r>
              <a:rPr lang="en-GB" altLang="en-US" dirty="0" smtClean="0">
                <a:latin typeface="Arial" panose="020B0604020202020204" pitchFamily="34" charset="0"/>
                <a:cs typeface="Arial" panose="020B0604020202020204" pitchFamily="34" charset="0"/>
              </a:rPr>
              <a:t> in their “joined up “ policies. Genetic predisposition is fixed ..Lifestyle choices </a:t>
            </a:r>
            <a:r>
              <a:rPr lang="en-GB" altLang="en-US" dirty="0" err="1" smtClean="0">
                <a:latin typeface="Arial" panose="020B0604020202020204" pitchFamily="34" charset="0"/>
                <a:cs typeface="Arial" panose="020B0604020202020204" pitchFamily="34" charset="0"/>
              </a:rPr>
              <a:t>ie</a:t>
            </a:r>
            <a:r>
              <a:rPr lang="en-GB" altLang="en-US" dirty="0" smtClean="0">
                <a:latin typeface="Arial" panose="020B0604020202020204" pitchFamily="34" charset="0"/>
                <a:cs typeface="Arial" panose="020B0604020202020204" pitchFamily="34" charset="0"/>
              </a:rPr>
              <a:t> diet, alcohol, drugs, </a:t>
            </a:r>
            <a:r>
              <a:rPr lang="en-GB" altLang="en-US" dirty="0" err="1" smtClean="0">
                <a:latin typeface="Arial" panose="020B0604020202020204" pitchFamily="34" charset="0"/>
                <a:cs typeface="Arial" panose="020B0604020202020204" pitchFamily="34" charset="0"/>
              </a:rPr>
              <a:t>etc</a:t>
            </a:r>
            <a:r>
              <a:rPr lang="en-GB" altLang="en-US" dirty="0" smtClean="0">
                <a:latin typeface="Arial" panose="020B0604020202020204" pitchFamily="34" charset="0"/>
                <a:cs typeface="Arial" panose="020B0604020202020204" pitchFamily="34" charset="0"/>
              </a:rPr>
              <a:t> Environmental housing, amenities, crime </a:t>
            </a:r>
            <a:r>
              <a:rPr lang="en-GB" altLang="en-US" dirty="0" err="1" smtClean="0">
                <a:latin typeface="Arial" panose="020B0604020202020204" pitchFamily="34" charset="0"/>
                <a:cs typeface="Arial" panose="020B0604020202020204" pitchFamily="34" charset="0"/>
              </a:rPr>
              <a:t>etc</a:t>
            </a:r>
            <a:r>
              <a:rPr lang="en-GB" altLang="en-US" dirty="0" smtClean="0">
                <a:latin typeface="Arial" panose="020B0604020202020204" pitchFamily="34" charset="0"/>
                <a:cs typeface="Arial" panose="020B0604020202020204" pitchFamily="34" charset="0"/>
              </a:rPr>
              <a:t> Social class, employment, opportunities, disposable income Access to services, consider the homeless. </a:t>
            </a:r>
          </a:p>
        </p:txBody>
      </p:sp>
      <p:sp>
        <p:nvSpPr>
          <p:cNvPr id="43013" name="Slide Number Placeholder 3"/>
          <p:cNvSpPr txBox="1">
            <a:spLocks noGrp="1"/>
          </p:cNvSpPr>
          <p:nvPr/>
        </p:nvSpPr>
        <p:spPr bwMode="auto">
          <a:xfrm>
            <a:off x="3842538" y="8579091"/>
            <a:ext cx="2939612" cy="451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70" tIns="45185" rIns="90370" bIns="45185" anchor="b"/>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FB45B4C7-B438-4AE4-AF69-F409ACF35B5F}" type="slidenum">
              <a:rPr lang="en-GB" altLang="en-US" sz="1200">
                <a:latin typeface="Calibri" panose="020F0502020204030204" pitchFamily="34" charset="0"/>
              </a:rPr>
              <a:pPr algn="r" eaLnBrk="1" hangingPunct="1"/>
              <a:t>14</a:t>
            </a:fld>
            <a:endParaRPr lang="en-GB" altLang="en-US" sz="1200">
              <a:latin typeface="Calibri" panose="020F0502020204030204" pitchFamily="34" charset="0"/>
            </a:endParaRPr>
          </a:p>
        </p:txBody>
      </p:sp>
    </p:spTree>
    <p:extLst>
      <p:ext uri="{BB962C8B-B14F-4D97-AF65-F5344CB8AC3E}">
        <p14:creationId xmlns:p14="http://schemas.microsoft.com/office/powerpoint/2010/main" val="1283827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17</a:t>
            </a:fld>
            <a:endParaRPr lang="en-US"/>
          </a:p>
        </p:txBody>
      </p:sp>
    </p:spTree>
    <p:extLst>
      <p:ext uri="{BB962C8B-B14F-4D97-AF65-F5344CB8AC3E}">
        <p14:creationId xmlns:p14="http://schemas.microsoft.com/office/powerpoint/2010/main" val="813751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18</a:t>
            </a:fld>
            <a:endParaRPr lang="en-US"/>
          </a:p>
        </p:txBody>
      </p:sp>
    </p:spTree>
    <p:extLst>
      <p:ext uri="{BB962C8B-B14F-4D97-AF65-F5344CB8AC3E}">
        <p14:creationId xmlns:p14="http://schemas.microsoft.com/office/powerpoint/2010/main" val="2188809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19</a:t>
            </a:fld>
            <a:endParaRPr lang="en-US"/>
          </a:p>
        </p:txBody>
      </p:sp>
    </p:spTree>
    <p:extLst>
      <p:ext uri="{BB962C8B-B14F-4D97-AF65-F5344CB8AC3E}">
        <p14:creationId xmlns:p14="http://schemas.microsoft.com/office/powerpoint/2010/main" val="3286675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20</a:t>
            </a:fld>
            <a:endParaRPr lang="en-US"/>
          </a:p>
        </p:txBody>
      </p:sp>
    </p:spTree>
    <p:extLst>
      <p:ext uri="{BB962C8B-B14F-4D97-AF65-F5344CB8AC3E}">
        <p14:creationId xmlns:p14="http://schemas.microsoft.com/office/powerpoint/2010/main" val="4089278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21</a:t>
            </a:fld>
            <a:endParaRPr lang="en-US"/>
          </a:p>
        </p:txBody>
      </p:sp>
    </p:spTree>
    <p:extLst>
      <p:ext uri="{BB962C8B-B14F-4D97-AF65-F5344CB8AC3E}">
        <p14:creationId xmlns:p14="http://schemas.microsoft.com/office/powerpoint/2010/main" val="502280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22</a:t>
            </a:fld>
            <a:endParaRPr lang="en-US"/>
          </a:p>
        </p:txBody>
      </p:sp>
    </p:spTree>
    <p:extLst>
      <p:ext uri="{BB962C8B-B14F-4D97-AF65-F5344CB8AC3E}">
        <p14:creationId xmlns:p14="http://schemas.microsoft.com/office/powerpoint/2010/main" val="2000640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23</a:t>
            </a:fld>
            <a:endParaRPr lang="en-US"/>
          </a:p>
        </p:txBody>
      </p:sp>
    </p:spTree>
    <p:extLst>
      <p:ext uri="{BB962C8B-B14F-4D97-AF65-F5344CB8AC3E}">
        <p14:creationId xmlns:p14="http://schemas.microsoft.com/office/powerpoint/2010/main" val="1135840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579E045B-59C7-4537-BCF6-BDFCAA9EA902}" type="datetimeFigureOut">
              <a:rPr lang="en-GB" smtClean="0"/>
              <a:t>25/10/2018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BACB0412-23CB-4B19-B5FA-86B5F68B28F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9E045B-59C7-4537-BCF6-BDFCAA9EA90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9E045B-59C7-4537-BCF6-BDFCAA9EA90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579E045B-59C7-4537-BCF6-BDFCAA9EA902}"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B0412-23CB-4B19-B5FA-86B5F68B28F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79E045B-59C7-4537-BCF6-BDFCAA9EA902}"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79E045B-59C7-4537-BCF6-BDFCAA9EA902}"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9E045B-59C7-4537-BCF6-BDFCAA9EA902}"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579E045B-59C7-4537-BCF6-BDFCAA9EA902}" type="datetimeFigureOut">
              <a:rPr lang="en-GB" smtClean="0"/>
              <a:t>25/10/2018</a:t>
            </a:fld>
            <a:endParaRPr lang="en-GB"/>
          </a:p>
        </p:txBody>
      </p:sp>
      <p:sp>
        <p:nvSpPr>
          <p:cNvPr id="7" name="Slide Number Placeholder 6"/>
          <p:cNvSpPr>
            <a:spLocks noGrp="1"/>
          </p:cNvSpPr>
          <p:nvPr>
            <p:ph type="sldNum" sz="quarter" idx="12"/>
          </p:nvPr>
        </p:nvSpPr>
        <p:spPr/>
        <p:txBody>
          <a:bodyPr/>
          <a:lstStyle/>
          <a:p>
            <a:fld id="{BACB0412-23CB-4B19-B5FA-86B5F68B28F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9E045B-59C7-4537-BCF6-BDFCAA9EA902}" type="datetimeFigureOut">
              <a:rPr lang="en-GB" smtClean="0"/>
              <a:t>25/10/2018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79E045B-59C7-4537-BCF6-BDFCAA9EA90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79E045B-59C7-4537-BCF6-BDFCAA9EA902}"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B0412-23CB-4B19-B5FA-86B5F68B28F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579E045B-59C7-4537-BCF6-BDFCAA9EA902}" type="datetimeFigureOut">
              <a:rPr lang="en-GB" smtClean="0"/>
              <a:t>25/10/2018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BACB0412-23CB-4B19-B5FA-86B5F68B28F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88023" y="2708476"/>
            <a:ext cx="3258697" cy="1702160"/>
          </a:xfrm>
        </p:spPr>
        <p:txBody>
          <a:bodyPr/>
          <a:lstStyle/>
          <a:p>
            <a:r>
              <a:rPr lang="en-GB" dirty="0" smtClean="0"/>
              <a:t>Mental Health</a:t>
            </a:r>
            <a:endParaRPr lang="en-GB" dirty="0"/>
          </a:p>
        </p:txBody>
      </p:sp>
      <p:sp>
        <p:nvSpPr>
          <p:cNvPr id="3" name="Subtitle 2"/>
          <p:cNvSpPr>
            <a:spLocks noGrp="1"/>
          </p:cNvSpPr>
          <p:nvPr>
            <p:ph type="subTitle" idx="1"/>
          </p:nvPr>
        </p:nvSpPr>
        <p:spPr/>
        <p:txBody>
          <a:bodyPr/>
          <a:lstStyle/>
          <a:p>
            <a:r>
              <a:rPr lang="en-GB" dirty="0" smtClean="0"/>
              <a:t> </a:t>
            </a:r>
            <a:endParaRPr lang="en-GB" dirty="0"/>
          </a:p>
        </p:txBody>
      </p:sp>
    </p:spTree>
    <p:extLst>
      <p:ext uri="{BB962C8B-B14F-4D97-AF65-F5344CB8AC3E}">
        <p14:creationId xmlns:p14="http://schemas.microsoft.com/office/powerpoint/2010/main" val="16473468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Subtitle 2"/>
          <p:cNvSpPr>
            <a:spLocks noGrp="1"/>
          </p:cNvSpPr>
          <p:nvPr>
            <p:ph type="subTitle" idx="4294967295"/>
          </p:nvPr>
        </p:nvSpPr>
        <p:spPr>
          <a:xfrm>
            <a:off x="468313" y="1773238"/>
            <a:ext cx="8135937" cy="4751387"/>
          </a:xfrm>
        </p:spPr>
        <p:txBody>
          <a:bodyPr lIns="45720" rIns="45720"/>
          <a:lstStyle/>
          <a:p>
            <a:pPr marL="0" indent="0" algn="r" eaLnBrk="1" hangingPunct="1">
              <a:lnSpc>
                <a:spcPct val="80000"/>
              </a:lnSpc>
              <a:buFont typeface="Wingdings" panose="05000000000000000000" pitchFamily="2" charset="2"/>
              <a:buNone/>
            </a:pPr>
            <a:endParaRPr lang="en-GB" altLang="en-US" sz="3200" dirty="0" smtClean="0">
              <a:solidFill>
                <a:srgbClr val="2351C5"/>
              </a:solidFill>
            </a:endParaRPr>
          </a:p>
          <a:p>
            <a:pPr marL="0" indent="0" eaLnBrk="1" hangingPunct="1">
              <a:lnSpc>
                <a:spcPct val="80000"/>
              </a:lnSpc>
              <a:buFont typeface="Wingdings" panose="05000000000000000000" pitchFamily="2" charset="2"/>
              <a:buNone/>
            </a:pPr>
            <a:r>
              <a:rPr lang="en-GB" altLang="en-US" sz="3600" dirty="0" smtClean="0">
                <a:solidFill>
                  <a:srgbClr val="2351C5"/>
                </a:solidFill>
              </a:rPr>
              <a:t>“Mental health is not just the absence of disorder. It is a state in which a person is able to fulfil an active functioning role in society, interacting with others and overcoming difficulties without suffering major distress or disturbed behaviour.”</a:t>
            </a:r>
          </a:p>
          <a:p>
            <a:pPr marL="0" indent="0" eaLnBrk="1" hangingPunct="1">
              <a:lnSpc>
                <a:spcPct val="80000"/>
              </a:lnSpc>
              <a:buFont typeface="Wingdings" panose="05000000000000000000" pitchFamily="2" charset="2"/>
              <a:buNone/>
            </a:pPr>
            <a:r>
              <a:rPr lang="en-GB" altLang="en-US" sz="2000" dirty="0" smtClean="0"/>
              <a:t>													</a:t>
            </a:r>
            <a:r>
              <a:rPr lang="en-GB" altLang="en-US" sz="1600" dirty="0" smtClean="0"/>
              <a:t>(Donaldson and Rutter 2017)</a:t>
            </a:r>
          </a:p>
          <a:p>
            <a:pPr marL="0" indent="0" algn="r" eaLnBrk="1" hangingPunct="1">
              <a:lnSpc>
                <a:spcPct val="80000"/>
              </a:lnSpc>
              <a:buFont typeface="Wingdings" panose="05000000000000000000" pitchFamily="2" charset="2"/>
              <a:buNone/>
            </a:pPr>
            <a:endParaRPr lang="en-GB" altLang="en-US" sz="3600" dirty="0" smtClean="0"/>
          </a:p>
        </p:txBody>
      </p:sp>
      <p:sp>
        <p:nvSpPr>
          <p:cNvPr id="5123" name="Text Box 4"/>
          <p:cNvSpPr txBox="1">
            <a:spLocks noChangeArrowheads="1"/>
          </p:cNvSpPr>
          <p:nvPr/>
        </p:nvSpPr>
        <p:spPr bwMode="auto">
          <a:xfrm>
            <a:off x="468313" y="476250"/>
            <a:ext cx="590391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3600" b="1"/>
              <a:t>What is Mental Health?</a:t>
            </a:r>
          </a:p>
        </p:txBody>
      </p:sp>
    </p:spTree>
    <p:extLst>
      <p:ext uri="{BB962C8B-B14F-4D97-AF65-F5344CB8AC3E}">
        <p14:creationId xmlns:p14="http://schemas.microsoft.com/office/powerpoint/2010/main" val="9335023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412776"/>
            <a:ext cx="7992888" cy="1446550"/>
          </a:xfrm>
          <a:prstGeom prst="rect">
            <a:avLst/>
          </a:prstGeom>
          <a:noFill/>
        </p:spPr>
        <p:txBody>
          <a:bodyPr wrap="square" rtlCol="0">
            <a:spAutoFit/>
          </a:bodyPr>
          <a:lstStyle/>
          <a:p>
            <a:r>
              <a:rPr lang="en-GB" sz="4400" dirty="0" smtClean="0"/>
              <a:t>List as many types of mental illness as you can?</a:t>
            </a:r>
            <a:endParaRPr lang="en-GB" sz="4400" dirty="0"/>
          </a:p>
        </p:txBody>
      </p:sp>
    </p:spTree>
    <p:extLst>
      <p:ext uri="{BB962C8B-B14F-4D97-AF65-F5344CB8AC3E}">
        <p14:creationId xmlns:p14="http://schemas.microsoft.com/office/powerpoint/2010/main" val="779744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290" name="Group 2"/>
          <p:cNvGrpSpPr>
            <a:grpSpLocks/>
          </p:cNvGrpSpPr>
          <p:nvPr/>
        </p:nvGrpSpPr>
        <p:grpSpPr bwMode="auto">
          <a:xfrm>
            <a:off x="827088" y="1196975"/>
            <a:ext cx="7556500" cy="5310188"/>
            <a:chOff x="567" y="469"/>
            <a:chExt cx="4760" cy="3345"/>
          </a:xfrm>
        </p:grpSpPr>
        <p:sp>
          <p:nvSpPr>
            <p:cNvPr id="12292" name="AutoShape 3"/>
            <p:cNvSpPr>
              <a:spLocks noChangeArrowheads="1"/>
            </p:cNvSpPr>
            <p:nvPr/>
          </p:nvSpPr>
          <p:spPr bwMode="auto">
            <a:xfrm>
              <a:off x="567" y="469"/>
              <a:ext cx="4761" cy="3346"/>
            </a:xfrm>
            <a:prstGeom prst="roundRect">
              <a:avLst>
                <a:gd name="adj" fmla="val 28"/>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293" name="Line 4"/>
            <p:cNvSpPr>
              <a:spLocks noChangeShapeType="1"/>
            </p:cNvSpPr>
            <p:nvPr/>
          </p:nvSpPr>
          <p:spPr bwMode="auto">
            <a:xfrm flipH="1" flipV="1">
              <a:off x="2091" y="1644"/>
              <a:ext cx="434" cy="253"/>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294" name="Group 5"/>
            <p:cNvGrpSpPr>
              <a:grpSpLocks/>
            </p:cNvGrpSpPr>
            <p:nvPr/>
          </p:nvGrpSpPr>
          <p:grpSpPr bwMode="auto">
            <a:xfrm>
              <a:off x="1126" y="1008"/>
              <a:ext cx="1086" cy="788"/>
              <a:chOff x="1126" y="1008"/>
              <a:chExt cx="1086" cy="788"/>
            </a:xfrm>
          </p:grpSpPr>
          <p:sp>
            <p:nvSpPr>
              <p:cNvPr id="12336" name="Oval 6"/>
              <p:cNvSpPr>
                <a:spLocks noChangeArrowheads="1"/>
              </p:cNvSpPr>
              <p:nvPr/>
            </p:nvSpPr>
            <p:spPr bwMode="auto">
              <a:xfrm>
                <a:off x="1126" y="1008"/>
                <a:ext cx="1087" cy="789"/>
              </a:xfrm>
              <a:prstGeom prst="ellipse">
                <a:avLst/>
              </a:prstGeom>
              <a:gradFill rotWithShape="0">
                <a:gsLst>
                  <a:gs pos="0">
                    <a:srgbClr val="FFCC00"/>
                  </a:gs>
                  <a:gs pos="100000">
                    <a:srgbClr val="FF9933"/>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37" name="Group 7"/>
              <p:cNvGrpSpPr>
                <a:grpSpLocks/>
              </p:cNvGrpSpPr>
              <p:nvPr/>
            </p:nvGrpSpPr>
            <p:grpSpPr bwMode="auto">
              <a:xfrm>
                <a:off x="1286" y="1125"/>
                <a:ext cx="765" cy="554"/>
                <a:chOff x="1286" y="1125"/>
                <a:chExt cx="765" cy="554"/>
              </a:xfrm>
            </p:grpSpPr>
            <p:sp>
              <p:nvSpPr>
                <p:cNvPr id="12338" name="AutoShape 8"/>
                <p:cNvSpPr>
                  <a:spLocks noChangeArrowheads="1"/>
                </p:cNvSpPr>
                <p:nvPr/>
              </p:nvSpPr>
              <p:spPr bwMode="auto">
                <a:xfrm>
                  <a:off x="1286" y="1125"/>
                  <a:ext cx="766"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39" name="Text Box 9"/>
                <p:cNvSpPr txBox="1">
                  <a:spLocks noChangeArrowheads="1"/>
                </p:cNvSpPr>
                <p:nvPr/>
              </p:nvSpPr>
              <p:spPr bwMode="auto">
                <a:xfrm>
                  <a:off x="1287" y="1125"/>
                  <a:ext cx="765"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7640"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sz="2000" b="1">
                      <a:solidFill>
                        <a:srgbClr val="000000"/>
                      </a:solidFill>
                      <a:ea typeface="MS Gothic" panose="020B0609070205080204" pitchFamily="49" charset="-128"/>
                    </a:rPr>
                    <a:t>Self Harm</a:t>
                  </a:r>
                </a:p>
                <a:p>
                  <a:pPr algn="ctr" eaLnBrk="1" hangingPunct="1">
                    <a:buClr>
                      <a:srgbClr val="000000"/>
                    </a:buClr>
                    <a:buSzPct val="100000"/>
                    <a:buFont typeface="Times New Roman" panose="02020603050405020304" pitchFamily="18" charset="0"/>
                    <a:buNone/>
                  </a:pPr>
                  <a:r>
                    <a:rPr lang="en-GB" altLang="en-US" sz="2000" b="1">
                      <a:solidFill>
                        <a:srgbClr val="000000"/>
                      </a:solidFill>
                      <a:ea typeface="MS Gothic" panose="020B0609070205080204" pitchFamily="49" charset="-128"/>
                    </a:rPr>
                    <a:t>Suicide</a:t>
                  </a:r>
                </a:p>
              </p:txBody>
            </p:sp>
          </p:grpSp>
        </p:grpSp>
        <p:sp>
          <p:nvSpPr>
            <p:cNvPr id="12295" name="Line 10"/>
            <p:cNvSpPr>
              <a:spLocks noChangeShapeType="1"/>
            </p:cNvSpPr>
            <p:nvPr/>
          </p:nvSpPr>
          <p:spPr bwMode="auto">
            <a:xfrm flipH="1">
              <a:off x="1560" y="2227"/>
              <a:ext cx="862" cy="159"/>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296" name="Group 11"/>
            <p:cNvGrpSpPr>
              <a:grpSpLocks/>
            </p:cNvGrpSpPr>
            <p:nvPr/>
          </p:nvGrpSpPr>
          <p:grpSpPr bwMode="auto">
            <a:xfrm>
              <a:off x="600" y="2023"/>
              <a:ext cx="1086" cy="789"/>
              <a:chOff x="600" y="2023"/>
              <a:chExt cx="1086" cy="789"/>
            </a:xfrm>
          </p:grpSpPr>
          <p:sp>
            <p:nvSpPr>
              <p:cNvPr id="12332" name="Oval 12"/>
              <p:cNvSpPr>
                <a:spLocks noChangeArrowheads="1"/>
              </p:cNvSpPr>
              <p:nvPr/>
            </p:nvSpPr>
            <p:spPr bwMode="auto">
              <a:xfrm>
                <a:off x="600" y="2023"/>
                <a:ext cx="1087" cy="790"/>
              </a:xfrm>
              <a:prstGeom prst="ellipse">
                <a:avLst/>
              </a:prstGeom>
              <a:gradFill rotWithShape="0">
                <a:gsLst>
                  <a:gs pos="0">
                    <a:srgbClr val="F9F67F"/>
                  </a:gs>
                  <a:gs pos="100000">
                    <a:srgbClr val="FFCC00"/>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33" name="Group 13"/>
              <p:cNvGrpSpPr>
                <a:grpSpLocks/>
              </p:cNvGrpSpPr>
              <p:nvPr/>
            </p:nvGrpSpPr>
            <p:grpSpPr bwMode="auto">
              <a:xfrm>
                <a:off x="761" y="2140"/>
                <a:ext cx="764" cy="555"/>
                <a:chOff x="761" y="2140"/>
                <a:chExt cx="764" cy="555"/>
              </a:xfrm>
            </p:grpSpPr>
            <p:sp>
              <p:nvSpPr>
                <p:cNvPr id="12334" name="AutoShape 14"/>
                <p:cNvSpPr>
                  <a:spLocks noChangeArrowheads="1"/>
                </p:cNvSpPr>
                <p:nvPr/>
              </p:nvSpPr>
              <p:spPr bwMode="auto">
                <a:xfrm>
                  <a:off x="761" y="2140"/>
                  <a:ext cx="765" cy="556"/>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35" name="Text Box 15"/>
                <p:cNvSpPr txBox="1">
                  <a:spLocks noChangeArrowheads="1"/>
                </p:cNvSpPr>
                <p:nvPr/>
              </p:nvSpPr>
              <p:spPr bwMode="auto">
                <a:xfrm>
                  <a:off x="761" y="2140"/>
                  <a:ext cx="765" cy="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7640"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sz="2000" b="1">
                      <a:solidFill>
                        <a:srgbClr val="000000"/>
                      </a:solidFill>
                      <a:ea typeface="MS Gothic" panose="020B0609070205080204" pitchFamily="49" charset="-128"/>
                    </a:rPr>
                    <a:t>Bi-Polar</a:t>
                  </a:r>
                </a:p>
              </p:txBody>
            </p:sp>
          </p:grpSp>
        </p:grpSp>
        <p:sp>
          <p:nvSpPr>
            <p:cNvPr id="12297" name="Line 16"/>
            <p:cNvSpPr>
              <a:spLocks noChangeShapeType="1"/>
            </p:cNvSpPr>
            <p:nvPr/>
          </p:nvSpPr>
          <p:spPr bwMode="auto">
            <a:xfrm flipH="1">
              <a:off x="2471" y="2494"/>
              <a:ext cx="242" cy="360"/>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298" name="Group 17"/>
            <p:cNvGrpSpPr>
              <a:grpSpLocks/>
            </p:cNvGrpSpPr>
            <p:nvPr/>
          </p:nvGrpSpPr>
          <p:grpSpPr bwMode="auto">
            <a:xfrm>
              <a:off x="1696" y="2813"/>
              <a:ext cx="1086" cy="788"/>
              <a:chOff x="1696" y="2813"/>
              <a:chExt cx="1086" cy="788"/>
            </a:xfrm>
          </p:grpSpPr>
          <p:sp>
            <p:nvSpPr>
              <p:cNvPr id="12328" name="Oval 18"/>
              <p:cNvSpPr>
                <a:spLocks noChangeArrowheads="1"/>
              </p:cNvSpPr>
              <p:nvPr/>
            </p:nvSpPr>
            <p:spPr bwMode="auto">
              <a:xfrm>
                <a:off x="1696" y="2813"/>
                <a:ext cx="1087" cy="789"/>
              </a:xfrm>
              <a:prstGeom prst="ellipse">
                <a:avLst/>
              </a:prstGeom>
              <a:gradFill rotWithShape="0">
                <a:gsLst>
                  <a:gs pos="0">
                    <a:srgbClr val="FF0000"/>
                  </a:gs>
                  <a:gs pos="100000">
                    <a:srgbClr val="D60000"/>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29" name="Group 19"/>
              <p:cNvGrpSpPr>
                <a:grpSpLocks/>
              </p:cNvGrpSpPr>
              <p:nvPr/>
            </p:nvGrpSpPr>
            <p:grpSpPr bwMode="auto">
              <a:xfrm>
                <a:off x="1855" y="2930"/>
                <a:ext cx="764" cy="554"/>
                <a:chOff x="1855" y="2930"/>
                <a:chExt cx="764" cy="554"/>
              </a:xfrm>
            </p:grpSpPr>
            <p:sp>
              <p:nvSpPr>
                <p:cNvPr id="12330" name="AutoShape 20"/>
                <p:cNvSpPr>
                  <a:spLocks noChangeArrowheads="1"/>
                </p:cNvSpPr>
                <p:nvPr/>
              </p:nvSpPr>
              <p:spPr bwMode="auto">
                <a:xfrm>
                  <a:off x="1855" y="2930"/>
                  <a:ext cx="765"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31" name="Text Box 21"/>
                <p:cNvSpPr txBox="1">
                  <a:spLocks noChangeArrowheads="1"/>
                </p:cNvSpPr>
                <p:nvPr/>
              </p:nvSpPr>
              <p:spPr bwMode="auto">
                <a:xfrm>
                  <a:off x="1856" y="2930"/>
                  <a:ext cx="765"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876"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b="1">
                      <a:solidFill>
                        <a:srgbClr val="000000"/>
                      </a:solidFill>
                      <a:ea typeface="MS Gothic" panose="020B0609070205080204" pitchFamily="49" charset="-128"/>
                    </a:rPr>
                    <a:t>Psychosis</a:t>
                  </a:r>
                </a:p>
              </p:txBody>
            </p:sp>
          </p:grpSp>
        </p:grpSp>
        <p:sp>
          <p:nvSpPr>
            <p:cNvPr id="12299" name="Line 22"/>
            <p:cNvSpPr>
              <a:spLocks noChangeShapeType="1"/>
            </p:cNvSpPr>
            <p:nvPr/>
          </p:nvSpPr>
          <p:spPr bwMode="auto">
            <a:xfrm>
              <a:off x="3180" y="2494"/>
              <a:ext cx="238" cy="360"/>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300" name="Group 23"/>
            <p:cNvGrpSpPr>
              <a:grpSpLocks/>
            </p:cNvGrpSpPr>
            <p:nvPr/>
          </p:nvGrpSpPr>
          <p:grpSpPr bwMode="auto">
            <a:xfrm>
              <a:off x="3111" y="2813"/>
              <a:ext cx="1085" cy="788"/>
              <a:chOff x="3111" y="2813"/>
              <a:chExt cx="1085" cy="788"/>
            </a:xfrm>
          </p:grpSpPr>
          <p:sp>
            <p:nvSpPr>
              <p:cNvPr id="12324" name="Oval 24"/>
              <p:cNvSpPr>
                <a:spLocks noChangeArrowheads="1"/>
              </p:cNvSpPr>
              <p:nvPr/>
            </p:nvSpPr>
            <p:spPr bwMode="auto">
              <a:xfrm>
                <a:off x="3111" y="2813"/>
                <a:ext cx="1086" cy="789"/>
              </a:xfrm>
              <a:prstGeom prst="ellipse">
                <a:avLst/>
              </a:prstGeom>
              <a:gradFill rotWithShape="0">
                <a:gsLst>
                  <a:gs pos="0">
                    <a:srgbClr val="FF6600"/>
                  </a:gs>
                  <a:gs pos="100000">
                    <a:srgbClr val="FF0000"/>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25" name="Group 25"/>
              <p:cNvGrpSpPr>
                <a:grpSpLocks/>
              </p:cNvGrpSpPr>
              <p:nvPr/>
            </p:nvGrpSpPr>
            <p:grpSpPr bwMode="auto">
              <a:xfrm>
                <a:off x="3272" y="2864"/>
                <a:ext cx="764" cy="686"/>
                <a:chOff x="3272" y="2864"/>
                <a:chExt cx="764" cy="686"/>
              </a:xfrm>
            </p:grpSpPr>
            <p:sp>
              <p:nvSpPr>
                <p:cNvPr id="12326" name="AutoShape 26"/>
                <p:cNvSpPr>
                  <a:spLocks noChangeArrowheads="1"/>
                </p:cNvSpPr>
                <p:nvPr/>
              </p:nvSpPr>
              <p:spPr bwMode="auto">
                <a:xfrm>
                  <a:off x="3272" y="2930"/>
                  <a:ext cx="765"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27" name="Text Box 27"/>
                <p:cNvSpPr txBox="1">
                  <a:spLocks noChangeArrowheads="1"/>
                </p:cNvSpPr>
                <p:nvPr/>
              </p:nvSpPr>
              <p:spPr bwMode="auto">
                <a:xfrm>
                  <a:off x="3272" y="2864"/>
                  <a:ext cx="764" cy="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876"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b="1">
                      <a:solidFill>
                        <a:srgbClr val="000000"/>
                      </a:solidFill>
                      <a:ea typeface="MS Gothic" panose="020B0609070205080204" pitchFamily="49" charset="-128"/>
                    </a:rPr>
                    <a:t>Anxiety and</a:t>
                  </a:r>
                </a:p>
                <a:p>
                  <a:pPr algn="ctr" eaLnBrk="1" hangingPunct="1">
                    <a:buClr>
                      <a:srgbClr val="000000"/>
                    </a:buClr>
                    <a:buSzPct val="100000"/>
                    <a:buFont typeface="Times New Roman" panose="02020603050405020304" pitchFamily="18" charset="0"/>
                    <a:buNone/>
                  </a:pPr>
                  <a:r>
                    <a:rPr lang="en-GB" altLang="en-US" b="1">
                      <a:solidFill>
                        <a:srgbClr val="000000"/>
                      </a:solidFill>
                      <a:ea typeface="MS Gothic" panose="020B0609070205080204" pitchFamily="49" charset="-128"/>
                    </a:rPr>
                    <a:t>   Panic Attacks</a:t>
                  </a:r>
                  <a:r>
                    <a:rPr lang="en-GB" altLang="en-US" sz="1400">
                      <a:solidFill>
                        <a:srgbClr val="FFFFFF"/>
                      </a:solidFill>
                      <a:ea typeface="MS Gothic" panose="020B0609070205080204" pitchFamily="49" charset="-128"/>
                    </a:rPr>
                    <a:t> 	</a:t>
                  </a:r>
                </a:p>
              </p:txBody>
            </p:sp>
          </p:grpSp>
        </p:grpSp>
        <p:sp>
          <p:nvSpPr>
            <p:cNvPr id="12301" name="Line 28"/>
            <p:cNvSpPr>
              <a:spLocks noChangeShapeType="1"/>
            </p:cNvSpPr>
            <p:nvPr/>
          </p:nvSpPr>
          <p:spPr bwMode="auto">
            <a:xfrm>
              <a:off x="3475" y="2227"/>
              <a:ext cx="535" cy="89"/>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302" name="Group 29"/>
            <p:cNvGrpSpPr>
              <a:grpSpLocks/>
            </p:cNvGrpSpPr>
            <p:nvPr/>
          </p:nvGrpSpPr>
          <p:grpSpPr bwMode="auto">
            <a:xfrm>
              <a:off x="3994" y="2010"/>
              <a:ext cx="1086" cy="787"/>
              <a:chOff x="3994" y="2010"/>
              <a:chExt cx="1086" cy="787"/>
            </a:xfrm>
          </p:grpSpPr>
          <p:sp>
            <p:nvSpPr>
              <p:cNvPr id="12320" name="Oval 30"/>
              <p:cNvSpPr>
                <a:spLocks noChangeArrowheads="1"/>
              </p:cNvSpPr>
              <p:nvPr/>
            </p:nvSpPr>
            <p:spPr bwMode="auto">
              <a:xfrm>
                <a:off x="3994" y="2010"/>
                <a:ext cx="1087" cy="788"/>
              </a:xfrm>
              <a:prstGeom prst="ellipse">
                <a:avLst/>
              </a:prstGeom>
              <a:gradFill rotWithShape="0">
                <a:gsLst>
                  <a:gs pos="0">
                    <a:srgbClr val="FF9997"/>
                  </a:gs>
                  <a:gs pos="100000">
                    <a:srgbClr val="FF6600"/>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21" name="Group 31"/>
              <p:cNvGrpSpPr>
                <a:grpSpLocks/>
              </p:cNvGrpSpPr>
              <p:nvPr/>
            </p:nvGrpSpPr>
            <p:grpSpPr bwMode="auto">
              <a:xfrm>
                <a:off x="4155" y="2128"/>
                <a:ext cx="764" cy="554"/>
                <a:chOff x="4155" y="2128"/>
                <a:chExt cx="764" cy="554"/>
              </a:xfrm>
            </p:grpSpPr>
            <p:sp>
              <p:nvSpPr>
                <p:cNvPr id="12322" name="AutoShape 32"/>
                <p:cNvSpPr>
                  <a:spLocks noChangeArrowheads="1"/>
                </p:cNvSpPr>
                <p:nvPr/>
              </p:nvSpPr>
              <p:spPr bwMode="auto">
                <a:xfrm>
                  <a:off x="4155" y="2128"/>
                  <a:ext cx="765"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23" name="Text Box 33"/>
                <p:cNvSpPr txBox="1">
                  <a:spLocks noChangeArrowheads="1"/>
                </p:cNvSpPr>
                <p:nvPr/>
              </p:nvSpPr>
              <p:spPr bwMode="auto">
                <a:xfrm>
                  <a:off x="4155" y="2128"/>
                  <a:ext cx="765"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5876"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a:solidFill>
                        <a:srgbClr val="000000"/>
                      </a:solidFill>
                      <a:ea typeface="MS Gothic" panose="020B0609070205080204" pitchFamily="49" charset="-128"/>
                    </a:rPr>
                    <a:t>Depression</a:t>
                  </a:r>
                </a:p>
              </p:txBody>
            </p:sp>
          </p:grpSp>
        </p:grpSp>
        <p:sp>
          <p:nvSpPr>
            <p:cNvPr id="12303" name="Line 34"/>
            <p:cNvSpPr>
              <a:spLocks noChangeShapeType="1"/>
            </p:cNvSpPr>
            <p:nvPr/>
          </p:nvSpPr>
          <p:spPr bwMode="auto">
            <a:xfrm flipV="1">
              <a:off x="3371" y="1644"/>
              <a:ext cx="429" cy="253"/>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304" name="Group 35"/>
            <p:cNvGrpSpPr>
              <a:grpSpLocks/>
            </p:cNvGrpSpPr>
            <p:nvPr/>
          </p:nvGrpSpPr>
          <p:grpSpPr bwMode="auto">
            <a:xfrm>
              <a:off x="3679" y="1008"/>
              <a:ext cx="1086" cy="788"/>
              <a:chOff x="3679" y="1008"/>
              <a:chExt cx="1086" cy="788"/>
            </a:xfrm>
          </p:grpSpPr>
          <p:sp>
            <p:nvSpPr>
              <p:cNvPr id="12316" name="Oval 36"/>
              <p:cNvSpPr>
                <a:spLocks noChangeArrowheads="1"/>
              </p:cNvSpPr>
              <p:nvPr/>
            </p:nvSpPr>
            <p:spPr bwMode="auto">
              <a:xfrm>
                <a:off x="3679" y="1008"/>
                <a:ext cx="1087" cy="789"/>
              </a:xfrm>
              <a:prstGeom prst="ellipse">
                <a:avLst/>
              </a:prstGeom>
              <a:gradFill rotWithShape="0">
                <a:gsLst>
                  <a:gs pos="0">
                    <a:srgbClr val="FFCC00"/>
                  </a:gs>
                  <a:gs pos="100000">
                    <a:srgbClr val="FF9933"/>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17" name="Group 37"/>
              <p:cNvGrpSpPr>
                <a:grpSpLocks/>
              </p:cNvGrpSpPr>
              <p:nvPr/>
            </p:nvGrpSpPr>
            <p:grpSpPr bwMode="auto">
              <a:xfrm>
                <a:off x="3840" y="1125"/>
                <a:ext cx="764" cy="554"/>
                <a:chOff x="3840" y="1125"/>
                <a:chExt cx="764" cy="554"/>
              </a:xfrm>
            </p:grpSpPr>
            <p:sp>
              <p:nvSpPr>
                <p:cNvPr id="12318" name="AutoShape 38"/>
                <p:cNvSpPr>
                  <a:spLocks noChangeArrowheads="1"/>
                </p:cNvSpPr>
                <p:nvPr/>
              </p:nvSpPr>
              <p:spPr bwMode="auto">
                <a:xfrm>
                  <a:off x="3840" y="1125"/>
                  <a:ext cx="765"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19" name="Text Box 39"/>
                <p:cNvSpPr txBox="1">
                  <a:spLocks noChangeArrowheads="1"/>
                </p:cNvSpPr>
                <p:nvPr/>
              </p:nvSpPr>
              <p:spPr bwMode="auto">
                <a:xfrm>
                  <a:off x="3840" y="1125"/>
                  <a:ext cx="765"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7640"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sz="2000" b="1">
                      <a:solidFill>
                        <a:srgbClr val="000000"/>
                      </a:solidFill>
                      <a:ea typeface="MS Gothic" panose="020B0609070205080204" pitchFamily="49" charset="-128"/>
                    </a:rPr>
                    <a:t>Dementia</a:t>
                  </a:r>
                </a:p>
              </p:txBody>
            </p:sp>
          </p:grpSp>
        </p:grpSp>
        <p:sp>
          <p:nvSpPr>
            <p:cNvPr id="12305" name="Line 40"/>
            <p:cNvSpPr>
              <a:spLocks noChangeShapeType="1"/>
            </p:cNvSpPr>
            <p:nvPr/>
          </p:nvSpPr>
          <p:spPr bwMode="auto">
            <a:xfrm flipV="1">
              <a:off x="2946" y="1347"/>
              <a:ext cx="1" cy="402"/>
            </a:xfrm>
            <a:prstGeom prst="line">
              <a:avLst/>
            </a:prstGeom>
            <a:noFill/>
            <a:ln w="28440">
              <a:solidFill>
                <a:srgbClr val="54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2306" name="Group 41"/>
            <p:cNvGrpSpPr>
              <a:grpSpLocks/>
            </p:cNvGrpSpPr>
            <p:nvPr/>
          </p:nvGrpSpPr>
          <p:grpSpPr bwMode="auto">
            <a:xfrm>
              <a:off x="2426" y="572"/>
              <a:ext cx="1086" cy="788"/>
              <a:chOff x="2426" y="572"/>
              <a:chExt cx="1086" cy="788"/>
            </a:xfrm>
          </p:grpSpPr>
          <p:sp>
            <p:nvSpPr>
              <p:cNvPr id="12312" name="Oval 42"/>
              <p:cNvSpPr>
                <a:spLocks noChangeArrowheads="1"/>
              </p:cNvSpPr>
              <p:nvPr/>
            </p:nvSpPr>
            <p:spPr bwMode="auto">
              <a:xfrm>
                <a:off x="2426" y="572"/>
                <a:ext cx="1087" cy="789"/>
              </a:xfrm>
              <a:prstGeom prst="ellipse">
                <a:avLst/>
              </a:prstGeom>
              <a:gradFill rotWithShape="0">
                <a:gsLst>
                  <a:gs pos="0">
                    <a:srgbClr val="F9F67F"/>
                  </a:gs>
                  <a:gs pos="100000">
                    <a:srgbClr val="FFCC00"/>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13" name="Group 43"/>
              <p:cNvGrpSpPr>
                <a:grpSpLocks/>
              </p:cNvGrpSpPr>
              <p:nvPr/>
            </p:nvGrpSpPr>
            <p:grpSpPr bwMode="auto">
              <a:xfrm>
                <a:off x="2586" y="689"/>
                <a:ext cx="764" cy="554"/>
                <a:chOff x="2586" y="689"/>
                <a:chExt cx="764" cy="554"/>
              </a:xfrm>
            </p:grpSpPr>
            <p:sp>
              <p:nvSpPr>
                <p:cNvPr id="12314" name="AutoShape 44"/>
                <p:cNvSpPr>
                  <a:spLocks noChangeArrowheads="1"/>
                </p:cNvSpPr>
                <p:nvPr/>
              </p:nvSpPr>
              <p:spPr bwMode="auto">
                <a:xfrm>
                  <a:off x="2586" y="689"/>
                  <a:ext cx="765"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15" name="Text Box 45"/>
                <p:cNvSpPr txBox="1">
                  <a:spLocks noChangeArrowheads="1"/>
                </p:cNvSpPr>
                <p:nvPr/>
              </p:nvSpPr>
              <p:spPr bwMode="auto">
                <a:xfrm>
                  <a:off x="2587" y="689"/>
                  <a:ext cx="765"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7640" rIns="0" bIns="0" anchor="ctr"/>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sz="2000" b="1">
                      <a:solidFill>
                        <a:srgbClr val="000000"/>
                      </a:solidFill>
                      <a:ea typeface="MS Gothic" panose="020B0609070205080204" pitchFamily="49" charset="-128"/>
                    </a:rPr>
                    <a:t>OCD</a:t>
                  </a:r>
                </a:p>
              </p:txBody>
            </p:sp>
          </p:grpSp>
        </p:grpSp>
        <p:grpSp>
          <p:nvGrpSpPr>
            <p:cNvPr id="12307" name="Group 46"/>
            <p:cNvGrpSpPr>
              <a:grpSpLocks/>
            </p:cNvGrpSpPr>
            <p:nvPr/>
          </p:nvGrpSpPr>
          <p:grpSpPr bwMode="auto">
            <a:xfrm>
              <a:off x="2403" y="1748"/>
              <a:ext cx="1086" cy="788"/>
              <a:chOff x="2403" y="1748"/>
              <a:chExt cx="1086" cy="788"/>
            </a:xfrm>
          </p:grpSpPr>
          <p:sp>
            <p:nvSpPr>
              <p:cNvPr id="12308" name="Oval 47"/>
              <p:cNvSpPr>
                <a:spLocks noChangeArrowheads="1"/>
              </p:cNvSpPr>
              <p:nvPr/>
            </p:nvSpPr>
            <p:spPr bwMode="auto">
              <a:xfrm>
                <a:off x="2403" y="1748"/>
                <a:ext cx="1087" cy="789"/>
              </a:xfrm>
              <a:prstGeom prst="ellipse">
                <a:avLst/>
              </a:prstGeom>
              <a:gradFill rotWithShape="0">
                <a:gsLst>
                  <a:gs pos="0">
                    <a:srgbClr val="FFF200"/>
                  </a:gs>
                  <a:gs pos="100000">
                    <a:srgbClr val="4D0808"/>
                  </a:gs>
                </a:gsLst>
                <a:path path="shape">
                  <a:fillToRect l="50000" t="50000" r="50000" b="50000"/>
                </a:path>
              </a:gradFill>
              <a:ln w="12600">
                <a:solidFill>
                  <a:srgbClr val="540000"/>
                </a:solidFill>
                <a:round/>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2309" name="Group 48"/>
              <p:cNvGrpSpPr>
                <a:grpSpLocks/>
              </p:cNvGrpSpPr>
              <p:nvPr/>
            </p:nvGrpSpPr>
            <p:grpSpPr bwMode="auto">
              <a:xfrm>
                <a:off x="2564" y="1864"/>
                <a:ext cx="764" cy="554"/>
                <a:chOff x="2564" y="1864"/>
                <a:chExt cx="764" cy="554"/>
              </a:xfrm>
            </p:grpSpPr>
            <p:sp>
              <p:nvSpPr>
                <p:cNvPr id="12310" name="AutoShape 49"/>
                <p:cNvSpPr>
                  <a:spLocks noChangeArrowheads="1"/>
                </p:cNvSpPr>
                <p:nvPr/>
              </p:nvSpPr>
              <p:spPr bwMode="auto">
                <a:xfrm>
                  <a:off x="2564" y="1864"/>
                  <a:ext cx="765" cy="555"/>
                </a:xfrm>
                <a:prstGeom prst="roundRect">
                  <a:avLst>
                    <a:gd name="adj" fmla="val 176"/>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311" name="Text Box 50"/>
                <p:cNvSpPr txBox="1">
                  <a:spLocks noChangeArrowheads="1"/>
                </p:cNvSpPr>
                <p:nvPr/>
              </p:nvSpPr>
              <p:spPr bwMode="auto">
                <a:xfrm>
                  <a:off x="2564" y="1865"/>
                  <a:ext cx="765" cy="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17640" rIns="0" bIns="0" anchor="ctr" anchorCtr="1"/>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93000"/>
                    </a:lnSpc>
                    <a:buClr>
                      <a:srgbClr val="000000"/>
                    </a:buClr>
                    <a:buSzPct val="100000"/>
                    <a:buFont typeface="Times New Roman" panose="02020603050405020304" pitchFamily="18" charset="0"/>
                    <a:buNone/>
                  </a:pPr>
                  <a:r>
                    <a:rPr lang="en-GB" altLang="en-US" sz="2000">
                      <a:solidFill>
                        <a:srgbClr val="000000"/>
                      </a:solidFill>
                      <a:ea typeface="MS Gothic" panose="020B0609070205080204" pitchFamily="49" charset="-128"/>
                    </a:rPr>
                    <a:t>Mental illness</a:t>
                  </a:r>
                </a:p>
              </p:txBody>
            </p:sp>
          </p:grpSp>
        </p:grpSp>
      </p:grpSp>
      <p:sp>
        <p:nvSpPr>
          <p:cNvPr id="12291" name="Text Box 51"/>
          <p:cNvSpPr txBox="1">
            <a:spLocks noChangeArrowheads="1"/>
          </p:cNvSpPr>
          <p:nvPr/>
        </p:nvSpPr>
        <p:spPr bwMode="auto">
          <a:xfrm>
            <a:off x="539750" y="476250"/>
            <a:ext cx="5545138"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3200" b="1"/>
              <a:t>Typical Mental Illnesses;</a:t>
            </a:r>
            <a:endParaRPr lang="en-GB" altLang="en-US" sz="3200" b="1"/>
          </a:p>
        </p:txBody>
      </p:sp>
    </p:spTree>
    <p:extLst>
      <p:ext uri="{BB962C8B-B14F-4D97-AF65-F5344CB8AC3E}">
        <p14:creationId xmlns:p14="http://schemas.microsoft.com/office/powerpoint/2010/main" val="3254645558"/>
      </p:ext>
    </p:extLst>
  </p:cSld>
  <p:clrMapOvr>
    <a:masterClrMapping/>
  </p:clrMapOvr>
  <p:transition>
    <p:split orient="vert" dir="in"/>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46" name="Group 2"/>
          <p:cNvGrpSpPr>
            <a:grpSpLocks/>
          </p:cNvGrpSpPr>
          <p:nvPr/>
        </p:nvGrpSpPr>
        <p:grpSpPr bwMode="auto">
          <a:xfrm>
            <a:off x="0" y="0"/>
            <a:ext cx="8912225" cy="7837488"/>
            <a:chOff x="0" y="0"/>
            <a:chExt cx="5614" cy="4937"/>
          </a:xfrm>
        </p:grpSpPr>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928" cy="4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48836" name="Text Box 4"/>
            <p:cNvSpPr txBox="1">
              <a:spLocks noChangeArrowheads="1"/>
            </p:cNvSpPr>
            <p:nvPr/>
          </p:nvSpPr>
          <p:spPr bwMode="auto">
            <a:xfrm>
              <a:off x="3024" y="0"/>
              <a:ext cx="2592" cy="4938"/>
            </a:xfrm>
            <a:prstGeom prst="rect">
              <a:avLst/>
            </a:prstGeom>
            <a:noFill/>
            <a:ln w="9525">
              <a:noFill/>
              <a:round/>
              <a:headEnd/>
              <a:tailEnd/>
            </a:ln>
            <a:effectLst/>
          </p:spPr>
          <p:txBody>
            <a:bodyPr lIns="90000" tIns="61920" rIns="90000" bIns="46800"/>
            <a:lstStyle/>
            <a:p>
              <a:pPr defTabSz="449263" eaLnBrk="0" hangingPunct="0">
                <a:lnSpc>
                  <a:spcPct val="95000"/>
                </a:lnSpc>
                <a:spcBef>
                  <a:spcPts val="500"/>
                </a:spcBef>
                <a:spcAft>
                  <a:spcPts val="500"/>
                </a:spcAft>
                <a:buClr>
                  <a:srgbClr val="000000"/>
                </a:buClr>
                <a:buSzPct val="100000"/>
                <a:buFont typeface="Times New Roman"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400" dirty="0">
                  <a:solidFill>
                    <a:srgbClr val="FFFFFF"/>
                  </a:solidFill>
                  <a:latin typeface="Times New Roman" pitchFamily="18" charset="0"/>
                  <a:ea typeface="MS Gothic" pitchFamily="49" charset="-128"/>
                  <a:cs typeface="Arial" charset="0"/>
                </a:rPr>
                <a:t/>
              </a:r>
              <a:br>
                <a:rPr lang="en-GB" sz="2400" dirty="0">
                  <a:solidFill>
                    <a:srgbClr val="FFFFFF"/>
                  </a:solidFill>
                  <a:latin typeface="Times New Roman" pitchFamily="18" charset="0"/>
                  <a:ea typeface="MS Gothic" pitchFamily="49" charset="-128"/>
                  <a:cs typeface="Arial" charset="0"/>
                </a:rPr>
              </a:br>
              <a:endParaRPr lang="en-GB" sz="2400" dirty="0" smtClean="0">
                <a:solidFill>
                  <a:srgbClr val="FFFFFF"/>
                </a:solidFill>
                <a:latin typeface="Times New Roman" pitchFamily="18" charset="0"/>
                <a:ea typeface="MS Gothic" pitchFamily="49" charset="-128"/>
                <a:cs typeface="Arial" charset="0"/>
              </a:endParaRPr>
            </a:p>
            <a:p>
              <a:pPr defTabSz="449263" eaLnBrk="0" hangingPunct="0">
                <a:lnSpc>
                  <a:spcPct val="95000"/>
                </a:lnSpc>
                <a:spcBef>
                  <a:spcPts val="500"/>
                </a:spcBef>
                <a:spcAft>
                  <a:spcPts val="500"/>
                </a:spcAft>
                <a:buClr>
                  <a:srgbClr val="000000"/>
                </a:buClr>
                <a:buSzPct val="100000"/>
                <a:buFont typeface="Times New Roman"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400" b="1" dirty="0" smtClean="0">
                  <a:latin typeface="Arial" charset="0"/>
                  <a:ea typeface="MS Gothic" pitchFamily="49" charset="-128"/>
                  <a:cs typeface="Arial" charset="0"/>
                </a:rPr>
                <a:t>Ronnie </a:t>
              </a:r>
              <a:r>
                <a:rPr lang="en-GB" sz="2400" b="1" dirty="0">
                  <a:latin typeface="Arial" charset="0"/>
                  <a:ea typeface="MS Gothic" pitchFamily="49" charset="-128"/>
                  <a:cs typeface="Arial" charset="0"/>
                </a:rPr>
                <a:t>O’Sullivan,  Snooker Player</a:t>
              </a:r>
              <a:r>
                <a:rPr lang="en-GB" sz="2400" b="1" dirty="0">
                  <a:effectLst>
                    <a:outerShdw blurRad="38100" dist="38100" dir="2700000" algn="tl">
                      <a:srgbClr val="C0C0C0"/>
                    </a:outerShdw>
                  </a:effectLst>
                  <a:latin typeface="Arial" charset="0"/>
                  <a:ea typeface="MS Gothic" pitchFamily="49" charset="-128"/>
                  <a:cs typeface="Arial" charset="0"/>
                </a:rPr>
                <a:t> </a:t>
              </a:r>
            </a:p>
            <a:p>
              <a:pPr defTabSz="449263" eaLnBrk="0" hangingPunct="0">
                <a:spcBef>
                  <a:spcPts val="500"/>
                </a:spcBef>
                <a:spcAft>
                  <a:spcPts val="500"/>
                </a:spcAft>
                <a:buClr>
                  <a:srgbClr val="000000"/>
                </a:buClr>
                <a:buSzPct val="100000"/>
                <a:buFont typeface="Times New Roman"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400" dirty="0" smtClean="0">
                  <a:latin typeface="Arial" charset="0"/>
                  <a:ea typeface="MS Gothic" pitchFamily="49" charset="-128"/>
                  <a:cs typeface="Arial" charset="0"/>
                </a:rPr>
                <a:t>People </a:t>
              </a:r>
              <a:r>
                <a:rPr lang="en-GB" sz="2400" dirty="0">
                  <a:latin typeface="Arial" charset="0"/>
                  <a:ea typeface="MS Gothic" pitchFamily="49" charset="-128"/>
                  <a:cs typeface="Arial" charset="0"/>
                </a:rPr>
                <a:t>are quite ignorant about mental illness. They think “</a:t>
              </a:r>
              <a:r>
                <a:rPr lang="en-GB" sz="2400" dirty="0" smtClean="0">
                  <a:latin typeface="Arial" charset="0"/>
                  <a:ea typeface="MS Gothic" pitchFamily="49" charset="-128"/>
                  <a:cs typeface="Arial" charset="0"/>
                </a:rPr>
                <a:t>you old moaner </a:t>
              </a:r>
              <a:r>
                <a:rPr lang="en-GB" sz="2400" dirty="0">
                  <a:latin typeface="Arial" charset="0"/>
                  <a:ea typeface="MS Gothic" pitchFamily="49" charset="-128"/>
                  <a:cs typeface="Arial" charset="0"/>
                </a:rPr>
                <a:t>why don’t you just cheer up.” Sometimes I think, "yes I am a </a:t>
              </a:r>
              <a:r>
                <a:rPr lang="en-GB" sz="2400" dirty="0" smtClean="0">
                  <a:latin typeface="Arial" charset="0"/>
                  <a:ea typeface="MS Gothic" pitchFamily="49" charset="-128"/>
                  <a:cs typeface="Arial" charset="0"/>
                </a:rPr>
                <a:t>moaner" </a:t>
              </a:r>
              <a:r>
                <a:rPr lang="en-GB" sz="2400" dirty="0">
                  <a:latin typeface="Arial" charset="0"/>
                  <a:ea typeface="MS Gothic" pitchFamily="49" charset="-128"/>
                  <a:cs typeface="Arial" charset="0"/>
                </a:rPr>
                <a:t>and I play that character and get a sense of happiness out of it. The worst thing someone can say is “jack yourself out of it”; in the end I tell them “do you think I enjoy being like this”.</a:t>
              </a:r>
              <a:r>
                <a:rPr lang="en-GB" sz="2400" dirty="0">
                  <a:latin typeface="Times New Roman" pitchFamily="18" charset="0"/>
                  <a:ea typeface="MS Gothic" pitchFamily="49" charset="-128"/>
                  <a:cs typeface="Arial" charset="0"/>
                </a:rPr>
                <a:t> 	</a:t>
              </a:r>
            </a:p>
            <a:p>
              <a:pPr defTabSz="449263" eaLnBrk="0" hangingPunct="0">
                <a:spcBef>
                  <a:spcPts val="500"/>
                </a:spcBef>
                <a:spcAft>
                  <a:spcPts val="500"/>
                </a:spcAft>
                <a:buClr>
                  <a:srgbClr val="000000"/>
                </a:buClr>
                <a:buSzPct val="100000"/>
                <a:buFont typeface="Times New Roman"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GB" sz="2400" dirty="0">
                <a:solidFill>
                  <a:srgbClr val="FFFFFF"/>
                </a:solidFill>
                <a:latin typeface="Times New Roman" pitchFamily="18" charset="0"/>
                <a:ea typeface="MS Gothic" pitchFamily="49" charset="-128"/>
                <a:cs typeface="Arial" charset="0"/>
              </a:endParaRPr>
            </a:p>
            <a:p>
              <a:pPr defTabSz="449263" eaLnBrk="0" hangingPunct="0">
                <a:spcBef>
                  <a:spcPts val="1500"/>
                </a:spcBef>
                <a:buClr>
                  <a:srgbClr val="000000"/>
                </a:buClr>
                <a:buSzPct val="100000"/>
                <a:buFont typeface="Times New Roman"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GB" sz="2400" dirty="0">
                <a:solidFill>
                  <a:srgbClr val="FFFFFF"/>
                </a:solidFill>
                <a:latin typeface="Times New Roman" pitchFamily="18" charset="0"/>
                <a:ea typeface="MS Gothic" pitchFamily="49" charset="-128"/>
                <a:cs typeface="Arial" charset="0"/>
              </a:endParaRPr>
            </a:p>
          </p:txBody>
        </p:sp>
      </p:grpSp>
    </p:spTree>
    <p:extLst>
      <p:ext uri="{BB962C8B-B14F-4D97-AF65-F5344CB8AC3E}">
        <p14:creationId xmlns:p14="http://schemas.microsoft.com/office/powerpoint/2010/main" val="13540666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70" name="Group 2"/>
          <p:cNvGrpSpPr>
            <a:grpSpLocks/>
          </p:cNvGrpSpPr>
          <p:nvPr/>
        </p:nvGrpSpPr>
        <p:grpSpPr bwMode="auto">
          <a:xfrm>
            <a:off x="0" y="0"/>
            <a:ext cx="8964613" cy="6854825"/>
            <a:chOff x="0" y="0"/>
            <a:chExt cx="5566" cy="4318"/>
          </a:xfrm>
        </p:grpSpPr>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975" cy="4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7172" name="Text Box 4"/>
            <p:cNvSpPr txBox="1">
              <a:spLocks noChangeArrowheads="1"/>
            </p:cNvSpPr>
            <p:nvPr/>
          </p:nvSpPr>
          <p:spPr bwMode="auto">
            <a:xfrm>
              <a:off x="3024" y="432"/>
              <a:ext cx="2543" cy="3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61920" rIns="90000" bIns="46800"/>
            <a:lstStyle>
              <a:lvl1pPr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1pPr>
              <a:lvl2pPr marL="742950" indent="-28575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2pPr>
              <a:lvl3pPr marL="11430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3pPr>
              <a:lvl4pPr marL="16002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4pPr>
              <a:lvl5pPr marL="2057400" indent="-228600" defTabSz="449263"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panose="020B0604020202020204" pitchFamily="34" charset="0"/>
                  <a:cs typeface="Arial" panose="020B0604020202020204" pitchFamily="34" charset="0"/>
                </a:defRPr>
              </a:lvl9pPr>
            </a:lstStyle>
            <a:p>
              <a:pPr>
                <a:lnSpc>
                  <a:spcPct val="95000"/>
                </a:lnSpc>
                <a:spcBef>
                  <a:spcPts val="500"/>
                </a:spcBef>
                <a:spcAft>
                  <a:spcPts val="500"/>
                </a:spcAft>
                <a:buClr>
                  <a:srgbClr val="000000"/>
                </a:buClr>
                <a:buSzPct val="100000"/>
                <a:buFont typeface="Times New Roman" panose="02020603050405020304" pitchFamily="18" charset="0"/>
                <a:buNone/>
              </a:pPr>
              <a:r>
                <a:rPr lang="en-GB" altLang="en-US" sz="2400">
                  <a:solidFill>
                    <a:srgbClr val="FFFFFF"/>
                  </a:solidFill>
                  <a:latin typeface="Times New Roman" panose="02020603050405020304" pitchFamily="18" charset="0"/>
                  <a:ea typeface="MS Gothic" panose="020B0609070205080204" pitchFamily="49" charset="-128"/>
                </a:rPr>
                <a:t/>
              </a:r>
              <a:br>
                <a:rPr lang="en-GB" altLang="en-US" sz="2400">
                  <a:solidFill>
                    <a:srgbClr val="FFFFFF"/>
                  </a:solidFill>
                  <a:latin typeface="Times New Roman" panose="02020603050405020304" pitchFamily="18" charset="0"/>
                  <a:ea typeface="MS Gothic" panose="020B0609070205080204" pitchFamily="49" charset="-128"/>
                </a:rPr>
              </a:br>
              <a:r>
                <a:rPr lang="en-GB" altLang="en-US" sz="2800" b="1">
                  <a:ea typeface="MS Gothic" panose="020B0609070205080204" pitchFamily="49" charset="-128"/>
                </a:rPr>
                <a:t>Paul Merton, 44, Comedian </a:t>
              </a:r>
            </a:p>
            <a:p>
              <a:pPr>
                <a:spcBef>
                  <a:spcPts val="500"/>
                </a:spcBef>
                <a:spcAft>
                  <a:spcPts val="500"/>
                </a:spcAft>
                <a:buClr>
                  <a:srgbClr val="000000"/>
                </a:buClr>
                <a:buSzPct val="100000"/>
                <a:buFont typeface="Times New Roman" panose="02020603050405020304" pitchFamily="18" charset="0"/>
                <a:buNone/>
              </a:pPr>
              <a:endParaRPr lang="en-GB" altLang="en-US" sz="2800">
                <a:ea typeface="MS Gothic" panose="020B0609070205080204" pitchFamily="49" charset="-128"/>
              </a:endParaRPr>
            </a:p>
            <a:p>
              <a:pPr>
                <a:spcBef>
                  <a:spcPts val="500"/>
                </a:spcBef>
                <a:spcAft>
                  <a:spcPts val="500"/>
                </a:spcAft>
                <a:buClr>
                  <a:srgbClr val="000000"/>
                </a:buClr>
                <a:buSzPct val="100000"/>
                <a:buFont typeface="Times New Roman" panose="02020603050405020304" pitchFamily="18" charset="0"/>
                <a:buNone/>
              </a:pPr>
              <a:r>
                <a:rPr lang="en-GB" altLang="en-US" sz="2800">
                  <a:ea typeface="MS Gothic" panose="020B0609070205080204" pitchFamily="49" charset="-128"/>
                </a:rPr>
                <a:t>“People shouldn’t feel ashamed for having a mental illness. We don’t feel ashamed for having a broken leg, so why a mental illness”?</a:t>
              </a:r>
              <a:r>
                <a:rPr lang="en-GB" altLang="en-US" sz="2400">
                  <a:latin typeface="Times New Roman" panose="02020603050405020304" pitchFamily="18" charset="0"/>
                  <a:ea typeface="MS Gothic" panose="020B0609070205080204" pitchFamily="49" charset="-128"/>
                </a:rPr>
                <a:t> </a:t>
              </a:r>
            </a:p>
            <a:p>
              <a:pPr>
                <a:spcBef>
                  <a:spcPts val="500"/>
                </a:spcBef>
                <a:spcAft>
                  <a:spcPts val="500"/>
                </a:spcAft>
                <a:buClr>
                  <a:srgbClr val="000000"/>
                </a:buClr>
                <a:buSzPct val="100000"/>
                <a:buFont typeface="Times New Roman" panose="02020603050405020304" pitchFamily="18" charset="0"/>
                <a:buNone/>
              </a:pPr>
              <a:endParaRPr lang="en-GB" altLang="en-US" sz="2400">
                <a:latin typeface="Times New Roman" panose="02020603050405020304" pitchFamily="18" charset="0"/>
                <a:ea typeface="MS Gothic" panose="020B0609070205080204" pitchFamily="49" charset="-128"/>
              </a:endParaRPr>
            </a:p>
            <a:p>
              <a:pPr>
                <a:spcBef>
                  <a:spcPts val="1500"/>
                </a:spcBef>
                <a:buClr>
                  <a:srgbClr val="000000"/>
                </a:buClr>
                <a:buSzPct val="100000"/>
                <a:buFont typeface="Times New Roman" panose="02020603050405020304" pitchFamily="18" charset="0"/>
                <a:buNone/>
              </a:pPr>
              <a:endParaRPr lang="en-GB" altLang="en-US" sz="2400">
                <a:latin typeface="Times New Roman" panose="02020603050405020304" pitchFamily="18" charset="0"/>
                <a:ea typeface="MS Gothic" panose="020B0609070205080204" pitchFamily="49" charset="-128"/>
              </a:endParaRPr>
            </a:p>
          </p:txBody>
        </p:sp>
      </p:grpSp>
    </p:spTree>
    <p:extLst>
      <p:ext uri="{BB962C8B-B14F-4D97-AF65-F5344CB8AC3E}">
        <p14:creationId xmlns:p14="http://schemas.microsoft.com/office/powerpoint/2010/main" val="18985197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dirty="0" smtClean="0"/>
              <a:t>It has been estimated by the World Health Organisation that mental health problems are some of the biggest causes of disability across the world </a:t>
            </a:r>
          </a:p>
          <a:p>
            <a:r>
              <a:rPr lang="en-GB" dirty="0" smtClean="0"/>
              <a:t>accounting for about 20% of the overall burden of disease. </a:t>
            </a:r>
          </a:p>
          <a:p>
            <a:r>
              <a:rPr lang="en-GB" dirty="0" smtClean="0"/>
              <a:t>This is a larger share than any other single health problem, cardiovascular disease (16.2%) </a:t>
            </a:r>
          </a:p>
          <a:p>
            <a:r>
              <a:rPr lang="en-GB" dirty="0" smtClean="0"/>
              <a:t>cancer (15.6%)</a:t>
            </a:r>
          </a:p>
          <a:p>
            <a:r>
              <a:rPr lang="en-GB" dirty="0" smtClean="0"/>
              <a:t>. Poor mental health and mental illness have a significant impact on individuals, society and the economy overall [1]. </a:t>
            </a:r>
          </a:p>
          <a:p>
            <a:r>
              <a:rPr lang="en-GB" dirty="0" smtClean="0"/>
              <a:t>Across the world, schizophrenia, bipolar disorder, depression, epilepsy, dementia, alcohol dependence and other mental, neurological and substance misuse disorders are the biggest contributors to the global burden of disease surpassing both cardiovascular disease and cancer.</a:t>
            </a:r>
          </a:p>
          <a:p>
            <a:r>
              <a:rPr lang="en-GB" dirty="0" smtClean="0"/>
              <a:t>(Lloyd 2016)</a:t>
            </a:r>
            <a:endParaRPr lang="en-GB" dirty="0"/>
          </a:p>
        </p:txBody>
      </p:sp>
    </p:spTree>
    <p:extLst>
      <p:ext uri="{BB962C8B-B14F-4D97-AF65-F5344CB8AC3E}">
        <p14:creationId xmlns:p14="http://schemas.microsoft.com/office/powerpoint/2010/main" val="640081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179388" y="692150"/>
            <a:ext cx="8229600" cy="865188"/>
          </a:xfrm>
        </p:spPr>
        <p:txBody>
          <a:bodyPr>
            <a:normAutofit fontScale="90000"/>
          </a:bodyPr>
          <a:lstStyle/>
          <a:p>
            <a:pPr algn="ctr" eaLnBrk="1" hangingPunct="1"/>
            <a:r>
              <a:rPr lang="en-GB" altLang="en-US" sz="3000" dirty="0" smtClean="0">
                <a:solidFill>
                  <a:schemeClr val="tx1"/>
                </a:solidFill>
              </a:rPr>
              <a:t>Mental Health Prevalence Amongst Homeless People</a:t>
            </a:r>
          </a:p>
        </p:txBody>
      </p:sp>
      <p:sp>
        <p:nvSpPr>
          <p:cNvPr id="9219" name="Rectangle 3"/>
          <p:cNvSpPr>
            <a:spLocks noGrp="1" noChangeArrowheads="1"/>
          </p:cNvSpPr>
          <p:nvPr>
            <p:ph type="body" idx="4294967295"/>
          </p:nvPr>
        </p:nvSpPr>
        <p:spPr>
          <a:xfrm>
            <a:off x="323850" y="1989138"/>
            <a:ext cx="8229600" cy="3889375"/>
          </a:xfrm>
        </p:spPr>
        <p:txBody>
          <a:bodyPr/>
          <a:lstStyle/>
          <a:p>
            <a:pPr eaLnBrk="1" hangingPunct="1">
              <a:buFont typeface="Wingdings" panose="05000000000000000000" pitchFamily="2" charset="2"/>
              <a:buNone/>
            </a:pPr>
            <a:endParaRPr lang="en-GB" altLang="en-US" sz="1600" dirty="0" smtClean="0">
              <a:solidFill>
                <a:schemeClr val="tx2"/>
              </a:solidFill>
            </a:endParaRPr>
          </a:p>
          <a:p>
            <a:pPr eaLnBrk="1" hangingPunct="1"/>
            <a:r>
              <a:rPr lang="en-US" altLang="en-US" sz="2100" dirty="0" smtClean="0"/>
              <a:t>50% + of homeless population suffer from some form of mental illness.</a:t>
            </a:r>
          </a:p>
          <a:p>
            <a:pPr eaLnBrk="1" hangingPunct="1">
              <a:buFont typeface="Wingdings" panose="05000000000000000000" pitchFamily="2" charset="2"/>
              <a:buNone/>
            </a:pPr>
            <a:endParaRPr lang="en-US" altLang="en-US" sz="2100" dirty="0" smtClean="0"/>
          </a:p>
          <a:p>
            <a:pPr eaLnBrk="1" hangingPunct="1"/>
            <a:r>
              <a:rPr lang="en-GB" altLang="en-US" sz="2100" dirty="0" smtClean="0"/>
              <a:t>60% + of those homeless people suffering from mental illness have a co-morbid substance misuse problem. </a:t>
            </a:r>
          </a:p>
          <a:p>
            <a:pPr eaLnBrk="1" hangingPunct="1">
              <a:buFont typeface="Wingdings" panose="05000000000000000000" pitchFamily="2" charset="2"/>
              <a:buNone/>
            </a:pPr>
            <a:endParaRPr lang="en-GB" altLang="en-US" sz="2100" dirty="0" smtClean="0"/>
          </a:p>
          <a:p>
            <a:pPr eaLnBrk="1" hangingPunct="1"/>
            <a:r>
              <a:rPr lang="en-US" altLang="en-US" sz="2100" dirty="0" smtClean="0"/>
              <a:t>Mental illness and co-morbid substance misuse amongst homeless population is up to 5 times higher than the general population.</a:t>
            </a:r>
          </a:p>
          <a:p>
            <a:pPr eaLnBrk="1" hangingPunct="1"/>
            <a:endParaRPr lang="en-US" altLang="en-US" sz="2100" dirty="0" smtClean="0"/>
          </a:p>
          <a:p>
            <a:pPr eaLnBrk="1" hangingPunct="1"/>
            <a:endParaRPr lang="en-US" altLang="en-US" sz="2100" dirty="0" smtClean="0"/>
          </a:p>
        </p:txBody>
      </p:sp>
    </p:spTree>
    <p:extLst>
      <p:ext uri="{BB962C8B-B14F-4D97-AF65-F5344CB8AC3E}">
        <p14:creationId xmlns:p14="http://schemas.microsoft.com/office/powerpoint/2010/main" val="34137814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20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Depression is the third leading contributor to global disease burden and alcohol and illicit drug use account for more than 5%. </a:t>
            </a:r>
          </a:p>
          <a:p>
            <a:r>
              <a:rPr lang="en-GB" dirty="0" smtClean="0"/>
              <a:t>By </a:t>
            </a:r>
            <a:r>
              <a:rPr lang="en-GB" dirty="0" smtClean="0"/>
              <a:t>2020, an estimated 1.5 million people globally will die each year by suicide</a:t>
            </a:r>
          </a:p>
          <a:p>
            <a:r>
              <a:rPr lang="en-GB" dirty="0" smtClean="0"/>
              <a:t>15 million and 30 million people will attempt suicide </a:t>
            </a:r>
            <a:r>
              <a:rPr lang="en-GB" baseline="30000" dirty="0" smtClean="0"/>
              <a:t> </a:t>
            </a:r>
            <a:endParaRPr lang="en-GB" dirty="0"/>
          </a:p>
        </p:txBody>
      </p:sp>
    </p:spTree>
    <p:extLst>
      <p:ext uri="{BB962C8B-B14F-4D97-AF65-F5344CB8AC3E}">
        <p14:creationId xmlns:p14="http://schemas.microsoft.com/office/powerpoint/2010/main" val="2540957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Wales, </a:t>
            </a:r>
          </a:p>
        </p:txBody>
      </p:sp>
      <p:sp>
        <p:nvSpPr>
          <p:cNvPr id="3" name="Content Placeholder 2"/>
          <p:cNvSpPr>
            <a:spLocks noGrp="1"/>
          </p:cNvSpPr>
          <p:nvPr>
            <p:ph idx="1"/>
          </p:nvPr>
        </p:nvSpPr>
        <p:spPr/>
        <p:txBody>
          <a:bodyPr>
            <a:normAutofit fontScale="85000" lnSpcReduction="10000"/>
          </a:bodyPr>
          <a:lstStyle/>
          <a:p>
            <a:r>
              <a:rPr lang="en-GB" dirty="0" smtClean="0"/>
              <a:t>mental health services account for the single biggest area of NHS expenditure. </a:t>
            </a:r>
          </a:p>
          <a:p>
            <a:r>
              <a:rPr lang="en-GB" dirty="0" smtClean="0"/>
              <a:t>Welsh Government figures, 2012-13 show spending on clinical programmes ranged from: </a:t>
            </a:r>
          </a:p>
          <a:p>
            <a:r>
              <a:rPr lang="en-GB" dirty="0" smtClean="0"/>
              <a:t>£7.66 per head of population on hearing problems </a:t>
            </a:r>
          </a:p>
          <a:p>
            <a:r>
              <a:rPr lang="en-GB" dirty="0" smtClean="0"/>
              <a:t>£200.87 per head on mental health problems. </a:t>
            </a:r>
          </a:p>
          <a:p>
            <a:r>
              <a:rPr lang="en-GB" dirty="0" smtClean="0"/>
              <a:t>The situation is similar in other developed countries. </a:t>
            </a:r>
            <a:r>
              <a:rPr lang="en-GB" dirty="0"/>
              <a:t>I</a:t>
            </a:r>
            <a:r>
              <a:rPr lang="en-GB" dirty="0" smtClean="0"/>
              <a:t>n England, mental health, which includes patients with dementia, is also the largest single category of NHS expenditure(Lloyd 2016)</a:t>
            </a:r>
            <a:endParaRPr lang="en-GB" dirty="0"/>
          </a:p>
        </p:txBody>
      </p:sp>
    </p:spTree>
    <p:extLst>
      <p:ext uri="{BB962C8B-B14F-4D97-AF65-F5344CB8AC3E}">
        <p14:creationId xmlns:p14="http://schemas.microsoft.com/office/powerpoint/2010/main" val="2467914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Apart from the direct costs of looking after people suffering with mental health problems, the indirect costs need to be considered. </a:t>
            </a:r>
          </a:p>
          <a:p>
            <a:r>
              <a:rPr lang="en-GB" dirty="0" smtClean="0"/>
              <a:t>People suffering more severe mental illnesses may require access to a range of community services, including support with housing, personal care, and employment and training opportunities.</a:t>
            </a:r>
          </a:p>
          <a:p>
            <a:r>
              <a:rPr lang="en-GB" dirty="0" smtClean="0"/>
              <a:t>These </a:t>
            </a:r>
            <a:r>
              <a:rPr lang="en-GB" dirty="0" smtClean="0"/>
              <a:t>conditions are managed almost exclusively in primary care(Lloyd 2016)</a:t>
            </a:r>
          </a:p>
          <a:p>
            <a:endParaRPr lang="en-GB" dirty="0"/>
          </a:p>
        </p:txBody>
      </p:sp>
    </p:spTree>
    <p:extLst>
      <p:ext uri="{BB962C8B-B14F-4D97-AF65-F5344CB8AC3E}">
        <p14:creationId xmlns:p14="http://schemas.microsoft.com/office/powerpoint/2010/main" val="2272726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B</a:t>
            </a:r>
            <a:r>
              <a:rPr lang="en-GB" dirty="0" smtClean="0"/>
              <a:t>iggest barriers to people seeking and obtaining help and support for mental health problem are </a:t>
            </a:r>
          </a:p>
          <a:p>
            <a:r>
              <a:rPr lang="en-GB" dirty="0" smtClean="0"/>
              <a:t>the availability of services, </a:t>
            </a:r>
          </a:p>
          <a:p>
            <a:r>
              <a:rPr lang="en-GB" dirty="0" smtClean="0"/>
              <a:t>stigma</a:t>
            </a:r>
          </a:p>
          <a:p>
            <a:r>
              <a:rPr lang="en-GB" dirty="0" smtClean="0"/>
              <a:t>reluctance of people to seek help . </a:t>
            </a:r>
          </a:p>
          <a:p>
            <a:r>
              <a:rPr lang="en-GB" dirty="0" smtClean="0"/>
              <a:t>This particularly applies to conditions, such as suicidal behaviour and self harm </a:t>
            </a:r>
          </a:p>
          <a:p>
            <a:r>
              <a:rPr lang="en-GB" dirty="0" smtClean="0"/>
              <a:t>particular groups in the populations, such as young and middle aged men or people from certain communities (Lloyd 2016)</a:t>
            </a:r>
          </a:p>
          <a:p>
            <a:endParaRPr lang="en-GB" dirty="0"/>
          </a:p>
        </p:txBody>
      </p:sp>
    </p:spTree>
    <p:extLst>
      <p:ext uri="{BB962C8B-B14F-4D97-AF65-F5344CB8AC3E}">
        <p14:creationId xmlns:p14="http://schemas.microsoft.com/office/powerpoint/2010/main" val="2355262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Prudent healthcare</a:t>
            </a:r>
            <a:endParaRPr lang="en-GB" dirty="0"/>
          </a:p>
        </p:txBody>
      </p:sp>
      <p:sp>
        <p:nvSpPr>
          <p:cNvPr id="3" name="Content Placeholder 2"/>
          <p:cNvSpPr>
            <a:spLocks noGrp="1"/>
          </p:cNvSpPr>
          <p:nvPr>
            <p:ph idx="1"/>
          </p:nvPr>
        </p:nvSpPr>
        <p:spPr/>
        <p:txBody>
          <a:bodyPr>
            <a:normAutofit/>
          </a:bodyPr>
          <a:lstStyle/>
          <a:p>
            <a:r>
              <a:rPr lang="en-GB" dirty="0"/>
              <a:t>The burden, </a:t>
            </a:r>
            <a:endParaRPr lang="en-GB" dirty="0" smtClean="0"/>
          </a:p>
          <a:p>
            <a:r>
              <a:rPr lang="en-GB" dirty="0" smtClean="0"/>
              <a:t>the </a:t>
            </a:r>
            <a:r>
              <a:rPr lang="en-GB" dirty="0"/>
              <a:t>cost, </a:t>
            </a:r>
            <a:endParaRPr lang="en-GB" dirty="0" smtClean="0"/>
          </a:p>
          <a:p>
            <a:r>
              <a:rPr lang="en-GB" dirty="0" smtClean="0"/>
              <a:t>an </a:t>
            </a:r>
            <a:r>
              <a:rPr lang="en-GB" dirty="0"/>
              <a:t>aging population, </a:t>
            </a:r>
            <a:endParaRPr lang="en-GB" dirty="0" smtClean="0"/>
          </a:p>
          <a:p>
            <a:r>
              <a:rPr lang="en-GB" dirty="0" smtClean="0"/>
              <a:t>social </a:t>
            </a:r>
            <a:r>
              <a:rPr lang="en-GB" dirty="0"/>
              <a:t>inequalities and </a:t>
            </a:r>
            <a:endParaRPr lang="en-GB" dirty="0" smtClean="0"/>
          </a:p>
          <a:p>
            <a:r>
              <a:rPr lang="en-GB" dirty="0" smtClean="0"/>
              <a:t>professional </a:t>
            </a:r>
            <a:r>
              <a:rPr lang="en-GB" dirty="0"/>
              <a:t>and societal attitudes towards mental health problems make it an area where prudent healthcare can potentially have a major impact. </a:t>
            </a:r>
          </a:p>
        </p:txBody>
      </p:sp>
    </p:spTree>
    <p:extLst>
      <p:ext uri="{BB962C8B-B14F-4D97-AF65-F5344CB8AC3E}">
        <p14:creationId xmlns:p14="http://schemas.microsoft.com/office/powerpoint/2010/main" val="2334595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4"/>
          <p:cNvSpPr txBox="1">
            <a:spLocks noChangeArrowheads="1"/>
          </p:cNvSpPr>
          <p:nvPr/>
        </p:nvSpPr>
        <p:spPr bwMode="auto">
          <a:xfrm>
            <a:off x="468313" y="333375"/>
            <a:ext cx="43910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3600" b="1" dirty="0"/>
              <a:t>Influential factors</a:t>
            </a:r>
          </a:p>
        </p:txBody>
      </p:sp>
      <p:sp>
        <p:nvSpPr>
          <p:cNvPr id="11267" name="Text Box 5"/>
          <p:cNvSpPr txBox="1">
            <a:spLocks noChangeArrowheads="1"/>
          </p:cNvSpPr>
          <p:nvPr/>
        </p:nvSpPr>
        <p:spPr bwMode="auto">
          <a:xfrm>
            <a:off x="539750" y="1412875"/>
            <a:ext cx="7848600" cy="418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Tx/>
              <a:buChar char="•"/>
            </a:pPr>
            <a:r>
              <a:rPr lang="en-GB" altLang="en-US" sz="2800" dirty="0" smtClean="0"/>
              <a:t>Genetic</a:t>
            </a:r>
          </a:p>
          <a:p>
            <a:pPr lvl="1" eaLnBrk="1" hangingPunct="1">
              <a:buFontTx/>
              <a:buChar char="•"/>
            </a:pPr>
            <a:r>
              <a:rPr lang="en-GB" altLang="en-US" sz="2800" dirty="0" smtClean="0"/>
              <a:t>Chemical imbalance</a:t>
            </a:r>
          </a:p>
          <a:p>
            <a:pPr lvl="1" eaLnBrk="1" hangingPunct="1">
              <a:buFontTx/>
              <a:buChar char="•"/>
            </a:pPr>
            <a:r>
              <a:rPr lang="en-GB" altLang="en-US" sz="2800" dirty="0" smtClean="0"/>
              <a:t>Hereditary</a:t>
            </a:r>
            <a:endParaRPr lang="en-GB" altLang="en-US" sz="2800" dirty="0"/>
          </a:p>
          <a:p>
            <a:pPr lvl="1" eaLnBrk="1" hangingPunct="1">
              <a:buFontTx/>
              <a:buChar char="•"/>
            </a:pPr>
            <a:r>
              <a:rPr lang="en-GB" altLang="en-US" sz="2800" dirty="0" smtClean="0"/>
              <a:t>Lifestyle (diet, alcohol, drugs)</a:t>
            </a:r>
            <a:endParaRPr lang="en-GB" altLang="en-US" sz="2800" dirty="0"/>
          </a:p>
          <a:p>
            <a:pPr lvl="1" eaLnBrk="1" hangingPunct="1">
              <a:buFontTx/>
              <a:buChar char="•"/>
            </a:pPr>
            <a:r>
              <a:rPr lang="en-GB" altLang="en-US" sz="2800" dirty="0" smtClean="0"/>
              <a:t>Environmental (housing, crime </a:t>
            </a:r>
            <a:r>
              <a:rPr lang="en-GB" altLang="en-US" sz="2800" dirty="0" err="1" smtClean="0"/>
              <a:t>etc</a:t>
            </a:r>
            <a:r>
              <a:rPr lang="en-GB" altLang="en-US" sz="2800" dirty="0" smtClean="0"/>
              <a:t>)</a:t>
            </a:r>
            <a:endParaRPr lang="en-GB" altLang="en-US" sz="2800" dirty="0"/>
          </a:p>
          <a:p>
            <a:pPr lvl="1" eaLnBrk="1" hangingPunct="1">
              <a:buFontTx/>
              <a:buChar char="•"/>
            </a:pPr>
            <a:r>
              <a:rPr lang="en-GB" altLang="en-US" sz="2800" dirty="0" smtClean="0"/>
              <a:t>Economic / Social (employment opportunities)</a:t>
            </a:r>
          </a:p>
          <a:p>
            <a:pPr lvl="1" eaLnBrk="1" hangingPunct="1">
              <a:buFontTx/>
              <a:buChar char="•"/>
            </a:pPr>
            <a:r>
              <a:rPr lang="en-GB" altLang="en-US" sz="2800" dirty="0" smtClean="0"/>
              <a:t>Access </a:t>
            </a:r>
            <a:r>
              <a:rPr lang="en-GB" altLang="en-US" sz="2800" dirty="0"/>
              <a:t>to services</a:t>
            </a:r>
          </a:p>
          <a:p>
            <a:pPr eaLnBrk="1" hangingPunct="1">
              <a:spcBef>
                <a:spcPct val="50000"/>
              </a:spcBef>
            </a:pPr>
            <a:endParaRPr lang="en-GB" altLang="en-US" sz="2800" dirty="0"/>
          </a:p>
        </p:txBody>
      </p:sp>
    </p:spTree>
    <p:extLst>
      <p:ext uri="{BB962C8B-B14F-4D97-AF65-F5344CB8AC3E}">
        <p14:creationId xmlns:p14="http://schemas.microsoft.com/office/powerpoint/2010/main" val="16642770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836712"/>
            <a:ext cx="7776864" cy="4401205"/>
          </a:xfrm>
          <a:prstGeom prst="rect">
            <a:avLst/>
          </a:prstGeom>
          <a:noFill/>
        </p:spPr>
        <p:txBody>
          <a:bodyPr wrap="square" rtlCol="0">
            <a:spAutoFit/>
          </a:bodyPr>
          <a:lstStyle/>
          <a:p>
            <a:r>
              <a:rPr lang="en-GB" sz="2800" dirty="0" smtClean="0"/>
              <a:t>Treatment of Mental Illness</a:t>
            </a:r>
          </a:p>
          <a:p>
            <a:endParaRPr lang="en-GB" sz="2800" dirty="0"/>
          </a:p>
          <a:p>
            <a:r>
              <a:rPr lang="en-GB" sz="2800" b="1" dirty="0" smtClean="0"/>
              <a:t>Biological treatments</a:t>
            </a:r>
          </a:p>
          <a:p>
            <a:pPr marL="457200" indent="-457200">
              <a:buFont typeface="Arial" panose="020B0604020202020204" pitchFamily="34" charset="0"/>
              <a:buChar char="•"/>
            </a:pPr>
            <a:r>
              <a:rPr lang="en-GB" sz="2800" dirty="0" smtClean="0"/>
              <a:t>Medication</a:t>
            </a:r>
          </a:p>
          <a:p>
            <a:pPr marL="457200" indent="-457200">
              <a:buFont typeface="Arial" panose="020B0604020202020204" pitchFamily="34" charset="0"/>
              <a:buChar char="•"/>
            </a:pPr>
            <a:r>
              <a:rPr lang="en-GB" sz="2800" dirty="0" smtClean="0"/>
              <a:t>Electroconvulsive therapy</a:t>
            </a:r>
          </a:p>
          <a:p>
            <a:pPr marL="457200" indent="-457200">
              <a:buFont typeface="Arial" panose="020B0604020202020204" pitchFamily="34" charset="0"/>
              <a:buChar char="•"/>
            </a:pPr>
            <a:r>
              <a:rPr lang="en-GB" sz="2800" dirty="0" smtClean="0"/>
              <a:t>Psychosocial Interventions</a:t>
            </a:r>
          </a:p>
          <a:p>
            <a:r>
              <a:rPr lang="en-GB" sz="2800" b="1" dirty="0" smtClean="0"/>
              <a:t>Psychotherapy</a:t>
            </a:r>
          </a:p>
          <a:p>
            <a:pPr marL="457200" indent="-457200">
              <a:buFont typeface="Arial" panose="020B0604020202020204" pitchFamily="34" charset="0"/>
              <a:buChar char="•"/>
            </a:pPr>
            <a:r>
              <a:rPr lang="en-GB" sz="2800" dirty="0" smtClean="0"/>
              <a:t>Self-help groups</a:t>
            </a:r>
          </a:p>
          <a:p>
            <a:pPr marL="457200" indent="-457200">
              <a:buFont typeface="Arial" panose="020B0604020202020204" pitchFamily="34" charset="0"/>
              <a:buChar char="•"/>
            </a:pPr>
            <a:r>
              <a:rPr lang="en-GB" sz="2800" dirty="0" smtClean="0"/>
              <a:t>Family support and involvement</a:t>
            </a:r>
          </a:p>
          <a:p>
            <a:pPr marL="457200" indent="-457200">
              <a:buFont typeface="Arial" panose="020B0604020202020204" pitchFamily="34" charset="0"/>
              <a:buChar char="•"/>
            </a:pPr>
            <a:r>
              <a:rPr lang="en-GB" sz="2800" dirty="0" smtClean="0"/>
              <a:t>Community supports</a:t>
            </a:r>
            <a:endParaRPr lang="en-GB" sz="2800" dirty="0"/>
          </a:p>
        </p:txBody>
      </p:sp>
    </p:spTree>
    <p:extLst>
      <p:ext uri="{BB962C8B-B14F-4D97-AF65-F5344CB8AC3E}">
        <p14:creationId xmlns:p14="http://schemas.microsoft.com/office/powerpoint/2010/main" val="140873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Facts </a:t>
            </a:r>
            <a:endParaRPr lang="en-GB" dirty="0"/>
          </a:p>
        </p:txBody>
      </p:sp>
      <p:sp>
        <p:nvSpPr>
          <p:cNvPr id="3" name="Content Placeholder 2"/>
          <p:cNvSpPr>
            <a:spLocks noGrp="1"/>
          </p:cNvSpPr>
          <p:nvPr>
            <p:ph idx="1"/>
          </p:nvPr>
        </p:nvSpPr>
        <p:spPr/>
        <p:txBody>
          <a:bodyPr>
            <a:normAutofit lnSpcReduction="10000"/>
          </a:bodyPr>
          <a:lstStyle/>
          <a:p>
            <a:r>
              <a:rPr lang="en-GB" dirty="0"/>
              <a:t>For </a:t>
            </a:r>
            <a:r>
              <a:rPr lang="en-GB" dirty="0" smtClean="0"/>
              <a:t>men schizophrenia is diagnosed at around age </a:t>
            </a:r>
            <a:r>
              <a:rPr lang="en-GB" dirty="0"/>
              <a:t>16 to 20 </a:t>
            </a:r>
            <a:endParaRPr lang="en-GB" dirty="0" smtClean="0"/>
          </a:p>
          <a:p>
            <a:r>
              <a:rPr lang="en-US" dirty="0"/>
              <a:t>It is very unusual to be diagnosed under the age of </a:t>
            </a:r>
            <a:r>
              <a:rPr lang="en-US" dirty="0" smtClean="0"/>
              <a:t>14</a:t>
            </a:r>
            <a:endParaRPr lang="en-GB" dirty="0" smtClean="0"/>
          </a:p>
          <a:p>
            <a:r>
              <a:rPr lang="en-GB" dirty="0" smtClean="0"/>
              <a:t>For women it is later at 20 </a:t>
            </a:r>
            <a:r>
              <a:rPr lang="en-GB" dirty="0"/>
              <a:t>to </a:t>
            </a:r>
            <a:r>
              <a:rPr lang="en-GB" dirty="0" smtClean="0"/>
              <a:t>30</a:t>
            </a:r>
          </a:p>
          <a:p>
            <a:r>
              <a:rPr lang="en-GB" dirty="0"/>
              <a:t>People with Schizophrenia are on the average LESS violent </a:t>
            </a:r>
            <a:endParaRPr lang="en-GB" dirty="0" smtClean="0"/>
          </a:p>
          <a:p>
            <a:r>
              <a:rPr lang="en-GB" dirty="0" smtClean="0"/>
              <a:t>Those </a:t>
            </a:r>
            <a:r>
              <a:rPr lang="en-GB" dirty="0"/>
              <a:t>diagnosed </a:t>
            </a:r>
            <a:r>
              <a:rPr lang="en-GB" dirty="0" smtClean="0"/>
              <a:t>more </a:t>
            </a:r>
            <a:r>
              <a:rPr lang="en-GB" dirty="0"/>
              <a:t>likely to have been born in winter or spring </a:t>
            </a:r>
            <a:endParaRPr lang="en-GB" dirty="0" smtClean="0"/>
          </a:p>
          <a:p>
            <a:endParaRPr lang="en-GB" dirty="0"/>
          </a:p>
        </p:txBody>
      </p:sp>
    </p:spTree>
    <p:extLst>
      <p:ext uri="{BB962C8B-B14F-4D97-AF65-F5344CB8AC3E}">
        <p14:creationId xmlns:p14="http://schemas.microsoft.com/office/powerpoint/2010/main" val="29275227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smtClean="0"/>
              <a:t>Louis Wain</a:t>
            </a:r>
          </a:p>
        </p:txBody>
      </p:sp>
      <p:sp>
        <p:nvSpPr>
          <p:cNvPr id="28675" name="Content Placeholder 2"/>
          <p:cNvSpPr>
            <a:spLocks noGrp="1"/>
          </p:cNvSpPr>
          <p:nvPr>
            <p:ph idx="1"/>
          </p:nvPr>
        </p:nvSpPr>
        <p:spPr/>
        <p:txBody>
          <a:bodyPr/>
          <a:lstStyle/>
          <a:p>
            <a:r>
              <a:rPr lang="en-GB" dirty="0" smtClean="0"/>
              <a:t>Famous artist (born 1860)</a:t>
            </a:r>
          </a:p>
          <a:p>
            <a:r>
              <a:rPr lang="en-GB" dirty="0" smtClean="0"/>
              <a:t>His comics and drawings of cats made him ‘household name’</a:t>
            </a:r>
          </a:p>
          <a:p>
            <a:r>
              <a:rPr lang="en-GB" dirty="0" smtClean="0"/>
              <a:t>Fell victim to schizophrenia in 1917</a:t>
            </a:r>
          </a:p>
          <a:p>
            <a:r>
              <a:rPr lang="en-GB" dirty="0" smtClean="0"/>
              <a:t>Was inmate of ‘paupers wing’ of mental hospital</a:t>
            </a:r>
          </a:p>
          <a:p>
            <a:r>
              <a:rPr lang="en-GB" dirty="0" smtClean="0"/>
              <a:t>Foundation of artists paid to help him end his life in ‘comfort’(www.shizlife.com)</a:t>
            </a:r>
          </a:p>
          <a:p>
            <a:endParaRPr lang="en-GB" dirty="0" smtClean="0"/>
          </a:p>
        </p:txBody>
      </p:sp>
    </p:spTree>
    <p:extLst>
      <p:ext uri="{BB962C8B-B14F-4D97-AF65-F5344CB8AC3E}">
        <p14:creationId xmlns:p14="http://schemas.microsoft.com/office/powerpoint/2010/main" val="1507128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Paintings</a:t>
            </a:r>
          </a:p>
        </p:txBody>
      </p:sp>
      <p:sp>
        <p:nvSpPr>
          <p:cNvPr id="29699" name="Content Placeholder 2"/>
          <p:cNvSpPr>
            <a:spLocks noGrp="1"/>
          </p:cNvSpPr>
          <p:nvPr>
            <p:ph idx="1"/>
          </p:nvPr>
        </p:nvSpPr>
        <p:spPr/>
        <p:txBody>
          <a:bodyPr/>
          <a:lstStyle/>
          <a:p>
            <a:r>
              <a:rPr lang="en-GB" smtClean="0"/>
              <a:t>Wain continued to draw throughout his illness</a:t>
            </a:r>
          </a:p>
          <a:p>
            <a:r>
              <a:rPr lang="en-GB" smtClean="0"/>
              <a:t>The following 5 slides show his descent into schizophrenia</a:t>
            </a:r>
          </a:p>
          <a:p>
            <a:r>
              <a:rPr lang="en-GB" smtClean="0"/>
              <a:t>Gives a remarkable insight into the mind of a schizophrenic</a:t>
            </a:r>
          </a:p>
          <a:p>
            <a:endParaRPr lang="en-GB" smtClean="0"/>
          </a:p>
          <a:p>
            <a:r>
              <a:rPr lang="en-GB" smtClean="0"/>
              <a:t>These are all pictures of the same cat</a:t>
            </a:r>
          </a:p>
        </p:txBody>
      </p:sp>
    </p:spTree>
    <p:extLst>
      <p:ext uri="{BB962C8B-B14F-4D97-AF65-F5344CB8AC3E}">
        <p14:creationId xmlns:p14="http://schemas.microsoft.com/office/powerpoint/2010/main" val="12417245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Content Placeholder 3" descr="wain1.jpg"/>
          <p:cNvPicPr>
            <a:picLocks noGrp="1" noChangeAspect="1"/>
          </p:cNvPicPr>
          <p:nvPr>
            <p:ph idx="1"/>
          </p:nvPr>
        </p:nvPicPr>
        <p:blipFill>
          <a:blip r:embed="rId3"/>
          <a:srcRect/>
          <a:stretch>
            <a:fillRect/>
          </a:stretch>
        </p:blipFill>
        <p:spPr>
          <a:xfrm>
            <a:off x="0" y="0"/>
            <a:ext cx="9144000" cy="6858000"/>
          </a:xfrm>
        </p:spPr>
      </p:pic>
    </p:spTree>
    <p:extLst>
      <p:ext uri="{BB962C8B-B14F-4D97-AF65-F5344CB8AC3E}">
        <p14:creationId xmlns:p14="http://schemas.microsoft.com/office/powerpoint/2010/main" val="28635803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Content Placeholder 3" descr="wain2.jpg"/>
          <p:cNvPicPr>
            <a:picLocks noGrp="1" noChangeAspect="1"/>
          </p:cNvPicPr>
          <p:nvPr>
            <p:ph idx="1"/>
          </p:nvPr>
        </p:nvPicPr>
        <p:blipFill>
          <a:blip r:embed="rId3"/>
          <a:srcRect/>
          <a:stretch>
            <a:fillRect/>
          </a:stretch>
        </p:blipFill>
        <p:spPr>
          <a:xfrm>
            <a:off x="0" y="0"/>
            <a:ext cx="9144000" cy="6858000"/>
          </a:xfrm>
        </p:spPr>
      </p:pic>
    </p:spTree>
    <p:extLst>
      <p:ext uri="{BB962C8B-B14F-4D97-AF65-F5344CB8AC3E}">
        <p14:creationId xmlns:p14="http://schemas.microsoft.com/office/powerpoint/2010/main" val="410911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Content Placeholder 3" descr="wain3.jpg"/>
          <p:cNvPicPr>
            <a:picLocks noGrp="1" noChangeAspect="1"/>
          </p:cNvPicPr>
          <p:nvPr>
            <p:ph idx="1"/>
          </p:nvPr>
        </p:nvPicPr>
        <p:blipFill>
          <a:blip r:embed="rId3"/>
          <a:srcRect/>
          <a:stretch>
            <a:fillRect/>
          </a:stretch>
        </p:blipFill>
        <p:spPr>
          <a:xfrm>
            <a:off x="0" y="0"/>
            <a:ext cx="9144000" cy="6858000"/>
          </a:xfrm>
        </p:spPr>
      </p:pic>
    </p:spTree>
    <p:extLst>
      <p:ext uri="{BB962C8B-B14F-4D97-AF65-F5344CB8AC3E}">
        <p14:creationId xmlns:p14="http://schemas.microsoft.com/office/powerpoint/2010/main" val="39080061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Content Placeholder 3" descr="wain4.jpg"/>
          <p:cNvPicPr>
            <a:picLocks noGrp="1" noChangeAspect="1"/>
          </p:cNvPicPr>
          <p:nvPr>
            <p:ph idx="1"/>
          </p:nvPr>
        </p:nvPicPr>
        <p:blipFill>
          <a:blip r:embed="rId3"/>
          <a:srcRect/>
          <a:stretch>
            <a:fillRect/>
          </a:stretch>
        </p:blipFill>
        <p:spPr>
          <a:xfrm>
            <a:off x="0" y="0"/>
            <a:ext cx="9144000" cy="6858000"/>
          </a:xfrm>
        </p:spPr>
      </p:pic>
    </p:spTree>
    <p:extLst>
      <p:ext uri="{BB962C8B-B14F-4D97-AF65-F5344CB8AC3E}">
        <p14:creationId xmlns:p14="http://schemas.microsoft.com/office/powerpoint/2010/main" val="18542322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Content Placeholder 3" descr="wain5.jpg"/>
          <p:cNvPicPr>
            <a:picLocks noGrp="1" noChangeAspect="1"/>
          </p:cNvPicPr>
          <p:nvPr>
            <p:ph idx="1"/>
          </p:nvPr>
        </p:nvPicPr>
        <p:blipFill>
          <a:blip r:embed="rId3"/>
          <a:srcRect/>
          <a:stretch>
            <a:fillRect/>
          </a:stretch>
        </p:blipFill>
        <p:spPr>
          <a:xfrm>
            <a:off x="0" y="0"/>
            <a:ext cx="9143999" cy="6858000"/>
          </a:xfrm>
        </p:spPr>
      </p:pic>
    </p:spTree>
    <p:extLst>
      <p:ext uri="{BB962C8B-B14F-4D97-AF65-F5344CB8AC3E}">
        <p14:creationId xmlns:p14="http://schemas.microsoft.com/office/powerpoint/2010/main" val="420472607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Donaldson L.J and Rutter. (2017) </a:t>
            </a:r>
            <a:r>
              <a:rPr lang="en-GB" dirty="0" err="1" smtClean="0"/>
              <a:t>Essentail</a:t>
            </a:r>
            <a:r>
              <a:rPr lang="en-GB" dirty="0" smtClean="0"/>
              <a:t> Public Health. 4</a:t>
            </a:r>
            <a:r>
              <a:rPr lang="en-GB" baseline="30000" dirty="0" smtClean="0"/>
              <a:t>th</a:t>
            </a:r>
            <a:r>
              <a:rPr lang="en-GB" dirty="0" smtClean="0"/>
              <a:t> edition. CRC Press: London</a:t>
            </a:r>
          </a:p>
          <a:p>
            <a:r>
              <a:rPr lang="en-GB" dirty="0" smtClean="0"/>
              <a:t>Lloyd, K. (2016) Why mental health is important [online</a:t>
            </a:r>
            <a:r>
              <a:rPr lang="en-GB" dirty="0"/>
              <a:t>] available at: http://www.prudenthealthcare.org.uk/mentalhealth</a:t>
            </a:r>
            <a:r>
              <a:rPr lang="en-GB" dirty="0" smtClean="0"/>
              <a:t>/ (accessed 20-9-17</a:t>
            </a:r>
          </a:p>
          <a:p>
            <a:r>
              <a:rPr lang="en-GB" dirty="0" smtClean="0"/>
              <a:t>Luis Wains schizophrenic cats [online</a:t>
            </a:r>
            <a:r>
              <a:rPr lang="en-GB" dirty="0"/>
              <a:t>] available </a:t>
            </a:r>
            <a:r>
              <a:rPr lang="en-GB" dirty="0" err="1"/>
              <a:t>at:https</a:t>
            </a:r>
            <a:r>
              <a:rPr lang="en-GB" dirty="0"/>
              <a:t>://www.bing.com/search?q=Louis+wan+artists+drawing+schizophrenia&amp;src=IE-TopResult&amp;FORM=IETR02&amp;conversationid=</a:t>
            </a:r>
          </a:p>
        </p:txBody>
      </p:sp>
    </p:spTree>
    <p:extLst>
      <p:ext uri="{BB962C8B-B14F-4D97-AF65-F5344CB8AC3E}">
        <p14:creationId xmlns:p14="http://schemas.microsoft.com/office/powerpoint/2010/main" val="39925225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Austin</Template>
  <TotalTime>0</TotalTime>
  <Words>963</Words>
  <Application>Microsoft Office PowerPoint</Application>
  <PresentationFormat>On-screen Show (4:3)</PresentationFormat>
  <Paragraphs>120</Paragraphs>
  <Slides>24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MS Gothic</vt:lpstr>
      <vt:lpstr>Arial</vt:lpstr>
      <vt:lpstr>Calibri</vt:lpstr>
      <vt:lpstr>Century Gothic</vt:lpstr>
      <vt:lpstr>Times New Roman</vt:lpstr>
      <vt:lpstr>Wingdings</vt:lpstr>
      <vt:lpstr>Wingdings 2</vt:lpstr>
      <vt:lpstr>Austin</vt:lpstr>
      <vt:lpstr>Mental Health</vt:lpstr>
      <vt:lpstr>PowerPoint Presentation</vt:lpstr>
      <vt:lpstr>PowerPoint Presentation</vt:lpstr>
      <vt:lpstr>PowerPoint Presentation</vt:lpstr>
      <vt:lpstr>PowerPoint Presentation</vt:lpstr>
      <vt:lpstr>PowerPoint Presentation</vt:lpstr>
      <vt:lpstr>PowerPoint Presentation</vt:lpstr>
      <vt:lpstr>Mental Health Prevalence Amongst Homeless People</vt:lpstr>
      <vt:lpstr>PowerPoint Presentation</vt:lpstr>
      <vt:lpstr>In Wales, </vt:lpstr>
      <vt:lpstr>PowerPoint Presentation</vt:lpstr>
      <vt:lpstr>PowerPoint Presentation</vt:lpstr>
      <vt:lpstr>Prudent healthcare</vt:lpstr>
      <vt:lpstr>PowerPoint Presentation</vt:lpstr>
      <vt:lpstr>PowerPoint Presentation</vt:lpstr>
      <vt:lpstr>Facts </vt:lpstr>
      <vt:lpstr>Louis Wain</vt:lpstr>
      <vt:lpstr>Paintings</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Tanix</dc:creator>
  <cp:lastModifiedBy>karen burton</cp:lastModifiedBy>
  <cp:revision>24</cp:revision>
  <cp:lastPrinted>2017-09-20T09:57:17Z</cp:lastPrinted>
  <dcterms:created xsi:type="dcterms:W3CDTF">2011-08-30T07:49:27Z</dcterms:created>
  <dcterms:modified xsi:type="dcterms:W3CDTF">2018-10-25T12:43:28Z</dcterms:modified>
</cp:coreProperties>
</file>