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1"/>
  </p:notesMasterIdLst>
  <p:sldIdLst>
    <p:sldId id="256" r:id="rId2"/>
    <p:sldId id="257" r:id="rId3"/>
    <p:sldId id="258" r:id="rId4"/>
    <p:sldId id="261" r:id="rId5"/>
    <p:sldId id="500" r:id="rId6"/>
    <p:sldId id="499" r:id="rId7"/>
    <p:sldId id="491" r:id="rId8"/>
    <p:sldId id="492" r:id="rId9"/>
    <p:sldId id="493" r:id="rId10"/>
    <p:sldId id="494" r:id="rId11"/>
    <p:sldId id="259" r:id="rId12"/>
    <p:sldId id="260" r:id="rId13"/>
    <p:sldId id="325" r:id="rId14"/>
    <p:sldId id="262" r:id="rId15"/>
    <p:sldId id="263" r:id="rId16"/>
    <p:sldId id="283" r:id="rId17"/>
    <p:sldId id="265" r:id="rId18"/>
    <p:sldId id="264" r:id="rId19"/>
    <p:sldId id="266" r:id="rId20"/>
    <p:sldId id="268" r:id="rId21"/>
    <p:sldId id="269" r:id="rId22"/>
    <p:sldId id="270" r:id="rId23"/>
    <p:sldId id="271" r:id="rId24"/>
    <p:sldId id="272" r:id="rId25"/>
    <p:sldId id="495" r:id="rId26"/>
    <p:sldId id="485" r:id="rId27"/>
    <p:sldId id="501" r:id="rId28"/>
    <p:sldId id="496" r:id="rId29"/>
    <p:sldId id="333" r:id="rId30"/>
    <p:sldId id="498" r:id="rId31"/>
    <p:sldId id="486" r:id="rId32"/>
    <p:sldId id="334" r:id="rId33"/>
    <p:sldId id="335" r:id="rId34"/>
    <p:sldId id="502" r:id="rId35"/>
    <p:sldId id="326" r:id="rId36"/>
    <p:sldId id="329" r:id="rId37"/>
    <p:sldId id="330" r:id="rId38"/>
    <p:sldId id="293" r:id="rId39"/>
    <p:sldId id="331" r:id="rId40"/>
    <p:sldId id="332" r:id="rId41"/>
    <p:sldId id="503" r:id="rId42"/>
    <p:sldId id="504" r:id="rId43"/>
    <p:sldId id="505" r:id="rId44"/>
    <p:sldId id="506" r:id="rId45"/>
    <p:sldId id="309" r:id="rId46"/>
    <p:sldId id="310" r:id="rId47"/>
    <p:sldId id="487" r:id="rId48"/>
    <p:sldId id="312" r:id="rId49"/>
    <p:sldId id="313" r:id="rId50"/>
    <p:sldId id="314" r:id="rId51"/>
    <p:sldId id="315" r:id="rId52"/>
    <p:sldId id="316" r:id="rId53"/>
    <p:sldId id="488" r:id="rId54"/>
    <p:sldId id="319" r:id="rId55"/>
    <p:sldId id="296" r:id="rId56"/>
    <p:sldId id="280" r:id="rId57"/>
    <p:sldId id="306" r:id="rId58"/>
    <p:sldId id="484" r:id="rId59"/>
    <p:sldId id="317"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1" autoAdjust="0"/>
    <p:restoredTop sz="94660"/>
  </p:normalViewPr>
  <p:slideViewPr>
    <p:cSldViewPr snapToGrid="0">
      <p:cViewPr varScale="1">
        <p:scale>
          <a:sx n="117" d="100"/>
          <a:sy n="117" d="100"/>
        </p:scale>
        <p:origin x="12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9.png"/><Relationship Id="rId7" Type="http://schemas.openxmlformats.org/officeDocument/2006/relationships/image" Target="../media/image20.png"/><Relationship Id="rId2" Type="http://schemas.openxmlformats.org/officeDocument/2006/relationships/image" Target="../media/image28.svg"/><Relationship Id="rId1" Type="http://schemas.openxmlformats.org/officeDocument/2006/relationships/image" Target="../media/image24.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9.png"/><Relationship Id="rId7" Type="http://schemas.openxmlformats.org/officeDocument/2006/relationships/image" Target="../media/image20.png"/><Relationship Id="rId2" Type="http://schemas.openxmlformats.org/officeDocument/2006/relationships/image" Target="../media/image28.svg"/><Relationship Id="rId1" Type="http://schemas.openxmlformats.org/officeDocument/2006/relationships/image" Target="../media/image24.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08E3232-4369-4788-90E0-C9F01410AAA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7C8671-5034-462A-B594-B6FB2997264D}">
      <dgm:prSet/>
      <dgm:spPr/>
      <dgm:t>
        <a:bodyPr/>
        <a:lstStyle/>
        <a:p>
          <a:r>
            <a:rPr lang="en-GB" b="1"/>
            <a:t>Income Statement </a:t>
          </a:r>
          <a:r>
            <a:rPr lang="en-GB"/>
            <a:t>- </a:t>
          </a:r>
          <a:r>
            <a:rPr lang="en-GB" i="1"/>
            <a:t>Financial Performance </a:t>
          </a:r>
          <a:r>
            <a:rPr lang="en-GB"/>
            <a:t>– Earnings through a period of time</a:t>
          </a:r>
          <a:endParaRPr lang="en-US"/>
        </a:p>
      </dgm:t>
    </dgm:pt>
    <dgm:pt modelId="{BCB2DB86-D886-432F-9476-0B76BC7F61B3}" type="parTrans" cxnId="{3C9B5A2D-3FCC-4218-8F41-91DF54D5964D}">
      <dgm:prSet/>
      <dgm:spPr/>
      <dgm:t>
        <a:bodyPr/>
        <a:lstStyle/>
        <a:p>
          <a:endParaRPr lang="en-US"/>
        </a:p>
      </dgm:t>
    </dgm:pt>
    <dgm:pt modelId="{360904D6-8DC9-488D-894D-E1F5FEE42CF1}" type="sibTrans" cxnId="{3C9B5A2D-3FCC-4218-8F41-91DF54D5964D}">
      <dgm:prSet/>
      <dgm:spPr/>
      <dgm:t>
        <a:bodyPr/>
        <a:lstStyle/>
        <a:p>
          <a:endParaRPr lang="en-US"/>
        </a:p>
      </dgm:t>
    </dgm:pt>
    <dgm:pt modelId="{F1A1F1F6-D67F-41A7-B62D-CB7CD20C90E8}">
      <dgm:prSet/>
      <dgm:spPr/>
      <dgm:t>
        <a:bodyPr/>
        <a:lstStyle/>
        <a:p>
          <a:r>
            <a:rPr lang="en-GB" b="1"/>
            <a:t>Balance Sheet </a:t>
          </a:r>
          <a:r>
            <a:rPr lang="en-GB"/>
            <a:t>- </a:t>
          </a:r>
          <a:r>
            <a:rPr lang="en-GB" i="1"/>
            <a:t>Financial Health </a:t>
          </a:r>
          <a:r>
            <a:rPr lang="en-GB"/>
            <a:t>– What a company owns and owes</a:t>
          </a:r>
          <a:endParaRPr lang="en-US"/>
        </a:p>
      </dgm:t>
    </dgm:pt>
    <dgm:pt modelId="{3EECB70E-B779-450D-ACEC-359D830E133E}" type="parTrans" cxnId="{7EDEE720-2555-4162-BD3A-4ABFC3EB2870}">
      <dgm:prSet/>
      <dgm:spPr/>
      <dgm:t>
        <a:bodyPr/>
        <a:lstStyle/>
        <a:p>
          <a:endParaRPr lang="en-US"/>
        </a:p>
      </dgm:t>
    </dgm:pt>
    <dgm:pt modelId="{3A814F08-EDBD-4CF8-9F7E-BB1421953CDF}" type="sibTrans" cxnId="{7EDEE720-2555-4162-BD3A-4ABFC3EB2870}">
      <dgm:prSet/>
      <dgm:spPr/>
      <dgm:t>
        <a:bodyPr/>
        <a:lstStyle/>
        <a:p>
          <a:endParaRPr lang="en-US"/>
        </a:p>
      </dgm:t>
    </dgm:pt>
    <dgm:pt modelId="{6B0D5E3E-7548-49D0-A721-AB00BAC7FCB2}">
      <dgm:prSet/>
      <dgm:spPr/>
      <dgm:t>
        <a:bodyPr/>
        <a:lstStyle/>
        <a:p>
          <a:r>
            <a:rPr lang="en-GB" b="1"/>
            <a:t>Cashflow Statement </a:t>
          </a:r>
          <a:r>
            <a:rPr lang="en-GB"/>
            <a:t>– Cash inflow and cash outflow </a:t>
          </a:r>
          <a:endParaRPr lang="en-US"/>
        </a:p>
      </dgm:t>
    </dgm:pt>
    <dgm:pt modelId="{263ABB8D-4376-4C40-A731-98CC01A81C51}" type="parTrans" cxnId="{51C4FA8A-D7D1-403A-A5D8-F5CA523627F7}">
      <dgm:prSet/>
      <dgm:spPr/>
      <dgm:t>
        <a:bodyPr/>
        <a:lstStyle/>
        <a:p>
          <a:endParaRPr lang="en-US"/>
        </a:p>
      </dgm:t>
    </dgm:pt>
    <dgm:pt modelId="{F75105F8-8AA4-4300-AFAE-E4C1975E763C}" type="sibTrans" cxnId="{51C4FA8A-D7D1-403A-A5D8-F5CA523627F7}">
      <dgm:prSet/>
      <dgm:spPr/>
      <dgm:t>
        <a:bodyPr/>
        <a:lstStyle/>
        <a:p>
          <a:endParaRPr lang="en-US"/>
        </a:p>
      </dgm:t>
    </dgm:pt>
    <dgm:pt modelId="{9C5B3E2C-3D4F-442A-8801-C6FE901B3429}" type="pres">
      <dgm:prSet presAssocID="{508E3232-4369-4788-90E0-C9F01410AAAD}" presName="root" presStyleCnt="0">
        <dgm:presLayoutVars>
          <dgm:dir/>
          <dgm:resizeHandles val="exact"/>
        </dgm:presLayoutVars>
      </dgm:prSet>
      <dgm:spPr/>
    </dgm:pt>
    <dgm:pt modelId="{BCC8F4BB-4E7B-4338-AB0A-0FAEE1F3A27F}" type="pres">
      <dgm:prSet presAssocID="{437C8671-5034-462A-B594-B6FB2997264D}" presName="compNode" presStyleCnt="0"/>
      <dgm:spPr/>
    </dgm:pt>
    <dgm:pt modelId="{90A97196-AFA8-4834-A5AA-EFC8B6D4833B}" type="pres">
      <dgm:prSet presAssocID="{437C8671-5034-462A-B594-B6FB2997264D}" presName="bgRect" presStyleLbl="bgShp" presStyleIdx="0" presStyleCnt="3"/>
      <dgm:spPr/>
    </dgm:pt>
    <dgm:pt modelId="{C504DB57-94DD-4F2E-AFDC-DE69A6A2E044}" type="pres">
      <dgm:prSet presAssocID="{437C8671-5034-462A-B594-B6FB299726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A2E1C88-945A-4AD2-9063-7EA8646F3B51}" type="pres">
      <dgm:prSet presAssocID="{437C8671-5034-462A-B594-B6FB2997264D}" presName="spaceRect" presStyleCnt="0"/>
      <dgm:spPr/>
    </dgm:pt>
    <dgm:pt modelId="{A78089F9-01D4-4E03-9DB7-F3E23F8608B2}" type="pres">
      <dgm:prSet presAssocID="{437C8671-5034-462A-B594-B6FB2997264D}" presName="parTx" presStyleLbl="revTx" presStyleIdx="0" presStyleCnt="3">
        <dgm:presLayoutVars>
          <dgm:chMax val="0"/>
          <dgm:chPref val="0"/>
        </dgm:presLayoutVars>
      </dgm:prSet>
      <dgm:spPr/>
    </dgm:pt>
    <dgm:pt modelId="{4E778DF9-EC23-44F3-8D77-1655C7189641}" type="pres">
      <dgm:prSet presAssocID="{360904D6-8DC9-488D-894D-E1F5FEE42CF1}" presName="sibTrans" presStyleCnt="0"/>
      <dgm:spPr/>
    </dgm:pt>
    <dgm:pt modelId="{AF32C3A3-A2AD-40DD-9983-DD34872E21EC}" type="pres">
      <dgm:prSet presAssocID="{F1A1F1F6-D67F-41A7-B62D-CB7CD20C90E8}" presName="compNode" presStyleCnt="0"/>
      <dgm:spPr/>
    </dgm:pt>
    <dgm:pt modelId="{13C4AA43-C78A-4115-B744-2A1FC671DFC1}" type="pres">
      <dgm:prSet presAssocID="{F1A1F1F6-D67F-41A7-B62D-CB7CD20C90E8}" presName="bgRect" presStyleLbl="bgShp" presStyleIdx="1" presStyleCnt="3"/>
      <dgm:spPr/>
    </dgm:pt>
    <dgm:pt modelId="{CF76B33F-F578-4E7D-892D-7CCAC687D5FD}" type="pres">
      <dgm:prSet presAssocID="{F1A1F1F6-D67F-41A7-B62D-CB7CD20C90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Check"/>
        </a:ext>
      </dgm:extLst>
    </dgm:pt>
    <dgm:pt modelId="{5EF9A7BC-DF7A-4F9A-A106-0C67BF18E4C4}" type="pres">
      <dgm:prSet presAssocID="{F1A1F1F6-D67F-41A7-B62D-CB7CD20C90E8}" presName="spaceRect" presStyleCnt="0"/>
      <dgm:spPr/>
    </dgm:pt>
    <dgm:pt modelId="{DCB5D3A8-C31D-40E0-9037-27B9703F6658}" type="pres">
      <dgm:prSet presAssocID="{F1A1F1F6-D67F-41A7-B62D-CB7CD20C90E8}" presName="parTx" presStyleLbl="revTx" presStyleIdx="1" presStyleCnt="3">
        <dgm:presLayoutVars>
          <dgm:chMax val="0"/>
          <dgm:chPref val="0"/>
        </dgm:presLayoutVars>
      </dgm:prSet>
      <dgm:spPr/>
    </dgm:pt>
    <dgm:pt modelId="{1516B901-1069-4113-9E22-387EEDBBE9B6}" type="pres">
      <dgm:prSet presAssocID="{3A814F08-EDBD-4CF8-9F7E-BB1421953CDF}" presName="sibTrans" presStyleCnt="0"/>
      <dgm:spPr/>
    </dgm:pt>
    <dgm:pt modelId="{4FA773D5-948A-4D94-9F81-55D14DF02F4F}" type="pres">
      <dgm:prSet presAssocID="{6B0D5E3E-7548-49D0-A721-AB00BAC7FCB2}" presName="compNode" presStyleCnt="0"/>
      <dgm:spPr/>
    </dgm:pt>
    <dgm:pt modelId="{14CE4145-89A2-4716-B452-E2667D6A9B53}" type="pres">
      <dgm:prSet presAssocID="{6B0D5E3E-7548-49D0-A721-AB00BAC7FCB2}" presName="bgRect" presStyleLbl="bgShp" presStyleIdx="2" presStyleCnt="3"/>
      <dgm:spPr/>
    </dgm:pt>
    <dgm:pt modelId="{15B0F91D-24F6-4920-A63F-738D7D86DB75}" type="pres">
      <dgm:prSet presAssocID="{6B0D5E3E-7548-49D0-A721-AB00BAC7FC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98653E69-811D-4072-80BF-F47D347714E7}" type="pres">
      <dgm:prSet presAssocID="{6B0D5E3E-7548-49D0-A721-AB00BAC7FCB2}" presName="spaceRect" presStyleCnt="0"/>
      <dgm:spPr/>
    </dgm:pt>
    <dgm:pt modelId="{4BD231E8-D7A8-47AE-98F6-8ADAA5B8C45C}" type="pres">
      <dgm:prSet presAssocID="{6B0D5E3E-7548-49D0-A721-AB00BAC7FCB2}" presName="parTx" presStyleLbl="revTx" presStyleIdx="2" presStyleCnt="3">
        <dgm:presLayoutVars>
          <dgm:chMax val="0"/>
          <dgm:chPref val="0"/>
        </dgm:presLayoutVars>
      </dgm:prSet>
      <dgm:spPr/>
    </dgm:pt>
  </dgm:ptLst>
  <dgm:cxnLst>
    <dgm:cxn modelId="{7EDEE720-2555-4162-BD3A-4ABFC3EB2870}" srcId="{508E3232-4369-4788-90E0-C9F01410AAAD}" destId="{F1A1F1F6-D67F-41A7-B62D-CB7CD20C90E8}" srcOrd="1" destOrd="0" parTransId="{3EECB70E-B779-450D-ACEC-359D830E133E}" sibTransId="{3A814F08-EDBD-4CF8-9F7E-BB1421953CDF}"/>
    <dgm:cxn modelId="{9C298029-7DC2-4DD7-98B7-74FAA62F9633}" type="presOf" srcId="{F1A1F1F6-D67F-41A7-B62D-CB7CD20C90E8}" destId="{DCB5D3A8-C31D-40E0-9037-27B9703F6658}" srcOrd="0" destOrd="0" presId="urn:microsoft.com/office/officeart/2018/2/layout/IconVerticalSolidList"/>
    <dgm:cxn modelId="{3C9B5A2D-3FCC-4218-8F41-91DF54D5964D}" srcId="{508E3232-4369-4788-90E0-C9F01410AAAD}" destId="{437C8671-5034-462A-B594-B6FB2997264D}" srcOrd="0" destOrd="0" parTransId="{BCB2DB86-D886-432F-9476-0B76BC7F61B3}" sibTransId="{360904D6-8DC9-488D-894D-E1F5FEE42CF1}"/>
    <dgm:cxn modelId="{51C4FA8A-D7D1-403A-A5D8-F5CA523627F7}" srcId="{508E3232-4369-4788-90E0-C9F01410AAAD}" destId="{6B0D5E3E-7548-49D0-A721-AB00BAC7FCB2}" srcOrd="2" destOrd="0" parTransId="{263ABB8D-4376-4C40-A731-98CC01A81C51}" sibTransId="{F75105F8-8AA4-4300-AFAE-E4C1975E763C}"/>
    <dgm:cxn modelId="{C52FFA8B-A52C-4969-969E-CF5C4E11E7C9}" type="presOf" srcId="{6B0D5E3E-7548-49D0-A721-AB00BAC7FCB2}" destId="{4BD231E8-D7A8-47AE-98F6-8ADAA5B8C45C}" srcOrd="0" destOrd="0" presId="urn:microsoft.com/office/officeart/2018/2/layout/IconVerticalSolidList"/>
    <dgm:cxn modelId="{F21AA9A3-3827-416A-8432-D42F4309C50E}" type="presOf" srcId="{437C8671-5034-462A-B594-B6FB2997264D}" destId="{A78089F9-01D4-4E03-9DB7-F3E23F8608B2}" srcOrd="0" destOrd="0" presId="urn:microsoft.com/office/officeart/2018/2/layout/IconVerticalSolidList"/>
    <dgm:cxn modelId="{1200E9DF-A28A-4777-BD62-E01B5F53FFA8}" type="presOf" srcId="{508E3232-4369-4788-90E0-C9F01410AAAD}" destId="{9C5B3E2C-3D4F-442A-8801-C6FE901B3429}" srcOrd="0" destOrd="0" presId="urn:microsoft.com/office/officeart/2018/2/layout/IconVerticalSolidList"/>
    <dgm:cxn modelId="{B2B0E905-624B-4730-8851-93A4116F33E1}" type="presParOf" srcId="{9C5B3E2C-3D4F-442A-8801-C6FE901B3429}" destId="{BCC8F4BB-4E7B-4338-AB0A-0FAEE1F3A27F}" srcOrd="0" destOrd="0" presId="urn:microsoft.com/office/officeart/2018/2/layout/IconVerticalSolidList"/>
    <dgm:cxn modelId="{219BA8A5-12E5-412E-B342-97D604723F86}" type="presParOf" srcId="{BCC8F4BB-4E7B-4338-AB0A-0FAEE1F3A27F}" destId="{90A97196-AFA8-4834-A5AA-EFC8B6D4833B}" srcOrd="0" destOrd="0" presId="urn:microsoft.com/office/officeart/2018/2/layout/IconVerticalSolidList"/>
    <dgm:cxn modelId="{117F1A50-62A0-4A99-9DF5-AC3633F3D108}" type="presParOf" srcId="{BCC8F4BB-4E7B-4338-AB0A-0FAEE1F3A27F}" destId="{C504DB57-94DD-4F2E-AFDC-DE69A6A2E044}" srcOrd="1" destOrd="0" presId="urn:microsoft.com/office/officeart/2018/2/layout/IconVerticalSolidList"/>
    <dgm:cxn modelId="{4A552DAA-E977-4F63-B050-9E6A5F427725}" type="presParOf" srcId="{BCC8F4BB-4E7B-4338-AB0A-0FAEE1F3A27F}" destId="{1A2E1C88-945A-4AD2-9063-7EA8646F3B51}" srcOrd="2" destOrd="0" presId="urn:microsoft.com/office/officeart/2018/2/layout/IconVerticalSolidList"/>
    <dgm:cxn modelId="{4D71645A-389A-4BE7-896F-1EC1327C0AE0}" type="presParOf" srcId="{BCC8F4BB-4E7B-4338-AB0A-0FAEE1F3A27F}" destId="{A78089F9-01D4-4E03-9DB7-F3E23F8608B2}" srcOrd="3" destOrd="0" presId="urn:microsoft.com/office/officeart/2018/2/layout/IconVerticalSolidList"/>
    <dgm:cxn modelId="{899F4A16-57AF-4961-AB45-AD9D74FD1811}" type="presParOf" srcId="{9C5B3E2C-3D4F-442A-8801-C6FE901B3429}" destId="{4E778DF9-EC23-44F3-8D77-1655C7189641}" srcOrd="1" destOrd="0" presId="urn:microsoft.com/office/officeart/2018/2/layout/IconVerticalSolidList"/>
    <dgm:cxn modelId="{7555A41B-5715-49B5-9E41-9EF14F8649A4}" type="presParOf" srcId="{9C5B3E2C-3D4F-442A-8801-C6FE901B3429}" destId="{AF32C3A3-A2AD-40DD-9983-DD34872E21EC}" srcOrd="2" destOrd="0" presId="urn:microsoft.com/office/officeart/2018/2/layout/IconVerticalSolidList"/>
    <dgm:cxn modelId="{BBBEF729-68AA-49DA-8451-140D7D0A1187}" type="presParOf" srcId="{AF32C3A3-A2AD-40DD-9983-DD34872E21EC}" destId="{13C4AA43-C78A-4115-B744-2A1FC671DFC1}" srcOrd="0" destOrd="0" presId="urn:microsoft.com/office/officeart/2018/2/layout/IconVerticalSolidList"/>
    <dgm:cxn modelId="{5071B190-F83C-4989-A26B-FA4199E1F27C}" type="presParOf" srcId="{AF32C3A3-A2AD-40DD-9983-DD34872E21EC}" destId="{CF76B33F-F578-4E7D-892D-7CCAC687D5FD}" srcOrd="1" destOrd="0" presId="urn:microsoft.com/office/officeart/2018/2/layout/IconVerticalSolidList"/>
    <dgm:cxn modelId="{C5ECA7A1-AC09-45BF-AE46-10149323235C}" type="presParOf" srcId="{AF32C3A3-A2AD-40DD-9983-DD34872E21EC}" destId="{5EF9A7BC-DF7A-4F9A-A106-0C67BF18E4C4}" srcOrd="2" destOrd="0" presId="urn:microsoft.com/office/officeart/2018/2/layout/IconVerticalSolidList"/>
    <dgm:cxn modelId="{276FE4C0-006D-42B4-82E0-306679AC80C1}" type="presParOf" srcId="{AF32C3A3-A2AD-40DD-9983-DD34872E21EC}" destId="{DCB5D3A8-C31D-40E0-9037-27B9703F6658}" srcOrd="3" destOrd="0" presId="urn:microsoft.com/office/officeart/2018/2/layout/IconVerticalSolidList"/>
    <dgm:cxn modelId="{1B9D3690-C46F-49C1-A6D1-EBD82187DEFB}" type="presParOf" srcId="{9C5B3E2C-3D4F-442A-8801-C6FE901B3429}" destId="{1516B901-1069-4113-9E22-387EEDBBE9B6}" srcOrd="3" destOrd="0" presId="urn:microsoft.com/office/officeart/2018/2/layout/IconVerticalSolidList"/>
    <dgm:cxn modelId="{47FE92D5-81BF-4011-A6C9-8429C6BA251E}" type="presParOf" srcId="{9C5B3E2C-3D4F-442A-8801-C6FE901B3429}" destId="{4FA773D5-948A-4D94-9F81-55D14DF02F4F}" srcOrd="4" destOrd="0" presId="urn:microsoft.com/office/officeart/2018/2/layout/IconVerticalSolidList"/>
    <dgm:cxn modelId="{E9987EA7-1D4A-47D4-BFA9-906BFDB37B75}" type="presParOf" srcId="{4FA773D5-948A-4D94-9F81-55D14DF02F4F}" destId="{14CE4145-89A2-4716-B452-E2667D6A9B53}" srcOrd="0" destOrd="0" presId="urn:microsoft.com/office/officeart/2018/2/layout/IconVerticalSolidList"/>
    <dgm:cxn modelId="{8457F954-E904-472D-8615-95C0D99ACAC6}" type="presParOf" srcId="{4FA773D5-948A-4D94-9F81-55D14DF02F4F}" destId="{15B0F91D-24F6-4920-A63F-738D7D86DB75}" srcOrd="1" destOrd="0" presId="urn:microsoft.com/office/officeart/2018/2/layout/IconVerticalSolidList"/>
    <dgm:cxn modelId="{64497D7E-6564-4C12-8F14-94F335B96741}" type="presParOf" srcId="{4FA773D5-948A-4D94-9F81-55D14DF02F4F}" destId="{98653E69-811D-4072-80BF-F47D347714E7}" srcOrd="2" destOrd="0" presId="urn:microsoft.com/office/officeart/2018/2/layout/IconVerticalSolidList"/>
    <dgm:cxn modelId="{D80B0780-02D6-465A-8DA7-2CAEBD99302F}" type="presParOf" srcId="{4FA773D5-948A-4D94-9F81-55D14DF02F4F}" destId="{4BD231E8-D7A8-47AE-98F6-8ADAA5B8C4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542729-E386-4DDA-869B-3681DFB4E28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70AD4E-3294-4AE9-9B3C-EACD24DEC506}">
      <dgm:prSet/>
      <dgm:spPr/>
      <dgm:t>
        <a:bodyPr/>
        <a:lstStyle/>
        <a:p>
          <a:r>
            <a:rPr lang="en-GB"/>
            <a:t>Companies use the gross profit ratio to monitor how profitable some products are when compared to others. </a:t>
          </a:r>
          <a:endParaRPr lang="en-US"/>
        </a:p>
      </dgm:t>
    </dgm:pt>
    <dgm:pt modelId="{04D84752-25AA-44F7-B7B6-BA7E5ED6E292}" type="parTrans" cxnId="{17DCB967-91C2-40AE-8C65-D1F9C2DE11DE}">
      <dgm:prSet/>
      <dgm:spPr/>
      <dgm:t>
        <a:bodyPr/>
        <a:lstStyle/>
        <a:p>
          <a:endParaRPr lang="en-US"/>
        </a:p>
      </dgm:t>
    </dgm:pt>
    <dgm:pt modelId="{5DC85A7C-4443-4CA4-AF81-7C32992BF5D2}" type="sibTrans" cxnId="{17DCB967-91C2-40AE-8C65-D1F9C2DE11DE}">
      <dgm:prSet/>
      <dgm:spPr/>
      <dgm:t>
        <a:bodyPr/>
        <a:lstStyle/>
        <a:p>
          <a:endParaRPr lang="en-US"/>
        </a:p>
      </dgm:t>
    </dgm:pt>
    <dgm:pt modelId="{FF9B097D-61F4-4657-9BC1-CB2085CDA9BF}">
      <dgm:prSet/>
      <dgm:spPr/>
      <dgm:t>
        <a:bodyPr/>
        <a:lstStyle/>
        <a:p>
          <a:r>
            <a:rPr lang="en-GB"/>
            <a:t>A company producing three products could calculate the gross profit margin for each product to determine which product has a higher return on investment.</a:t>
          </a:r>
          <a:endParaRPr lang="en-US"/>
        </a:p>
      </dgm:t>
    </dgm:pt>
    <dgm:pt modelId="{C56A8A9B-2A6C-4127-B0A6-4F1E2CB52FD1}" type="parTrans" cxnId="{9CE4B78A-8FC7-4CBC-B216-72BF1F620829}">
      <dgm:prSet/>
      <dgm:spPr/>
      <dgm:t>
        <a:bodyPr/>
        <a:lstStyle/>
        <a:p>
          <a:endParaRPr lang="en-US"/>
        </a:p>
      </dgm:t>
    </dgm:pt>
    <dgm:pt modelId="{C904CDF7-ABCF-4A97-8F8E-37CB5FD034C3}" type="sibTrans" cxnId="{9CE4B78A-8FC7-4CBC-B216-72BF1F620829}">
      <dgm:prSet/>
      <dgm:spPr/>
      <dgm:t>
        <a:bodyPr/>
        <a:lstStyle/>
        <a:p>
          <a:endParaRPr lang="en-US"/>
        </a:p>
      </dgm:t>
    </dgm:pt>
    <dgm:pt modelId="{0803E6A9-FD50-45DB-ACD6-110C02C2F150}">
      <dgm:prSet/>
      <dgm:spPr/>
      <dgm:t>
        <a:bodyPr/>
        <a:lstStyle/>
        <a:p>
          <a:r>
            <a:rPr lang="en-GB"/>
            <a:t>= Total sales-COGS/Total sales*100</a:t>
          </a:r>
          <a:endParaRPr lang="en-US"/>
        </a:p>
      </dgm:t>
    </dgm:pt>
    <dgm:pt modelId="{4B81AC53-67CD-4403-BC73-BA78AE65CFE6}" type="parTrans" cxnId="{C4613382-69DC-4C15-9818-BBC8DDA1AD42}">
      <dgm:prSet/>
      <dgm:spPr/>
      <dgm:t>
        <a:bodyPr/>
        <a:lstStyle/>
        <a:p>
          <a:endParaRPr lang="en-US"/>
        </a:p>
      </dgm:t>
    </dgm:pt>
    <dgm:pt modelId="{B35E2D32-D573-4CCE-A01A-B6568276F48A}" type="sibTrans" cxnId="{C4613382-69DC-4C15-9818-BBC8DDA1AD42}">
      <dgm:prSet/>
      <dgm:spPr/>
      <dgm:t>
        <a:bodyPr/>
        <a:lstStyle/>
        <a:p>
          <a:endParaRPr lang="en-US"/>
        </a:p>
      </dgm:t>
    </dgm:pt>
    <dgm:pt modelId="{C2D38BBF-701F-494F-824B-13A2AC505E3C}" type="pres">
      <dgm:prSet presAssocID="{F9542729-E386-4DDA-869B-3681DFB4E286}" presName="root" presStyleCnt="0">
        <dgm:presLayoutVars>
          <dgm:dir/>
          <dgm:resizeHandles val="exact"/>
        </dgm:presLayoutVars>
      </dgm:prSet>
      <dgm:spPr/>
    </dgm:pt>
    <dgm:pt modelId="{BB1997B6-BC0C-4290-9720-0457F04FEBE2}" type="pres">
      <dgm:prSet presAssocID="{E370AD4E-3294-4AE9-9B3C-EACD24DEC506}" presName="compNode" presStyleCnt="0"/>
      <dgm:spPr/>
    </dgm:pt>
    <dgm:pt modelId="{7AE8BC57-A491-47E5-B9D9-06CC5B8E1E9F}" type="pres">
      <dgm:prSet presAssocID="{E370AD4E-3294-4AE9-9B3C-EACD24DEC506}" presName="bgRect" presStyleLbl="bgShp" presStyleIdx="0" presStyleCnt="3"/>
      <dgm:spPr/>
    </dgm:pt>
    <dgm:pt modelId="{09CD0145-D127-465D-BC23-D48DCDE62D13}" type="pres">
      <dgm:prSet presAssocID="{E370AD4E-3294-4AE9-9B3C-EACD24DEC5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M Customer Insights App"/>
        </a:ext>
      </dgm:extLst>
    </dgm:pt>
    <dgm:pt modelId="{583CC810-3101-411E-9696-D17E534D89C5}" type="pres">
      <dgm:prSet presAssocID="{E370AD4E-3294-4AE9-9B3C-EACD24DEC506}" presName="spaceRect" presStyleCnt="0"/>
      <dgm:spPr/>
    </dgm:pt>
    <dgm:pt modelId="{9B0FDF36-0959-4C70-A4F9-8E921CAD148D}" type="pres">
      <dgm:prSet presAssocID="{E370AD4E-3294-4AE9-9B3C-EACD24DEC506}" presName="parTx" presStyleLbl="revTx" presStyleIdx="0" presStyleCnt="3">
        <dgm:presLayoutVars>
          <dgm:chMax val="0"/>
          <dgm:chPref val="0"/>
        </dgm:presLayoutVars>
      </dgm:prSet>
      <dgm:spPr/>
    </dgm:pt>
    <dgm:pt modelId="{023D5C90-4DE2-4501-8133-81C6A20058C4}" type="pres">
      <dgm:prSet presAssocID="{5DC85A7C-4443-4CA4-AF81-7C32992BF5D2}" presName="sibTrans" presStyleCnt="0"/>
      <dgm:spPr/>
    </dgm:pt>
    <dgm:pt modelId="{F476540E-21F1-4724-880D-E5EBD7D3DE94}" type="pres">
      <dgm:prSet presAssocID="{FF9B097D-61F4-4657-9BC1-CB2085CDA9BF}" presName="compNode" presStyleCnt="0"/>
      <dgm:spPr/>
    </dgm:pt>
    <dgm:pt modelId="{16A37204-FC01-418B-BD90-32ED2093F67A}" type="pres">
      <dgm:prSet presAssocID="{FF9B097D-61F4-4657-9BC1-CB2085CDA9BF}" presName="bgRect" presStyleLbl="bgShp" presStyleIdx="1" presStyleCnt="3"/>
      <dgm:spPr/>
    </dgm:pt>
    <dgm:pt modelId="{A19862DA-2BFC-4465-818C-394B166EDFC9}" type="pres">
      <dgm:prSet presAssocID="{FF9B097D-61F4-4657-9BC1-CB2085CDA9B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
        </a:ext>
      </dgm:extLst>
    </dgm:pt>
    <dgm:pt modelId="{6D2C598C-5524-431E-AC57-C80ADEFCA9E3}" type="pres">
      <dgm:prSet presAssocID="{FF9B097D-61F4-4657-9BC1-CB2085CDA9BF}" presName="spaceRect" presStyleCnt="0"/>
      <dgm:spPr/>
    </dgm:pt>
    <dgm:pt modelId="{21E1B393-AF84-4AAA-86EE-066E15DA7B00}" type="pres">
      <dgm:prSet presAssocID="{FF9B097D-61F4-4657-9BC1-CB2085CDA9BF}" presName="parTx" presStyleLbl="revTx" presStyleIdx="1" presStyleCnt="3">
        <dgm:presLayoutVars>
          <dgm:chMax val="0"/>
          <dgm:chPref val="0"/>
        </dgm:presLayoutVars>
      </dgm:prSet>
      <dgm:spPr/>
    </dgm:pt>
    <dgm:pt modelId="{20BE609C-DA22-409A-B4E2-6852281E9B8F}" type="pres">
      <dgm:prSet presAssocID="{C904CDF7-ABCF-4A97-8F8E-37CB5FD034C3}" presName="sibTrans" presStyleCnt="0"/>
      <dgm:spPr/>
    </dgm:pt>
    <dgm:pt modelId="{75FA67B5-2D35-4622-9DFF-7C05252E4EEC}" type="pres">
      <dgm:prSet presAssocID="{0803E6A9-FD50-45DB-ACD6-110C02C2F150}" presName="compNode" presStyleCnt="0"/>
      <dgm:spPr/>
    </dgm:pt>
    <dgm:pt modelId="{EE478CF8-5CD3-4158-A9B2-BB2C31C62434}" type="pres">
      <dgm:prSet presAssocID="{0803E6A9-FD50-45DB-ACD6-110C02C2F150}" presName="bgRect" presStyleLbl="bgShp" presStyleIdx="2" presStyleCnt="3"/>
      <dgm:spPr/>
    </dgm:pt>
    <dgm:pt modelId="{AD03A8A8-C844-4238-BAD7-5DF0FBB27472}" type="pres">
      <dgm:prSet presAssocID="{0803E6A9-FD50-45DB-ACD6-110C02C2F1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ll"/>
        </a:ext>
      </dgm:extLst>
    </dgm:pt>
    <dgm:pt modelId="{2299A436-71BB-4852-A0C2-61C60919C8EA}" type="pres">
      <dgm:prSet presAssocID="{0803E6A9-FD50-45DB-ACD6-110C02C2F150}" presName="spaceRect" presStyleCnt="0"/>
      <dgm:spPr/>
    </dgm:pt>
    <dgm:pt modelId="{0AADF8B5-4F15-4BFF-A3CA-E39187BAF651}" type="pres">
      <dgm:prSet presAssocID="{0803E6A9-FD50-45DB-ACD6-110C02C2F150}" presName="parTx" presStyleLbl="revTx" presStyleIdx="2" presStyleCnt="3">
        <dgm:presLayoutVars>
          <dgm:chMax val="0"/>
          <dgm:chPref val="0"/>
        </dgm:presLayoutVars>
      </dgm:prSet>
      <dgm:spPr/>
    </dgm:pt>
  </dgm:ptLst>
  <dgm:cxnLst>
    <dgm:cxn modelId="{290D563F-7629-4BED-BB10-C39C1B22B2B7}" type="presOf" srcId="{FF9B097D-61F4-4657-9BC1-CB2085CDA9BF}" destId="{21E1B393-AF84-4AAA-86EE-066E15DA7B00}" srcOrd="0" destOrd="0" presId="urn:microsoft.com/office/officeart/2018/2/layout/IconVerticalSolidList"/>
    <dgm:cxn modelId="{A3743465-C224-4D0A-9DC9-75499D5CEC93}" type="presOf" srcId="{E370AD4E-3294-4AE9-9B3C-EACD24DEC506}" destId="{9B0FDF36-0959-4C70-A4F9-8E921CAD148D}" srcOrd="0" destOrd="0" presId="urn:microsoft.com/office/officeart/2018/2/layout/IconVerticalSolidList"/>
    <dgm:cxn modelId="{17DCB967-91C2-40AE-8C65-D1F9C2DE11DE}" srcId="{F9542729-E386-4DDA-869B-3681DFB4E286}" destId="{E370AD4E-3294-4AE9-9B3C-EACD24DEC506}" srcOrd="0" destOrd="0" parTransId="{04D84752-25AA-44F7-B7B6-BA7E5ED6E292}" sibTransId="{5DC85A7C-4443-4CA4-AF81-7C32992BF5D2}"/>
    <dgm:cxn modelId="{E561B072-49C9-4DDE-8585-5943231449E8}" type="presOf" srcId="{F9542729-E386-4DDA-869B-3681DFB4E286}" destId="{C2D38BBF-701F-494F-824B-13A2AC505E3C}" srcOrd="0" destOrd="0" presId="urn:microsoft.com/office/officeart/2018/2/layout/IconVerticalSolidList"/>
    <dgm:cxn modelId="{96624373-A43C-46F2-A3B3-E41A61B95DF1}" type="presOf" srcId="{0803E6A9-FD50-45DB-ACD6-110C02C2F150}" destId="{0AADF8B5-4F15-4BFF-A3CA-E39187BAF651}" srcOrd="0" destOrd="0" presId="urn:microsoft.com/office/officeart/2018/2/layout/IconVerticalSolidList"/>
    <dgm:cxn modelId="{C4613382-69DC-4C15-9818-BBC8DDA1AD42}" srcId="{F9542729-E386-4DDA-869B-3681DFB4E286}" destId="{0803E6A9-FD50-45DB-ACD6-110C02C2F150}" srcOrd="2" destOrd="0" parTransId="{4B81AC53-67CD-4403-BC73-BA78AE65CFE6}" sibTransId="{B35E2D32-D573-4CCE-A01A-B6568276F48A}"/>
    <dgm:cxn modelId="{9CE4B78A-8FC7-4CBC-B216-72BF1F620829}" srcId="{F9542729-E386-4DDA-869B-3681DFB4E286}" destId="{FF9B097D-61F4-4657-9BC1-CB2085CDA9BF}" srcOrd="1" destOrd="0" parTransId="{C56A8A9B-2A6C-4127-B0A6-4F1E2CB52FD1}" sibTransId="{C904CDF7-ABCF-4A97-8F8E-37CB5FD034C3}"/>
    <dgm:cxn modelId="{76EF881A-5258-4607-AB18-B8B05CDFF649}" type="presParOf" srcId="{C2D38BBF-701F-494F-824B-13A2AC505E3C}" destId="{BB1997B6-BC0C-4290-9720-0457F04FEBE2}" srcOrd="0" destOrd="0" presId="urn:microsoft.com/office/officeart/2018/2/layout/IconVerticalSolidList"/>
    <dgm:cxn modelId="{BE8EC573-B350-4F4D-BC0C-4CB68DE6DB77}" type="presParOf" srcId="{BB1997B6-BC0C-4290-9720-0457F04FEBE2}" destId="{7AE8BC57-A491-47E5-B9D9-06CC5B8E1E9F}" srcOrd="0" destOrd="0" presId="urn:microsoft.com/office/officeart/2018/2/layout/IconVerticalSolidList"/>
    <dgm:cxn modelId="{17EF8286-AD91-446A-A0BC-8E0D11B84787}" type="presParOf" srcId="{BB1997B6-BC0C-4290-9720-0457F04FEBE2}" destId="{09CD0145-D127-465D-BC23-D48DCDE62D13}" srcOrd="1" destOrd="0" presId="urn:microsoft.com/office/officeart/2018/2/layout/IconVerticalSolidList"/>
    <dgm:cxn modelId="{722BBB6A-D80A-4E31-80C3-C1A046FD707E}" type="presParOf" srcId="{BB1997B6-BC0C-4290-9720-0457F04FEBE2}" destId="{583CC810-3101-411E-9696-D17E534D89C5}" srcOrd="2" destOrd="0" presId="urn:microsoft.com/office/officeart/2018/2/layout/IconVerticalSolidList"/>
    <dgm:cxn modelId="{58C73619-A25F-4CB2-8D0C-A774FBB68787}" type="presParOf" srcId="{BB1997B6-BC0C-4290-9720-0457F04FEBE2}" destId="{9B0FDF36-0959-4C70-A4F9-8E921CAD148D}" srcOrd="3" destOrd="0" presId="urn:microsoft.com/office/officeart/2018/2/layout/IconVerticalSolidList"/>
    <dgm:cxn modelId="{C7C149F6-B854-4F54-85AC-A49518B9609F}" type="presParOf" srcId="{C2D38BBF-701F-494F-824B-13A2AC505E3C}" destId="{023D5C90-4DE2-4501-8133-81C6A20058C4}" srcOrd="1" destOrd="0" presId="urn:microsoft.com/office/officeart/2018/2/layout/IconVerticalSolidList"/>
    <dgm:cxn modelId="{FD7D107B-F50A-4679-8E6D-6191761A8F35}" type="presParOf" srcId="{C2D38BBF-701F-494F-824B-13A2AC505E3C}" destId="{F476540E-21F1-4724-880D-E5EBD7D3DE94}" srcOrd="2" destOrd="0" presId="urn:microsoft.com/office/officeart/2018/2/layout/IconVerticalSolidList"/>
    <dgm:cxn modelId="{8DF5343D-3F84-4744-B385-4670CC3B43B0}" type="presParOf" srcId="{F476540E-21F1-4724-880D-E5EBD7D3DE94}" destId="{16A37204-FC01-418B-BD90-32ED2093F67A}" srcOrd="0" destOrd="0" presId="urn:microsoft.com/office/officeart/2018/2/layout/IconVerticalSolidList"/>
    <dgm:cxn modelId="{91A39724-C044-4234-8471-A2654D886459}" type="presParOf" srcId="{F476540E-21F1-4724-880D-E5EBD7D3DE94}" destId="{A19862DA-2BFC-4465-818C-394B166EDFC9}" srcOrd="1" destOrd="0" presId="urn:microsoft.com/office/officeart/2018/2/layout/IconVerticalSolidList"/>
    <dgm:cxn modelId="{E98BAB84-BA8A-47CA-98D0-282B4817EAC2}" type="presParOf" srcId="{F476540E-21F1-4724-880D-E5EBD7D3DE94}" destId="{6D2C598C-5524-431E-AC57-C80ADEFCA9E3}" srcOrd="2" destOrd="0" presId="urn:microsoft.com/office/officeart/2018/2/layout/IconVerticalSolidList"/>
    <dgm:cxn modelId="{4B2FF39A-7F06-4371-8CCF-69D2E5C5604B}" type="presParOf" srcId="{F476540E-21F1-4724-880D-E5EBD7D3DE94}" destId="{21E1B393-AF84-4AAA-86EE-066E15DA7B00}" srcOrd="3" destOrd="0" presId="urn:microsoft.com/office/officeart/2018/2/layout/IconVerticalSolidList"/>
    <dgm:cxn modelId="{6E160EEE-A537-41D4-AF0E-D18A86E59E97}" type="presParOf" srcId="{C2D38BBF-701F-494F-824B-13A2AC505E3C}" destId="{20BE609C-DA22-409A-B4E2-6852281E9B8F}" srcOrd="3" destOrd="0" presId="urn:microsoft.com/office/officeart/2018/2/layout/IconVerticalSolidList"/>
    <dgm:cxn modelId="{FF6B96EB-31D1-42D5-BED6-5903BEE922CF}" type="presParOf" srcId="{C2D38BBF-701F-494F-824B-13A2AC505E3C}" destId="{75FA67B5-2D35-4622-9DFF-7C05252E4EEC}" srcOrd="4" destOrd="0" presId="urn:microsoft.com/office/officeart/2018/2/layout/IconVerticalSolidList"/>
    <dgm:cxn modelId="{91EE6BF7-0E59-4874-8955-1591D0C582BD}" type="presParOf" srcId="{75FA67B5-2D35-4622-9DFF-7C05252E4EEC}" destId="{EE478CF8-5CD3-4158-A9B2-BB2C31C62434}" srcOrd="0" destOrd="0" presId="urn:microsoft.com/office/officeart/2018/2/layout/IconVerticalSolidList"/>
    <dgm:cxn modelId="{1244691E-D287-401F-8492-48C73A6441A1}" type="presParOf" srcId="{75FA67B5-2D35-4622-9DFF-7C05252E4EEC}" destId="{AD03A8A8-C844-4238-BAD7-5DF0FBB27472}" srcOrd="1" destOrd="0" presId="urn:microsoft.com/office/officeart/2018/2/layout/IconVerticalSolidList"/>
    <dgm:cxn modelId="{C005155F-6DEB-4989-992D-5B5EC8395828}" type="presParOf" srcId="{75FA67B5-2D35-4622-9DFF-7C05252E4EEC}" destId="{2299A436-71BB-4852-A0C2-61C60919C8EA}" srcOrd="2" destOrd="0" presId="urn:microsoft.com/office/officeart/2018/2/layout/IconVerticalSolidList"/>
    <dgm:cxn modelId="{A93A119C-AA2D-45DE-B2E6-2095E0A0D8CC}" type="presParOf" srcId="{75FA67B5-2D35-4622-9DFF-7C05252E4EEC}" destId="{0AADF8B5-4F15-4BFF-A3CA-E39187BAF6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48821-844E-41BA-B44A-C60FAF438280}"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74C1588A-239F-4C82-BEA6-D61B7125CF42}">
      <dgm:prSet/>
      <dgm:spPr/>
      <dgm:t>
        <a:bodyPr/>
        <a:lstStyle/>
        <a:p>
          <a:r>
            <a:rPr lang="en-GB"/>
            <a:t>Indicates how much profit a company is making from its operations before taxes and interest are deducted.  </a:t>
          </a:r>
          <a:endParaRPr lang="en-US"/>
        </a:p>
      </dgm:t>
    </dgm:pt>
    <dgm:pt modelId="{61F27932-68D9-485F-A0CF-83F5EF709313}" type="parTrans" cxnId="{7617A2A4-3A96-4723-98B8-507DDD6AAE1C}">
      <dgm:prSet/>
      <dgm:spPr/>
      <dgm:t>
        <a:bodyPr/>
        <a:lstStyle/>
        <a:p>
          <a:endParaRPr lang="en-US"/>
        </a:p>
      </dgm:t>
    </dgm:pt>
    <dgm:pt modelId="{50B0690B-BF7A-47A8-81F8-8ABA865D7F0A}" type="sibTrans" cxnId="{7617A2A4-3A96-4723-98B8-507DDD6AAE1C}">
      <dgm:prSet/>
      <dgm:spPr/>
      <dgm:t>
        <a:bodyPr/>
        <a:lstStyle/>
        <a:p>
          <a:endParaRPr lang="en-US"/>
        </a:p>
      </dgm:t>
    </dgm:pt>
    <dgm:pt modelId="{E1B91F05-3883-4275-8F64-42F8CADB6064}">
      <dgm:prSet/>
      <dgm:spPr/>
      <dgm:t>
        <a:bodyPr/>
        <a:lstStyle/>
        <a:p>
          <a:r>
            <a:rPr lang="en-GB"/>
            <a:t>It shows operational efficiency and indicates how much profit a company makes after paying for all costs related to its operations.</a:t>
          </a:r>
          <a:endParaRPr lang="en-US"/>
        </a:p>
      </dgm:t>
    </dgm:pt>
    <dgm:pt modelId="{2700727E-4B13-4959-BC96-D1C254CC3BC4}" type="parTrans" cxnId="{3CF7D77A-5309-4A0A-988B-F9A3125EE9C6}">
      <dgm:prSet/>
      <dgm:spPr/>
      <dgm:t>
        <a:bodyPr/>
        <a:lstStyle/>
        <a:p>
          <a:endParaRPr lang="en-US"/>
        </a:p>
      </dgm:t>
    </dgm:pt>
    <dgm:pt modelId="{28C9F49B-CAE6-4FA3-89A6-50A08CCEBC73}" type="sibTrans" cxnId="{3CF7D77A-5309-4A0A-988B-F9A3125EE9C6}">
      <dgm:prSet/>
      <dgm:spPr/>
      <dgm:t>
        <a:bodyPr/>
        <a:lstStyle/>
        <a:p>
          <a:endParaRPr lang="en-US"/>
        </a:p>
      </dgm:t>
    </dgm:pt>
    <dgm:pt modelId="{AFBF288D-204D-496B-AB74-D2FE0D2FDC78}">
      <dgm:prSet/>
      <dgm:spPr/>
      <dgm:t>
        <a:bodyPr/>
        <a:lstStyle/>
        <a:p>
          <a:r>
            <a:rPr lang="en-GB"/>
            <a:t>= Operating profit/Net sales</a:t>
          </a:r>
          <a:br>
            <a:rPr lang="en-GB"/>
          </a:br>
          <a:endParaRPr lang="en-US"/>
        </a:p>
      </dgm:t>
    </dgm:pt>
    <dgm:pt modelId="{BE2D2920-3106-4574-A141-A03F8CB8AE72}" type="parTrans" cxnId="{E082D7C7-F3B4-4B4D-88D7-BCC051C14BC5}">
      <dgm:prSet/>
      <dgm:spPr/>
      <dgm:t>
        <a:bodyPr/>
        <a:lstStyle/>
        <a:p>
          <a:endParaRPr lang="en-US"/>
        </a:p>
      </dgm:t>
    </dgm:pt>
    <dgm:pt modelId="{10BFFEC5-C7B2-47AB-8B78-F4A02F96FAFD}" type="sibTrans" cxnId="{E082D7C7-F3B4-4B4D-88D7-BCC051C14BC5}">
      <dgm:prSet/>
      <dgm:spPr/>
      <dgm:t>
        <a:bodyPr/>
        <a:lstStyle/>
        <a:p>
          <a:endParaRPr lang="en-US"/>
        </a:p>
      </dgm:t>
    </dgm:pt>
    <dgm:pt modelId="{6179C78D-062F-4B5A-BCAE-E36FF792CD74}" type="pres">
      <dgm:prSet presAssocID="{22F48821-844E-41BA-B44A-C60FAF438280}" presName="linear" presStyleCnt="0">
        <dgm:presLayoutVars>
          <dgm:animLvl val="lvl"/>
          <dgm:resizeHandles val="exact"/>
        </dgm:presLayoutVars>
      </dgm:prSet>
      <dgm:spPr/>
    </dgm:pt>
    <dgm:pt modelId="{D5A7DEFF-97C7-4987-961B-1EA5B5FFC580}" type="pres">
      <dgm:prSet presAssocID="{74C1588A-239F-4C82-BEA6-D61B7125CF42}" presName="parentText" presStyleLbl="node1" presStyleIdx="0" presStyleCnt="3">
        <dgm:presLayoutVars>
          <dgm:chMax val="0"/>
          <dgm:bulletEnabled val="1"/>
        </dgm:presLayoutVars>
      </dgm:prSet>
      <dgm:spPr/>
    </dgm:pt>
    <dgm:pt modelId="{64B2A424-B488-4494-BCD8-DBD0BFFB5DDC}" type="pres">
      <dgm:prSet presAssocID="{50B0690B-BF7A-47A8-81F8-8ABA865D7F0A}" presName="spacer" presStyleCnt="0"/>
      <dgm:spPr/>
    </dgm:pt>
    <dgm:pt modelId="{B359505B-3634-4CB9-941E-8D399AFC8F88}" type="pres">
      <dgm:prSet presAssocID="{E1B91F05-3883-4275-8F64-42F8CADB6064}" presName="parentText" presStyleLbl="node1" presStyleIdx="1" presStyleCnt="3">
        <dgm:presLayoutVars>
          <dgm:chMax val="0"/>
          <dgm:bulletEnabled val="1"/>
        </dgm:presLayoutVars>
      </dgm:prSet>
      <dgm:spPr/>
    </dgm:pt>
    <dgm:pt modelId="{91402AB9-1640-4BD8-AF2E-678930A1E8BC}" type="pres">
      <dgm:prSet presAssocID="{28C9F49B-CAE6-4FA3-89A6-50A08CCEBC73}" presName="spacer" presStyleCnt="0"/>
      <dgm:spPr/>
    </dgm:pt>
    <dgm:pt modelId="{15B060DC-7D10-4ED6-AD89-8E86531817FD}" type="pres">
      <dgm:prSet presAssocID="{AFBF288D-204D-496B-AB74-D2FE0D2FDC78}" presName="parentText" presStyleLbl="node1" presStyleIdx="2" presStyleCnt="3">
        <dgm:presLayoutVars>
          <dgm:chMax val="0"/>
          <dgm:bulletEnabled val="1"/>
        </dgm:presLayoutVars>
      </dgm:prSet>
      <dgm:spPr/>
    </dgm:pt>
  </dgm:ptLst>
  <dgm:cxnLst>
    <dgm:cxn modelId="{47FB1D2C-1DF8-4FD9-8574-44B736D874CF}" type="presOf" srcId="{22F48821-844E-41BA-B44A-C60FAF438280}" destId="{6179C78D-062F-4B5A-BCAE-E36FF792CD74}" srcOrd="0" destOrd="0" presId="urn:microsoft.com/office/officeart/2005/8/layout/vList2"/>
    <dgm:cxn modelId="{EB986E43-7784-402E-8EC9-22057036528F}" type="presOf" srcId="{AFBF288D-204D-496B-AB74-D2FE0D2FDC78}" destId="{15B060DC-7D10-4ED6-AD89-8E86531817FD}" srcOrd="0" destOrd="0" presId="urn:microsoft.com/office/officeart/2005/8/layout/vList2"/>
    <dgm:cxn modelId="{73D4EC58-2265-473A-94C8-4A9A6C6C2CD7}" type="presOf" srcId="{E1B91F05-3883-4275-8F64-42F8CADB6064}" destId="{B359505B-3634-4CB9-941E-8D399AFC8F88}" srcOrd="0" destOrd="0" presId="urn:microsoft.com/office/officeart/2005/8/layout/vList2"/>
    <dgm:cxn modelId="{3CF7D77A-5309-4A0A-988B-F9A3125EE9C6}" srcId="{22F48821-844E-41BA-B44A-C60FAF438280}" destId="{E1B91F05-3883-4275-8F64-42F8CADB6064}" srcOrd="1" destOrd="0" parTransId="{2700727E-4B13-4959-BC96-D1C254CC3BC4}" sibTransId="{28C9F49B-CAE6-4FA3-89A6-50A08CCEBC73}"/>
    <dgm:cxn modelId="{7617A2A4-3A96-4723-98B8-507DDD6AAE1C}" srcId="{22F48821-844E-41BA-B44A-C60FAF438280}" destId="{74C1588A-239F-4C82-BEA6-D61B7125CF42}" srcOrd="0" destOrd="0" parTransId="{61F27932-68D9-485F-A0CF-83F5EF709313}" sibTransId="{50B0690B-BF7A-47A8-81F8-8ABA865D7F0A}"/>
    <dgm:cxn modelId="{E082D7C7-F3B4-4B4D-88D7-BCC051C14BC5}" srcId="{22F48821-844E-41BA-B44A-C60FAF438280}" destId="{AFBF288D-204D-496B-AB74-D2FE0D2FDC78}" srcOrd="2" destOrd="0" parTransId="{BE2D2920-3106-4574-A141-A03F8CB8AE72}" sibTransId="{10BFFEC5-C7B2-47AB-8B78-F4A02F96FAFD}"/>
    <dgm:cxn modelId="{65ADD4DB-ABD7-490C-A6DD-BAF1D121049A}" type="presOf" srcId="{74C1588A-239F-4C82-BEA6-D61B7125CF42}" destId="{D5A7DEFF-97C7-4987-961B-1EA5B5FFC580}" srcOrd="0" destOrd="0" presId="urn:microsoft.com/office/officeart/2005/8/layout/vList2"/>
    <dgm:cxn modelId="{AEEE2EA3-A67B-41C1-94E2-E51950F057CC}" type="presParOf" srcId="{6179C78D-062F-4B5A-BCAE-E36FF792CD74}" destId="{D5A7DEFF-97C7-4987-961B-1EA5B5FFC580}" srcOrd="0" destOrd="0" presId="urn:microsoft.com/office/officeart/2005/8/layout/vList2"/>
    <dgm:cxn modelId="{2DFC6334-4010-46C9-83AC-50CFB4E3C795}" type="presParOf" srcId="{6179C78D-062F-4B5A-BCAE-E36FF792CD74}" destId="{64B2A424-B488-4494-BCD8-DBD0BFFB5DDC}" srcOrd="1" destOrd="0" presId="urn:microsoft.com/office/officeart/2005/8/layout/vList2"/>
    <dgm:cxn modelId="{A76C417D-6497-41C7-B1BE-69BDA64D424C}" type="presParOf" srcId="{6179C78D-062F-4B5A-BCAE-E36FF792CD74}" destId="{B359505B-3634-4CB9-941E-8D399AFC8F88}" srcOrd="2" destOrd="0" presId="urn:microsoft.com/office/officeart/2005/8/layout/vList2"/>
    <dgm:cxn modelId="{6E2ACE2B-6413-4628-A863-0D033A98EC73}" type="presParOf" srcId="{6179C78D-062F-4B5A-BCAE-E36FF792CD74}" destId="{91402AB9-1640-4BD8-AF2E-678930A1E8BC}" srcOrd="3" destOrd="0" presId="urn:microsoft.com/office/officeart/2005/8/layout/vList2"/>
    <dgm:cxn modelId="{4399730D-262E-4F64-AAC5-646D9396E57B}" type="presParOf" srcId="{6179C78D-062F-4B5A-BCAE-E36FF792CD74}" destId="{15B060DC-7D10-4ED6-AD89-8E86531817F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3F0DC2-7106-4634-9193-A31E17F50EB7}" type="doc">
      <dgm:prSet loTypeId="urn:microsoft.com/office/officeart/2018/2/layout/IconCircleList" loCatId="icon" qsTypeId="urn:microsoft.com/office/officeart/2005/8/quickstyle/simple1" qsCatId="simple" csTypeId="urn:microsoft.com/office/officeart/2018/5/colors/Iconchunking_neutralicon_accent5_2" csCatId="accent5" phldr="1"/>
      <dgm:spPr/>
      <dgm:t>
        <a:bodyPr/>
        <a:lstStyle/>
        <a:p>
          <a:endParaRPr lang="en-US"/>
        </a:p>
      </dgm:t>
    </dgm:pt>
    <dgm:pt modelId="{9FCEA4C4-9E85-435D-9B5C-CDFAAC1CD47A}">
      <dgm:prSet/>
      <dgm:spPr/>
      <dgm:t>
        <a:bodyPr/>
        <a:lstStyle/>
        <a:p>
          <a:pPr>
            <a:lnSpc>
              <a:spcPct val="100000"/>
            </a:lnSpc>
          </a:pPr>
          <a:r>
            <a:rPr lang="en-GB" dirty="0"/>
            <a:t>The ROA is usually used by companies rather than investors since its looks at total assets.  Investors are more interested in profits.  </a:t>
          </a:r>
          <a:endParaRPr lang="en-US" dirty="0"/>
        </a:p>
      </dgm:t>
    </dgm:pt>
    <dgm:pt modelId="{81936F0D-EDF3-4325-91A4-06DD27FD4A09}" type="parTrans" cxnId="{7733AD7D-4E0A-465A-B434-E28D10D12F84}">
      <dgm:prSet/>
      <dgm:spPr/>
      <dgm:t>
        <a:bodyPr/>
        <a:lstStyle/>
        <a:p>
          <a:endParaRPr lang="en-US"/>
        </a:p>
      </dgm:t>
    </dgm:pt>
    <dgm:pt modelId="{1A12B106-5CAB-4AD8-AFF8-852C5977232F}" type="sibTrans" cxnId="{7733AD7D-4E0A-465A-B434-E28D10D12F84}">
      <dgm:prSet/>
      <dgm:spPr/>
      <dgm:t>
        <a:bodyPr/>
        <a:lstStyle/>
        <a:p>
          <a:pPr>
            <a:lnSpc>
              <a:spcPct val="100000"/>
            </a:lnSpc>
          </a:pPr>
          <a:endParaRPr lang="en-US"/>
        </a:p>
      </dgm:t>
    </dgm:pt>
    <dgm:pt modelId="{D650363E-DA48-4B4F-9031-97DD820A3415}">
      <dgm:prSet/>
      <dgm:spPr/>
      <dgm:t>
        <a:bodyPr/>
        <a:lstStyle/>
        <a:p>
          <a:pPr>
            <a:lnSpc>
              <a:spcPct val="100000"/>
            </a:lnSpc>
          </a:pPr>
          <a:r>
            <a:rPr lang="en-GB"/>
            <a:t>However, companies can look at ROA to better understand how well they are growing and putting their assets to good use.  </a:t>
          </a:r>
          <a:endParaRPr lang="en-US"/>
        </a:p>
      </dgm:t>
    </dgm:pt>
    <dgm:pt modelId="{F06F15BF-8D12-4488-AA71-95B8F5AF5B0B}" type="parTrans" cxnId="{3B7E57B6-4F2D-4DEC-87C2-D966CE184933}">
      <dgm:prSet/>
      <dgm:spPr/>
      <dgm:t>
        <a:bodyPr/>
        <a:lstStyle/>
        <a:p>
          <a:endParaRPr lang="en-US"/>
        </a:p>
      </dgm:t>
    </dgm:pt>
    <dgm:pt modelId="{49751318-5623-4B56-8967-3D5F258D4770}" type="sibTrans" cxnId="{3B7E57B6-4F2D-4DEC-87C2-D966CE184933}">
      <dgm:prSet/>
      <dgm:spPr/>
      <dgm:t>
        <a:bodyPr/>
        <a:lstStyle/>
        <a:p>
          <a:pPr>
            <a:lnSpc>
              <a:spcPct val="100000"/>
            </a:lnSpc>
          </a:pPr>
          <a:endParaRPr lang="en-US"/>
        </a:p>
      </dgm:t>
    </dgm:pt>
    <dgm:pt modelId="{2883341E-71A8-49E5-9EE1-13B6A137B739}">
      <dgm:prSet/>
      <dgm:spPr/>
      <dgm:t>
        <a:bodyPr/>
        <a:lstStyle/>
        <a:p>
          <a:pPr>
            <a:lnSpc>
              <a:spcPct val="100000"/>
            </a:lnSpc>
          </a:pPr>
          <a:r>
            <a:rPr lang="en-GB"/>
            <a:t>Additionally, companies use the ROA formula to compare their rates with competitors. Using companies within the same industry and similar assets.  </a:t>
          </a:r>
          <a:endParaRPr lang="en-US"/>
        </a:p>
      </dgm:t>
    </dgm:pt>
    <dgm:pt modelId="{ACA6FC5C-B396-46FE-814A-769D7BDCAE47}" type="parTrans" cxnId="{47959007-A715-4A64-8020-2B81E9206409}">
      <dgm:prSet/>
      <dgm:spPr/>
      <dgm:t>
        <a:bodyPr/>
        <a:lstStyle/>
        <a:p>
          <a:endParaRPr lang="en-US"/>
        </a:p>
      </dgm:t>
    </dgm:pt>
    <dgm:pt modelId="{3BE5226D-61AE-4B34-A9D4-D9952CFFAC8E}" type="sibTrans" cxnId="{47959007-A715-4A64-8020-2B81E9206409}">
      <dgm:prSet/>
      <dgm:spPr/>
      <dgm:t>
        <a:bodyPr/>
        <a:lstStyle/>
        <a:p>
          <a:pPr>
            <a:lnSpc>
              <a:spcPct val="100000"/>
            </a:lnSpc>
          </a:pPr>
          <a:endParaRPr lang="en-US"/>
        </a:p>
      </dgm:t>
    </dgm:pt>
    <dgm:pt modelId="{11274BF5-6CA4-40AB-A9D8-C54818309217}">
      <dgm:prSet/>
      <dgm:spPr/>
      <dgm:t>
        <a:bodyPr/>
        <a:lstStyle/>
        <a:p>
          <a:pPr>
            <a:lnSpc>
              <a:spcPct val="100000"/>
            </a:lnSpc>
          </a:pPr>
          <a:r>
            <a:rPr lang="en-GB"/>
            <a:t>= Net Income/Average Total Assets</a:t>
          </a:r>
          <a:endParaRPr lang="en-US"/>
        </a:p>
      </dgm:t>
    </dgm:pt>
    <dgm:pt modelId="{A199B471-EE78-4016-B8EE-512C5CE63493}" type="parTrans" cxnId="{DC4CAFAB-C1A3-491B-A248-D36811754A1B}">
      <dgm:prSet/>
      <dgm:spPr/>
      <dgm:t>
        <a:bodyPr/>
        <a:lstStyle/>
        <a:p>
          <a:endParaRPr lang="en-US"/>
        </a:p>
      </dgm:t>
    </dgm:pt>
    <dgm:pt modelId="{154B3921-3D24-43F2-A7CD-92B55FECC35E}" type="sibTrans" cxnId="{DC4CAFAB-C1A3-491B-A248-D36811754A1B}">
      <dgm:prSet/>
      <dgm:spPr/>
      <dgm:t>
        <a:bodyPr/>
        <a:lstStyle/>
        <a:p>
          <a:endParaRPr lang="en-US"/>
        </a:p>
      </dgm:t>
    </dgm:pt>
    <dgm:pt modelId="{1E0AD0A5-DD4C-46B4-9F5F-3C127604AE07}" type="pres">
      <dgm:prSet presAssocID="{943F0DC2-7106-4634-9193-A31E17F50EB7}" presName="root" presStyleCnt="0">
        <dgm:presLayoutVars>
          <dgm:dir/>
          <dgm:resizeHandles val="exact"/>
        </dgm:presLayoutVars>
      </dgm:prSet>
      <dgm:spPr/>
    </dgm:pt>
    <dgm:pt modelId="{1E348AA7-2D02-4BCD-B39F-F4EAC8B6393B}" type="pres">
      <dgm:prSet presAssocID="{943F0DC2-7106-4634-9193-A31E17F50EB7}" presName="container" presStyleCnt="0">
        <dgm:presLayoutVars>
          <dgm:dir/>
          <dgm:resizeHandles val="exact"/>
        </dgm:presLayoutVars>
      </dgm:prSet>
      <dgm:spPr/>
    </dgm:pt>
    <dgm:pt modelId="{C76D2334-5B41-4B53-9636-2159F7475A39}" type="pres">
      <dgm:prSet presAssocID="{9FCEA4C4-9E85-435D-9B5C-CDFAAC1CD47A}" presName="compNode" presStyleCnt="0"/>
      <dgm:spPr/>
    </dgm:pt>
    <dgm:pt modelId="{AAFEEA66-7B3E-4F7C-8D4B-BDAC0406B603}" type="pres">
      <dgm:prSet presAssocID="{9FCEA4C4-9E85-435D-9B5C-CDFAAC1CD47A}" presName="iconBgRect" presStyleLbl="bgShp" presStyleIdx="0" presStyleCnt="4"/>
      <dgm:spPr/>
    </dgm:pt>
    <dgm:pt modelId="{DCC21C01-FA59-495D-98ED-B2670CA13529}" type="pres">
      <dgm:prSet presAssocID="{9FCEA4C4-9E85-435D-9B5C-CDFAAC1CD4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8EE8E420-7FE6-40E5-8804-E01D0EDC4D20}" type="pres">
      <dgm:prSet presAssocID="{9FCEA4C4-9E85-435D-9B5C-CDFAAC1CD47A}" presName="spaceRect" presStyleCnt="0"/>
      <dgm:spPr/>
    </dgm:pt>
    <dgm:pt modelId="{93B2181C-8780-4BAE-B355-A9877D88148D}" type="pres">
      <dgm:prSet presAssocID="{9FCEA4C4-9E85-435D-9B5C-CDFAAC1CD47A}" presName="textRect" presStyleLbl="revTx" presStyleIdx="0" presStyleCnt="4">
        <dgm:presLayoutVars>
          <dgm:chMax val="1"/>
          <dgm:chPref val="1"/>
        </dgm:presLayoutVars>
      </dgm:prSet>
      <dgm:spPr/>
    </dgm:pt>
    <dgm:pt modelId="{A57FA92B-EAD2-4588-85F0-E03DC4351B8A}" type="pres">
      <dgm:prSet presAssocID="{1A12B106-5CAB-4AD8-AFF8-852C5977232F}" presName="sibTrans" presStyleLbl="sibTrans2D1" presStyleIdx="0" presStyleCnt="0"/>
      <dgm:spPr/>
    </dgm:pt>
    <dgm:pt modelId="{8D86B434-16B8-43A2-9DF6-0F440AB6E568}" type="pres">
      <dgm:prSet presAssocID="{D650363E-DA48-4B4F-9031-97DD820A3415}" presName="compNode" presStyleCnt="0"/>
      <dgm:spPr/>
    </dgm:pt>
    <dgm:pt modelId="{AE46ED27-9BD2-42D7-887A-4FA843E03878}" type="pres">
      <dgm:prSet presAssocID="{D650363E-DA48-4B4F-9031-97DD820A3415}" presName="iconBgRect" presStyleLbl="bgShp" presStyleIdx="1" presStyleCnt="4"/>
      <dgm:spPr/>
    </dgm:pt>
    <dgm:pt modelId="{849CB472-E4E1-4EA6-89E0-9348D16D6A3B}" type="pres">
      <dgm:prSet presAssocID="{D650363E-DA48-4B4F-9031-97DD820A34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B545B5B5-B962-47EF-9BBB-BD1D068BFC76}" type="pres">
      <dgm:prSet presAssocID="{D650363E-DA48-4B4F-9031-97DD820A3415}" presName="spaceRect" presStyleCnt="0"/>
      <dgm:spPr/>
    </dgm:pt>
    <dgm:pt modelId="{AABE9D8C-06EE-45D6-B105-7B56B95936F6}" type="pres">
      <dgm:prSet presAssocID="{D650363E-DA48-4B4F-9031-97DD820A3415}" presName="textRect" presStyleLbl="revTx" presStyleIdx="1" presStyleCnt="4">
        <dgm:presLayoutVars>
          <dgm:chMax val="1"/>
          <dgm:chPref val="1"/>
        </dgm:presLayoutVars>
      </dgm:prSet>
      <dgm:spPr/>
    </dgm:pt>
    <dgm:pt modelId="{BBF29CDC-6C2B-46C7-9C3C-4728B9CE56D5}" type="pres">
      <dgm:prSet presAssocID="{49751318-5623-4B56-8967-3D5F258D4770}" presName="sibTrans" presStyleLbl="sibTrans2D1" presStyleIdx="0" presStyleCnt="0"/>
      <dgm:spPr/>
    </dgm:pt>
    <dgm:pt modelId="{D75CA42D-84A3-452D-95B8-49091DB7C908}" type="pres">
      <dgm:prSet presAssocID="{2883341E-71A8-49E5-9EE1-13B6A137B739}" presName="compNode" presStyleCnt="0"/>
      <dgm:spPr/>
    </dgm:pt>
    <dgm:pt modelId="{903AD2DE-EFC9-43B2-87C4-65D30E666A03}" type="pres">
      <dgm:prSet presAssocID="{2883341E-71A8-49E5-9EE1-13B6A137B739}" presName="iconBgRect" presStyleLbl="bgShp" presStyleIdx="2" presStyleCnt="4"/>
      <dgm:spPr/>
    </dgm:pt>
    <dgm:pt modelId="{455EF811-3AA0-45FC-809F-7B99BB04F58E}" type="pres">
      <dgm:prSet presAssocID="{2883341E-71A8-49E5-9EE1-13B6A137B7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2573C351-EDED-423C-84A5-5BAD13AEC599}" type="pres">
      <dgm:prSet presAssocID="{2883341E-71A8-49E5-9EE1-13B6A137B739}" presName="spaceRect" presStyleCnt="0"/>
      <dgm:spPr/>
    </dgm:pt>
    <dgm:pt modelId="{337F63F8-BA3D-4121-B720-C41049D267D2}" type="pres">
      <dgm:prSet presAssocID="{2883341E-71A8-49E5-9EE1-13B6A137B739}" presName="textRect" presStyleLbl="revTx" presStyleIdx="2" presStyleCnt="4">
        <dgm:presLayoutVars>
          <dgm:chMax val="1"/>
          <dgm:chPref val="1"/>
        </dgm:presLayoutVars>
      </dgm:prSet>
      <dgm:spPr/>
    </dgm:pt>
    <dgm:pt modelId="{9CEF8004-AC7D-48EA-8630-4EA24CF936F3}" type="pres">
      <dgm:prSet presAssocID="{3BE5226D-61AE-4B34-A9D4-D9952CFFAC8E}" presName="sibTrans" presStyleLbl="sibTrans2D1" presStyleIdx="0" presStyleCnt="0"/>
      <dgm:spPr/>
    </dgm:pt>
    <dgm:pt modelId="{58487C8F-1A41-4F83-B9CB-644D1DB1CE1A}" type="pres">
      <dgm:prSet presAssocID="{11274BF5-6CA4-40AB-A9D8-C54818309217}" presName="compNode" presStyleCnt="0"/>
      <dgm:spPr/>
    </dgm:pt>
    <dgm:pt modelId="{71E92780-83A4-4ACC-8EFE-A01D1CBFD02E}" type="pres">
      <dgm:prSet presAssocID="{11274BF5-6CA4-40AB-A9D8-C54818309217}" presName="iconBgRect" presStyleLbl="bgShp" presStyleIdx="3" presStyleCnt="4"/>
      <dgm:spPr/>
    </dgm:pt>
    <dgm:pt modelId="{F2621855-43E9-4979-956F-AFDA675F6C03}" type="pres">
      <dgm:prSet presAssocID="{11274BF5-6CA4-40AB-A9D8-C5481830921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culator"/>
        </a:ext>
      </dgm:extLst>
    </dgm:pt>
    <dgm:pt modelId="{B51E2E0A-0DD6-4F64-AC5E-048BF7A2C4FA}" type="pres">
      <dgm:prSet presAssocID="{11274BF5-6CA4-40AB-A9D8-C54818309217}" presName="spaceRect" presStyleCnt="0"/>
      <dgm:spPr/>
    </dgm:pt>
    <dgm:pt modelId="{6287DA34-01A7-4DB8-98B7-A8B0983C73D1}" type="pres">
      <dgm:prSet presAssocID="{11274BF5-6CA4-40AB-A9D8-C54818309217}" presName="textRect" presStyleLbl="revTx" presStyleIdx="3" presStyleCnt="4">
        <dgm:presLayoutVars>
          <dgm:chMax val="1"/>
          <dgm:chPref val="1"/>
        </dgm:presLayoutVars>
      </dgm:prSet>
      <dgm:spPr/>
    </dgm:pt>
  </dgm:ptLst>
  <dgm:cxnLst>
    <dgm:cxn modelId="{47959007-A715-4A64-8020-2B81E9206409}" srcId="{943F0DC2-7106-4634-9193-A31E17F50EB7}" destId="{2883341E-71A8-49E5-9EE1-13B6A137B739}" srcOrd="2" destOrd="0" parTransId="{ACA6FC5C-B396-46FE-814A-769D7BDCAE47}" sibTransId="{3BE5226D-61AE-4B34-A9D4-D9952CFFAC8E}"/>
    <dgm:cxn modelId="{28B90616-E119-47B9-92ED-C63794D983A0}" type="presOf" srcId="{2883341E-71A8-49E5-9EE1-13B6A137B739}" destId="{337F63F8-BA3D-4121-B720-C41049D267D2}" srcOrd="0" destOrd="0" presId="urn:microsoft.com/office/officeart/2018/2/layout/IconCircleList"/>
    <dgm:cxn modelId="{508E053A-F3E6-460A-8FFA-3DEFC89AE8F7}" type="presOf" srcId="{D650363E-DA48-4B4F-9031-97DD820A3415}" destId="{AABE9D8C-06EE-45D6-B105-7B56B95936F6}" srcOrd="0" destOrd="0" presId="urn:microsoft.com/office/officeart/2018/2/layout/IconCircleList"/>
    <dgm:cxn modelId="{E58A3164-B7E3-4A3B-8D50-21EE4C962D00}" type="presOf" srcId="{943F0DC2-7106-4634-9193-A31E17F50EB7}" destId="{1E0AD0A5-DD4C-46B4-9F5F-3C127604AE07}" srcOrd="0" destOrd="0" presId="urn:microsoft.com/office/officeart/2018/2/layout/IconCircleList"/>
    <dgm:cxn modelId="{75173D65-153A-4BAB-AB6F-91D33D26BE78}" type="presOf" srcId="{11274BF5-6CA4-40AB-A9D8-C54818309217}" destId="{6287DA34-01A7-4DB8-98B7-A8B0983C73D1}" srcOrd="0" destOrd="0" presId="urn:microsoft.com/office/officeart/2018/2/layout/IconCircleList"/>
    <dgm:cxn modelId="{7733AD7D-4E0A-465A-B434-E28D10D12F84}" srcId="{943F0DC2-7106-4634-9193-A31E17F50EB7}" destId="{9FCEA4C4-9E85-435D-9B5C-CDFAAC1CD47A}" srcOrd="0" destOrd="0" parTransId="{81936F0D-EDF3-4325-91A4-06DD27FD4A09}" sibTransId="{1A12B106-5CAB-4AD8-AFF8-852C5977232F}"/>
    <dgm:cxn modelId="{CFE843A9-980B-4690-ADAC-2B919C6EF51A}" type="presOf" srcId="{49751318-5623-4B56-8967-3D5F258D4770}" destId="{BBF29CDC-6C2B-46C7-9C3C-4728B9CE56D5}" srcOrd="0" destOrd="0" presId="urn:microsoft.com/office/officeart/2018/2/layout/IconCircleList"/>
    <dgm:cxn modelId="{DC4CAFAB-C1A3-491B-A248-D36811754A1B}" srcId="{943F0DC2-7106-4634-9193-A31E17F50EB7}" destId="{11274BF5-6CA4-40AB-A9D8-C54818309217}" srcOrd="3" destOrd="0" parTransId="{A199B471-EE78-4016-B8EE-512C5CE63493}" sibTransId="{154B3921-3D24-43F2-A7CD-92B55FECC35E}"/>
    <dgm:cxn modelId="{3B7E57B6-4F2D-4DEC-87C2-D966CE184933}" srcId="{943F0DC2-7106-4634-9193-A31E17F50EB7}" destId="{D650363E-DA48-4B4F-9031-97DD820A3415}" srcOrd="1" destOrd="0" parTransId="{F06F15BF-8D12-4488-AA71-95B8F5AF5B0B}" sibTransId="{49751318-5623-4B56-8967-3D5F258D4770}"/>
    <dgm:cxn modelId="{5DF0C8BC-C197-479F-A477-A46D5EEB820A}" type="presOf" srcId="{1A12B106-5CAB-4AD8-AFF8-852C5977232F}" destId="{A57FA92B-EAD2-4588-85F0-E03DC4351B8A}" srcOrd="0" destOrd="0" presId="urn:microsoft.com/office/officeart/2018/2/layout/IconCircleList"/>
    <dgm:cxn modelId="{8B4D54C5-2A0F-460C-86F2-A5470A4FB4ED}" type="presOf" srcId="{9FCEA4C4-9E85-435D-9B5C-CDFAAC1CD47A}" destId="{93B2181C-8780-4BAE-B355-A9877D88148D}" srcOrd="0" destOrd="0" presId="urn:microsoft.com/office/officeart/2018/2/layout/IconCircleList"/>
    <dgm:cxn modelId="{30C704F5-B0AA-4A95-B91B-54F87706AEF2}" type="presOf" srcId="{3BE5226D-61AE-4B34-A9D4-D9952CFFAC8E}" destId="{9CEF8004-AC7D-48EA-8630-4EA24CF936F3}" srcOrd="0" destOrd="0" presId="urn:microsoft.com/office/officeart/2018/2/layout/IconCircleList"/>
    <dgm:cxn modelId="{04FB1B07-95EB-49EC-B239-0701EF46A09B}" type="presParOf" srcId="{1E0AD0A5-DD4C-46B4-9F5F-3C127604AE07}" destId="{1E348AA7-2D02-4BCD-B39F-F4EAC8B6393B}" srcOrd="0" destOrd="0" presId="urn:microsoft.com/office/officeart/2018/2/layout/IconCircleList"/>
    <dgm:cxn modelId="{FC628258-C1AB-4B1C-BE65-20EB0692B4BE}" type="presParOf" srcId="{1E348AA7-2D02-4BCD-B39F-F4EAC8B6393B}" destId="{C76D2334-5B41-4B53-9636-2159F7475A39}" srcOrd="0" destOrd="0" presId="urn:microsoft.com/office/officeart/2018/2/layout/IconCircleList"/>
    <dgm:cxn modelId="{796F0F6E-1EEC-475C-ADE5-7EE29D1746F3}" type="presParOf" srcId="{C76D2334-5B41-4B53-9636-2159F7475A39}" destId="{AAFEEA66-7B3E-4F7C-8D4B-BDAC0406B603}" srcOrd="0" destOrd="0" presId="urn:microsoft.com/office/officeart/2018/2/layout/IconCircleList"/>
    <dgm:cxn modelId="{C5BEC375-B91B-4A88-8721-AC1C3778A4AD}" type="presParOf" srcId="{C76D2334-5B41-4B53-9636-2159F7475A39}" destId="{DCC21C01-FA59-495D-98ED-B2670CA13529}" srcOrd="1" destOrd="0" presId="urn:microsoft.com/office/officeart/2018/2/layout/IconCircleList"/>
    <dgm:cxn modelId="{C3BA69CD-7F98-45F1-BE68-8C4127F2E829}" type="presParOf" srcId="{C76D2334-5B41-4B53-9636-2159F7475A39}" destId="{8EE8E420-7FE6-40E5-8804-E01D0EDC4D20}" srcOrd="2" destOrd="0" presId="urn:microsoft.com/office/officeart/2018/2/layout/IconCircleList"/>
    <dgm:cxn modelId="{22916A3C-EBDF-44FD-9B3F-CAD72EECD874}" type="presParOf" srcId="{C76D2334-5B41-4B53-9636-2159F7475A39}" destId="{93B2181C-8780-4BAE-B355-A9877D88148D}" srcOrd="3" destOrd="0" presId="urn:microsoft.com/office/officeart/2018/2/layout/IconCircleList"/>
    <dgm:cxn modelId="{66497987-C7B8-445D-8A22-18C67FC21430}" type="presParOf" srcId="{1E348AA7-2D02-4BCD-B39F-F4EAC8B6393B}" destId="{A57FA92B-EAD2-4588-85F0-E03DC4351B8A}" srcOrd="1" destOrd="0" presId="urn:microsoft.com/office/officeart/2018/2/layout/IconCircleList"/>
    <dgm:cxn modelId="{A535F34E-F5C8-4E2A-B8BA-F952F759CFA4}" type="presParOf" srcId="{1E348AA7-2D02-4BCD-B39F-F4EAC8B6393B}" destId="{8D86B434-16B8-43A2-9DF6-0F440AB6E568}" srcOrd="2" destOrd="0" presId="urn:microsoft.com/office/officeart/2018/2/layout/IconCircleList"/>
    <dgm:cxn modelId="{F4424A36-DCD6-4947-AEAE-4F6EEC7BED93}" type="presParOf" srcId="{8D86B434-16B8-43A2-9DF6-0F440AB6E568}" destId="{AE46ED27-9BD2-42D7-887A-4FA843E03878}" srcOrd="0" destOrd="0" presId="urn:microsoft.com/office/officeart/2018/2/layout/IconCircleList"/>
    <dgm:cxn modelId="{AA97250A-34CF-4D55-B525-15EBAD8BC325}" type="presParOf" srcId="{8D86B434-16B8-43A2-9DF6-0F440AB6E568}" destId="{849CB472-E4E1-4EA6-89E0-9348D16D6A3B}" srcOrd="1" destOrd="0" presId="urn:microsoft.com/office/officeart/2018/2/layout/IconCircleList"/>
    <dgm:cxn modelId="{56B82EF5-B3DA-40AD-8475-A87E92793A14}" type="presParOf" srcId="{8D86B434-16B8-43A2-9DF6-0F440AB6E568}" destId="{B545B5B5-B962-47EF-9BBB-BD1D068BFC76}" srcOrd="2" destOrd="0" presId="urn:microsoft.com/office/officeart/2018/2/layout/IconCircleList"/>
    <dgm:cxn modelId="{17CFC722-A6F0-4C70-BDBB-8442E6A8A477}" type="presParOf" srcId="{8D86B434-16B8-43A2-9DF6-0F440AB6E568}" destId="{AABE9D8C-06EE-45D6-B105-7B56B95936F6}" srcOrd="3" destOrd="0" presId="urn:microsoft.com/office/officeart/2018/2/layout/IconCircleList"/>
    <dgm:cxn modelId="{52C0BCFA-DC0A-41D3-946E-05AAB6DF75AF}" type="presParOf" srcId="{1E348AA7-2D02-4BCD-B39F-F4EAC8B6393B}" destId="{BBF29CDC-6C2B-46C7-9C3C-4728B9CE56D5}" srcOrd="3" destOrd="0" presId="urn:microsoft.com/office/officeart/2018/2/layout/IconCircleList"/>
    <dgm:cxn modelId="{A9E15FF3-C2B5-4FFD-B57A-418CD1CC97F0}" type="presParOf" srcId="{1E348AA7-2D02-4BCD-B39F-F4EAC8B6393B}" destId="{D75CA42D-84A3-452D-95B8-49091DB7C908}" srcOrd="4" destOrd="0" presId="urn:microsoft.com/office/officeart/2018/2/layout/IconCircleList"/>
    <dgm:cxn modelId="{EB4323CB-A75E-4AAA-B094-4FB954C14D88}" type="presParOf" srcId="{D75CA42D-84A3-452D-95B8-49091DB7C908}" destId="{903AD2DE-EFC9-43B2-87C4-65D30E666A03}" srcOrd="0" destOrd="0" presId="urn:microsoft.com/office/officeart/2018/2/layout/IconCircleList"/>
    <dgm:cxn modelId="{BA0223BF-EB8C-4B78-AFC3-A1833701E913}" type="presParOf" srcId="{D75CA42D-84A3-452D-95B8-49091DB7C908}" destId="{455EF811-3AA0-45FC-809F-7B99BB04F58E}" srcOrd="1" destOrd="0" presId="urn:microsoft.com/office/officeart/2018/2/layout/IconCircleList"/>
    <dgm:cxn modelId="{E708407A-1168-47E8-9A12-F1D8117F9B4A}" type="presParOf" srcId="{D75CA42D-84A3-452D-95B8-49091DB7C908}" destId="{2573C351-EDED-423C-84A5-5BAD13AEC599}" srcOrd="2" destOrd="0" presId="urn:microsoft.com/office/officeart/2018/2/layout/IconCircleList"/>
    <dgm:cxn modelId="{FA315A24-4A6E-4D26-BC1A-3479B388CC5F}" type="presParOf" srcId="{D75CA42D-84A3-452D-95B8-49091DB7C908}" destId="{337F63F8-BA3D-4121-B720-C41049D267D2}" srcOrd="3" destOrd="0" presId="urn:microsoft.com/office/officeart/2018/2/layout/IconCircleList"/>
    <dgm:cxn modelId="{73C2932F-85D5-41B4-99EF-24F9BE1CF352}" type="presParOf" srcId="{1E348AA7-2D02-4BCD-B39F-F4EAC8B6393B}" destId="{9CEF8004-AC7D-48EA-8630-4EA24CF936F3}" srcOrd="5" destOrd="0" presId="urn:microsoft.com/office/officeart/2018/2/layout/IconCircleList"/>
    <dgm:cxn modelId="{F11A4498-DCCF-4C72-BD6C-66CF7911F551}" type="presParOf" srcId="{1E348AA7-2D02-4BCD-B39F-F4EAC8B6393B}" destId="{58487C8F-1A41-4F83-B9CB-644D1DB1CE1A}" srcOrd="6" destOrd="0" presId="urn:microsoft.com/office/officeart/2018/2/layout/IconCircleList"/>
    <dgm:cxn modelId="{4833AA91-0303-4B5B-B99B-DFE3491F555B}" type="presParOf" srcId="{58487C8F-1A41-4F83-B9CB-644D1DB1CE1A}" destId="{71E92780-83A4-4ACC-8EFE-A01D1CBFD02E}" srcOrd="0" destOrd="0" presId="urn:microsoft.com/office/officeart/2018/2/layout/IconCircleList"/>
    <dgm:cxn modelId="{C96B512A-459D-448A-8949-6B6E92CA5D9B}" type="presParOf" srcId="{58487C8F-1A41-4F83-B9CB-644D1DB1CE1A}" destId="{F2621855-43E9-4979-956F-AFDA675F6C03}" srcOrd="1" destOrd="0" presId="urn:microsoft.com/office/officeart/2018/2/layout/IconCircleList"/>
    <dgm:cxn modelId="{6C41D132-2491-4FC5-B622-6B8D32BD65E7}" type="presParOf" srcId="{58487C8F-1A41-4F83-B9CB-644D1DB1CE1A}" destId="{B51E2E0A-0DD6-4F64-AC5E-048BF7A2C4FA}" srcOrd="2" destOrd="0" presId="urn:microsoft.com/office/officeart/2018/2/layout/IconCircleList"/>
    <dgm:cxn modelId="{3B74476C-7B85-4ABC-A471-DE7258CDAEE7}" type="presParOf" srcId="{58487C8F-1A41-4F83-B9CB-644D1DB1CE1A}" destId="{6287DA34-01A7-4DB8-98B7-A8B0983C73D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135A8F-A6AC-4217-9DE8-48ACE12F37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F078C90-8CEE-4EB7-9717-41456935523A}">
      <dgm:prSet/>
      <dgm:spPr/>
      <dgm:t>
        <a:bodyPr/>
        <a:lstStyle/>
        <a:p>
          <a:r>
            <a:rPr lang="en-GB" dirty="0"/>
            <a:t>This ratio measures the company's ability to make interest payments on its debt promptly.  </a:t>
          </a:r>
          <a:endParaRPr lang="en-US" dirty="0"/>
        </a:p>
      </dgm:t>
    </dgm:pt>
    <dgm:pt modelId="{9645F1E1-496C-48DA-810F-7D2A4AF7B7F8}" type="parTrans" cxnId="{47C92186-8A94-4934-9944-224F8EC22838}">
      <dgm:prSet/>
      <dgm:spPr/>
      <dgm:t>
        <a:bodyPr/>
        <a:lstStyle/>
        <a:p>
          <a:endParaRPr lang="en-US"/>
        </a:p>
      </dgm:t>
    </dgm:pt>
    <dgm:pt modelId="{B60743D8-9F2B-4C72-8914-9EAD3B13972F}" type="sibTrans" cxnId="{47C92186-8A94-4934-9944-224F8EC22838}">
      <dgm:prSet/>
      <dgm:spPr/>
      <dgm:t>
        <a:bodyPr/>
        <a:lstStyle/>
        <a:p>
          <a:endParaRPr lang="en-US"/>
        </a:p>
      </dgm:t>
    </dgm:pt>
    <dgm:pt modelId="{FB0601CC-4C17-4804-A927-EC28503F59B9}">
      <dgm:prSet/>
      <dgm:spPr/>
      <dgm:t>
        <a:bodyPr/>
        <a:lstStyle/>
        <a:p>
          <a:r>
            <a:rPr lang="en-GB"/>
            <a:t>Lenders, creditors, and investors commonly use this to determine the riskiness of lending capital to a company. </a:t>
          </a:r>
          <a:endParaRPr lang="en-US"/>
        </a:p>
      </dgm:t>
    </dgm:pt>
    <dgm:pt modelId="{05C11020-2BAA-490F-812E-7DC8727DF04B}" type="parTrans" cxnId="{A7B108B1-74B0-4F7F-9C4E-5E591C05BEEA}">
      <dgm:prSet/>
      <dgm:spPr/>
      <dgm:t>
        <a:bodyPr/>
        <a:lstStyle/>
        <a:p>
          <a:endParaRPr lang="en-US"/>
        </a:p>
      </dgm:t>
    </dgm:pt>
    <dgm:pt modelId="{5BD9DF64-BCC0-4B70-A470-27554C2C5A94}" type="sibTrans" cxnId="{A7B108B1-74B0-4F7F-9C4E-5E591C05BEEA}">
      <dgm:prSet/>
      <dgm:spPr/>
      <dgm:t>
        <a:bodyPr/>
        <a:lstStyle/>
        <a:p>
          <a:endParaRPr lang="en-US"/>
        </a:p>
      </dgm:t>
    </dgm:pt>
    <dgm:pt modelId="{3D2806B2-1EBA-488B-8069-9F6D60712691}">
      <dgm:prSet/>
      <dgm:spPr/>
      <dgm:t>
        <a:bodyPr/>
        <a:lstStyle/>
        <a:p>
          <a:r>
            <a:rPr lang="en-GB"/>
            <a:t>The interest coverage ratio is also called the “times interest earned” ratio. </a:t>
          </a:r>
          <a:endParaRPr lang="en-US"/>
        </a:p>
      </dgm:t>
    </dgm:pt>
    <dgm:pt modelId="{CD09E79E-100B-47CD-A7EA-11F4B19EDBB5}" type="parTrans" cxnId="{D72E9D9C-E09D-4F56-AA62-69BB8C35A4AE}">
      <dgm:prSet/>
      <dgm:spPr/>
      <dgm:t>
        <a:bodyPr/>
        <a:lstStyle/>
        <a:p>
          <a:endParaRPr lang="en-US"/>
        </a:p>
      </dgm:t>
    </dgm:pt>
    <dgm:pt modelId="{4A035746-8D99-4E3E-8027-227D29878388}" type="sibTrans" cxnId="{D72E9D9C-E09D-4F56-AA62-69BB8C35A4AE}">
      <dgm:prSet/>
      <dgm:spPr/>
      <dgm:t>
        <a:bodyPr/>
        <a:lstStyle/>
        <a:p>
          <a:endParaRPr lang="en-US"/>
        </a:p>
      </dgm:t>
    </dgm:pt>
    <dgm:pt modelId="{7C35026E-7839-4388-B81F-E4B65F4BDEB5}">
      <dgm:prSet/>
      <dgm:spPr/>
      <dgm:t>
        <a:bodyPr/>
        <a:lstStyle/>
        <a:p>
          <a:r>
            <a:rPr lang="en-GB" dirty="0"/>
            <a:t>Interest Coverage Ratio = EBIT / Interest Expense  </a:t>
          </a:r>
          <a:br>
            <a:rPr lang="en-GB" dirty="0"/>
          </a:br>
          <a:endParaRPr lang="en-US" dirty="0"/>
        </a:p>
      </dgm:t>
    </dgm:pt>
    <dgm:pt modelId="{83F2D6B5-23FD-4685-B638-811C045AEDE4}" type="parTrans" cxnId="{CEEDC985-D0C3-4DC6-B187-C7DCDDA17074}">
      <dgm:prSet/>
      <dgm:spPr/>
      <dgm:t>
        <a:bodyPr/>
        <a:lstStyle/>
        <a:p>
          <a:endParaRPr lang="en-US"/>
        </a:p>
      </dgm:t>
    </dgm:pt>
    <dgm:pt modelId="{AAB8B1FB-7B20-4B37-BCD2-C751B26233DE}" type="sibTrans" cxnId="{CEEDC985-D0C3-4DC6-B187-C7DCDDA17074}">
      <dgm:prSet/>
      <dgm:spPr/>
      <dgm:t>
        <a:bodyPr/>
        <a:lstStyle/>
        <a:p>
          <a:endParaRPr lang="en-US"/>
        </a:p>
      </dgm:t>
    </dgm:pt>
    <dgm:pt modelId="{05D0E212-5657-4107-94A2-29FE0D5F43E8}" type="pres">
      <dgm:prSet presAssocID="{79135A8F-A6AC-4217-9DE8-48ACE12F3722}" presName="root" presStyleCnt="0">
        <dgm:presLayoutVars>
          <dgm:dir/>
          <dgm:resizeHandles val="exact"/>
        </dgm:presLayoutVars>
      </dgm:prSet>
      <dgm:spPr/>
    </dgm:pt>
    <dgm:pt modelId="{42227BC8-0EC7-4CE2-9C29-668499630098}" type="pres">
      <dgm:prSet presAssocID="{8F078C90-8CEE-4EB7-9717-41456935523A}" presName="compNode" presStyleCnt="0"/>
      <dgm:spPr/>
    </dgm:pt>
    <dgm:pt modelId="{1FE1CA16-6CE9-43DC-88E0-6FC1BEC19359}" type="pres">
      <dgm:prSet presAssocID="{8F078C90-8CEE-4EB7-9717-41456935523A}" presName="bgRect" presStyleLbl="bgShp" presStyleIdx="0" presStyleCnt="4"/>
      <dgm:spPr/>
    </dgm:pt>
    <dgm:pt modelId="{5CB45475-2036-43BF-B715-A971468B3C26}" type="pres">
      <dgm:prSet presAssocID="{8F078C90-8CEE-4EB7-9717-41456935523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1FFADE6-6F0C-4AC9-8C9E-F1BE2C46B350}" type="pres">
      <dgm:prSet presAssocID="{8F078C90-8CEE-4EB7-9717-41456935523A}" presName="spaceRect" presStyleCnt="0"/>
      <dgm:spPr/>
    </dgm:pt>
    <dgm:pt modelId="{059CBB52-6E0F-4712-B544-A4D51891BC2E}" type="pres">
      <dgm:prSet presAssocID="{8F078C90-8CEE-4EB7-9717-41456935523A}" presName="parTx" presStyleLbl="revTx" presStyleIdx="0" presStyleCnt="4">
        <dgm:presLayoutVars>
          <dgm:chMax val="0"/>
          <dgm:chPref val="0"/>
        </dgm:presLayoutVars>
      </dgm:prSet>
      <dgm:spPr/>
    </dgm:pt>
    <dgm:pt modelId="{1F06B926-310C-49B1-9435-25B5FABDEEE8}" type="pres">
      <dgm:prSet presAssocID="{B60743D8-9F2B-4C72-8914-9EAD3B13972F}" presName="sibTrans" presStyleCnt="0"/>
      <dgm:spPr/>
    </dgm:pt>
    <dgm:pt modelId="{D716CD1E-A790-45CE-9F03-3CFFA944FE45}" type="pres">
      <dgm:prSet presAssocID="{FB0601CC-4C17-4804-A927-EC28503F59B9}" presName="compNode" presStyleCnt="0"/>
      <dgm:spPr/>
    </dgm:pt>
    <dgm:pt modelId="{ED4463F9-8A17-457F-9BB6-B991CE3A2887}" type="pres">
      <dgm:prSet presAssocID="{FB0601CC-4C17-4804-A927-EC28503F59B9}" presName="bgRect" presStyleLbl="bgShp" presStyleIdx="1" presStyleCnt="4"/>
      <dgm:spPr/>
    </dgm:pt>
    <dgm:pt modelId="{06567456-F6CA-4DF9-B48F-9F080BCE4092}" type="pres">
      <dgm:prSet presAssocID="{FB0601CC-4C17-4804-A927-EC28503F59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2C7A683C-D735-44CE-A98A-2BC1B100C561}" type="pres">
      <dgm:prSet presAssocID="{FB0601CC-4C17-4804-A927-EC28503F59B9}" presName="spaceRect" presStyleCnt="0"/>
      <dgm:spPr/>
    </dgm:pt>
    <dgm:pt modelId="{6418DC7C-3F7E-426B-8752-C45432C9B39D}" type="pres">
      <dgm:prSet presAssocID="{FB0601CC-4C17-4804-A927-EC28503F59B9}" presName="parTx" presStyleLbl="revTx" presStyleIdx="1" presStyleCnt="4">
        <dgm:presLayoutVars>
          <dgm:chMax val="0"/>
          <dgm:chPref val="0"/>
        </dgm:presLayoutVars>
      </dgm:prSet>
      <dgm:spPr/>
    </dgm:pt>
    <dgm:pt modelId="{FAC730C5-66BE-47D8-93E2-EBBF3A21463A}" type="pres">
      <dgm:prSet presAssocID="{5BD9DF64-BCC0-4B70-A470-27554C2C5A94}" presName="sibTrans" presStyleCnt="0"/>
      <dgm:spPr/>
    </dgm:pt>
    <dgm:pt modelId="{47AD6BD7-D003-4352-B6F9-55276FFBEAA4}" type="pres">
      <dgm:prSet presAssocID="{3D2806B2-1EBA-488B-8069-9F6D60712691}" presName="compNode" presStyleCnt="0"/>
      <dgm:spPr/>
    </dgm:pt>
    <dgm:pt modelId="{6EFEAE8D-8EF6-462F-88AF-2DE156C73B1A}" type="pres">
      <dgm:prSet presAssocID="{3D2806B2-1EBA-488B-8069-9F6D60712691}" presName="bgRect" presStyleLbl="bgShp" presStyleIdx="2" presStyleCnt="4"/>
      <dgm:spPr/>
    </dgm:pt>
    <dgm:pt modelId="{9A526915-23BA-4E09-AE6F-3F0D225F8114}" type="pres">
      <dgm:prSet presAssocID="{3D2806B2-1EBA-488B-8069-9F6D607126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5E995130-E1C9-420A-A76C-2298B790140A}" type="pres">
      <dgm:prSet presAssocID="{3D2806B2-1EBA-488B-8069-9F6D60712691}" presName="spaceRect" presStyleCnt="0"/>
      <dgm:spPr/>
    </dgm:pt>
    <dgm:pt modelId="{D56650DA-E939-46D6-BBC0-02C3B4C942AC}" type="pres">
      <dgm:prSet presAssocID="{3D2806B2-1EBA-488B-8069-9F6D60712691}" presName="parTx" presStyleLbl="revTx" presStyleIdx="2" presStyleCnt="4">
        <dgm:presLayoutVars>
          <dgm:chMax val="0"/>
          <dgm:chPref val="0"/>
        </dgm:presLayoutVars>
      </dgm:prSet>
      <dgm:spPr/>
    </dgm:pt>
    <dgm:pt modelId="{2FFD36B2-743A-4A86-85F9-495E2B235EBA}" type="pres">
      <dgm:prSet presAssocID="{4A035746-8D99-4E3E-8027-227D29878388}" presName="sibTrans" presStyleCnt="0"/>
      <dgm:spPr/>
    </dgm:pt>
    <dgm:pt modelId="{148BF646-D815-4232-A12F-BF4C76CDDEAA}" type="pres">
      <dgm:prSet presAssocID="{7C35026E-7839-4388-B81F-E4B65F4BDEB5}" presName="compNode" presStyleCnt="0"/>
      <dgm:spPr/>
    </dgm:pt>
    <dgm:pt modelId="{57B069CA-A088-4B55-BAB4-3956EBA97BE6}" type="pres">
      <dgm:prSet presAssocID="{7C35026E-7839-4388-B81F-E4B65F4BDEB5}" presName="bgRect" presStyleLbl="bgShp" presStyleIdx="3" presStyleCnt="4"/>
      <dgm:spPr/>
    </dgm:pt>
    <dgm:pt modelId="{1516D6E4-F0CC-4548-8A69-45AD50DCB27A}" type="pres">
      <dgm:prSet presAssocID="{7C35026E-7839-4388-B81F-E4B65F4BDE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70CC10BB-C724-4AC0-AD0C-C7CA683545A9}" type="pres">
      <dgm:prSet presAssocID="{7C35026E-7839-4388-B81F-E4B65F4BDEB5}" presName="spaceRect" presStyleCnt="0"/>
      <dgm:spPr/>
    </dgm:pt>
    <dgm:pt modelId="{0B817409-3291-4888-986C-18D5C954744D}" type="pres">
      <dgm:prSet presAssocID="{7C35026E-7839-4388-B81F-E4B65F4BDEB5}" presName="parTx" presStyleLbl="revTx" presStyleIdx="3" presStyleCnt="4">
        <dgm:presLayoutVars>
          <dgm:chMax val="0"/>
          <dgm:chPref val="0"/>
        </dgm:presLayoutVars>
      </dgm:prSet>
      <dgm:spPr/>
    </dgm:pt>
  </dgm:ptLst>
  <dgm:cxnLst>
    <dgm:cxn modelId="{524A3D20-C72A-4C84-9D82-4F962B0A226A}" type="presOf" srcId="{79135A8F-A6AC-4217-9DE8-48ACE12F3722}" destId="{05D0E212-5657-4107-94A2-29FE0D5F43E8}" srcOrd="0" destOrd="0" presId="urn:microsoft.com/office/officeart/2018/2/layout/IconVerticalSolidList"/>
    <dgm:cxn modelId="{15B4BA46-44BF-4D99-ABDA-366A56FAC6EF}" type="presOf" srcId="{3D2806B2-1EBA-488B-8069-9F6D60712691}" destId="{D56650DA-E939-46D6-BBC0-02C3B4C942AC}" srcOrd="0" destOrd="0" presId="urn:microsoft.com/office/officeart/2018/2/layout/IconVerticalSolidList"/>
    <dgm:cxn modelId="{9D97F46B-04F8-46AB-862B-95835241DA29}" type="presOf" srcId="{8F078C90-8CEE-4EB7-9717-41456935523A}" destId="{059CBB52-6E0F-4712-B544-A4D51891BC2E}" srcOrd="0" destOrd="0" presId="urn:microsoft.com/office/officeart/2018/2/layout/IconVerticalSolidList"/>
    <dgm:cxn modelId="{C46B3E76-263D-4517-8A49-A31A32C9F129}" type="presOf" srcId="{7C35026E-7839-4388-B81F-E4B65F4BDEB5}" destId="{0B817409-3291-4888-986C-18D5C954744D}" srcOrd="0" destOrd="0" presId="urn:microsoft.com/office/officeart/2018/2/layout/IconVerticalSolidList"/>
    <dgm:cxn modelId="{C54F257E-EE57-44F8-A49D-2465591A3685}" type="presOf" srcId="{FB0601CC-4C17-4804-A927-EC28503F59B9}" destId="{6418DC7C-3F7E-426B-8752-C45432C9B39D}" srcOrd="0" destOrd="0" presId="urn:microsoft.com/office/officeart/2018/2/layout/IconVerticalSolidList"/>
    <dgm:cxn modelId="{CEEDC985-D0C3-4DC6-B187-C7DCDDA17074}" srcId="{79135A8F-A6AC-4217-9DE8-48ACE12F3722}" destId="{7C35026E-7839-4388-B81F-E4B65F4BDEB5}" srcOrd="3" destOrd="0" parTransId="{83F2D6B5-23FD-4685-B638-811C045AEDE4}" sibTransId="{AAB8B1FB-7B20-4B37-BCD2-C751B26233DE}"/>
    <dgm:cxn modelId="{47C92186-8A94-4934-9944-224F8EC22838}" srcId="{79135A8F-A6AC-4217-9DE8-48ACE12F3722}" destId="{8F078C90-8CEE-4EB7-9717-41456935523A}" srcOrd="0" destOrd="0" parTransId="{9645F1E1-496C-48DA-810F-7D2A4AF7B7F8}" sibTransId="{B60743D8-9F2B-4C72-8914-9EAD3B13972F}"/>
    <dgm:cxn modelId="{D72E9D9C-E09D-4F56-AA62-69BB8C35A4AE}" srcId="{79135A8F-A6AC-4217-9DE8-48ACE12F3722}" destId="{3D2806B2-1EBA-488B-8069-9F6D60712691}" srcOrd="2" destOrd="0" parTransId="{CD09E79E-100B-47CD-A7EA-11F4B19EDBB5}" sibTransId="{4A035746-8D99-4E3E-8027-227D29878388}"/>
    <dgm:cxn modelId="{A7B108B1-74B0-4F7F-9C4E-5E591C05BEEA}" srcId="{79135A8F-A6AC-4217-9DE8-48ACE12F3722}" destId="{FB0601CC-4C17-4804-A927-EC28503F59B9}" srcOrd="1" destOrd="0" parTransId="{05C11020-2BAA-490F-812E-7DC8727DF04B}" sibTransId="{5BD9DF64-BCC0-4B70-A470-27554C2C5A94}"/>
    <dgm:cxn modelId="{66FD05C3-56B2-441C-A2AA-30941CB91BAE}" type="presParOf" srcId="{05D0E212-5657-4107-94A2-29FE0D5F43E8}" destId="{42227BC8-0EC7-4CE2-9C29-668499630098}" srcOrd="0" destOrd="0" presId="urn:microsoft.com/office/officeart/2018/2/layout/IconVerticalSolidList"/>
    <dgm:cxn modelId="{B6E7CD88-FA15-448A-AEE9-253BBEF63B7B}" type="presParOf" srcId="{42227BC8-0EC7-4CE2-9C29-668499630098}" destId="{1FE1CA16-6CE9-43DC-88E0-6FC1BEC19359}" srcOrd="0" destOrd="0" presId="urn:microsoft.com/office/officeart/2018/2/layout/IconVerticalSolidList"/>
    <dgm:cxn modelId="{68624CE0-FE4E-4070-87B7-1F073F11070E}" type="presParOf" srcId="{42227BC8-0EC7-4CE2-9C29-668499630098}" destId="{5CB45475-2036-43BF-B715-A971468B3C26}" srcOrd="1" destOrd="0" presId="urn:microsoft.com/office/officeart/2018/2/layout/IconVerticalSolidList"/>
    <dgm:cxn modelId="{F0B1BE41-7743-4E2F-8696-222EA1FFBBDD}" type="presParOf" srcId="{42227BC8-0EC7-4CE2-9C29-668499630098}" destId="{51FFADE6-6F0C-4AC9-8C9E-F1BE2C46B350}" srcOrd="2" destOrd="0" presId="urn:microsoft.com/office/officeart/2018/2/layout/IconVerticalSolidList"/>
    <dgm:cxn modelId="{8BADEE28-E03C-47B4-B89A-2EBD6C4AC78A}" type="presParOf" srcId="{42227BC8-0EC7-4CE2-9C29-668499630098}" destId="{059CBB52-6E0F-4712-B544-A4D51891BC2E}" srcOrd="3" destOrd="0" presId="urn:microsoft.com/office/officeart/2018/2/layout/IconVerticalSolidList"/>
    <dgm:cxn modelId="{A9142254-FC95-4C5C-A90D-3CFAED4462E1}" type="presParOf" srcId="{05D0E212-5657-4107-94A2-29FE0D5F43E8}" destId="{1F06B926-310C-49B1-9435-25B5FABDEEE8}" srcOrd="1" destOrd="0" presId="urn:microsoft.com/office/officeart/2018/2/layout/IconVerticalSolidList"/>
    <dgm:cxn modelId="{F70303E2-9F5C-4B0D-8270-89053F915AC2}" type="presParOf" srcId="{05D0E212-5657-4107-94A2-29FE0D5F43E8}" destId="{D716CD1E-A790-45CE-9F03-3CFFA944FE45}" srcOrd="2" destOrd="0" presId="urn:microsoft.com/office/officeart/2018/2/layout/IconVerticalSolidList"/>
    <dgm:cxn modelId="{6DE7003E-48CB-4DEC-AE65-F5CD9AE1B30F}" type="presParOf" srcId="{D716CD1E-A790-45CE-9F03-3CFFA944FE45}" destId="{ED4463F9-8A17-457F-9BB6-B991CE3A2887}" srcOrd="0" destOrd="0" presId="urn:microsoft.com/office/officeart/2018/2/layout/IconVerticalSolidList"/>
    <dgm:cxn modelId="{C553A071-810F-4AC7-9D88-5B6AABAB0E3C}" type="presParOf" srcId="{D716CD1E-A790-45CE-9F03-3CFFA944FE45}" destId="{06567456-F6CA-4DF9-B48F-9F080BCE4092}" srcOrd="1" destOrd="0" presId="urn:microsoft.com/office/officeart/2018/2/layout/IconVerticalSolidList"/>
    <dgm:cxn modelId="{50C78AC8-2EE9-4A64-A6BC-F3E55D284BCB}" type="presParOf" srcId="{D716CD1E-A790-45CE-9F03-3CFFA944FE45}" destId="{2C7A683C-D735-44CE-A98A-2BC1B100C561}" srcOrd="2" destOrd="0" presId="urn:microsoft.com/office/officeart/2018/2/layout/IconVerticalSolidList"/>
    <dgm:cxn modelId="{C5CFA834-FBF9-4E2B-88BA-61B7B5CE1487}" type="presParOf" srcId="{D716CD1E-A790-45CE-9F03-3CFFA944FE45}" destId="{6418DC7C-3F7E-426B-8752-C45432C9B39D}" srcOrd="3" destOrd="0" presId="urn:microsoft.com/office/officeart/2018/2/layout/IconVerticalSolidList"/>
    <dgm:cxn modelId="{B6B552F1-6BED-45FC-9EF2-F143D05775BE}" type="presParOf" srcId="{05D0E212-5657-4107-94A2-29FE0D5F43E8}" destId="{FAC730C5-66BE-47D8-93E2-EBBF3A21463A}" srcOrd="3" destOrd="0" presId="urn:microsoft.com/office/officeart/2018/2/layout/IconVerticalSolidList"/>
    <dgm:cxn modelId="{CD38C020-8EC0-4F48-BFD4-49F63D53692F}" type="presParOf" srcId="{05D0E212-5657-4107-94A2-29FE0D5F43E8}" destId="{47AD6BD7-D003-4352-B6F9-55276FFBEAA4}" srcOrd="4" destOrd="0" presId="urn:microsoft.com/office/officeart/2018/2/layout/IconVerticalSolidList"/>
    <dgm:cxn modelId="{CB862DA2-1C9B-4F20-8E67-790400D67736}" type="presParOf" srcId="{47AD6BD7-D003-4352-B6F9-55276FFBEAA4}" destId="{6EFEAE8D-8EF6-462F-88AF-2DE156C73B1A}" srcOrd="0" destOrd="0" presId="urn:microsoft.com/office/officeart/2018/2/layout/IconVerticalSolidList"/>
    <dgm:cxn modelId="{64B3CEB2-645B-4C75-8D7E-C8308F6C686A}" type="presParOf" srcId="{47AD6BD7-D003-4352-B6F9-55276FFBEAA4}" destId="{9A526915-23BA-4E09-AE6F-3F0D225F8114}" srcOrd="1" destOrd="0" presId="urn:microsoft.com/office/officeart/2018/2/layout/IconVerticalSolidList"/>
    <dgm:cxn modelId="{44765C70-F0E8-4ADC-82A8-46BA5739A460}" type="presParOf" srcId="{47AD6BD7-D003-4352-B6F9-55276FFBEAA4}" destId="{5E995130-E1C9-420A-A76C-2298B790140A}" srcOrd="2" destOrd="0" presId="urn:microsoft.com/office/officeart/2018/2/layout/IconVerticalSolidList"/>
    <dgm:cxn modelId="{F11DDE14-A08C-491B-94AE-CDA0A3F6AF24}" type="presParOf" srcId="{47AD6BD7-D003-4352-B6F9-55276FFBEAA4}" destId="{D56650DA-E939-46D6-BBC0-02C3B4C942AC}" srcOrd="3" destOrd="0" presId="urn:microsoft.com/office/officeart/2018/2/layout/IconVerticalSolidList"/>
    <dgm:cxn modelId="{89CEA8A0-749E-41A3-944B-85DE045AB627}" type="presParOf" srcId="{05D0E212-5657-4107-94A2-29FE0D5F43E8}" destId="{2FFD36B2-743A-4A86-85F9-495E2B235EBA}" srcOrd="5" destOrd="0" presId="urn:microsoft.com/office/officeart/2018/2/layout/IconVerticalSolidList"/>
    <dgm:cxn modelId="{048C0DCC-DF98-42A0-97CA-CA52EF562CD9}" type="presParOf" srcId="{05D0E212-5657-4107-94A2-29FE0D5F43E8}" destId="{148BF646-D815-4232-A12F-BF4C76CDDEAA}" srcOrd="6" destOrd="0" presId="urn:microsoft.com/office/officeart/2018/2/layout/IconVerticalSolidList"/>
    <dgm:cxn modelId="{544C3AF0-BC4C-414F-8C35-FE5A636D1262}" type="presParOf" srcId="{148BF646-D815-4232-A12F-BF4C76CDDEAA}" destId="{57B069CA-A088-4B55-BAB4-3956EBA97BE6}" srcOrd="0" destOrd="0" presId="urn:microsoft.com/office/officeart/2018/2/layout/IconVerticalSolidList"/>
    <dgm:cxn modelId="{1041445E-F3E6-4D7A-B6A6-CF3958D76847}" type="presParOf" srcId="{148BF646-D815-4232-A12F-BF4C76CDDEAA}" destId="{1516D6E4-F0CC-4548-8A69-45AD50DCB27A}" srcOrd="1" destOrd="0" presId="urn:microsoft.com/office/officeart/2018/2/layout/IconVerticalSolidList"/>
    <dgm:cxn modelId="{20A27D88-5BC3-4677-BC8B-49518110840E}" type="presParOf" srcId="{148BF646-D815-4232-A12F-BF4C76CDDEAA}" destId="{70CC10BB-C724-4AC0-AD0C-C7CA683545A9}" srcOrd="2" destOrd="0" presId="urn:microsoft.com/office/officeart/2018/2/layout/IconVerticalSolidList"/>
    <dgm:cxn modelId="{8E9B0962-0B1A-4BB2-A5E9-7ABC34CDD648}" type="presParOf" srcId="{148BF646-D815-4232-A12F-BF4C76CDDEAA}" destId="{0B817409-3291-4888-986C-18D5C95474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97196-AFA8-4834-A5AA-EFC8B6D4833B}">
      <dsp:nvSpPr>
        <dsp:cNvPr id="0" name=""/>
        <dsp:cNvSpPr/>
      </dsp:nvSpPr>
      <dsp:spPr>
        <a:xfrm>
          <a:off x="0" y="638"/>
          <a:ext cx="5906181" cy="14941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04DB57-94DD-4F2E-AFDC-DE69A6A2E044}">
      <dsp:nvSpPr>
        <dsp:cNvPr id="0" name=""/>
        <dsp:cNvSpPr/>
      </dsp:nvSpPr>
      <dsp:spPr>
        <a:xfrm>
          <a:off x="451973" y="336816"/>
          <a:ext cx="821769" cy="821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8089F9-01D4-4E03-9DB7-F3E23F8608B2}">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b="1" kern="1200"/>
            <a:t>Income Statement </a:t>
          </a:r>
          <a:r>
            <a:rPr lang="en-GB" sz="2100" kern="1200"/>
            <a:t>- </a:t>
          </a:r>
          <a:r>
            <a:rPr lang="en-GB" sz="2100" i="1" kern="1200"/>
            <a:t>Financial Performance </a:t>
          </a:r>
          <a:r>
            <a:rPr lang="en-GB" sz="2100" kern="1200"/>
            <a:t>– Earnings through a period of time</a:t>
          </a:r>
          <a:endParaRPr lang="en-US" sz="2100" kern="1200"/>
        </a:p>
      </dsp:txBody>
      <dsp:txXfrm>
        <a:off x="1725715" y="638"/>
        <a:ext cx="4180465" cy="1494125"/>
      </dsp:txXfrm>
    </dsp:sp>
    <dsp:sp modelId="{13C4AA43-C78A-4115-B744-2A1FC671DFC1}">
      <dsp:nvSpPr>
        <dsp:cNvPr id="0" name=""/>
        <dsp:cNvSpPr/>
      </dsp:nvSpPr>
      <dsp:spPr>
        <a:xfrm>
          <a:off x="0" y="1868296"/>
          <a:ext cx="5906181" cy="14941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6B33F-F578-4E7D-892D-7CCAC687D5FD}">
      <dsp:nvSpPr>
        <dsp:cNvPr id="0" name=""/>
        <dsp:cNvSpPr/>
      </dsp:nvSpPr>
      <dsp:spPr>
        <a:xfrm>
          <a:off x="451973" y="2204474"/>
          <a:ext cx="821769" cy="821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B5D3A8-C31D-40E0-9037-27B9703F6658}">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b="1" kern="1200"/>
            <a:t>Balance Sheet </a:t>
          </a:r>
          <a:r>
            <a:rPr lang="en-GB" sz="2100" kern="1200"/>
            <a:t>- </a:t>
          </a:r>
          <a:r>
            <a:rPr lang="en-GB" sz="2100" i="1" kern="1200"/>
            <a:t>Financial Health </a:t>
          </a:r>
          <a:r>
            <a:rPr lang="en-GB" sz="2100" kern="1200"/>
            <a:t>– What a company owns and owes</a:t>
          </a:r>
          <a:endParaRPr lang="en-US" sz="2100" kern="1200"/>
        </a:p>
      </dsp:txBody>
      <dsp:txXfrm>
        <a:off x="1725715" y="1868296"/>
        <a:ext cx="4180465" cy="1494125"/>
      </dsp:txXfrm>
    </dsp:sp>
    <dsp:sp modelId="{14CE4145-89A2-4716-B452-E2667D6A9B53}">
      <dsp:nvSpPr>
        <dsp:cNvPr id="0" name=""/>
        <dsp:cNvSpPr/>
      </dsp:nvSpPr>
      <dsp:spPr>
        <a:xfrm>
          <a:off x="0" y="3735953"/>
          <a:ext cx="5906181" cy="14941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B0F91D-24F6-4920-A63F-738D7D86DB75}">
      <dsp:nvSpPr>
        <dsp:cNvPr id="0" name=""/>
        <dsp:cNvSpPr/>
      </dsp:nvSpPr>
      <dsp:spPr>
        <a:xfrm>
          <a:off x="451973" y="4072131"/>
          <a:ext cx="821769" cy="821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D231E8-D7A8-47AE-98F6-8ADAA5B8C45C}">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b="1" kern="1200"/>
            <a:t>Cashflow Statement </a:t>
          </a:r>
          <a:r>
            <a:rPr lang="en-GB" sz="2100" kern="1200"/>
            <a:t>– Cash inflow and cash outflow </a:t>
          </a:r>
          <a:endParaRPr lang="en-US" sz="2100" kern="1200"/>
        </a:p>
      </dsp:txBody>
      <dsp:txXfrm>
        <a:off x="1725715" y="3735953"/>
        <a:ext cx="4180465" cy="14941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8BC57-A491-47E5-B9D9-06CC5B8E1E9F}">
      <dsp:nvSpPr>
        <dsp:cNvPr id="0" name=""/>
        <dsp:cNvSpPr/>
      </dsp:nvSpPr>
      <dsp:spPr>
        <a:xfrm>
          <a:off x="0" y="719"/>
          <a:ext cx="6588691" cy="168437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D0145-D127-465D-BC23-D48DCDE62D13}">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0FDF36-0959-4C70-A4F9-8E921CAD148D}">
      <dsp:nvSpPr>
        <dsp:cNvPr id="0" name=""/>
        <dsp:cNvSpPr/>
      </dsp:nvSpPr>
      <dsp:spPr>
        <a:xfrm>
          <a:off x="1945450" y="719"/>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Companies use the gross profit ratio to monitor how profitable some products are when compared to others. </a:t>
          </a:r>
          <a:endParaRPr lang="en-US" sz="1800" kern="1200"/>
        </a:p>
      </dsp:txBody>
      <dsp:txXfrm>
        <a:off x="1945450" y="719"/>
        <a:ext cx="4643240" cy="1684372"/>
      </dsp:txXfrm>
    </dsp:sp>
    <dsp:sp modelId="{16A37204-FC01-418B-BD90-32ED2093F67A}">
      <dsp:nvSpPr>
        <dsp:cNvPr id="0" name=""/>
        <dsp:cNvSpPr/>
      </dsp:nvSpPr>
      <dsp:spPr>
        <a:xfrm>
          <a:off x="0" y="2106185"/>
          <a:ext cx="6588691" cy="168437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862DA-2BFC-4465-818C-394B166EDFC9}">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E1B393-AF84-4AAA-86EE-066E15DA7B00}">
      <dsp:nvSpPr>
        <dsp:cNvPr id="0" name=""/>
        <dsp:cNvSpPr/>
      </dsp:nvSpPr>
      <dsp:spPr>
        <a:xfrm>
          <a:off x="1945450" y="2106185"/>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A company producing three products could calculate the gross profit margin for each product to determine which product has a higher return on investment.</a:t>
          </a:r>
          <a:endParaRPr lang="en-US" sz="1800" kern="1200"/>
        </a:p>
      </dsp:txBody>
      <dsp:txXfrm>
        <a:off x="1945450" y="2106185"/>
        <a:ext cx="4643240" cy="1684372"/>
      </dsp:txXfrm>
    </dsp:sp>
    <dsp:sp modelId="{EE478CF8-5CD3-4158-A9B2-BB2C31C62434}">
      <dsp:nvSpPr>
        <dsp:cNvPr id="0" name=""/>
        <dsp:cNvSpPr/>
      </dsp:nvSpPr>
      <dsp:spPr>
        <a:xfrm>
          <a:off x="0" y="4211650"/>
          <a:ext cx="6588691" cy="168437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3A8A8-C844-4238-BAD7-5DF0FBB27472}">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ADF8B5-4F15-4BFF-A3CA-E39187BAF651}">
      <dsp:nvSpPr>
        <dsp:cNvPr id="0" name=""/>
        <dsp:cNvSpPr/>
      </dsp:nvSpPr>
      <dsp:spPr>
        <a:xfrm>
          <a:off x="1945450" y="4211650"/>
          <a:ext cx="4643240"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800100">
            <a:lnSpc>
              <a:spcPct val="90000"/>
            </a:lnSpc>
            <a:spcBef>
              <a:spcPct val="0"/>
            </a:spcBef>
            <a:spcAft>
              <a:spcPct val="35000"/>
            </a:spcAft>
            <a:buNone/>
          </a:pPr>
          <a:r>
            <a:rPr lang="en-GB" sz="1800" kern="1200"/>
            <a:t>= Total sales-COGS/Total sales*100</a:t>
          </a:r>
          <a:endParaRPr lang="en-US" sz="1800" kern="1200"/>
        </a:p>
      </dsp:txBody>
      <dsp:txXfrm>
        <a:off x="1945450" y="4211650"/>
        <a:ext cx="4643240" cy="16843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7DEFF-97C7-4987-961B-1EA5B5FFC580}">
      <dsp:nvSpPr>
        <dsp:cNvPr id="0" name=""/>
        <dsp:cNvSpPr/>
      </dsp:nvSpPr>
      <dsp:spPr>
        <a:xfrm>
          <a:off x="0" y="49319"/>
          <a:ext cx="6488034" cy="1235520"/>
        </a:xfrm>
        <a:prstGeom prst="roundRect">
          <a:avLst/>
        </a:prstGeom>
        <a:gradFill rotWithShape="0">
          <a:gsLst>
            <a:gs pos="0">
              <a:schemeClr val="accent5">
                <a:hueOff val="0"/>
                <a:satOff val="0"/>
                <a:lumOff val="0"/>
                <a:alphaOff val="0"/>
                <a:satMod val="100000"/>
                <a:lumMod val="100000"/>
              </a:schemeClr>
            </a:gs>
            <a:gs pos="50000">
              <a:schemeClr val="accent5">
                <a:hueOff val="0"/>
                <a:satOff val="0"/>
                <a:lumOff val="0"/>
                <a:alphaOff val="0"/>
                <a:shade val="99000"/>
                <a:satMod val="105000"/>
                <a:lumMod val="100000"/>
              </a:schemeClr>
            </a:gs>
            <a:gs pos="100000">
              <a:schemeClr val="accent5">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Indicates how much profit a company is making from its operations before taxes and interest are deducted.  </a:t>
          </a:r>
          <a:endParaRPr lang="en-US" sz="2200" kern="1200"/>
        </a:p>
      </dsp:txBody>
      <dsp:txXfrm>
        <a:off x="60313" y="109632"/>
        <a:ext cx="6367408" cy="1114894"/>
      </dsp:txXfrm>
    </dsp:sp>
    <dsp:sp modelId="{B359505B-3634-4CB9-941E-8D399AFC8F88}">
      <dsp:nvSpPr>
        <dsp:cNvPr id="0" name=""/>
        <dsp:cNvSpPr/>
      </dsp:nvSpPr>
      <dsp:spPr>
        <a:xfrm>
          <a:off x="0" y="1348199"/>
          <a:ext cx="6488034" cy="1235520"/>
        </a:xfrm>
        <a:prstGeom prst="roundRect">
          <a:avLst/>
        </a:prstGeom>
        <a:gradFill rotWithShape="0">
          <a:gsLst>
            <a:gs pos="0">
              <a:schemeClr val="accent5">
                <a:hueOff val="1178392"/>
                <a:satOff val="-5635"/>
                <a:lumOff val="6177"/>
                <a:alphaOff val="0"/>
                <a:satMod val="100000"/>
                <a:lumMod val="100000"/>
              </a:schemeClr>
            </a:gs>
            <a:gs pos="50000">
              <a:schemeClr val="accent5">
                <a:hueOff val="1178392"/>
                <a:satOff val="-5635"/>
                <a:lumOff val="6177"/>
                <a:alphaOff val="0"/>
                <a:shade val="99000"/>
                <a:satMod val="105000"/>
                <a:lumMod val="100000"/>
              </a:schemeClr>
            </a:gs>
            <a:gs pos="100000">
              <a:schemeClr val="accent5">
                <a:hueOff val="1178392"/>
                <a:satOff val="-5635"/>
                <a:lumOff val="6177"/>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shows operational efficiency and indicates how much profit a company makes after paying for all costs related to its operations.</a:t>
          </a:r>
          <a:endParaRPr lang="en-US" sz="2200" kern="1200"/>
        </a:p>
      </dsp:txBody>
      <dsp:txXfrm>
        <a:off x="60313" y="1408512"/>
        <a:ext cx="6367408" cy="1114894"/>
      </dsp:txXfrm>
    </dsp:sp>
    <dsp:sp modelId="{15B060DC-7D10-4ED6-AD89-8E86531817FD}">
      <dsp:nvSpPr>
        <dsp:cNvPr id="0" name=""/>
        <dsp:cNvSpPr/>
      </dsp:nvSpPr>
      <dsp:spPr>
        <a:xfrm>
          <a:off x="0" y="2647080"/>
          <a:ext cx="6488034" cy="1235520"/>
        </a:xfrm>
        <a:prstGeom prst="roundRect">
          <a:avLst/>
        </a:prstGeom>
        <a:gradFill rotWithShape="0">
          <a:gsLst>
            <a:gs pos="0">
              <a:schemeClr val="accent5">
                <a:hueOff val="2356783"/>
                <a:satOff val="-11270"/>
                <a:lumOff val="12353"/>
                <a:alphaOff val="0"/>
                <a:satMod val="100000"/>
                <a:lumMod val="100000"/>
              </a:schemeClr>
            </a:gs>
            <a:gs pos="50000">
              <a:schemeClr val="accent5">
                <a:hueOff val="2356783"/>
                <a:satOff val="-11270"/>
                <a:lumOff val="12353"/>
                <a:alphaOff val="0"/>
                <a:shade val="99000"/>
                <a:satMod val="105000"/>
                <a:lumMod val="100000"/>
              </a:schemeClr>
            </a:gs>
            <a:gs pos="100000">
              <a:schemeClr val="accent5">
                <a:hueOff val="2356783"/>
                <a:satOff val="-11270"/>
                <a:lumOff val="12353"/>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Operating profit/Net sales</a:t>
          </a:r>
          <a:br>
            <a:rPr lang="en-GB" sz="2200" kern="1200"/>
          </a:br>
          <a:endParaRPr lang="en-US" sz="2200" kern="1200"/>
        </a:p>
      </dsp:txBody>
      <dsp:txXfrm>
        <a:off x="60313" y="2707393"/>
        <a:ext cx="6367408" cy="11148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FEEA66-7B3E-4F7C-8D4B-BDAC0406B603}">
      <dsp:nvSpPr>
        <dsp:cNvPr id="0" name=""/>
        <dsp:cNvSpPr/>
      </dsp:nvSpPr>
      <dsp:spPr>
        <a:xfrm>
          <a:off x="39462" y="1034014"/>
          <a:ext cx="821201" cy="8212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21C01-FA59-495D-98ED-B2670CA13529}">
      <dsp:nvSpPr>
        <dsp:cNvPr id="0" name=""/>
        <dsp:cNvSpPr/>
      </dsp:nvSpPr>
      <dsp:spPr>
        <a:xfrm>
          <a:off x="211915" y="1206467"/>
          <a:ext cx="476296" cy="476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B2181C-8780-4BAE-B355-A9877D88148D}">
      <dsp:nvSpPr>
        <dsp:cNvPr id="0" name=""/>
        <dsp:cNvSpPr/>
      </dsp:nvSpPr>
      <dsp:spPr>
        <a:xfrm>
          <a:off x="1036635" y="1034014"/>
          <a:ext cx="1935688" cy="821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ROA is usually used by companies rather than investors since its looks at total assets.  Investors are more interested in profits.  </a:t>
          </a:r>
          <a:endParaRPr lang="en-US" sz="1100" kern="1200" dirty="0"/>
        </a:p>
      </dsp:txBody>
      <dsp:txXfrm>
        <a:off x="1036635" y="1034014"/>
        <a:ext cx="1935688" cy="821201"/>
      </dsp:txXfrm>
    </dsp:sp>
    <dsp:sp modelId="{AE46ED27-9BD2-42D7-887A-4FA843E03878}">
      <dsp:nvSpPr>
        <dsp:cNvPr id="0" name=""/>
        <dsp:cNvSpPr/>
      </dsp:nvSpPr>
      <dsp:spPr>
        <a:xfrm>
          <a:off x="3309603" y="1034014"/>
          <a:ext cx="821201" cy="8212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9CB472-E4E1-4EA6-89E0-9348D16D6A3B}">
      <dsp:nvSpPr>
        <dsp:cNvPr id="0" name=""/>
        <dsp:cNvSpPr/>
      </dsp:nvSpPr>
      <dsp:spPr>
        <a:xfrm>
          <a:off x="3482055" y="1206467"/>
          <a:ext cx="476296" cy="476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BE9D8C-06EE-45D6-B105-7B56B95936F6}">
      <dsp:nvSpPr>
        <dsp:cNvPr id="0" name=""/>
        <dsp:cNvSpPr/>
      </dsp:nvSpPr>
      <dsp:spPr>
        <a:xfrm>
          <a:off x="4306776" y="1034014"/>
          <a:ext cx="1935688" cy="821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However, companies can look at ROA to better understand how well they are growing and putting their assets to good use.  </a:t>
          </a:r>
          <a:endParaRPr lang="en-US" sz="1100" kern="1200"/>
        </a:p>
      </dsp:txBody>
      <dsp:txXfrm>
        <a:off x="4306776" y="1034014"/>
        <a:ext cx="1935688" cy="821201"/>
      </dsp:txXfrm>
    </dsp:sp>
    <dsp:sp modelId="{903AD2DE-EFC9-43B2-87C4-65D30E666A03}">
      <dsp:nvSpPr>
        <dsp:cNvPr id="0" name=""/>
        <dsp:cNvSpPr/>
      </dsp:nvSpPr>
      <dsp:spPr>
        <a:xfrm>
          <a:off x="39462" y="2615184"/>
          <a:ext cx="821201" cy="8212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EF811-3AA0-45FC-809F-7B99BB04F58E}">
      <dsp:nvSpPr>
        <dsp:cNvPr id="0" name=""/>
        <dsp:cNvSpPr/>
      </dsp:nvSpPr>
      <dsp:spPr>
        <a:xfrm>
          <a:off x="211915" y="2787636"/>
          <a:ext cx="476296" cy="476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7F63F8-BA3D-4121-B720-C41049D267D2}">
      <dsp:nvSpPr>
        <dsp:cNvPr id="0" name=""/>
        <dsp:cNvSpPr/>
      </dsp:nvSpPr>
      <dsp:spPr>
        <a:xfrm>
          <a:off x="1036635" y="2615184"/>
          <a:ext cx="1935688" cy="821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Additionally, companies use the ROA formula to compare their rates with competitors. Using companies within the same industry and similar assets.  </a:t>
          </a:r>
          <a:endParaRPr lang="en-US" sz="1100" kern="1200"/>
        </a:p>
      </dsp:txBody>
      <dsp:txXfrm>
        <a:off x="1036635" y="2615184"/>
        <a:ext cx="1935688" cy="821201"/>
      </dsp:txXfrm>
    </dsp:sp>
    <dsp:sp modelId="{71E92780-83A4-4ACC-8EFE-A01D1CBFD02E}">
      <dsp:nvSpPr>
        <dsp:cNvPr id="0" name=""/>
        <dsp:cNvSpPr/>
      </dsp:nvSpPr>
      <dsp:spPr>
        <a:xfrm>
          <a:off x="3309603" y="2615184"/>
          <a:ext cx="821201" cy="8212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21855-43E9-4979-956F-AFDA675F6C03}">
      <dsp:nvSpPr>
        <dsp:cNvPr id="0" name=""/>
        <dsp:cNvSpPr/>
      </dsp:nvSpPr>
      <dsp:spPr>
        <a:xfrm>
          <a:off x="3482055" y="2787636"/>
          <a:ext cx="476296" cy="476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87DA34-01A7-4DB8-98B7-A8B0983C73D1}">
      <dsp:nvSpPr>
        <dsp:cNvPr id="0" name=""/>
        <dsp:cNvSpPr/>
      </dsp:nvSpPr>
      <dsp:spPr>
        <a:xfrm>
          <a:off x="4306776" y="2615184"/>
          <a:ext cx="1935688" cy="821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 Net Income/Average Total Assets</a:t>
          </a:r>
          <a:endParaRPr lang="en-US" sz="1100" kern="1200"/>
        </a:p>
      </dsp:txBody>
      <dsp:txXfrm>
        <a:off x="4306776" y="2615184"/>
        <a:ext cx="1935688" cy="8212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1CA16-6CE9-43DC-88E0-6FC1BEC19359}">
      <dsp:nvSpPr>
        <dsp:cNvPr id="0" name=""/>
        <dsp:cNvSpPr/>
      </dsp:nvSpPr>
      <dsp:spPr>
        <a:xfrm>
          <a:off x="0" y="2447"/>
          <a:ext cx="6588691" cy="12403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B45475-2036-43BF-B715-A971468B3C26}">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9CBB52-6E0F-4712-B544-A4D51891BC2E}">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44550">
            <a:lnSpc>
              <a:spcPct val="90000"/>
            </a:lnSpc>
            <a:spcBef>
              <a:spcPct val="0"/>
            </a:spcBef>
            <a:spcAft>
              <a:spcPct val="35000"/>
            </a:spcAft>
            <a:buNone/>
          </a:pPr>
          <a:r>
            <a:rPr lang="en-GB" sz="1900" kern="1200" dirty="0"/>
            <a:t>This ratio measures the company's ability to make interest payments on its debt promptly.  </a:t>
          </a:r>
          <a:endParaRPr lang="en-US" sz="1900" kern="1200" dirty="0"/>
        </a:p>
      </dsp:txBody>
      <dsp:txXfrm>
        <a:off x="1432649" y="2447"/>
        <a:ext cx="5156041" cy="1240389"/>
      </dsp:txXfrm>
    </dsp:sp>
    <dsp:sp modelId="{ED4463F9-8A17-457F-9BB6-B991CE3A2887}">
      <dsp:nvSpPr>
        <dsp:cNvPr id="0" name=""/>
        <dsp:cNvSpPr/>
      </dsp:nvSpPr>
      <dsp:spPr>
        <a:xfrm>
          <a:off x="0" y="1552933"/>
          <a:ext cx="6588691" cy="12403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67456-F6CA-4DF9-B48F-9F080BCE4092}">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18DC7C-3F7E-426B-8752-C45432C9B39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44550">
            <a:lnSpc>
              <a:spcPct val="90000"/>
            </a:lnSpc>
            <a:spcBef>
              <a:spcPct val="0"/>
            </a:spcBef>
            <a:spcAft>
              <a:spcPct val="35000"/>
            </a:spcAft>
            <a:buNone/>
          </a:pPr>
          <a:r>
            <a:rPr lang="en-GB" sz="1900" kern="1200"/>
            <a:t>Lenders, creditors, and investors commonly use this to determine the riskiness of lending capital to a company. </a:t>
          </a:r>
          <a:endParaRPr lang="en-US" sz="1900" kern="1200"/>
        </a:p>
      </dsp:txBody>
      <dsp:txXfrm>
        <a:off x="1432649" y="1552933"/>
        <a:ext cx="5156041" cy="1240389"/>
      </dsp:txXfrm>
    </dsp:sp>
    <dsp:sp modelId="{6EFEAE8D-8EF6-462F-88AF-2DE156C73B1A}">
      <dsp:nvSpPr>
        <dsp:cNvPr id="0" name=""/>
        <dsp:cNvSpPr/>
      </dsp:nvSpPr>
      <dsp:spPr>
        <a:xfrm>
          <a:off x="0" y="3103420"/>
          <a:ext cx="6588691" cy="12403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526915-23BA-4E09-AE6F-3F0D225F8114}">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6650DA-E939-46D6-BBC0-02C3B4C942AC}">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44550">
            <a:lnSpc>
              <a:spcPct val="90000"/>
            </a:lnSpc>
            <a:spcBef>
              <a:spcPct val="0"/>
            </a:spcBef>
            <a:spcAft>
              <a:spcPct val="35000"/>
            </a:spcAft>
            <a:buNone/>
          </a:pPr>
          <a:r>
            <a:rPr lang="en-GB" sz="1900" kern="1200"/>
            <a:t>The interest coverage ratio is also called the “times interest earned” ratio. </a:t>
          </a:r>
          <a:endParaRPr lang="en-US" sz="1900" kern="1200"/>
        </a:p>
      </dsp:txBody>
      <dsp:txXfrm>
        <a:off x="1432649" y="3103420"/>
        <a:ext cx="5156041" cy="1240389"/>
      </dsp:txXfrm>
    </dsp:sp>
    <dsp:sp modelId="{57B069CA-A088-4B55-BAB4-3956EBA97BE6}">
      <dsp:nvSpPr>
        <dsp:cNvPr id="0" name=""/>
        <dsp:cNvSpPr/>
      </dsp:nvSpPr>
      <dsp:spPr>
        <a:xfrm>
          <a:off x="0" y="4653906"/>
          <a:ext cx="6588691" cy="12403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6D6E4-F0CC-4548-8A69-45AD50DCB27A}">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817409-3291-4888-986C-18D5C954744D}">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44550">
            <a:lnSpc>
              <a:spcPct val="90000"/>
            </a:lnSpc>
            <a:spcBef>
              <a:spcPct val="0"/>
            </a:spcBef>
            <a:spcAft>
              <a:spcPct val="35000"/>
            </a:spcAft>
            <a:buNone/>
          </a:pPr>
          <a:r>
            <a:rPr lang="en-GB" sz="1900" kern="1200" dirty="0"/>
            <a:t>Interest Coverage Ratio = EBIT / Interest Expense  </a:t>
          </a:r>
          <a:br>
            <a:rPr lang="en-GB" sz="1900" kern="1200" dirty="0"/>
          </a:br>
          <a:endParaRPr lang="en-US" sz="1900" kern="1200" dirty="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A61329-317C-4592-BB84-1873D1D705FB}"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BC888F-8587-4B6E-8C1B-7FC692353A7F}" type="slidenum">
              <a:rPr lang="en-GB" smtClean="0"/>
              <a:t>‹#›</a:t>
            </a:fld>
            <a:endParaRPr lang="en-GB"/>
          </a:p>
        </p:txBody>
      </p:sp>
    </p:spTree>
    <p:extLst>
      <p:ext uri="{BB962C8B-B14F-4D97-AF65-F5344CB8AC3E}">
        <p14:creationId xmlns:p14="http://schemas.microsoft.com/office/powerpoint/2010/main" val="3589531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www.investopedia.com/terms/c/commonstock.asp" TargetMode="External"/><Relationship Id="rId3" Type="http://schemas.openxmlformats.org/officeDocument/2006/relationships/hyperlink" Target="http://www.investopedia.com/terms/d/debtratio.asp" TargetMode="External"/><Relationship Id="rId7" Type="http://schemas.openxmlformats.org/officeDocument/2006/relationships/hyperlink" Target="http://www.investopedia.com/terms/e/ebit.asp" TargetMode="External"/><Relationship Id="rId2" Type="http://schemas.openxmlformats.org/officeDocument/2006/relationships/slide" Target="../slides/slide39.xml"/><Relationship Id="rId1" Type="http://schemas.openxmlformats.org/officeDocument/2006/relationships/notesMaster" Target="../notesMasters/notesMaster1.xml"/><Relationship Id="rId6" Type="http://schemas.openxmlformats.org/officeDocument/2006/relationships/hyperlink" Target="http://www.investopedia.com/terms/d/debt.asp" TargetMode="External"/><Relationship Id="rId11" Type="http://schemas.openxmlformats.org/officeDocument/2006/relationships/hyperlink" Target="http://www.investopedia.com/terms/e/eps.asp" TargetMode="External"/><Relationship Id="rId5" Type="http://schemas.openxmlformats.org/officeDocument/2006/relationships/hyperlink" Target="http://www.investopedia.com/terms/i/interest.asp" TargetMode="External"/><Relationship Id="rId10" Type="http://schemas.openxmlformats.org/officeDocument/2006/relationships/hyperlink" Target="http://www.investopedia.com/terms/s/shares.asp" TargetMode="External"/><Relationship Id="rId4" Type="http://schemas.openxmlformats.org/officeDocument/2006/relationships/hyperlink" Target="http://www.investopedia.com/terms/p/profitabilityratios.asp" TargetMode="External"/><Relationship Id="rId9" Type="http://schemas.openxmlformats.org/officeDocument/2006/relationships/hyperlink" Target="http://www.investopedia.com/terms/e/earnings.asp"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investopedia.com/terms/d/dividend.asp" TargetMode="External"/><Relationship Id="rId2" Type="http://schemas.openxmlformats.org/officeDocument/2006/relationships/slide" Target="../slides/slide40.xml"/><Relationship Id="rId1" Type="http://schemas.openxmlformats.org/officeDocument/2006/relationships/notesMaster" Target="../notesMasters/notesMaster1.xml"/><Relationship Id="rId4" Type="http://schemas.openxmlformats.org/officeDocument/2006/relationships/hyperlink" Target="http://www.investopedia.com/terms/s/shares.asp"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 base figure is a </a:t>
            </a:r>
            <a:r>
              <a:rPr lang="en-GB" b="1" i="0" dirty="0">
                <a:solidFill>
                  <a:srgbClr val="111111"/>
                </a:solidFill>
                <a:effectLst/>
                <a:latin typeface="Roboto" panose="02000000000000000000" pitchFamily="2" charset="0"/>
              </a:rPr>
              <a:t>financial metric used as a reference point in financial analysis</a:t>
            </a:r>
            <a:r>
              <a:rPr lang="en-GB" b="0" i="0" dirty="0">
                <a:solidFill>
                  <a:srgbClr val="111111"/>
                </a:solidFill>
                <a:effectLst/>
                <a:latin typeface="Roboto" panose="02000000000000000000" pitchFamily="2" charset="0"/>
              </a:rPr>
              <a:t>, particularly for vertical analysis. It represents a standard or benchmark figure against which other financial numbers are compared, often expressed as a percentage of the base figure to illustrate relative size or importance within the financial statements.</a:t>
            </a:r>
            <a:endParaRPr lang="en-GB" dirty="0"/>
          </a:p>
        </p:txBody>
      </p:sp>
      <p:sp>
        <p:nvSpPr>
          <p:cNvPr id="4" name="Slide Number Placeholder 3"/>
          <p:cNvSpPr>
            <a:spLocks noGrp="1"/>
          </p:cNvSpPr>
          <p:nvPr>
            <p:ph type="sldNum" sz="quarter" idx="5"/>
          </p:nvPr>
        </p:nvSpPr>
        <p:spPr/>
        <p:txBody>
          <a:bodyPr/>
          <a:lstStyle/>
          <a:p>
            <a:fld id="{20BC888F-8587-4B6E-8C1B-7FC692353A7F}" type="slidenum">
              <a:rPr lang="en-GB" smtClean="0"/>
              <a:t>10</a:t>
            </a:fld>
            <a:endParaRPr lang="en-GB"/>
          </a:p>
        </p:txBody>
      </p:sp>
    </p:spTree>
    <p:extLst>
      <p:ext uri="{BB962C8B-B14F-4D97-AF65-F5344CB8AC3E}">
        <p14:creationId xmlns:p14="http://schemas.microsoft.com/office/powerpoint/2010/main" val="282455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Gross Profit Margin – 30-35% average is considered good – but varies between different industries</a:t>
            </a:r>
          </a:p>
          <a:p>
            <a:r>
              <a:rPr lang="en-GB" dirty="0"/>
              <a:t>Net Profit Margin – 5% is a low margin, 10% is a healthy margin and 20% is a high margin.  Note that some businesses are inherently high or low margin ventures</a:t>
            </a:r>
          </a:p>
          <a:p>
            <a:pPr algn="l">
              <a:buFont typeface="Arial" panose="020B0604020202020204" pitchFamily="34" charset="0"/>
              <a:buChar char="•"/>
            </a:pPr>
            <a:r>
              <a:rPr lang="en-GB" dirty="0"/>
              <a:t>Operating Profit Margin – very similar to net profit margin - </a:t>
            </a:r>
            <a:r>
              <a:rPr lang="en-GB" b="1" i="0" dirty="0">
                <a:solidFill>
                  <a:srgbClr val="001D35"/>
                </a:solidFill>
                <a:effectLst/>
                <a:latin typeface="Google Sans"/>
              </a:rPr>
              <a:t>Debt</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Companies with different debt levels may have different profitability performance, even if they have the same operating profit margin. </a:t>
            </a:r>
          </a:p>
          <a:p>
            <a:pPr algn="l">
              <a:buFont typeface="Arial" panose="020B0604020202020204" pitchFamily="34" charset="0"/>
              <a:buChar char="•"/>
            </a:pPr>
            <a:r>
              <a:rPr lang="en-GB" b="1" i="0" dirty="0">
                <a:solidFill>
                  <a:srgbClr val="001D35"/>
                </a:solidFill>
                <a:effectLst/>
                <a:latin typeface="Google Sans"/>
              </a:rPr>
              <a:t>Taxes</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Tax rates vary by industry and country, so the margin may need to be adjusted. </a:t>
            </a:r>
          </a:p>
          <a:p>
            <a:pPr algn="l">
              <a:buFont typeface="Arial" panose="020B0604020202020204" pitchFamily="34" charset="0"/>
              <a:buChar char="•"/>
            </a:pPr>
            <a:r>
              <a:rPr lang="en-GB" b="1" i="0" dirty="0">
                <a:solidFill>
                  <a:srgbClr val="001D35"/>
                </a:solidFill>
                <a:effectLst/>
                <a:latin typeface="Google Sans"/>
              </a:rPr>
              <a:t>Management</a:t>
            </a:r>
            <a:endParaRPr lang="en-GB" b="0" i="0" dirty="0">
              <a:solidFill>
                <a:srgbClr val="001D35"/>
              </a:solidFill>
              <a:effectLst/>
              <a:latin typeface="Google Sans"/>
            </a:endParaRPr>
          </a:p>
          <a:p>
            <a:pPr algn="l">
              <a:buFont typeface="Arial" panose="020B0604020202020204" pitchFamily="34" charset="0"/>
              <a:buChar char="•"/>
            </a:pPr>
            <a:r>
              <a:rPr lang="en-GB" b="0" i="0" dirty="0">
                <a:solidFill>
                  <a:srgbClr val="001D35"/>
                </a:solidFill>
                <a:effectLst/>
                <a:latin typeface="Google Sans"/>
              </a:rPr>
              <a:t>A company's operating profit margin is often considered a better indicator of management strength than gross or net profit margin. This is because management has more control over operating expenses like rent, equipment, and staffing</a:t>
            </a:r>
          </a:p>
          <a:p>
            <a:r>
              <a:rPr lang="en-GB" dirty="0"/>
              <a:t>Return on Assets – an ROA of 5% or higher is generally considered good, while a ratio of 20% or higher is considered excellent.  The ROA benchmarks differ between industries.</a:t>
            </a:r>
          </a:p>
          <a:p>
            <a:r>
              <a:rPr lang="en-GB" dirty="0"/>
              <a:t>Return on Capital Employed – A good return on capital employed is generally considered to be between 15-20% so it is important to company a company ROCE to others in the same sector. </a:t>
            </a:r>
          </a:p>
          <a:p>
            <a:pPr algn="l" fontAlgn="ctr"/>
            <a:r>
              <a:rPr lang="en-GB" dirty="0"/>
              <a:t>Return on Equity - </a:t>
            </a:r>
            <a:r>
              <a:rPr lang="en-GB" b="0" i="0" dirty="0">
                <a:solidFill>
                  <a:srgbClr val="001D35"/>
                </a:solidFill>
                <a:effectLst/>
                <a:latin typeface="Google Sans"/>
              </a:rPr>
              <a:t>A return on equity (ROE) ratio of 15–20% is generally considered good, but there's no fixed number: </a:t>
            </a:r>
          </a:p>
          <a:p>
            <a:pPr algn="l">
              <a:buFont typeface="Arial" panose="020B0604020202020204" pitchFamily="34" charset="0"/>
              <a:buChar char="•"/>
            </a:pPr>
            <a:r>
              <a:rPr lang="en-GB" b="1" i="0" dirty="0">
                <a:solidFill>
                  <a:srgbClr val="001D35"/>
                </a:solidFill>
                <a:effectLst/>
                <a:latin typeface="Google Sans"/>
              </a:rPr>
              <a:t>Explanation</a:t>
            </a:r>
            <a:endParaRPr lang="en-GB" b="0" i="0" dirty="0">
              <a:solidFill>
                <a:srgbClr val="001D35"/>
              </a:solidFill>
              <a:effectLst/>
              <a:latin typeface="Google Sans"/>
            </a:endParaRPr>
          </a:p>
          <a:p>
            <a:pPr algn="l" fontAlgn="ctr">
              <a:buFont typeface="Arial" panose="020B0604020202020204" pitchFamily="34" charset="0"/>
              <a:buChar char="•"/>
            </a:pPr>
            <a:r>
              <a:rPr lang="en-GB" b="0" i="0" dirty="0">
                <a:solidFill>
                  <a:srgbClr val="001D35"/>
                </a:solidFill>
                <a:effectLst/>
                <a:latin typeface="Google Sans"/>
              </a:rPr>
              <a:t>ROE measures how well a company generates earnings relative to its shareholder's equity. A higher ROE indicates that a company is effectively using its equity to generate profits. </a:t>
            </a:r>
          </a:p>
          <a:p>
            <a:pPr algn="l">
              <a:buFont typeface="Arial" panose="020B0604020202020204" pitchFamily="34" charset="0"/>
              <a:buChar char="•"/>
            </a:pPr>
            <a:r>
              <a:rPr lang="en-GB" b="1" i="0" dirty="0">
                <a:solidFill>
                  <a:srgbClr val="001D35"/>
                </a:solidFill>
                <a:effectLst/>
                <a:latin typeface="Google Sans"/>
              </a:rPr>
              <a:t>Industry variation</a:t>
            </a:r>
            <a:endParaRPr lang="en-GB" b="0" i="0" dirty="0">
              <a:solidFill>
                <a:srgbClr val="001D35"/>
              </a:solidFill>
              <a:effectLst/>
              <a:latin typeface="Google Sans"/>
            </a:endParaRPr>
          </a:p>
          <a:p>
            <a:pPr algn="l">
              <a:buFont typeface="Arial" panose="020B0604020202020204" pitchFamily="34" charset="0"/>
              <a:buChar char="•"/>
            </a:pPr>
            <a:r>
              <a:rPr lang="en-GB" b="0" i="0" dirty="0">
                <a:solidFill>
                  <a:srgbClr val="001D35"/>
                </a:solidFill>
                <a:effectLst/>
                <a:latin typeface="Google Sans"/>
              </a:rPr>
              <a:t>The average ROE and what's considered "good" or "bad" can vary substantially from sector to sector. For example, the ROE for electronics companies averages around 44%, while engineering and construction companies average just above 6%</a:t>
            </a:r>
          </a:p>
          <a:p>
            <a:endParaRPr lang="en-GB" dirty="0"/>
          </a:p>
          <a:p>
            <a:endParaRPr lang="en-GB" dirty="0"/>
          </a:p>
        </p:txBody>
      </p:sp>
      <p:sp>
        <p:nvSpPr>
          <p:cNvPr id="4" name="Slide Number Placeholder 3"/>
          <p:cNvSpPr>
            <a:spLocks noGrp="1"/>
          </p:cNvSpPr>
          <p:nvPr>
            <p:ph type="sldNum" sz="quarter" idx="5"/>
          </p:nvPr>
        </p:nvSpPr>
        <p:spPr/>
        <p:txBody>
          <a:bodyPr/>
          <a:lstStyle/>
          <a:p>
            <a:fld id="{20BC888F-8587-4B6E-8C1B-7FC692353A7F}" type="slidenum">
              <a:rPr lang="en-GB" smtClean="0"/>
              <a:t>18</a:t>
            </a:fld>
            <a:endParaRPr lang="en-GB"/>
          </a:p>
        </p:txBody>
      </p:sp>
    </p:spTree>
    <p:extLst>
      <p:ext uri="{BB962C8B-B14F-4D97-AF65-F5344CB8AC3E}">
        <p14:creationId xmlns:p14="http://schemas.microsoft.com/office/powerpoint/2010/main" val="1606351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111111"/>
                </a:solidFill>
                <a:effectLst/>
                <a:latin typeface="-apple-system"/>
              </a:rPr>
              <a:t>Common stock</a:t>
            </a:r>
          </a:p>
          <a:p>
            <a:pPr algn="l">
              <a:buFont typeface="Arial" panose="020B0604020202020204" pitchFamily="34" charset="0"/>
              <a:buChar char="•"/>
            </a:pPr>
            <a:r>
              <a:rPr lang="en-GB" b="0" i="0" dirty="0">
                <a:solidFill>
                  <a:srgbClr val="111111"/>
                </a:solidFill>
                <a:effectLst/>
                <a:latin typeface="-apple-system"/>
              </a:rPr>
              <a:t>Treasury bills</a:t>
            </a:r>
          </a:p>
          <a:p>
            <a:pPr algn="l">
              <a:buFont typeface="Arial" panose="020B0604020202020204" pitchFamily="34" charset="0"/>
              <a:buChar char="•"/>
            </a:pPr>
            <a:r>
              <a:rPr lang="en-GB" b="0" i="0" dirty="0">
                <a:solidFill>
                  <a:srgbClr val="111111"/>
                </a:solidFill>
                <a:effectLst/>
                <a:latin typeface="-apple-system"/>
              </a:rPr>
              <a:t>Money market instruments</a:t>
            </a:r>
          </a:p>
          <a:p>
            <a:pPr algn="l">
              <a:buFont typeface="Arial" panose="020B0604020202020204" pitchFamily="34" charset="0"/>
              <a:buChar char="•"/>
            </a:pPr>
            <a:r>
              <a:rPr lang="en-GB" b="0" i="0" dirty="0">
                <a:solidFill>
                  <a:srgbClr val="111111"/>
                </a:solidFill>
                <a:effectLst/>
                <a:latin typeface="-apple-system"/>
              </a:rPr>
              <a:t>Publicly traded stocks</a:t>
            </a:r>
          </a:p>
          <a:p>
            <a:pPr algn="l">
              <a:buFont typeface="Arial" panose="020B0604020202020204" pitchFamily="34" charset="0"/>
              <a:buChar char="•"/>
            </a:pPr>
            <a:r>
              <a:rPr lang="en-GB" b="0" i="0" dirty="0">
                <a:solidFill>
                  <a:srgbClr val="111111"/>
                </a:solidFill>
                <a:effectLst/>
                <a:latin typeface="-apple-system"/>
              </a:rPr>
              <a:t>Bonds</a:t>
            </a:r>
          </a:p>
          <a:p>
            <a:pPr algn="l">
              <a:buFont typeface="Arial" panose="020B0604020202020204" pitchFamily="34" charset="0"/>
              <a:buChar char="•"/>
            </a:pPr>
            <a:r>
              <a:rPr lang="en-GB" b="0" i="0" dirty="0">
                <a:solidFill>
                  <a:srgbClr val="111111"/>
                </a:solidFill>
                <a:effectLst/>
                <a:latin typeface="-apple-system"/>
              </a:rPr>
              <a:t>Certain government securities</a:t>
            </a:r>
          </a:p>
          <a:p>
            <a:endParaRPr lang="en-GB" dirty="0"/>
          </a:p>
        </p:txBody>
      </p:sp>
      <p:sp>
        <p:nvSpPr>
          <p:cNvPr id="4" name="Slide Number Placeholder 3"/>
          <p:cNvSpPr>
            <a:spLocks noGrp="1"/>
          </p:cNvSpPr>
          <p:nvPr>
            <p:ph type="sldNum" sz="quarter" idx="5"/>
          </p:nvPr>
        </p:nvSpPr>
        <p:spPr/>
        <p:txBody>
          <a:bodyPr/>
          <a:lstStyle/>
          <a:p>
            <a:fld id="{20BC888F-8587-4B6E-8C1B-7FC692353A7F}" type="slidenum">
              <a:rPr lang="en-GB" smtClean="0"/>
              <a:t>28</a:t>
            </a:fld>
            <a:endParaRPr lang="en-GB"/>
          </a:p>
        </p:txBody>
      </p:sp>
    </p:spTree>
    <p:extLst>
      <p:ext uri="{BB962C8B-B14F-4D97-AF65-F5344CB8AC3E}">
        <p14:creationId xmlns:p14="http://schemas.microsoft.com/office/powerpoint/2010/main" val="1796436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Earnings before interest and tax</a:t>
            </a:r>
          </a:p>
        </p:txBody>
      </p:sp>
      <p:sp>
        <p:nvSpPr>
          <p:cNvPr id="4" name="Slide Number Placeholder 3"/>
          <p:cNvSpPr>
            <a:spLocks noGrp="1"/>
          </p:cNvSpPr>
          <p:nvPr>
            <p:ph type="sldNum" sz="quarter" idx="5"/>
          </p:nvPr>
        </p:nvSpPr>
        <p:spPr/>
        <p:txBody>
          <a:bodyPr/>
          <a:lstStyle/>
          <a:p>
            <a:fld id="{20BC888F-8587-4B6E-8C1B-7FC692353A7F}" type="slidenum">
              <a:rPr lang="en-GB" smtClean="0"/>
              <a:t>38</a:t>
            </a:fld>
            <a:endParaRPr lang="en-GB"/>
          </a:p>
        </p:txBody>
      </p:sp>
    </p:spTree>
    <p:extLst>
      <p:ext uri="{BB962C8B-B14F-4D97-AF65-F5344CB8AC3E}">
        <p14:creationId xmlns:p14="http://schemas.microsoft.com/office/powerpoint/2010/main" val="3525081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Arial" charset="0"/>
                <a:ea typeface="+mn-ea"/>
                <a:cs typeface="Arial" charset="0"/>
              </a:rPr>
              <a:t>DEFINITION of 'Interest Coverage Ratio'</a:t>
            </a:r>
          </a:p>
          <a:p>
            <a:r>
              <a:rPr lang="en-GB" sz="1200" u="none" strike="noStrike" kern="1200" dirty="0">
                <a:solidFill>
                  <a:schemeClr val="tx1"/>
                </a:solidFill>
                <a:effectLst/>
                <a:latin typeface="Arial" charset="0"/>
                <a:ea typeface="+mn-ea"/>
                <a:cs typeface="Arial" charset="0"/>
              </a:rPr>
              <a:t>A </a:t>
            </a:r>
            <a:r>
              <a:rPr lang="en-GB" sz="1200" u="none" strike="noStrike" kern="1200" dirty="0">
                <a:solidFill>
                  <a:schemeClr val="tx1"/>
                </a:solidFill>
                <a:effectLst/>
                <a:latin typeface="Arial" charset="0"/>
                <a:ea typeface="+mn-ea"/>
                <a:cs typeface="Arial" charset="0"/>
                <a:hlinkClick r:id="rId3"/>
              </a:rPr>
              <a:t>debt ratio</a:t>
            </a:r>
            <a:r>
              <a:rPr lang="en-GB" sz="1200" u="none" strike="noStrike" kern="1200" dirty="0">
                <a:solidFill>
                  <a:schemeClr val="tx1"/>
                </a:solidFill>
                <a:effectLst/>
                <a:latin typeface="Arial" charset="0"/>
                <a:ea typeface="+mn-ea"/>
                <a:cs typeface="Arial" charset="0"/>
              </a:rPr>
              <a:t> and </a:t>
            </a:r>
            <a:r>
              <a:rPr lang="en-GB" sz="1200" u="none" strike="noStrike" kern="1200" dirty="0">
                <a:solidFill>
                  <a:schemeClr val="tx1"/>
                </a:solidFill>
                <a:effectLst/>
                <a:latin typeface="Arial" charset="0"/>
                <a:ea typeface="+mn-ea"/>
                <a:cs typeface="Arial" charset="0"/>
                <a:hlinkClick r:id="rId4"/>
              </a:rPr>
              <a:t>profitability ratio</a:t>
            </a:r>
            <a:r>
              <a:rPr lang="en-GB" sz="1200" u="none" strike="noStrike" kern="1200" dirty="0">
                <a:solidFill>
                  <a:schemeClr val="tx1"/>
                </a:solidFill>
                <a:effectLst/>
                <a:latin typeface="Arial" charset="0"/>
                <a:ea typeface="+mn-ea"/>
                <a:cs typeface="Arial" charset="0"/>
              </a:rPr>
              <a:t> used to determine how easily a company can pay </a:t>
            </a:r>
            <a:r>
              <a:rPr lang="en-GB" sz="1200" u="none" strike="noStrike" kern="1200" dirty="0">
                <a:solidFill>
                  <a:schemeClr val="tx1"/>
                </a:solidFill>
                <a:effectLst/>
                <a:latin typeface="Arial" charset="0"/>
                <a:ea typeface="+mn-ea"/>
                <a:cs typeface="Arial" charset="0"/>
                <a:hlinkClick r:id="rId5"/>
              </a:rPr>
              <a:t>interest</a:t>
            </a:r>
            <a:r>
              <a:rPr lang="en-GB" sz="1200" u="none" strike="noStrike" kern="1200" dirty="0">
                <a:solidFill>
                  <a:schemeClr val="tx1"/>
                </a:solidFill>
                <a:effectLst/>
                <a:latin typeface="Arial" charset="0"/>
                <a:ea typeface="+mn-ea"/>
                <a:cs typeface="Arial" charset="0"/>
              </a:rPr>
              <a:t> on outstanding </a:t>
            </a:r>
            <a:r>
              <a:rPr lang="en-GB" sz="1200" u="none" strike="noStrike" kern="1200" dirty="0">
                <a:solidFill>
                  <a:schemeClr val="tx1"/>
                </a:solidFill>
                <a:effectLst/>
                <a:latin typeface="Arial" charset="0"/>
                <a:ea typeface="+mn-ea"/>
                <a:cs typeface="Arial" charset="0"/>
                <a:hlinkClick r:id="rId6"/>
              </a:rPr>
              <a:t>debt</a:t>
            </a:r>
            <a:r>
              <a:rPr lang="en-GB" sz="1200" u="none" strike="noStrike" kern="1200" dirty="0">
                <a:solidFill>
                  <a:schemeClr val="tx1"/>
                </a:solidFill>
                <a:effectLst/>
                <a:latin typeface="Arial" charset="0"/>
                <a:ea typeface="+mn-ea"/>
                <a:cs typeface="Arial" charset="0"/>
              </a:rPr>
              <a:t>. The interest coverage ratio may be calculated by dividing a company's </a:t>
            </a:r>
            <a:r>
              <a:rPr lang="en-GB" sz="1200" u="none" strike="noStrike" kern="1200" dirty="0">
                <a:solidFill>
                  <a:schemeClr val="tx1"/>
                </a:solidFill>
                <a:effectLst/>
                <a:latin typeface="Arial" charset="0"/>
                <a:ea typeface="+mn-ea"/>
                <a:cs typeface="Arial" charset="0"/>
                <a:hlinkClick r:id="rId7"/>
              </a:rPr>
              <a:t>earnings before interest and taxes (EBIT)</a:t>
            </a:r>
            <a:r>
              <a:rPr lang="en-GB" sz="1200" u="none" strike="noStrike" kern="1200" dirty="0">
                <a:solidFill>
                  <a:schemeClr val="tx1"/>
                </a:solidFill>
                <a:effectLst/>
                <a:latin typeface="Arial" charset="0"/>
                <a:ea typeface="+mn-ea"/>
                <a:cs typeface="Arial" charset="0"/>
              </a:rPr>
              <a:t> during a given period by the amount a company must pay in interest on its debts during the same period.</a:t>
            </a:r>
          </a:p>
          <a:p>
            <a:br>
              <a:rPr lang="en-GB" sz="1200" u="none" strike="noStrike" kern="1200" dirty="0">
                <a:solidFill>
                  <a:schemeClr val="tx1"/>
                </a:solidFill>
                <a:effectLst/>
                <a:latin typeface="Arial" charset="0"/>
                <a:ea typeface="+mn-ea"/>
                <a:cs typeface="Arial" charset="0"/>
              </a:rPr>
            </a:br>
            <a:br>
              <a:rPr lang="en-GB" sz="1200" u="none" strike="noStrike" kern="1200" dirty="0">
                <a:solidFill>
                  <a:schemeClr val="tx1"/>
                </a:solidFill>
                <a:effectLst/>
                <a:latin typeface="Arial" charset="0"/>
                <a:ea typeface="+mn-ea"/>
                <a:cs typeface="Arial" charset="0"/>
              </a:rPr>
            </a:br>
            <a:r>
              <a:rPr lang="en-GB" sz="1200" b="1" u="none" strike="noStrike" kern="1200" dirty="0">
                <a:solidFill>
                  <a:schemeClr val="tx1"/>
                </a:solidFill>
                <a:effectLst/>
                <a:latin typeface="Arial" charset="0"/>
                <a:ea typeface="+mn-ea"/>
                <a:cs typeface="Arial" charset="0"/>
              </a:rPr>
              <a:t>DEFINITION of 'Earnings Per Share - EPS'</a:t>
            </a:r>
          </a:p>
          <a:p>
            <a:r>
              <a:rPr lang="en-GB" sz="1200" u="none" strike="noStrike" kern="1200" dirty="0">
                <a:solidFill>
                  <a:schemeClr val="tx1"/>
                </a:solidFill>
                <a:effectLst/>
                <a:latin typeface="Arial" charset="0"/>
                <a:ea typeface="+mn-ea"/>
                <a:cs typeface="Arial" charset="0"/>
              </a:rPr>
              <a:t>The portion of a company's profit allocated to each outstanding share of </a:t>
            </a:r>
            <a:r>
              <a:rPr lang="en-GB" sz="1200" u="none" strike="noStrike" kern="1200" dirty="0">
                <a:solidFill>
                  <a:schemeClr val="tx1"/>
                </a:solidFill>
                <a:effectLst/>
                <a:latin typeface="Arial" charset="0"/>
                <a:ea typeface="+mn-ea"/>
                <a:cs typeface="Arial" charset="0"/>
                <a:hlinkClick r:id="rId8"/>
              </a:rPr>
              <a:t>common stock</a:t>
            </a:r>
            <a:r>
              <a:rPr lang="en-GB" sz="1200" u="none" strike="noStrike" kern="1200" dirty="0">
                <a:solidFill>
                  <a:schemeClr val="tx1"/>
                </a:solidFill>
                <a:effectLst/>
                <a:latin typeface="Arial" charset="0"/>
                <a:ea typeface="+mn-ea"/>
                <a:cs typeface="Arial" charset="0"/>
              </a:rPr>
              <a:t>. </a:t>
            </a:r>
            <a:r>
              <a:rPr lang="en-GB" sz="1200" u="none" strike="noStrike" kern="1200" dirty="0">
                <a:solidFill>
                  <a:schemeClr val="tx1"/>
                </a:solidFill>
                <a:effectLst/>
                <a:latin typeface="Arial" charset="0"/>
                <a:ea typeface="+mn-ea"/>
                <a:cs typeface="Arial" charset="0"/>
                <a:hlinkClick r:id="rId9"/>
              </a:rPr>
              <a:t>Earnings</a:t>
            </a:r>
            <a:r>
              <a:rPr lang="en-GB" sz="1200" u="none" strike="noStrike" kern="1200" dirty="0">
                <a:solidFill>
                  <a:schemeClr val="tx1"/>
                </a:solidFill>
                <a:effectLst/>
                <a:latin typeface="Arial" charset="0"/>
                <a:ea typeface="+mn-ea"/>
                <a:cs typeface="Arial" charset="0"/>
              </a:rPr>
              <a:t> per share serves as an indicator of a company's profitability</a:t>
            </a:r>
          </a:p>
          <a:p>
            <a:br>
              <a:rPr lang="en-GB" sz="1200" u="none" strike="noStrike" kern="1200" dirty="0">
                <a:solidFill>
                  <a:schemeClr val="tx1"/>
                </a:solidFill>
                <a:effectLst/>
                <a:latin typeface="Arial" charset="0"/>
                <a:ea typeface="+mn-ea"/>
                <a:cs typeface="Arial" charset="0"/>
              </a:rPr>
            </a:br>
            <a:br>
              <a:rPr lang="en-GB" sz="1200" u="none" strike="noStrike" kern="1200" dirty="0">
                <a:solidFill>
                  <a:schemeClr val="tx1"/>
                </a:solidFill>
                <a:effectLst/>
                <a:latin typeface="Arial" charset="0"/>
                <a:ea typeface="+mn-ea"/>
                <a:cs typeface="Arial" charset="0"/>
              </a:rPr>
            </a:br>
            <a:r>
              <a:rPr lang="en-GB" sz="1200" b="1" u="none" strike="noStrike" kern="1200" dirty="0">
                <a:solidFill>
                  <a:schemeClr val="tx1"/>
                </a:solidFill>
                <a:effectLst/>
                <a:latin typeface="Arial" charset="0"/>
                <a:ea typeface="+mn-ea"/>
                <a:cs typeface="Arial" charset="0"/>
              </a:rPr>
              <a:t>DEFINITION of 'Price-Earnings Ratio - P/E Ratio'</a:t>
            </a:r>
          </a:p>
          <a:p>
            <a:r>
              <a:rPr lang="en-GB" sz="1200" u="none" strike="noStrike" kern="1200" dirty="0">
                <a:solidFill>
                  <a:schemeClr val="tx1"/>
                </a:solidFill>
                <a:effectLst/>
                <a:latin typeface="Arial" charset="0"/>
                <a:ea typeface="+mn-ea"/>
                <a:cs typeface="Arial" charset="0"/>
              </a:rPr>
              <a:t>The Price-to-Earnings Ratio or P/E ratio is a ratio for valuing a company that measures its current </a:t>
            </a:r>
            <a:r>
              <a:rPr lang="en-GB" sz="1200" u="none" strike="noStrike" kern="1200" dirty="0">
                <a:solidFill>
                  <a:schemeClr val="tx1"/>
                </a:solidFill>
                <a:effectLst/>
                <a:latin typeface="Arial" charset="0"/>
                <a:ea typeface="+mn-ea"/>
                <a:cs typeface="Arial" charset="0"/>
                <a:hlinkClick r:id="rId10"/>
              </a:rPr>
              <a:t>share</a:t>
            </a:r>
            <a:r>
              <a:rPr lang="en-GB" sz="1200" u="none" strike="noStrike" kern="1200" dirty="0">
                <a:solidFill>
                  <a:schemeClr val="tx1"/>
                </a:solidFill>
                <a:effectLst/>
                <a:latin typeface="Arial" charset="0"/>
                <a:ea typeface="+mn-ea"/>
                <a:cs typeface="Arial" charset="0"/>
              </a:rPr>
              <a:t> price relative to its </a:t>
            </a:r>
            <a:r>
              <a:rPr lang="en-GB" sz="1200" u="none" strike="noStrike" kern="1200" dirty="0">
                <a:solidFill>
                  <a:schemeClr val="tx1"/>
                </a:solidFill>
                <a:effectLst/>
                <a:latin typeface="Arial" charset="0"/>
                <a:ea typeface="+mn-ea"/>
                <a:cs typeface="Arial" charset="0"/>
                <a:hlinkClick r:id="rId11"/>
              </a:rPr>
              <a:t>per-share earnings</a:t>
            </a:r>
            <a:r>
              <a:rPr lang="en-GB" sz="1200" u="none" strike="noStrike" kern="1200" dirty="0">
                <a:solidFill>
                  <a:schemeClr val="tx1"/>
                </a:solidFill>
                <a:effectLst/>
                <a:latin typeface="Arial" charset="0"/>
                <a:ea typeface="+mn-ea"/>
                <a:cs typeface="Arial" charset="0"/>
              </a:rPr>
              <a:t>.</a:t>
            </a:r>
          </a:p>
          <a:p>
            <a:r>
              <a:rPr lang="en-GB" sz="1200" u="none" strike="noStrike" kern="1200" dirty="0">
                <a:solidFill>
                  <a:schemeClr val="tx1"/>
                </a:solidFill>
                <a:effectLst/>
                <a:latin typeface="Arial" charset="0"/>
                <a:ea typeface="+mn-ea"/>
                <a:cs typeface="Arial" charset="0"/>
              </a:rPr>
              <a:t>The price-earnings ratio can be calculated as:</a:t>
            </a:r>
          </a:p>
          <a:p>
            <a:r>
              <a:rPr lang="en-GB" sz="1200" b="1" u="none" strike="noStrike" kern="1200" dirty="0">
                <a:solidFill>
                  <a:schemeClr val="tx1"/>
                </a:solidFill>
                <a:effectLst/>
                <a:latin typeface="Arial" charset="0"/>
                <a:ea typeface="+mn-ea"/>
                <a:cs typeface="Arial" charset="0"/>
              </a:rPr>
              <a:t>Market Value per Share / Earnings per Share</a:t>
            </a:r>
            <a:endParaRPr lang="en-GB" sz="1200" u="none" strike="noStrike" kern="1200" dirty="0">
              <a:solidFill>
                <a:schemeClr val="tx1"/>
              </a:solidFill>
              <a:effectLst/>
              <a:latin typeface="Arial" charset="0"/>
              <a:ea typeface="+mn-ea"/>
              <a:cs typeface="Arial" charset="0"/>
            </a:endParaRPr>
          </a:p>
          <a:p>
            <a:r>
              <a:rPr lang="en-GB" sz="1200" u="none" strike="noStrike" kern="1200" dirty="0">
                <a:solidFill>
                  <a:schemeClr val="tx1"/>
                </a:solidFill>
                <a:effectLst/>
                <a:latin typeface="Arial" charset="0"/>
                <a:ea typeface="+mn-ea"/>
                <a:cs typeface="Arial" charset="0"/>
              </a:rPr>
              <a:t>For example, suppose that a company is currently trading at $43 a share and its </a:t>
            </a:r>
            <a:r>
              <a:rPr lang="en-GB" sz="1200" u="none" strike="noStrike" kern="1200" dirty="0">
                <a:solidFill>
                  <a:schemeClr val="tx1"/>
                </a:solidFill>
                <a:effectLst/>
                <a:latin typeface="Arial" charset="0"/>
                <a:ea typeface="+mn-ea"/>
                <a:cs typeface="Arial" charset="0"/>
                <a:hlinkClick r:id="rId9"/>
              </a:rPr>
              <a:t>earnings</a:t>
            </a:r>
            <a:r>
              <a:rPr lang="en-GB" sz="1200" u="none" strike="noStrike" kern="1200" dirty="0">
                <a:solidFill>
                  <a:schemeClr val="tx1"/>
                </a:solidFill>
                <a:effectLst/>
                <a:latin typeface="Arial" charset="0"/>
                <a:ea typeface="+mn-ea"/>
                <a:cs typeface="Arial" charset="0"/>
              </a:rPr>
              <a:t> over the last 12 months were $1.95 per share. The P/E ratio for the stock could then be calculated as 43/1.95, or 22.05.</a:t>
            </a:r>
          </a:p>
          <a:p>
            <a:pPr>
              <a:lnSpc>
                <a:spcPct val="115000"/>
              </a:lnSpc>
              <a:spcAft>
                <a:spcPts val="1000"/>
              </a:spcAft>
            </a:pPr>
            <a:br>
              <a:rPr lang="en-GB" sz="1200" u="none" strike="noStrike" kern="1200" dirty="0">
                <a:solidFill>
                  <a:schemeClr val="tx1"/>
                </a:solidFill>
                <a:effectLst/>
                <a:latin typeface="Arial" charset="0"/>
                <a:ea typeface="+mn-ea"/>
                <a:cs typeface="Arial" charset="0"/>
              </a:rPr>
            </a:br>
            <a:br>
              <a:rPr lang="en-GB" sz="1200" u="none" strike="noStrike" kern="1200" dirty="0">
                <a:solidFill>
                  <a:schemeClr val="tx1"/>
                </a:solidFill>
                <a:effectLst/>
                <a:latin typeface="Arial" charset="0"/>
                <a:ea typeface="+mn-ea"/>
                <a:cs typeface="Arial" charset="0"/>
              </a:rPr>
            </a:br>
            <a:r>
              <a:rPr lang="en-GB"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Companies can finance their operations either through investments from shareholders (equity) or by taking on debt.  Understanding the proportion that is financed by debt as opposed to shareholders equity is the debt to equity ratio, and a key indicator of the financial position of the company.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If a company has more debts than equity (sometime referred to as high gearing), it generally means that it has been aggressive in financing its growth with debt.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20BC888F-8587-4B6E-8C1B-7FC692353A7F}" type="slidenum">
              <a:rPr lang="en-GB" smtClean="0"/>
              <a:t>39</a:t>
            </a:fld>
            <a:endParaRPr lang="en-GB"/>
          </a:p>
        </p:txBody>
      </p:sp>
    </p:spTree>
    <p:extLst>
      <p:ext uri="{BB962C8B-B14F-4D97-AF65-F5344CB8AC3E}">
        <p14:creationId xmlns:p14="http://schemas.microsoft.com/office/powerpoint/2010/main" val="3647764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effectLst/>
              </a:rPr>
              <a:t>Dividend cover</a:t>
            </a:r>
            <a:r>
              <a:rPr lang="en-GB" dirty="0">
                <a:effectLst/>
              </a:rPr>
              <a:t> is the ratio of company's net income over the </a:t>
            </a:r>
            <a:r>
              <a:rPr lang="en-GB" b="1" i="1" dirty="0">
                <a:effectLst/>
              </a:rPr>
              <a:t>dividend</a:t>
            </a:r>
            <a:r>
              <a:rPr lang="en-GB" dirty="0">
                <a:effectLst/>
              </a:rPr>
              <a:t> paid to shareholders, calculated as earnings per share divided by the </a:t>
            </a:r>
            <a:r>
              <a:rPr lang="en-GB" b="1" i="1" dirty="0">
                <a:effectLst/>
              </a:rPr>
              <a:t>dividend</a:t>
            </a:r>
            <a:r>
              <a:rPr lang="en-GB" dirty="0">
                <a:effectLst/>
              </a:rPr>
              <a:t> per share. It helps indicate how sustainable a </a:t>
            </a:r>
            <a:r>
              <a:rPr lang="en-GB" b="1" i="1" dirty="0">
                <a:effectLst/>
              </a:rPr>
              <a:t>dividend</a:t>
            </a:r>
            <a:r>
              <a:rPr lang="en-GB" dirty="0">
                <a:effectLst/>
              </a:rPr>
              <a:t> is. </a:t>
            </a:r>
            <a:r>
              <a:rPr lang="en-GB" b="1" i="1" dirty="0">
                <a:effectLst/>
              </a:rPr>
              <a:t>Dividend Cover</a:t>
            </a:r>
            <a:r>
              <a:rPr lang="en-GB" dirty="0">
                <a:effectLst/>
              </a:rPr>
              <a:t> of less than 1.5 may indicate a danger of a </a:t>
            </a:r>
            <a:r>
              <a:rPr lang="en-GB" b="1" i="1" dirty="0">
                <a:effectLst/>
              </a:rPr>
              <a:t>dividend</a:t>
            </a:r>
            <a:r>
              <a:rPr lang="en-GB" dirty="0">
                <a:effectLst/>
              </a:rPr>
              <a:t> cut while more than 2 is viewed as healthy.</a:t>
            </a:r>
          </a:p>
          <a:p>
            <a:endParaRPr lang="en-US" dirty="0">
              <a:effectLst/>
            </a:endParaRPr>
          </a:p>
          <a:p>
            <a:r>
              <a:rPr lang="en-GB" sz="1200" b="1" u="none" strike="noStrike" kern="1200" dirty="0">
                <a:solidFill>
                  <a:schemeClr val="tx1"/>
                </a:solidFill>
                <a:effectLst/>
                <a:latin typeface="Arial" charset="0"/>
                <a:ea typeface="+mn-ea"/>
                <a:cs typeface="Arial" charset="0"/>
              </a:rPr>
              <a:t>DEFINITION of 'Dividend Yield'</a:t>
            </a:r>
          </a:p>
          <a:p>
            <a:r>
              <a:rPr lang="en-GB" sz="1200" u="none" strike="noStrike" kern="1200" dirty="0">
                <a:solidFill>
                  <a:schemeClr val="tx1"/>
                </a:solidFill>
                <a:effectLst/>
                <a:latin typeface="Arial" charset="0"/>
                <a:ea typeface="+mn-ea"/>
                <a:cs typeface="Arial" charset="0"/>
              </a:rPr>
              <a:t>A financial ratio that indicates how much a company pays out in </a:t>
            </a:r>
            <a:r>
              <a:rPr lang="en-GB" sz="1200" u="none" strike="noStrike" kern="1200" dirty="0">
                <a:solidFill>
                  <a:schemeClr val="tx1"/>
                </a:solidFill>
                <a:effectLst/>
                <a:latin typeface="Arial" charset="0"/>
                <a:ea typeface="+mn-ea"/>
                <a:cs typeface="Arial" charset="0"/>
                <a:hlinkClick r:id="rId3"/>
              </a:rPr>
              <a:t>dividends</a:t>
            </a:r>
            <a:r>
              <a:rPr lang="en-GB" sz="1200" u="none" strike="noStrike" kern="1200" dirty="0">
                <a:solidFill>
                  <a:schemeClr val="tx1"/>
                </a:solidFill>
                <a:effectLst/>
                <a:latin typeface="Arial" charset="0"/>
                <a:ea typeface="+mn-ea"/>
                <a:cs typeface="Arial" charset="0"/>
              </a:rPr>
              <a:t> each year relative to its </a:t>
            </a:r>
            <a:r>
              <a:rPr lang="en-GB" sz="1200" u="none" strike="noStrike" kern="1200" dirty="0">
                <a:solidFill>
                  <a:schemeClr val="tx1"/>
                </a:solidFill>
                <a:effectLst/>
                <a:latin typeface="Arial" charset="0"/>
                <a:ea typeface="+mn-ea"/>
                <a:cs typeface="Arial" charset="0"/>
                <a:hlinkClick r:id="rId4"/>
              </a:rPr>
              <a:t>share</a:t>
            </a:r>
            <a:r>
              <a:rPr lang="en-GB" sz="1200" u="none" strike="noStrike" kern="1200" dirty="0">
                <a:solidFill>
                  <a:schemeClr val="tx1"/>
                </a:solidFill>
                <a:effectLst/>
                <a:latin typeface="Arial" charset="0"/>
                <a:ea typeface="+mn-ea"/>
                <a:cs typeface="Arial" charset="0"/>
              </a:rPr>
              <a:t> price. Dividend yield is represented as a percentage and can be calculated by dividing the dollar value of dividends paid in a given year per share of stock held by the dollar value of one share of stock.</a:t>
            </a:r>
          </a:p>
          <a:p>
            <a:br>
              <a:rPr lang="en-GB" sz="1200" u="none" strike="noStrike" kern="1200" dirty="0">
                <a:solidFill>
                  <a:schemeClr val="tx1"/>
                </a:solidFill>
                <a:effectLst/>
                <a:latin typeface="Arial" charset="0"/>
                <a:ea typeface="+mn-ea"/>
                <a:cs typeface="Arial" charset="0"/>
              </a:rPr>
            </a:br>
            <a:endParaRPr lang="en-GB" dirty="0"/>
          </a:p>
        </p:txBody>
      </p:sp>
      <p:sp>
        <p:nvSpPr>
          <p:cNvPr id="4" name="Slide Number Placeholder 3"/>
          <p:cNvSpPr>
            <a:spLocks noGrp="1"/>
          </p:cNvSpPr>
          <p:nvPr>
            <p:ph type="sldNum" sz="quarter" idx="5"/>
          </p:nvPr>
        </p:nvSpPr>
        <p:spPr/>
        <p:txBody>
          <a:bodyPr/>
          <a:lstStyle/>
          <a:p>
            <a:fld id="{20BC888F-8587-4B6E-8C1B-7FC692353A7F}" type="slidenum">
              <a:rPr lang="en-GB" smtClean="0"/>
              <a:t>40</a:t>
            </a:fld>
            <a:endParaRPr lang="en-GB"/>
          </a:p>
        </p:txBody>
      </p:sp>
    </p:spTree>
    <p:extLst>
      <p:ext uri="{BB962C8B-B14F-4D97-AF65-F5344CB8AC3E}">
        <p14:creationId xmlns:p14="http://schemas.microsoft.com/office/powerpoint/2010/main" val="580658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p:spPr>
        <p:txBody>
          <a:bodyPr/>
          <a:lstStyle/>
          <a:p>
            <a:pPr eaLnBrk="1" hangingPunct="1"/>
            <a:endParaRPr lang="en-US"/>
          </a:p>
        </p:txBody>
      </p:sp>
      <p:sp>
        <p:nvSpPr>
          <p:cNvPr id="15364" name="Slide Number Placeholder 3"/>
          <p:cNvSpPr>
            <a:spLocks noGrp="1"/>
          </p:cNvSpPr>
          <p:nvPr>
            <p:ph type="sldNum" sz="quarter" idx="5"/>
          </p:nvPr>
        </p:nvSpPr>
        <p:spPr>
          <a:noFill/>
        </p:spPr>
        <p:txBody>
          <a:bodyPr/>
          <a:lstStyle/>
          <a:p>
            <a:fld id="{46B2ACF3-9EDC-458A-8AFD-F067322C64DB}" type="slidenum">
              <a:rPr lang="en-GB"/>
              <a:pPr/>
              <a:t>52</a:t>
            </a:fld>
            <a:endParaRPr lang="en-GB"/>
          </a:p>
        </p:txBody>
      </p:sp>
    </p:spTree>
    <p:extLst>
      <p:ext uri="{BB962C8B-B14F-4D97-AF65-F5344CB8AC3E}">
        <p14:creationId xmlns:p14="http://schemas.microsoft.com/office/powerpoint/2010/main" val="3914718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650C59-32C6-4564-93F4-5EA38B6D4504}" type="slidenum">
              <a:rPr lang="en-GB" smtClean="0"/>
              <a:pPr/>
              <a:t>55</a:t>
            </a:fld>
            <a:endParaRPr lang="en-GB"/>
          </a:p>
        </p:txBody>
      </p:sp>
    </p:spTree>
    <p:extLst>
      <p:ext uri="{BB962C8B-B14F-4D97-AF65-F5344CB8AC3E}">
        <p14:creationId xmlns:p14="http://schemas.microsoft.com/office/powerpoint/2010/main" val="1688540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Multivariate analysis (MVA) is a statistical technique that examines the relationships between multiple variables in a dataset.  It is used to identify patterns and correlation and can help understand how different factors affect each other.  MVA is especially useful when working with correlated variables. </a:t>
            </a:r>
          </a:p>
        </p:txBody>
      </p:sp>
      <p:sp>
        <p:nvSpPr>
          <p:cNvPr id="4" name="Slide Number Placeholder 3"/>
          <p:cNvSpPr>
            <a:spLocks noGrp="1"/>
          </p:cNvSpPr>
          <p:nvPr>
            <p:ph type="sldNum" sz="quarter" idx="10"/>
          </p:nvPr>
        </p:nvSpPr>
        <p:spPr/>
        <p:txBody>
          <a:bodyPr/>
          <a:lstStyle/>
          <a:p>
            <a:fld id="{A8650C59-32C6-4564-93F4-5EA38B6D4504}" type="slidenum">
              <a:rPr lang="en-GB" smtClean="0"/>
              <a:pPr/>
              <a:t>56</a:t>
            </a:fld>
            <a:endParaRPr lang="en-GB"/>
          </a:p>
        </p:txBody>
      </p:sp>
    </p:spTree>
    <p:extLst>
      <p:ext uri="{BB962C8B-B14F-4D97-AF65-F5344CB8AC3E}">
        <p14:creationId xmlns:p14="http://schemas.microsoft.com/office/powerpoint/2010/main" val="35856262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650C59-32C6-4564-93F4-5EA38B6D4504}" type="slidenum">
              <a:rPr lang="en-GB" smtClean="0"/>
              <a:pPr/>
              <a:t>58</a:t>
            </a:fld>
            <a:endParaRPr lang="en-GB"/>
          </a:p>
        </p:txBody>
      </p:sp>
    </p:spTree>
    <p:extLst>
      <p:ext uri="{BB962C8B-B14F-4D97-AF65-F5344CB8AC3E}">
        <p14:creationId xmlns:p14="http://schemas.microsoft.com/office/powerpoint/2010/main" val="4064381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B22E46A-5C75-4770-BF40-7E80A1A18241}" type="datetimeFigureOut">
              <a:rPr lang="en-GB" smtClean="0"/>
              <a:t>18/11/2024</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74573C9-E88F-4B78-AD7A-645A318C524E}" type="slidenum">
              <a:rPr lang="en-GB" smtClean="0"/>
              <a:t>‹#›</a:t>
            </a:fld>
            <a:endParaRPr lang="en-GB"/>
          </a:p>
        </p:txBody>
      </p:sp>
    </p:spTree>
    <p:extLst>
      <p:ext uri="{BB962C8B-B14F-4D97-AF65-F5344CB8AC3E}">
        <p14:creationId xmlns:p14="http://schemas.microsoft.com/office/powerpoint/2010/main" val="159329447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2E46A-5C75-4770-BF40-7E80A1A18241}" type="datetimeFigureOut">
              <a:rPr lang="en-GB" smtClean="0"/>
              <a:t>18/11/2024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3064398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B22E46A-5C75-4770-BF40-7E80A1A18241}" type="datetimeFigureOut">
              <a:rPr lang="en-GB" smtClean="0"/>
              <a:t>18/11/2024</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289872633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22E46A-5C75-4770-BF40-7E80A1A18241}" type="datetimeFigureOut">
              <a:rPr lang="en-GB" smtClean="0"/>
              <a:t>18/11/2024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679835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22E46A-5C75-4770-BF40-7E80A1A18241}" type="datetimeFigureOut">
              <a:rPr lang="en-GB" smtClean="0"/>
              <a:t>18/11/2024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318200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22E46A-5C75-4770-BF40-7E80A1A18241}" type="datetimeFigureOut">
              <a:rPr lang="en-GB" smtClean="0"/>
              <a:t>18/11/2024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1881799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2E46A-5C75-4770-BF40-7E80A1A18241}" type="datetimeFigureOut">
              <a:rPr lang="en-GB" smtClean="0"/>
              <a:t>18/11/2024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1682435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B22E46A-5C75-4770-BF40-7E80A1A18241}" type="datetimeFigureOut">
              <a:rPr lang="en-GB" smtClean="0"/>
              <a:t>18/11/2024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74573C9-E88F-4B78-AD7A-645A318C524E}"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2584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B22E46A-5C75-4770-BF40-7E80A1A18241}" type="datetimeFigureOut">
              <a:rPr lang="en-GB" smtClean="0"/>
              <a:t>18/11/2024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74573C9-E88F-4B78-AD7A-645A318C524E}"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810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2E46A-5C75-4770-BF40-7E80A1A18241}"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188345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22E46A-5C75-4770-BF40-7E80A1A18241}"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4573C9-E88F-4B78-AD7A-645A318C524E}" type="slidenum">
              <a:rPr lang="en-GB" smtClean="0"/>
              <a:t>‹#›</a:t>
            </a:fld>
            <a:endParaRPr lang="en-GB"/>
          </a:p>
        </p:txBody>
      </p:sp>
    </p:spTree>
    <p:extLst>
      <p:ext uri="{BB962C8B-B14F-4D97-AF65-F5344CB8AC3E}">
        <p14:creationId xmlns:p14="http://schemas.microsoft.com/office/powerpoint/2010/main" val="3852688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B22E46A-5C75-4770-BF40-7E80A1A18241}" type="datetimeFigureOut">
              <a:rPr lang="en-GB" smtClean="0"/>
              <a:t>18/11/2024</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74573C9-E88F-4B78-AD7A-645A318C524E}" type="slidenum">
              <a:rPr lang="en-GB" smtClean="0"/>
              <a:t>‹#›</a:t>
            </a:fld>
            <a:endParaRPr lang="en-GB"/>
          </a:p>
        </p:txBody>
      </p:sp>
    </p:spTree>
    <p:extLst>
      <p:ext uri="{BB962C8B-B14F-4D97-AF65-F5344CB8AC3E}">
        <p14:creationId xmlns:p14="http://schemas.microsoft.com/office/powerpoint/2010/main" val="27709094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hyperlink" Target="http://tutor2u.net/business/presentations/accounts/profitabilityratios/default.html"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tutor2u.net/business/presentations/accounts/gearing/default.html" TargetMode="External"/><Relationship Id="rId5" Type="http://schemas.openxmlformats.org/officeDocument/2006/relationships/hyperlink" Target="http://tutor2u.net/business/presentations/accounts/liquidityratios/default.html" TargetMode="External"/><Relationship Id="rId4" Type="http://schemas.openxmlformats.org/officeDocument/2006/relationships/hyperlink" Target="http://tutor2u.net/business/presentations/accounts/efficiencyratios/defaul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CDE69-ED30-66EC-0A92-BE9433D7817B}"/>
              </a:ext>
            </a:extLst>
          </p:cNvPr>
          <p:cNvSpPr>
            <a:spLocks noGrp="1"/>
          </p:cNvSpPr>
          <p:nvPr>
            <p:ph type="ctrTitle"/>
          </p:nvPr>
        </p:nvSpPr>
        <p:spPr/>
        <p:txBody>
          <a:bodyPr/>
          <a:lstStyle/>
          <a:p>
            <a:r>
              <a:rPr lang="en-GB" dirty="0"/>
              <a:t>Financial Statement Analysis</a:t>
            </a:r>
          </a:p>
        </p:txBody>
      </p:sp>
      <p:sp>
        <p:nvSpPr>
          <p:cNvPr id="3" name="Subtitle 2">
            <a:extLst>
              <a:ext uri="{FF2B5EF4-FFF2-40B4-BE49-F238E27FC236}">
                <a16:creationId xmlns:a16="http://schemas.microsoft.com/office/drawing/2014/main" id="{B0B3BEA0-D6E8-392D-95BF-08D7154E691C}"/>
              </a:ext>
            </a:extLst>
          </p:cNvPr>
          <p:cNvSpPr>
            <a:spLocks noGrp="1"/>
          </p:cNvSpPr>
          <p:nvPr>
            <p:ph type="subTitle" idx="1"/>
          </p:nvPr>
        </p:nvSpPr>
        <p:spPr/>
        <p:txBody>
          <a:bodyPr/>
          <a:lstStyle/>
          <a:p>
            <a:r>
              <a:rPr lang="en-GB" dirty="0"/>
              <a:t>Financial Ratios</a:t>
            </a:r>
          </a:p>
        </p:txBody>
      </p:sp>
    </p:spTree>
    <p:extLst>
      <p:ext uri="{BB962C8B-B14F-4D97-AF65-F5344CB8AC3E}">
        <p14:creationId xmlns:p14="http://schemas.microsoft.com/office/powerpoint/2010/main" val="2343302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0115BDC-6880-C369-4B9B-D816B6C49103}"/>
              </a:ext>
            </a:extLst>
          </p:cNvPr>
          <p:cNvSpPr>
            <a:spLocks noGrp="1"/>
          </p:cNvSpPr>
          <p:nvPr>
            <p:ph type="title"/>
          </p:nvPr>
        </p:nvSpPr>
        <p:spPr>
          <a:xfrm>
            <a:off x="3844616" y="881211"/>
            <a:ext cx="7417925" cy="1034676"/>
          </a:xfrm>
        </p:spPr>
        <p:txBody>
          <a:bodyPr>
            <a:normAutofit fontScale="90000"/>
          </a:bodyPr>
          <a:lstStyle/>
          <a:p>
            <a:r>
              <a:rPr lang="en-GB" dirty="0">
                <a:solidFill>
                  <a:schemeClr val="tx1">
                    <a:lumMod val="75000"/>
                    <a:lumOff val="25000"/>
                  </a:schemeClr>
                </a:solidFill>
              </a:rPr>
              <a:t>Previously we have looked at…</a:t>
            </a:r>
          </a:p>
        </p:txBody>
      </p:sp>
      <p:sp>
        <p:nvSpPr>
          <p:cNvPr id="3" name="Content Placeholder 2">
            <a:extLst>
              <a:ext uri="{FF2B5EF4-FFF2-40B4-BE49-F238E27FC236}">
                <a16:creationId xmlns:a16="http://schemas.microsoft.com/office/drawing/2014/main" id="{C45B60B6-E30D-BA90-78FD-BF24552372F1}"/>
              </a:ext>
            </a:extLst>
          </p:cNvPr>
          <p:cNvSpPr>
            <a:spLocks noGrp="1"/>
          </p:cNvSpPr>
          <p:nvPr>
            <p:ph idx="1"/>
          </p:nvPr>
        </p:nvSpPr>
        <p:spPr>
          <a:xfrm>
            <a:off x="3844616" y="2278742"/>
            <a:ext cx="7245103" cy="3831772"/>
          </a:xfrm>
        </p:spPr>
        <p:txBody>
          <a:bodyPr>
            <a:normAutofit/>
          </a:bodyPr>
          <a:lstStyle/>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Income Statement/P&amp;L</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Balance Sheet</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Cash Flow Statement</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Profit vs Cash</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Working Capital</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Working Capital Cycle</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Introduced Liquidity Ratios</a:t>
            </a:r>
          </a:p>
          <a:p>
            <a:pPr>
              <a:lnSpc>
                <a:spcPct val="90000"/>
              </a:lnSpc>
            </a:pPr>
            <a:r>
              <a:rPr lang="en-GB" dirty="0">
                <a:solidFill>
                  <a:schemeClr val="tx1">
                    <a:lumMod val="75000"/>
                    <a:lumOff val="25000"/>
                  </a:schemeClr>
                </a:solidFill>
                <a:latin typeface="Arial" panose="020B0604020202020204" pitchFamily="34" charset="0"/>
                <a:cs typeface="Arial" panose="020B0604020202020204" pitchFamily="34" charset="0"/>
              </a:rPr>
              <a:t>Working Capital Management</a:t>
            </a:r>
          </a:p>
          <a:p>
            <a:pPr lvl="1">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Debtor Control</a:t>
            </a:r>
          </a:p>
          <a:p>
            <a:pPr lvl="1">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Creditor Control</a:t>
            </a:r>
          </a:p>
          <a:p>
            <a:pPr lvl="1">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Stock Control</a:t>
            </a:r>
          </a:p>
          <a:p>
            <a:pPr marL="274320" lvl="1" indent="0">
              <a:lnSpc>
                <a:spcPct val="90000"/>
              </a:lnSpc>
              <a:buNone/>
            </a:pPr>
            <a:endParaRPr lang="en-GB" sz="1400" dirty="0">
              <a:solidFill>
                <a:schemeClr val="tx1">
                  <a:lumMod val="75000"/>
                  <a:lumOff val="25000"/>
                </a:schemeClr>
              </a:solidFill>
            </a:endParaRPr>
          </a:p>
          <a:p>
            <a:pPr>
              <a:lnSpc>
                <a:spcPct val="90000"/>
              </a:lnSpc>
            </a:pPr>
            <a:endParaRPr lang="en-GB" sz="1400" dirty="0">
              <a:solidFill>
                <a:schemeClr val="tx1">
                  <a:lumMod val="75000"/>
                  <a:lumOff val="25000"/>
                </a:schemeClr>
              </a:solidFill>
            </a:endParaRPr>
          </a:p>
        </p:txBody>
      </p:sp>
    </p:spTree>
    <p:extLst>
      <p:ext uri="{BB962C8B-B14F-4D97-AF65-F5344CB8AC3E}">
        <p14:creationId xmlns:p14="http://schemas.microsoft.com/office/powerpoint/2010/main" val="1454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79CAFA2-32A2-FA25-D015-97143B23A5A4}"/>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Today we will look at…</a:t>
            </a:r>
          </a:p>
        </p:txBody>
      </p:sp>
      <p:sp>
        <p:nvSpPr>
          <p:cNvPr id="3" name="Content Placeholder 2">
            <a:extLst>
              <a:ext uri="{FF2B5EF4-FFF2-40B4-BE49-F238E27FC236}">
                <a16:creationId xmlns:a16="http://schemas.microsoft.com/office/drawing/2014/main" id="{78E51F04-8C58-514A-C043-B56DB2342445}"/>
              </a:ext>
            </a:extLst>
          </p:cNvPr>
          <p:cNvSpPr>
            <a:spLocks noGrp="1"/>
          </p:cNvSpPr>
          <p:nvPr>
            <p:ph idx="1"/>
          </p:nvPr>
        </p:nvSpPr>
        <p:spPr>
          <a:xfrm>
            <a:off x="3844616" y="2626840"/>
            <a:ext cx="7245103" cy="3131777"/>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Analysis of the Financial Statements</a:t>
            </a:r>
          </a:p>
          <a:p>
            <a:r>
              <a:rPr lang="en-GB" sz="2000" dirty="0">
                <a:solidFill>
                  <a:schemeClr val="tx1">
                    <a:lumMod val="75000"/>
                    <a:lumOff val="25000"/>
                  </a:schemeClr>
                </a:solidFill>
                <a:latin typeface="Arial" panose="020B0604020202020204" pitchFamily="34" charset="0"/>
                <a:cs typeface="Arial" panose="020B0604020202020204" pitchFamily="34" charset="0"/>
              </a:rPr>
              <a:t>Ratios</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783153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09785C1B-4A96-A388-64C0-7F35E0D9A948}"/>
              </a:ext>
            </a:extLst>
          </p:cNvPr>
          <p:cNvSpPr>
            <a:spLocks noGrp="1"/>
          </p:cNvSpPr>
          <p:nvPr>
            <p:ph type="title"/>
          </p:nvPr>
        </p:nvSpPr>
        <p:spPr>
          <a:xfrm>
            <a:off x="573409" y="559477"/>
            <a:ext cx="3765200" cy="5709931"/>
          </a:xfrm>
        </p:spPr>
        <p:txBody>
          <a:bodyPr>
            <a:normAutofit/>
          </a:bodyPr>
          <a:lstStyle/>
          <a:p>
            <a:pPr algn="ctr"/>
            <a:r>
              <a:rPr lang="en-GB" dirty="0"/>
              <a:t>Financial Statement Analysis</a:t>
            </a:r>
          </a:p>
        </p:txBody>
      </p:sp>
      <p:graphicFrame>
        <p:nvGraphicFramePr>
          <p:cNvPr id="5" name="Content Placeholder 2">
            <a:extLst>
              <a:ext uri="{FF2B5EF4-FFF2-40B4-BE49-F238E27FC236}">
                <a16:creationId xmlns:a16="http://schemas.microsoft.com/office/drawing/2014/main" id="{E6580F5A-3B66-86BA-A844-3C6DDB2C0DA1}"/>
              </a:ext>
            </a:extLst>
          </p:cNvPr>
          <p:cNvGraphicFramePr>
            <a:graphicFrameLocks noGrp="1"/>
          </p:cNvGraphicFramePr>
          <p:nvPr>
            <p:ph idx="1"/>
            <p:extLst>
              <p:ext uri="{D42A27DB-BD31-4B8C-83A1-F6EECF244321}">
                <p14:modId xmlns:p14="http://schemas.microsoft.com/office/powerpoint/2010/main" val="59554764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869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2086164-012B-5119-4FBF-762F303C65FC}"/>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Types of Financial Statement Analysis</a:t>
            </a:r>
            <a:endParaRPr lang="en-GB">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9EB642F9-281E-134E-46A4-D78B3D47ED33}"/>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There are a number of financial statement analysis techniques depending on the information you need including:</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lvl="1"/>
            <a:r>
              <a:rPr lang="en-GB" dirty="0">
                <a:solidFill>
                  <a:schemeClr val="tx1">
                    <a:lumMod val="75000"/>
                    <a:lumOff val="25000"/>
                  </a:schemeClr>
                </a:solidFill>
                <a:latin typeface="Arial" panose="020B0604020202020204" pitchFamily="34" charset="0"/>
                <a:cs typeface="Arial" panose="020B0604020202020204" pitchFamily="34" charset="0"/>
              </a:rPr>
              <a:t>Comparative Statements - shows the financial results for several prior accounting periods.  </a:t>
            </a:r>
          </a:p>
          <a:p>
            <a:pPr lvl="1"/>
            <a:endParaRPr lang="en-GB" dirty="0">
              <a:solidFill>
                <a:schemeClr val="tx1">
                  <a:lumMod val="75000"/>
                  <a:lumOff val="25000"/>
                </a:schemeClr>
              </a:solidFill>
              <a:latin typeface="Arial" panose="020B0604020202020204" pitchFamily="34" charset="0"/>
              <a:cs typeface="Arial" panose="020B0604020202020204" pitchFamily="34" charset="0"/>
            </a:endParaRPr>
          </a:p>
          <a:p>
            <a:pPr lvl="1"/>
            <a:r>
              <a:rPr lang="en-GB" dirty="0">
                <a:solidFill>
                  <a:schemeClr val="tx1">
                    <a:lumMod val="75000"/>
                    <a:lumOff val="25000"/>
                  </a:schemeClr>
                </a:solidFill>
                <a:latin typeface="Arial" panose="020B0604020202020204" pitchFamily="34" charset="0"/>
                <a:cs typeface="Arial" panose="020B0604020202020204" pitchFamily="34" charset="0"/>
              </a:rPr>
              <a:t>Common Size Statements - helps to analyse and compare a company's performance over several periods.</a:t>
            </a:r>
          </a:p>
          <a:p>
            <a:pPr lvl="1"/>
            <a:endParaRPr lang="en-GB" dirty="0">
              <a:solidFill>
                <a:schemeClr val="tx1">
                  <a:lumMod val="75000"/>
                  <a:lumOff val="25000"/>
                </a:schemeClr>
              </a:solidFill>
              <a:latin typeface="Arial" panose="020B0604020202020204" pitchFamily="34" charset="0"/>
              <a:cs typeface="Arial" panose="020B0604020202020204" pitchFamily="34" charset="0"/>
            </a:endParaRPr>
          </a:p>
          <a:p>
            <a:pPr lvl="1"/>
            <a:r>
              <a:rPr lang="en-GB" dirty="0">
                <a:solidFill>
                  <a:schemeClr val="tx1">
                    <a:lumMod val="75000"/>
                    <a:lumOff val="25000"/>
                  </a:schemeClr>
                </a:solidFill>
                <a:latin typeface="Arial" panose="020B0604020202020204" pitchFamily="34" charset="0"/>
                <a:cs typeface="Arial" panose="020B0604020202020204" pitchFamily="34" charset="0"/>
              </a:rPr>
              <a:t>Ratio Analysis - compares line-item data from financial statements.</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1568377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561740E0-5570-7AB6-5FA0-F7E5FFAE7B76}"/>
              </a:ext>
            </a:extLst>
          </p:cNvPr>
          <p:cNvSpPr>
            <a:spLocks noGrp="1"/>
          </p:cNvSpPr>
          <p:nvPr>
            <p:ph type="title"/>
          </p:nvPr>
        </p:nvSpPr>
        <p:spPr>
          <a:xfrm>
            <a:off x="7532835" y="1420706"/>
            <a:ext cx="3466540" cy="4016587"/>
          </a:xfrm>
        </p:spPr>
        <p:txBody>
          <a:bodyPr>
            <a:normAutofit/>
          </a:bodyPr>
          <a:lstStyle/>
          <a:p>
            <a:r>
              <a:rPr lang="en-GB" sz="3600" dirty="0">
                <a:latin typeface="Times New Roman" panose="02020603050405020304" pitchFamily="18" charset="0"/>
                <a:cs typeface="Times New Roman" panose="02020603050405020304" pitchFamily="18" charset="0"/>
              </a:rPr>
              <a:t>Comparative Statement</a:t>
            </a:r>
            <a:endParaRPr lang="en-GB" sz="3600" dirty="0"/>
          </a:p>
        </p:txBody>
      </p:sp>
      <p:sp>
        <p:nvSpPr>
          <p:cNvPr id="3" name="Content Placeholder 2">
            <a:extLst>
              <a:ext uri="{FF2B5EF4-FFF2-40B4-BE49-F238E27FC236}">
                <a16:creationId xmlns:a16="http://schemas.microsoft.com/office/drawing/2014/main" id="{5B037F0A-556E-022C-198D-DB971E97B90B}"/>
              </a:ext>
            </a:extLst>
          </p:cNvPr>
          <p:cNvSpPr>
            <a:spLocks noGrp="1"/>
          </p:cNvSpPr>
          <p:nvPr>
            <p:ph idx="1"/>
          </p:nvPr>
        </p:nvSpPr>
        <p:spPr>
          <a:xfrm>
            <a:off x="1440519" y="1081314"/>
            <a:ext cx="5514758" cy="4796972"/>
          </a:xfrm>
        </p:spPr>
        <p:txBody>
          <a:bodyPr anchor="ctr">
            <a:normAutofit/>
          </a:bodyPr>
          <a:lstStyle/>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Comparative statements are used to compare a specific financial statement with prior period statements. </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For example, comparative statements can provide managers and investors with trend information by identifying a company's financial performance over multiple periods.</a:t>
            </a:r>
          </a:p>
          <a:p>
            <a:pPr>
              <a:lnSpc>
                <a:spcPct val="90000"/>
              </a:lnSpc>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 Statements display trends related to sales, cost of goods sold, operating expenses, etc., so analysts and managers can understand a company's overall performance.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8060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17CB29-1CFA-4437-9DFF-288C6BDF2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044E8795-8852-3A66-81F8-747B13F1B070}"/>
              </a:ext>
            </a:extLst>
          </p:cNvPr>
          <p:cNvPicPr>
            <a:picLocks noChangeAspect="1"/>
          </p:cNvPicPr>
          <p:nvPr/>
        </p:nvPicPr>
        <p:blipFill rotWithShape="1">
          <a:blip r:embed="rId2">
            <a:duotone>
              <a:schemeClr val="accent1">
                <a:shade val="45000"/>
                <a:satMod val="135000"/>
              </a:schemeClr>
              <a:prstClr val="white"/>
            </a:duotone>
            <a:alphaModFix amt="75000"/>
          </a:blip>
          <a:srcRect t="4774" r="9091" b="10352"/>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974B3FCD-8C3F-4E4F-9345-DA6582607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924B730-7052-9F5E-C462-2F3312FED234}"/>
              </a:ext>
            </a:extLst>
          </p:cNvPr>
          <p:cNvSpPr>
            <a:spLocks noGrp="1"/>
          </p:cNvSpPr>
          <p:nvPr>
            <p:ph type="title"/>
          </p:nvPr>
        </p:nvSpPr>
        <p:spPr>
          <a:xfrm>
            <a:off x="868680" y="642594"/>
            <a:ext cx="6281928" cy="1746504"/>
          </a:xfrm>
        </p:spPr>
        <p:txBody>
          <a:bodyPr>
            <a:normAutofit/>
          </a:bodyPr>
          <a:lstStyle/>
          <a:p>
            <a:r>
              <a:rPr lang="en-GB" sz="3700">
                <a:solidFill>
                  <a:schemeClr val="tx1">
                    <a:lumMod val="75000"/>
                    <a:lumOff val="25000"/>
                  </a:schemeClr>
                </a:solidFill>
                <a:latin typeface="Times New Roman" panose="02020603050405020304" pitchFamily="18" charset="0"/>
                <a:cs typeface="Times New Roman" panose="02020603050405020304" pitchFamily="18" charset="0"/>
              </a:rPr>
              <a:t>How Comparative Statements Work</a:t>
            </a:r>
            <a:br>
              <a:rPr lang="en-GB" sz="3700">
                <a:solidFill>
                  <a:schemeClr val="tx1">
                    <a:lumMod val="75000"/>
                    <a:lumOff val="25000"/>
                  </a:schemeClr>
                </a:solidFill>
              </a:rPr>
            </a:br>
            <a:endParaRPr lang="en-US" sz="37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2C34143F-AF29-8732-2DC5-681EDC4A7C46}"/>
              </a:ext>
            </a:extLst>
          </p:cNvPr>
          <p:cNvSpPr>
            <a:spLocks noGrp="1"/>
          </p:cNvSpPr>
          <p:nvPr>
            <p:ph idx="1"/>
          </p:nvPr>
        </p:nvSpPr>
        <p:spPr>
          <a:xfrm>
            <a:off x="868680" y="1937657"/>
            <a:ext cx="6281928" cy="4097383"/>
          </a:xfrm>
        </p:spPr>
        <p:txBody>
          <a:bodyPr>
            <a:no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Investors and business managers use the comparative financial statement technique to determine the profitability and financial position of a business. </a:t>
            </a:r>
          </a:p>
          <a:p>
            <a:r>
              <a:rPr lang="en-GB" sz="2000" dirty="0">
                <a:solidFill>
                  <a:schemeClr val="tx1">
                    <a:lumMod val="75000"/>
                    <a:lumOff val="25000"/>
                  </a:schemeClr>
                </a:solidFill>
                <a:latin typeface="Arial" panose="020B0604020202020204" pitchFamily="34" charset="0"/>
                <a:cs typeface="Arial" panose="020B0604020202020204" pitchFamily="34" charset="0"/>
              </a:rPr>
              <a:t>These statements present company financial statements for one or two successive periods in side-by-side columns. </a:t>
            </a:r>
          </a:p>
          <a:p>
            <a:r>
              <a:rPr lang="en-GB" sz="2000" dirty="0">
                <a:solidFill>
                  <a:schemeClr val="tx1">
                    <a:lumMod val="75000"/>
                    <a:lumOff val="25000"/>
                  </a:schemeClr>
                </a:solidFill>
                <a:latin typeface="Arial" panose="020B0604020202020204" pitchFamily="34" charset="0"/>
                <a:cs typeface="Arial" panose="020B0604020202020204" pitchFamily="34" charset="0"/>
              </a:rPr>
              <a:t>The horizontal analysis looks at one account at a time across time.  </a:t>
            </a:r>
          </a:p>
          <a:p>
            <a:r>
              <a:rPr lang="en-GB" sz="2000" dirty="0">
                <a:solidFill>
                  <a:schemeClr val="tx1">
                    <a:lumMod val="75000"/>
                    <a:lumOff val="25000"/>
                  </a:schemeClr>
                </a:solidFill>
                <a:latin typeface="Arial" panose="020B0604020202020204" pitchFamily="34" charset="0"/>
                <a:cs typeface="Arial" panose="020B0604020202020204" pitchFamily="34" charset="0"/>
              </a:rPr>
              <a:t>This analysis can be performed on the balance sheet or the income statement.</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913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211003B-7B05-B842-5219-9A81D1DEEE71}"/>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How Comparative Statements Work, contd,,</a:t>
            </a: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53860C-74CC-7CCD-65E6-DAAE7EDDF47B}"/>
              </a:ext>
            </a:extLst>
          </p:cNvPr>
          <p:cNvSpPr>
            <a:spLocks noGrp="1"/>
          </p:cNvSpPr>
          <p:nvPr>
            <p:ph idx="1"/>
          </p:nvPr>
        </p:nvSpPr>
        <p:spPr>
          <a:xfrm>
            <a:off x="3844616" y="2562838"/>
            <a:ext cx="7245103" cy="3195779"/>
          </a:xfrm>
        </p:spPr>
        <p:txBody>
          <a:bodyPr>
            <a:no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Comparative statements can be used to compare different companies as long as they follow the same accounting principles.  </a:t>
            </a:r>
          </a:p>
          <a:p>
            <a:r>
              <a:rPr lang="en-GB" sz="2000" dirty="0">
                <a:solidFill>
                  <a:schemeClr val="tx1">
                    <a:lumMod val="75000"/>
                    <a:lumOff val="25000"/>
                  </a:schemeClr>
                </a:solidFill>
                <a:latin typeface="Arial" panose="020B0604020202020204" pitchFamily="34" charset="0"/>
                <a:cs typeface="Arial" panose="020B0604020202020204" pitchFamily="34" charset="0"/>
              </a:rPr>
              <a:t>For example, they can show how different businesses that operate in the same industry react to market conditions.  </a:t>
            </a:r>
          </a:p>
          <a:p>
            <a:r>
              <a:rPr lang="en-GB" sz="2000" dirty="0">
                <a:solidFill>
                  <a:schemeClr val="tx1">
                    <a:lumMod val="75000"/>
                    <a:lumOff val="25000"/>
                  </a:schemeClr>
                </a:solidFill>
                <a:latin typeface="Arial" panose="020B0604020202020204" pitchFamily="34" charset="0"/>
                <a:cs typeface="Arial" panose="020B0604020202020204" pitchFamily="34" charset="0"/>
              </a:rPr>
              <a:t>For example, a manufacturer's cost of goods sold increases from 20% of sales to 35% of sales over three years. </a:t>
            </a:r>
          </a:p>
          <a:p>
            <a:r>
              <a:rPr lang="en-GB" sz="2000" dirty="0">
                <a:solidFill>
                  <a:schemeClr val="tx1">
                    <a:lumMod val="75000"/>
                    <a:lumOff val="25000"/>
                  </a:schemeClr>
                </a:solidFill>
                <a:latin typeface="Arial" panose="020B0604020202020204" pitchFamily="34" charset="0"/>
                <a:cs typeface="Arial" panose="020B0604020202020204" pitchFamily="34" charset="0"/>
              </a:rPr>
              <a:t> Management can use this information to make changes, such as finding more competitive material pricing or lower labour costs.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5871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215F-F16E-0B0E-2A09-E340E57B887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fontScale="90000"/>
          </a:bodyPr>
          <a:lstStyle/>
          <a:p>
            <a:pPr algn="ctr"/>
            <a:r>
              <a:rPr lang="en-US" sz="2600" kern="1200">
                <a:solidFill>
                  <a:srgbClr val="FFFFFF"/>
                </a:solidFill>
                <a:latin typeface="+mj-lt"/>
                <a:ea typeface="+mj-ea"/>
                <a:cs typeface="+mj-cs"/>
              </a:rPr>
              <a:t>Example of Comparative Financial Statements</a:t>
            </a:r>
            <a:br>
              <a:rPr lang="en-US" sz="2600" kern="1200">
                <a:solidFill>
                  <a:srgbClr val="FFFFFF"/>
                </a:solidFill>
                <a:latin typeface="+mj-lt"/>
                <a:ea typeface="+mj-ea"/>
                <a:cs typeface="+mj-cs"/>
              </a:rPr>
            </a:br>
            <a:endParaRPr lang="en-US" sz="26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7EA5AB7C-DCCD-F0D7-8AF6-A10928EFCD0A}"/>
              </a:ext>
            </a:extLst>
          </p:cNvPr>
          <p:cNvPicPr>
            <a:picLocks noGrp="1" noChangeAspect="1"/>
          </p:cNvPicPr>
          <p:nvPr>
            <p:ph idx="1"/>
          </p:nvPr>
        </p:nvPicPr>
        <p:blipFill>
          <a:blip r:embed="rId2"/>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972720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8D564F2-980E-E2B6-CD13-5AFEA66786B0}"/>
              </a:ext>
            </a:extLst>
          </p:cNvPr>
          <p:cNvSpPr>
            <a:spLocks noGrp="1"/>
          </p:cNvSpPr>
          <p:nvPr>
            <p:ph type="title"/>
          </p:nvPr>
        </p:nvSpPr>
        <p:spPr>
          <a:xfrm>
            <a:off x="3844616" y="881210"/>
            <a:ext cx="7417925" cy="1517035"/>
          </a:xfrm>
        </p:spPr>
        <p:txBody>
          <a:bodyPr>
            <a:normAutofit/>
          </a:bodyPr>
          <a:lstStyle/>
          <a:p>
            <a:r>
              <a:rPr lang="en-GB" sz="3700">
                <a:solidFill>
                  <a:schemeClr val="tx1">
                    <a:lumMod val="75000"/>
                    <a:lumOff val="25000"/>
                  </a:schemeClr>
                </a:solidFill>
                <a:latin typeface="Times New Roman" panose="02020603050405020304" pitchFamily="18" charset="0"/>
                <a:cs typeface="Times New Roman" panose="02020603050405020304" pitchFamily="18" charset="0"/>
              </a:rPr>
              <a:t>Common Size Financial Statements</a:t>
            </a:r>
            <a:br>
              <a:rPr lang="en-GB" sz="3700">
                <a:solidFill>
                  <a:schemeClr val="tx1">
                    <a:lumMod val="75000"/>
                    <a:lumOff val="25000"/>
                  </a:schemeClr>
                </a:solidFill>
                <a:latin typeface="Times New Roman" panose="02020603050405020304" pitchFamily="18" charset="0"/>
                <a:cs typeface="Times New Roman" panose="02020603050405020304" pitchFamily="18" charset="0"/>
              </a:rPr>
            </a:br>
            <a:endParaRPr lang="en-US" sz="370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5821EF-6FB3-F312-3710-D2BD5C103673}"/>
              </a:ext>
            </a:extLst>
          </p:cNvPr>
          <p:cNvSpPr>
            <a:spLocks noGrp="1"/>
          </p:cNvSpPr>
          <p:nvPr>
            <p:ph idx="1"/>
          </p:nvPr>
        </p:nvSpPr>
        <p:spPr>
          <a:xfrm>
            <a:off x="3844616" y="1936712"/>
            <a:ext cx="7245103" cy="3821906"/>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A common size financial statement displays items as a percentage of a common base figure.  </a:t>
            </a:r>
          </a:p>
          <a:p>
            <a:r>
              <a:rPr lang="en-GB" sz="2000" dirty="0">
                <a:solidFill>
                  <a:schemeClr val="tx1">
                    <a:lumMod val="75000"/>
                    <a:lumOff val="25000"/>
                  </a:schemeClr>
                </a:solidFill>
                <a:latin typeface="Arial" panose="020B0604020202020204" pitchFamily="34" charset="0"/>
                <a:cs typeface="Arial" panose="020B0604020202020204" pitchFamily="34" charset="0"/>
              </a:rPr>
              <a:t>This technique can analyse the three primary financial statements (balance sheet, income statement, and cash flow statement).  </a:t>
            </a:r>
          </a:p>
          <a:p>
            <a:r>
              <a:rPr lang="en-GB" sz="2000" dirty="0">
                <a:solidFill>
                  <a:schemeClr val="tx1">
                    <a:lumMod val="75000"/>
                    <a:lumOff val="25000"/>
                  </a:schemeClr>
                </a:solidFill>
                <a:latin typeface="Arial" panose="020B0604020202020204" pitchFamily="34" charset="0"/>
                <a:cs typeface="Arial" panose="020B0604020202020204" pitchFamily="34" charset="0"/>
              </a:rPr>
              <a:t>Creating common size financial statements makes it easier to analyse a company or time, compare it with other companies, and identify significant changes in a company's financials.  </a:t>
            </a:r>
          </a:p>
          <a:p>
            <a:r>
              <a:rPr lang="en-GB" sz="2000" dirty="0">
                <a:solidFill>
                  <a:schemeClr val="tx1">
                    <a:lumMod val="75000"/>
                    <a:lumOff val="25000"/>
                  </a:schemeClr>
                </a:solidFill>
                <a:latin typeface="Arial" panose="020B0604020202020204" pitchFamily="34" charset="0"/>
                <a:cs typeface="Arial" panose="020B0604020202020204" pitchFamily="34" charset="0"/>
              </a:rPr>
              <a:t>Rapid increases or decreases are easily observable, such as a rapid drop in reported profits</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8756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63A3614-6D17-4A0D-512F-294455417D94}"/>
              </a:ext>
            </a:extLst>
          </p:cNvPr>
          <p:cNvSpPr>
            <a:spLocks noGrp="1"/>
          </p:cNvSpPr>
          <p:nvPr>
            <p:ph type="title"/>
          </p:nvPr>
        </p:nvSpPr>
        <p:spPr>
          <a:xfrm>
            <a:off x="7532835" y="1420706"/>
            <a:ext cx="3466540" cy="4016587"/>
          </a:xfrm>
        </p:spPr>
        <p:txBody>
          <a:bodyPr>
            <a:normAutofit/>
          </a:bodyPr>
          <a:lstStyle/>
          <a:p>
            <a:r>
              <a:rPr lang="en-GB" sz="3600" dirty="0"/>
              <a:t>Ratios</a:t>
            </a:r>
          </a:p>
        </p:txBody>
      </p:sp>
      <p:sp>
        <p:nvSpPr>
          <p:cNvPr id="3" name="Content Placeholder 2">
            <a:extLst>
              <a:ext uri="{FF2B5EF4-FFF2-40B4-BE49-F238E27FC236}">
                <a16:creationId xmlns:a16="http://schemas.microsoft.com/office/drawing/2014/main" id="{540CAE3E-8970-24CC-C7A9-282247777D2F}"/>
              </a:ext>
            </a:extLst>
          </p:cNvPr>
          <p:cNvSpPr>
            <a:spLocks noGrp="1"/>
          </p:cNvSpPr>
          <p:nvPr>
            <p:ph idx="1"/>
          </p:nvPr>
        </p:nvSpPr>
        <p:spPr>
          <a:xfrm>
            <a:off x="1440519" y="928914"/>
            <a:ext cx="5514758" cy="4956629"/>
          </a:xfrm>
        </p:spPr>
        <p:txBody>
          <a:bodyPr anchor="ctr">
            <a:normAutofit lnSpcReduction="10000"/>
          </a:bodyPr>
          <a:lstStyle/>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The role of ratios is to measure critical dimensions related to the performance of an organisation</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Management can use ratios to guide, measure and in cases, reward the workforce</a:t>
            </a:r>
          </a:p>
          <a:p>
            <a:pPr marL="274320" lvl="1" indent="0">
              <a:lnSpc>
                <a:spcPct val="90000"/>
              </a:lnSpc>
              <a:buNone/>
            </a:pPr>
            <a:endParaRPr lang="en-GB" sz="1800" dirty="0">
              <a:solidFill>
                <a:schemeClr val="tx1">
                  <a:lumMod val="75000"/>
                  <a:lumOff val="25000"/>
                </a:schemeClr>
              </a:solidFill>
              <a:latin typeface="Arial" panose="020B0604020202020204" pitchFamily="34" charset="0"/>
              <a:cs typeface="Arial" panose="020B0604020202020204" pitchFamily="34" charset="0"/>
            </a:endParaRPr>
          </a:p>
          <a:p>
            <a:pPr marL="274320" lvl="1" indent="0">
              <a:lnSpc>
                <a:spcPct val="90000"/>
              </a:lnSpc>
              <a:buNone/>
            </a:pPr>
            <a:r>
              <a:rPr lang="en-GB" sz="1800" b="1" dirty="0">
                <a:solidFill>
                  <a:schemeClr val="tx1">
                    <a:lumMod val="75000"/>
                    <a:lumOff val="25000"/>
                  </a:schemeClr>
                </a:solidFill>
                <a:latin typeface="Arial" panose="020B0604020202020204" pitchFamily="34" charset="0"/>
                <a:cs typeface="Arial" panose="020B0604020202020204" pitchFamily="34" charset="0"/>
              </a:rPr>
              <a:t>What would you want to measure in your business?</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Units per hour produced</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Failures per hour</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Machine Efficiency</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Downtime (idle time)</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Marketing costs per campaign</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Bonus Pay Percentage</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Budgeted results vs actual results</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Quality Costs</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Delivery Days</a:t>
            </a:r>
          </a:p>
          <a:p>
            <a:pPr lvl="2">
              <a:lnSpc>
                <a:spcPct val="90000"/>
              </a:lnSpc>
            </a:pPr>
            <a:r>
              <a:rPr lang="en-GB" sz="1800" dirty="0">
                <a:solidFill>
                  <a:schemeClr val="tx1">
                    <a:lumMod val="75000"/>
                    <a:lumOff val="25000"/>
                  </a:schemeClr>
                </a:solidFill>
                <a:latin typeface="Arial" panose="020B0604020202020204" pitchFamily="34" charset="0"/>
                <a:cs typeface="Arial" panose="020B0604020202020204" pitchFamily="34" charset="0"/>
              </a:rPr>
              <a:t>Accident-Free Days</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2978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404FE79-5B24-082F-89E9-230E048CB39B}"/>
              </a:ext>
            </a:extLst>
          </p:cNvPr>
          <p:cNvSpPr>
            <a:spLocks noGrp="1"/>
          </p:cNvSpPr>
          <p:nvPr>
            <p:ph type="title"/>
          </p:nvPr>
        </p:nvSpPr>
        <p:spPr>
          <a:xfrm>
            <a:off x="3844616" y="881211"/>
            <a:ext cx="7417925" cy="744390"/>
          </a:xfrm>
        </p:spPr>
        <p:txBody>
          <a:bodyPr>
            <a:normAutofit fontScale="90000"/>
          </a:bodyPr>
          <a:lstStyle/>
          <a:p>
            <a:r>
              <a:rPr lang="en-GB" dirty="0">
                <a:solidFill>
                  <a:schemeClr val="tx1">
                    <a:lumMod val="75000"/>
                    <a:lumOff val="25000"/>
                  </a:schemeClr>
                </a:solidFill>
              </a:rPr>
              <a:t>Financial Ratios</a:t>
            </a:r>
          </a:p>
        </p:txBody>
      </p:sp>
      <p:sp>
        <p:nvSpPr>
          <p:cNvPr id="3" name="Content Placeholder 2">
            <a:extLst>
              <a:ext uri="{FF2B5EF4-FFF2-40B4-BE49-F238E27FC236}">
                <a16:creationId xmlns:a16="http://schemas.microsoft.com/office/drawing/2014/main" id="{B0CA0D8F-41EE-124E-97BD-95E59E2D5022}"/>
              </a:ext>
            </a:extLst>
          </p:cNvPr>
          <p:cNvSpPr>
            <a:spLocks noGrp="1"/>
          </p:cNvSpPr>
          <p:nvPr>
            <p:ph idx="1"/>
          </p:nvPr>
        </p:nvSpPr>
        <p:spPr>
          <a:xfrm>
            <a:off x="3844616" y="1705430"/>
            <a:ext cx="7245103" cy="4053188"/>
          </a:xfrm>
        </p:spPr>
        <p:txBody>
          <a:bodyPr>
            <a:normAutofit/>
          </a:bodyPr>
          <a:lstStyle/>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Financial ratios are useful tools that help organisations and investors analyse and compare relationships between different pieces of financial information.  This can be done across an individual company’s history, an industry or an entire business sector.</a:t>
            </a:r>
          </a:p>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Purpose</a:t>
            </a:r>
          </a:p>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Financial ratios are the </a:t>
            </a:r>
            <a:r>
              <a:rPr lang="en-GB" sz="2000" b="1" i="1" dirty="0">
                <a:solidFill>
                  <a:schemeClr val="tx1">
                    <a:lumMod val="75000"/>
                    <a:lumOff val="25000"/>
                  </a:schemeClr>
                </a:solidFill>
                <a:latin typeface="Arial" panose="020B0604020202020204" pitchFamily="34" charset="0"/>
                <a:cs typeface="Arial" panose="020B0604020202020204" pitchFamily="34" charset="0"/>
              </a:rPr>
              <a:t>performance metrics </a:t>
            </a:r>
            <a:r>
              <a:rPr lang="en-GB" sz="2000" dirty="0">
                <a:solidFill>
                  <a:schemeClr val="tx1">
                    <a:lumMod val="75000"/>
                    <a:lumOff val="25000"/>
                  </a:schemeClr>
                </a:solidFill>
                <a:latin typeface="Arial" panose="020B0604020202020204" pitchFamily="34" charset="0"/>
                <a:cs typeface="Arial" panose="020B0604020202020204" pitchFamily="34" charset="0"/>
              </a:rPr>
              <a:t>that provide information about the health of the business</a:t>
            </a:r>
          </a:p>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Use</a:t>
            </a:r>
          </a:p>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The provide information outlining how profitable the business should be and whether there is enough liquidity to pay the businesses debts</a:t>
            </a:r>
          </a:p>
          <a:p>
            <a:pPr>
              <a:lnSpc>
                <a:spcPct val="90000"/>
              </a:lnSpc>
            </a:pPr>
            <a:endParaRPr lang="en-GB" sz="1500" dirty="0">
              <a:solidFill>
                <a:schemeClr val="tx1">
                  <a:lumMod val="75000"/>
                  <a:lumOff val="25000"/>
                </a:schemeClr>
              </a:solidFill>
            </a:endParaRPr>
          </a:p>
        </p:txBody>
      </p:sp>
    </p:spTree>
    <p:extLst>
      <p:ext uri="{BB962C8B-B14F-4D97-AF65-F5344CB8AC3E}">
        <p14:creationId xmlns:p14="http://schemas.microsoft.com/office/powerpoint/2010/main" val="3314818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7532835" y="1420706"/>
            <a:ext cx="3466540" cy="4016587"/>
          </a:xfrm>
        </p:spPr>
        <p:txBody>
          <a:bodyPr>
            <a:normAutofit/>
          </a:bodyPr>
          <a:lstStyle/>
          <a:p>
            <a:r>
              <a:rPr lang="en-GB" sz="3600" dirty="0"/>
              <a:t>EVALUATING RATIOS</a:t>
            </a:r>
          </a:p>
        </p:txBody>
      </p:sp>
      <p:sp>
        <p:nvSpPr>
          <p:cNvPr id="3" name="Content Placeholder 2"/>
          <p:cNvSpPr>
            <a:spLocks noGrp="1"/>
          </p:cNvSpPr>
          <p:nvPr>
            <p:ph idx="1"/>
          </p:nvPr>
        </p:nvSpPr>
        <p:spPr>
          <a:xfrm>
            <a:off x="1440519" y="1420706"/>
            <a:ext cx="5514758" cy="4016587"/>
          </a:xfrm>
        </p:spPr>
        <p:txBody>
          <a:bodyPr anchor="ctr">
            <a:normAutofit/>
          </a:bodyPr>
          <a:lstStyle/>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Time Series Comparisons </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compare past periods in same business</a:t>
            </a:r>
          </a:p>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Benchmarking</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against similar businesses or planned performance</a:t>
            </a:r>
          </a:p>
          <a:p>
            <a:pPr marL="0" indent="0">
              <a:buNone/>
            </a:pPr>
            <a:r>
              <a:rPr lang="en-GB" sz="2000" b="1" dirty="0">
                <a:solidFill>
                  <a:schemeClr val="tx1">
                    <a:lumMod val="75000"/>
                    <a:lumOff val="25000"/>
                  </a:schemeClr>
                </a:solidFill>
                <a:latin typeface="Arial" panose="020B0604020202020204" pitchFamily="34" charset="0"/>
                <a:cs typeface="Arial" panose="020B0604020202020204" pitchFamily="34" charset="0"/>
              </a:rPr>
              <a:t>Cross-Sectional Comparisons </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against competition or industry for the same or past periods</a:t>
            </a:r>
          </a:p>
          <a:p>
            <a:endParaRPr lang="en-GB" dirty="0">
              <a:solidFill>
                <a:schemeClr val="tx1">
                  <a:lumMod val="75000"/>
                  <a:lumOff val="25000"/>
                </a:schemeClr>
              </a:solidFill>
            </a:endParaRPr>
          </a:p>
        </p:txBody>
      </p:sp>
      <p:cxnSp>
        <p:nvCxnSpPr>
          <p:cNvPr id="18" name="Straight Connector 17">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a:xfrm>
            <a:off x="10422113" y="5714047"/>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13</a:t>
            </a:fld>
            <a:endParaRPr lang="en-GB">
              <a:solidFill>
                <a:schemeClr val="tx1"/>
              </a:solidFill>
            </a:endParaRPr>
          </a:p>
        </p:txBody>
      </p:sp>
    </p:spTree>
    <p:extLst>
      <p:ext uri="{BB962C8B-B14F-4D97-AF65-F5344CB8AC3E}">
        <p14:creationId xmlns:p14="http://schemas.microsoft.com/office/powerpoint/2010/main" val="3426228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011A647-193C-1CED-C4EF-156C68E785A8}"/>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Financial Ratio Classifications</a:t>
            </a:r>
          </a:p>
        </p:txBody>
      </p:sp>
      <p:sp>
        <p:nvSpPr>
          <p:cNvPr id="3" name="Content Placeholder 2">
            <a:extLst>
              <a:ext uri="{FF2B5EF4-FFF2-40B4-BE49-F238E27FC236}">
                <a16:creationId xmlns:a16="http://schemas.microsoft.com/office/drawing/2014/main" id="{1BE10FF2-1090-5EE1-EC34-4E597D11C3AF}"/>
              </a:ext>
            </a:extLst>
          </p:cNvPr>
          <p:cNvSpPr>
            <a:spLocks noGrp="1"/>
          </p:cNvSpPr>
          <p:nvPr>
            <p:ph idx="1"/>
          </p:nvPr>
        </p:nvSpPr>
        <p:spPr>
          <a:xfrm>
            <a:off x="3844616" y="2329544"/>
            <a:ext cx="7245103" cy="3429074"/>
          </a:xfrm>
        </p:spPr>
        <p:txBody>
          <a:bodyPr>
            <a:normAutofit/>
          </a:bodyPr>
          <a:lstStyle/>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Grouped into categories relating to a particular aspect of financial performance or position.</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Profitability</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Efficiency</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Liquidity</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Financial Gearing</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Investment (of more interest to external stakeholders)</a:t>
            </a:r>
          </a:p>
        </p:txBody>
      </p:sp>
    </p:spTree>
    <p:extLst>
      <p:ext uri="{BB962C8B-B14F-4D97-AF65-F5344CB8AC3E}">
        <p14:creationId xmlns:p14="http://schemas.microsoft.com/office/powerpoint/2010/main" val="5794340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72183193-51FE-7057-30B7-70C1609150CE}"/>
              </a:ext>
            </a:extLst>
          </p:cNvPr>
          <p:cNvSpPr>
            <a:spLocks noGrp="1"/>
          </p:cNvSpPr>
          <p:nvPr>
            <p:ph type="title"/>
          </p:nvPr>
        </p:nvSpPr>
        <p:spPr>
          <a:xfrm>
            <a:off x="7532835" y="1420706"/>
            <a:ext cx="3466540" cy="4016587"/>
          </a:xfrm>
        </p:spPr>
        <p:txBody>
          <a:bodyPr>
            <a:normAutofit/>
          </a:bodyPr>
          <a:lstStyle/>
          <a:p>
            <a:r>
              <a:rPr lang="en-GB" sz="3600"/>
              <a:t>Ratio Analysis</a:t>
            </a:r>
          </a:p>
        </p:txBody>
      </p:sp>
      <p:sp>
        <p:nvSpPr>
          <p:cNvPr id="3" name="Content Placeholder 2">
            <a:extLst>
              <a:ext uri="{FF2B5EF4-FFF2-40B4-BE49-F238E27FC236}">
                <a16:creationId xmlns:a16="http://schemas.microsoft.com/office/drawing/2014/main" id="{2A1FDBCE-3FA7-7BC8-0A09-875C8F6A7F5D}"/>
              </a:ext>
            </a:extLst>
          </p:cNvPr>
          <p:cNvSpPr>
            <a:spLocks noGrp="1"/>
          </p:cNvSpPr>
          <p:nvPr>
            <p:ph idx="1"/>
          </p:nvPr>
        </p:nvSpPr>
        <p:spPr>
          <a:xfrm>
            <a:off x="972458" y="1919756"/>
            <a:ext cx="5982819" cy="4016587"/>
          </a:xfrm>
        </p:spPr>
        <p:txBody>
          <a:bodyPr anchor="ctr">
            <a:normAutofit fontScale="92500"/>
          </a:bodyPr>
          <a:lstStyle/>
          <a:p>
            <a:r>
              <a:rPr lang="en-GB" sz="2000" b="1" dirty="0">
                <a:solidFill>
                  <a:schemeClr val="tx1">
                    <a:lumMod val="75000"/>
                    <a:lumOff val="25000"/>
                  </a:schemeClr>
                </a:solidFill>
                <a:latin typeface="Arial" panose="020B0604020202020204" pitchFamily="34" charset="0"/>
                <a:cs typeface="Arial" panose="020B0604020202020204" pitchFamily="34" charset="0"/>
              </a:rPr>
              <a:t>Profitability Ratios </a:t>
            </a:r>
            <a:r>
              <a:rPr lang="en-GB" sz="2000" dirty="0">
                <a:solidFill>
                  <a:schemeClr val="tx1">
                    <a:lumMod val="75000"/>
                    <a:lumOff val="25000"/>
                  </a:schemeClr>
                </a:solidFill>
                <a:latin typeface="Arial" panose="020B0604020202020204" pitchFamily="34" charset="0"/>
                <a:cs typeface="Arial" panose="020B0604020202020204" pitchFamily="34" charset="0"/>
              </a:rPr>
              <a:t>– measure overall performance and effectiveness of the firm</a:t>
            </a:r>
          </a:p>
          <a:p>
            <a:r>
              <a:rPr lang="en-GB" sz="2000" b="1" dirty="0">
                <a:solidFill>
                  <a:schemeClr val="tx1">
                    <a:lumMod val="75000"/>
                    <a:lumOff val="25000"/>
                  </a:schemeClr>
                </a:solidFill>
                <a:latin typeface="Arial" panose="020B0604020202020204" pitchFamily="34" charset="0"/>
                <a:cs typeface="Arial" panose="020B0604020202020204" pitchFamily="34" charset="0"/>
              </a:rPr>
              <a:t>Liquidity Ratios </a:t>
            </a:r>
            <a:r>
              <a:rPr lang="en-GB" sz="2000" dirty="0">
                <a:solidFill>
                  <a:schemeClr val="tx1">
                    <a:lumMod val="75000"/>
                    <a:lumOff val="25000"/>
                  </a:schemeClr>
                </a:solidFill>
                <a:latin typeface="Arial" panose="020B0604020202020204" pitchFamily="34" charset="0"/>
                <a:cs typeface="Arial" panose="020B0604020202020204" pitchFamily="34" charset="0"/>
              </a:rPr>
              <a:t>– measure the firm's ability to meet current obligations</a:t>
            </a:r>
          </a:p>
          <a:p>
            <a:r>
              <a:rPr lang="en-GB" sz="2000" b="1" dirty="0">
                <a:solidFill>
                  <a:schemeClr val="tx1">
                    <a:lumMod val="75000"/>
                    <a:lumOff val="25000"/>
                  </a:schemeClr>
                </a:solidFill>
                <a:latin typeface="Arial" panose="020B0604020202020204" pitchFamily="34" charset="0"/>
                <a:cs typeface="Arial" panose="020B0604020202020204" pitchFamily="34" charset="0"/>
              </a:rPr>
              <a:t>Efficiency Ratios </a:t>
            </a:r>
            <a:r>
              <a:rPr lang="en-GB" sz="2000" dirty="0">
                <a:solidFill>
                  <a:schemeClr val="tx1">
                    <a:lumMod val="75000"/>
                    <a:lumOff val="25000"/>
                  </a:schemeClr>
                </a:solidFill>
                <a:latin typeface="Arial" panose="020B0604020202020204" pitchFamily="34" charset="0"/>
                <a:cs typeface="Arial" panose="020B0604020202020204" pitchFamily="34" charset="0"/>
              </a:rPr>
              <a:t>– measure how well a business uses its assets and manages its liabilities</a:t>
            </a:r>
          </a:p>
          <a:p>
            <a:r>
              <a:rPr lang="en-GB" sz="2000" b="1" dirty="0">
                <a:solidFill>
                  <a:schemeClr val="tx1">
                    <a:lumMod val="75000"/>
                    <a:lumOff val="25000"/>
                  </a:schemeClr>
                </a:solidFill>
                <a:latin typeface="Arial" panose="020B0604020202020204" pitchFamily="34" charset="0"/>
                <a:cs typeface="Arial" panose="020B0604020202020204" pitchFamily="34" charset="0"/>
              </a:rPr>
              <a:t>Leverage (Gearing) Ratios </a:t>
            </a:r>
            <a:r>
              <a:rPr lang="en-GB" sz="2000" dirty="0">
                <a:solidFill>
                  <a:schemeClr val="tx1">
                    <a:lumMod val="75000"/>
                    <a:lumOff val="25000"/>
                  </a:schemeClr>
                </a:solidFill>
                <a:latin typeface="Arial" panose="020B0604020202020204" pitchFamily="34" charset="0"/>
                <a:cs typeface="Arial" panose="020B0604020202020204" pitchFamily="34" charset="0"/>
              </a:rPr>
              <a:t>– these ratios show the proportion of debt and equity in financing the firm's assets. </a:t>
            </a:r>
          </a:p>
          <a:p>
            <a:r>
              <a:rPr lang="en-GB" sz="2000" b="1" dirty="0">
                <a:solidFill>
                  <a:schemeClr val="tx1">
                    <a:lumMod val="75000"/>
                    <a:lumOff val="25000"/>
                  </a:schemeClr>
                </a:solidFill>
                <a:latin typeface="Arial" panose="020B0604020202020204" pitchFamily="34" charset="0"/>
                <a:cs typeface="Arial" panose="020B0604020202020204" pitchFamily="34" charset="0"/>
              </a:rPr>
              <a:t>Investor Ratios </a:t>
            </a:r>
            <a:r>
              <a:rPr lang="en-GB" sz="2000" dirty="0">
                <a:solidFill>
                  <a:schemeClr val="tx1">
                    <a:lumMod val="75000"/>
                    <a:lumOff val="25000"/>
                  </a:schemeClr>
                </a:solidFill>
                <a:latin typeface="Arial" panose="020B0604020202020204" pitchFamily="34" charset="0"/>
                <a:cs typeface="Arial" panose="020B0604020202020204" pitchFamily="34" charset="0"/>
              </a:rPr>
              <a:t>– used by investors to measure a company’s ability to generate returns for investors</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endParaRPr lang="en-GB" dirty="0">
              <a:solidFill>
                <a:schemeClr val="tx1">
                  <a:lumMod val="75000"/>
                  <a:lumOff val="25000"/>
                </a:schemeClr>
              </a:solidFill>
            </a:endParaRP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753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403" name="Rectangle 59402">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9405" name="Rectangle 59404">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9407" name="Rectangle 59406">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9409" name="Rectangle 59408">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59396" name="Rectangle 4"/>
          <p:cNvSpPr>
            <a:spLocks noGrp="1" noChangeArrowheads="1"/>
          </p:cNvSpPr>
          <p:nvPr>
            <p:ph type="title"/>
          </p:nvPr>
        </p:nvSpPr>
        <p:spPr>
          <a:xfrm>
            <a:off x="3844616" y="881210"/>
            <a:ext cx="7417925" cy="1517035"/>
          </a:xfrm>
        </p:spPr>
        <p:txBody>
          <a:bodyPr>
            <a:normAutofit/>
          </a:bodyPr>
          <a:lstStyle/>
          <a:p>
            <a:r>
              <a:rPr lang="en-GB">
                <a:solidFill>
                  <a:schemeClr val="tx1">
                    <a:lumMod val="75000"/>
                    <a:lumOff val="25000"/>
                  </a:schemeClr>
                </a:solidFill>
              </a:rPr>
              <a:t>Profitability &amp; Efficiency ratios</a:t>
            </a:r>
          </a:p>
        </p:txBody>
      </p:sp>
      <p:sp>
        <p:nvSpPr>
          <p:cNvPr id="59398" name="Rectangle 6"/>
          <p:cNvSpPr>
            <a:spLocks noGrp="1" noChangeArrowheads="1"/>
          </p:cNvSpPr>
          <p:nvPr>
            <p:ph type="body" idx="1"/>
          </p:nvPr>
        </p:nvSpPr>
        <p:spPr>
          <a:xfrm>
            <a:off x="3844616" y="2626840"/>
            <a:ext cx="7245103" cy="3131777"/>
          </a:xfrm>
        </p:spPr>
        <p:txBody>
          <a:bodyPr>
            <a:normAutofit/>
          </a:bodyPr>
          <a:lstStyle/>
          <a:p>
            <a:pPr>
              <a:buNone/>
            </a:pPr>
            <a:r>
              <a:rPr lang="en-GB" sz="2000" b="1" dirty="0">
                <a:solidFill>
                  <a:schemeClr val="tx1">
                    <a:lumMod val="75000"/>
                    <a:lumOff val="25000"/>
                  </a:schemeClr>
                </a:solidFill>
                <a:latin typeface="Arial" panose="020B0604020202020204" pitchFamily="34" charset="0"/>
                <a:cs typeface="Arial" panose="020B0604020202020204" pitchFamily="34" charset="0"/>
              </a:rPr>
              <a:t>Relates profit to:</a:t>
            </a: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Sales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Assets used to generate the Sales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Operating Profit (Profit Before Interest and Tax (PBIT)</a:t>
            </a:r>
          </a:p>
          <a:p>
            <a:pPr lvl="2"/>
            <a:r>
              <a:rPr lang="en-GB" sz="2000" dirty="0">
                <a:solidFill>
                  <a:schemeClr val="tx1">
                    <a:lumMod val="75000"/>
                    <a:lumOff val="25000"/>
                  </a:schemeClr>
                </a:solidFill>
                <a:latin typeface="Arial" panose="020B0604020202020204" pitchFamily="34" charset="0"/>
                <a:cs typeface="Arial" panose="020B0604020202020204" pitchFamily="34" charset="0"/>
              </a:rPr>
              <a:t>Excludes interest &amp; tax (outside managers control)</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Operating Assets</a:t>
            </a:r>
          </a:p>
          <a:p>
            <a:pPr lvl="1"/>
            <a:r>
              <a:rPr lang="en-GB" sz="2000" dirty="0">
                <a:solidFill>
                  <a:schemeClr val="tx1">
                    <a:lumMod val="75000"/>
                    <a:lumOff val="25000"/>
                  </a:schemeClr>
                </a:solidFill>
                <a:latin typeface="Arial" panose="020B0604020202020204" pitchFamily="34" charset="0"/>
                <a:cs typeface="Arial" panose="020B0604020202020204" pitchFamily="34" charset="0"/>
              </a:rPr>
              <a:t>Fixed &amp; Current Assets</a:t>
            </a:r>
          </a:p>
          <a:p>
            <a:pPr>
              <a:buFontTx/>
              <a:buNone/>
            </a:pPr>
            <a:endParaRPr lang="en-GB" b="1" dirty="0">
              <a:solidFill>
                <a:schemeClr val="tx1">
                  <a:lumMod val="75000"/>
                  <a:lumOff val="25000"/>
                </a:schemeClr>
              </a:solidFill>
            </a:endParaRPr>
          </a:p>
        </p:txBody>
      </p:sp>
      <p:sp>
        <p:nvSpPr>
          <p:cNvPr id="8" name="Slide Number Placeholder 7"/>
          <p:cNvSpPr>
            <a:spLocks noGrp="1"/>
          </p:cNvSpPr>
          <p:nvPr>
            <p:ph type="sldNum" sz="quarter" idx="12"/>
          </p:nvPr>
        </p:nvSpPr>
        <p:spPr>
          <a:xfrm>
            <a:off x="10388952" y="5872366"/>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16</a:t>
            </a:fld>
            <a:endParaRPr lang="en-GB">
              <a:solidFill>
                <a:schemeClr val="tx1"/>
              </a:solidFill>
            </a:endParaRPr>
          </a:p>
        </p:txBody>
      </p:sp>
      <p:sp>
        <p:nvSpPr>
          <p:cNvPr id="59394" name="Text Box 2"/>
          <p:cNvSpPr txBox="1">
            <a:spLocks noChangeArrowheads="1"/>
          </p:cNvSpPr>
          <p:nvPr/>
        </p:nvSpPr>
        <p:spPr bwMode="auto">
          <a:xfrm>
            <a:off x="2351089"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C69801A-3BE9-6DBA-6342-0C6AACF82EB2}"/>
              </a:ext>
            </a:extLst>
          </p:cNvPr>
          <p:cNvSpPr>
            <a:spLocks noGrp="1"/>
          </p:cNvSpPr>
          <p:nvPr>
            <p:ph type="title"/>
          </p:nvPr>
        </p:nvSpPr>
        <p:spPr>
          <a:xfrm>
            <a:off x="7532835" y="1420706"/>
            <a:ext cx="3466540" cy="4016587"/>
          </a:xfrm>
        </p:spPr>
        <p:txBody>
          <a:bodyPr>
            <a:normAutofit/>
          </a:bodyPr>
          <a:lstStyle/>
          <a:p>
            <a:r>
              <a:rPr lang="en-GB" sz="3600"/>
              <a:t>Profitability Ratios</a:t>
            </a:r>
          </a:p>
        </p:txBody>
      </p:sp>
      <p:sp>
        <p:nvSpPr>
          <p:cNvPr id="3" name="Content Placeholder 2">
            <a:extLst>
              <a:ext uri="{FF2B5EF4-FFF2-40B4-BE49-F238E27FC236}">
                <a16:creationId xmlns:a16="http://schemas.microsoft.com/office/drawing/2014/main" id="{C73D4DBF-6047-7DB0-5B8D-FA4624DECD2A}"/>
              </a:ext>
            </a:extLst>
          </p:cNvPr>
          <p:cNvSpPr>
            <a:spLocks noGrp="1"/>
          </p:cNvSpPr>
          <p:nvPr>
            <p:ph idx="1"/>
          </p:nvPr>
        </p:nvSpPr>
        <p:spPr>
          <a:xfrm>
            <a:off x="1407565" y="1130420"/>
            <a:ext cx="5514758" cy="4479351"/>
          </a:xfrm>
        </p:spPr>
        <p:txBody>
          <a:bodyPr anchor="ctr">
            <a:normAutofit/>
          </a:bodyPr>
          <a:lstStyle/>
          <a:p>
            <a:pPr marL="0" indent="0">
              <a:buNone/>
            </a:pPr>
            <a:r>
              <a:rPr lang="en-GB" sz="2400" b="1" dirty="0">
                <a:solidFill>
                  <a:schemeClr val="tx1">
                    <a:lumMod val="75000"/>
                    <a:lumOff val="25000"/>
                  </a:schemeClr>
                </a:solidFill>
                <a:latin typeface="Arial" panose="020B0604020202020204" pitchFamily="34" charset="0"/>
                <a:cs typeface="Arial" panose="020B0604020202020204" pitchFamily="34" charset="0"/>
              </a:rPr>
              <a:t>Types of Profitability Ratios</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dirty="0">
                <a:solidFill>
                  <a:schemeClr val="tx1">
                    <a:lumMod val="75000"/>
                    <a:lumOff val="25000"/>
                  </a:schemeClr>
                </a:solidFill>
                <a:latin typeface="Arial" panose="020B0604020202020204" pitchFamily="34" charset="0"/>
                <a:cs typeface="Arial" panose="020B0604020202020204" pitchFamily="34" charset="0"/>
              </a:rPr>
              <a:t>	</a:t>
            </a:r>
            <a:r>
              <a:rPr lang="en-GB" b="1" dirty="0">
                <a:solidFill>
                  <a:schemeClr val="tx1">
                    <a:lumMod val="75000"/>
                    <a:lumOff val="25000"/>
                  </a:schemeClr>
                </a:solidFill>
                <a:latin typeface="Arial" panose="020B0604020202020204" pitchFamily="34" charset="0"/>
                <a:cs typeface="Arial" panose="020B0604020202020204" pitchFamily="34" charset="0"/>
              </a:rPr>
              <a:t>Margin Ratios </a:t>
            </a:r>
            <a:r>
              <a:rPr lang="en-GB" dirty="0">
                <a:solidFill>
                  <a:schemeClr val="tx1">
                    <a:lumMod val="75000"/>
                    <a:lumOff val="25000"/>
                  </a:schemeClr>
                </a:solidFill>
                <a:latin typeface="Arial" panose="020B0604020202020204" pitchFamily="34" charset="0"/>
                <a:cs typeface="Arial" panose="020B0604020202020204" pitchFamily="34" charset="0"/>
              </a:rPr>
              <a:t>– Show the ability for a 	company to convert sales into 	profitability</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dirty="0">
                <a:solidFill>
                  <a:schemeClr val="tx1">
                    <a:lumMod val="75000"/>
                    <a:lumOff val="25000"/>
                  </a:schemeClr>
                </a:solidFill>
                <a:latin typeface="Arial" panose="020B0604020202020204" pitchFamily="34" charset="0"/>
                <a:cs typeface="Arial" panose="020B0604020202020204" pitchFamily="34" charset="0"/>
              </a:rPr>
              <a:t>	</a:t>
            </a:r>
            <a:r>
              <a:rPr lang="en-GB" b="1" dirty="0">
                <a:solidFill>
                  <a:schemeClr val="tx1">
                    <a:lumMod val="75000"/>
                    <a:lumOff val="25000"/>
                  </a:schemeClr>
                </a:solidFill>
                <a:latin typeface="Arial" panose="020B0604020202020204" pitchFamily="34" charset="0"/>
                <a:cs typeface="Arial" panose="020B0604020202020204" pitchFamily="34" charset="0"/>
              </a:rPr>
              <a:t>Return Ratios </a:t>
            </a:r>
            <a:r>
              <a:rPr lang="en-GB" dirty="0">
                <a:solidFill>
                  <a:schemeClr val="tx1">
                    <a:lumMod val="75000"/>
                    <a:lumOff val="25000"/>
                  </a:schemeClr>
                </a:solidFill>
                <a:latin typeface="Arial" panose="020B0604020202020204" pitchFamily="34" charset="0"/>
                <a:cs typeface="Arial" panose="020B0604020202020204" pitchFamily="34" charset="0"/>
              </a:rPr>
              <a:t>– Show the company’s 	ability to generate returns to its 	shareholders</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5154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7656-3B4B-9792-1DEC-A3E237941474}"/>
              </a:ext>
            </a:extLst>
          </p:cNvPr>
          <p:cNvSpPr>
            <a:spLocks noGrp="1"/>
          </p:cNvSpPr>
          <p:nvPr>
            <p:ph type="title"/>
          </p:nvPr>
        </p:nvSpPr>
        <p:spPr/>
        <p:txBody>
          <a:bodyPr/>
          <a:lstStyle/>
          <a:p>
            <a:r>
              <a:rPr lang="en-GB" dirty="0"/>
              <a:t>Profitability Ratios</a:t>
            </a:r>
          </a:p>
        </p:txBody>
      </p:sp>
      <p:sp>
        <p:nvSpPr>
          <p:cNvPr id="3" name="Content Placeholder 2">
            <a:extLst>
              <a:ext uri="{FF2B5EF4-FFF2-40B4-BE49-F238E27FC236}">
                <a16:creationId xmlns:a16="http://schemas.microsoft.com/office/drawing/2014/main" id="{5FBA8EDD-8D6D-31AB-FA8C-5398186FC4FC}"/>
              </a:ext>
            </a:extLst>
          </p:cNvPr>
          <p:cNvSpPr>
            <a:spLocks noGrp="1"/>
          </p:cNvSpPr>
          <p:nvPr>
            <p:ph sz="half" idx="1"/>
          </p:nvPr>
        </p:nvSpPr>
        <p:spPr/>
        <p:txBody>
          <a:bodyPr/>
          <a:lstStyle/>
          <a:p>
            <a:pPr marL="0" indent="0">
              <a:buNone/>
            </a:pPr>
            <a:r>
              <a:rPr lang="en-GB" b="1" dirty="0"/>
              <a:t>Gross Profit Margin</a:t>
            </a:r>
          </a:p>
          <a:p>
            <a:pPr marL="0" indent="0">
              <a:buNone/>
            </a:pPr>
            <a:r>
              <a:rPr lang="en-GB" dirty="0"/>
              <a:t>	Gross Profit Margin/Sales x 100</a:t>
            </a:r>
          </a:p>
          <a:p>
            <a:pPr marL="0" indent="0">
              <a:buNone/>
            </a:pPr>
            <a:endParaRPr lang="en-GB" dirty="0"/>
          </a:p>
          <a:p>
            <a:pPr marL="0" indent="0">
              <a:buNone/>
            </a:pPr>
            <a:r>
              <a:rPr lang="en-GB" b="1" dirty="0"/>
              <a:t>Operating Profit Margin</a:t>
            </a:r>
          </a:p>
          <a:p>
            <a:pPr marL="0" indent="0">
              <a:buNone/>
            </a:pPr>
            <a:r>
              <a:rPr lang="en-GB" dirty="0"/>
              <a:t>	Operating Profit/Sales x 100</a:t>
            </a:r>
          </a:p>
          <a:p>
            <a:pPr marL="0" indent="0">
              <a:buNone/>
            </a:pPr>
            <a:endParaRPr lang="en-GB" dirty="0"/>
          </a:p>
          <a:p>
            <a:pPr marL="0" indent="0">
              <a:buNone/>
            </a:pPr>
            <a:r>
              <a:rPr lang="en-GB" b="1" dirty="0"/>
              <a:t>Return on Capital Employed</a:t>
            </a:r>
          </a:p>
          <a:p>
            <a:pPr marL="0" indent="0">
              <a:buNone/>
            </a:pPr>
            <a:r>
              <a:rPr lang="en-GB" dirty="0"/>
              <a:t>	Operating Profit/Total Assets less 	current liabilities x 100</a:t>
            </a:r>
          </a:p>
        </p:txBody>
      </p:sp>
      <p:sp>
        <p:nvSpPr>
          <p:cNvPr id="4" name="Content Placeholder 3">
            <a:extLst>
              <a:ext uri="{FF2B5EF4-FFF2-40B4-BE49-F238E27FC236}">
                <a16:creationId xmlns:a16="http://schemas.microsoft.com/office/drawing/2014/main" id="{E3847664-50CE-E931-FDA1-6290CA003D3D}"/>
              </a:ext>
            </a:extLst>
          </p:cNvPr>
          <p:cNvSpPr>
            <a:spLocks noGrp="1"/>
          </p:cNvSpPr>
          <p:nvPr>
            <p:ph sz="half" idx="2"/>
          </p:nvPr>
        </p:nvSpPr>
        <p:spPr/>
        <p:txBody>
          <a:bodyPr/>
          <a:lstStyle/>
          <a:p>
            <a:pPr marL="0" indent="0">
              <a:buNone/>
            </a:pPr>
            <a:r>
              <a:rPr lang="en-GB" b="1" dirty="0"/>
              <a:t>Net Profit Margin</a:t>
            </a:r>
          </a:p>
          <a:p>
            <a:pPr marL="0" indent="0">
              <a:buNone/>
            </a:pPr>
            <a:r>
              <a:rPr lang="en-GB" dirty="0"/>
              <a:t>	Net Profit/Sales x 100</a:t>
            </a:r>
          </a:p>
          <a:p>
            <a:endParaRPr lang="en-GB" dirty="0"/>
          </a:p>
          <a:p>
            <a:pPr marL="0" indent="0">
              <a:buNone/>
            </a:pPr>
            <a:r>
              <a:rPr lang="en-GB" b="1" dirty="0"/>
              <a:t>Return on Assets</a:t>
            </a:r>
          </a:p>
          <a:p>
            <a:pPr marL="0" indent="0">
              <a:buNone/>
            </a:pPr>
            <a:r>
              <a:rPr lang="en-GB" dirty="0"/>
              <a:t>	Operating Profit/Total Assets x 	100</a:t>
            </a:r>
          </a:p>
          <a:p>
            <a:pPr marL="0" indent="0">
              <a:buNone/>
            </a:pPr>
            <a:endParaRPr lang="en-GB" dirty="0"/>
          </a:p>
          <a:p>
            <a:pPr marL="0" indent="0">
              <a:buNone/>
            </a:pPr>
            <a:r>
              <a:rPr lang="en-GB" b="1" dirty="0"/>
              <a:t>Return on Equity</a:t>
            </a:r>
          </a:p>
          <a:p>
            <a:pPr marL="0" indent="0">
              <a:buNone/>
            </a:pPr>
            <a:r>
              <a:rPr lang="en-GB" dirty="0"/>
              <a:t>	Net Profit/Shareholder Equity</a:t>
            </a:r>
          </a:p>
          <a:p>
            <a:pPr marL="274320" lvl="1" indent="0">
              <a:buNone/>
            </a:pPr>
            <a:endParaRPr lang="en-GB" dirty="0"/>
          </a:p>
        </p:txBody>
      </p:sp>
    </p:spTree>
    <p:extLst>
      <p:ext uri="{BB962C8B-B14F-4D97-AF65-F5344CB8AC3E}">
        <p14:creationId xmlns:p14="http://schemas.microsoft.com/office/powerpoint/2010/main" val="1280714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79388AB-2A41-68C1-D4C2-56AD6C266074}"/>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Gross Profit Ratio</a:t>
            </a:r>
          </a:p>
        </p:txBody>
      </p:sp>
      <p:sp>
        <p:nvSpPr>
          <p:cNvPr id="3" name="Content Placeholder 2">
            <a:extLst>
              <a:ext uri="{FF2B5EF4-FFF2-40B4-BE49-F238E27FC236}">
                <a16:creationId xmlns:a16="http://schemas.microsoft.com/office/drawing/2014/main" id="{00273D7A-2BBB-FF54-1EA7-293E8A4E9DEA}"/>
              </a:ext>
            </a:extLst>
          </p:cNvPr>
          <p:cNvSpPr>
            <a:spLocks noGrp="1"/>
          </p:cNvSpPr>
          <p:nvPr>
            <p:ph idx="1"/>
          </p:nvPr>
        </p:nvSpPr>
        <p:spPr>
          <a:xfrm>
            <a:off x="3844616" y="2626840"/>
            <a:ext cx="7245103" cy="3131777"/>
          </a:xfrm>
        </p:spPr>
        <p:txBody>
          <a:bodyPr>
            <a:normAutofit/>
          </a:bodyPr>
          <a:lstStyle/>
          <a:p>
            <a:r>
              <a:rPr lang="en-GB" b="1">
                <a:solidFill>
                  <a:schemeClr val="tx1">
                    <a:lumMod val="75000"/>
                    <a:lumOff val="25000"/>
                  </a:schemeClr>
                </a:solidFill>
              </a:rPr>
              <a:t>Year				2017		2018</a:t>
            </a:r>
          </a:p>
          <a:p>
            <a:r>
              <a:rPr lang="en-GB" b="1">
                <a:solidFill>
                  <a:schemeClr val="tx1">
                    <a:lumMod val="75000"/>
                    <a:lumOff val="25000"/>
                  </a:schemeClr>
                </a:solidFill>
              </a:rPr>
              <a:t>Revenue</a:t>
            </a:r>
            <a:r>
              <a:rPr lang="en-GB">
                <a:solidFill>
                  <a:schemeClr val="tx1">
                    <a:lumMod val="75000"/>
                    <a:lumOff val="25000"/>
                  </a:schemeClr>
                </a:solidFill>
              </a:rPr>
              <a:t>			100,000		150,000</a:t>
            </a:r>
          </a:p>
          <a:p>
            <a:r>
              <a:rPr lang="en-GB" b="1">
                <a:solidFill>
                  <a:schemeClr val="tx1">
                    <a:lumMod val="75000"/>
                    <a:lumOff val="25000"/>
                  </a:schemeClr>
                </a:solidFill>
              </a:rPr>
              <a:t>Cost of Goods Sold</a:t>
            </a:r>
            <a:r>
              <a:rPr lang="en-GB">
                <a:solidFill>
                  <a:schemeClr val="tx1">
                    <a:lumMod val="75000"/>
                    <a:lumOff val="25000"/>
                  </a:schemeClr>
                </a:solidFill>
              </a:rPr>
              <a:t>		(80,000)		(110,000)</a:t>
            </a:r>
          </a:p>
          <a:p>
            <a:r>
              <a:rPr lang="en-GB" b="1">
                <a:solidFill>
                  <a:schemeClr val="tx1">
                    <a:lumMod val="75000"/>
                    <a:lumOff val="25000"/>
                  </a:schemeClr>
                </a:solidFill>
              </a:rPr>
              <a:t>Gross Profit</a:t>
            </a:r>
            <a:r>
              <a:rPr lang="en-GB">
                <a:solidFill>
                  <a:schemeClr val="tx1">
                    <a:lumMod val="75000"/>
                    <a:lumOff val="25000"/>
                  </a:schemeClr>
                </a:solidFill>
              </a:rPr>
              <a:t>			  20,000		    40,000</a:t>
            </a:r>
          </a:p>
          <a:p>
            <a:endParaRPr lang="en-GB">
              <a:solidFill>
                <a:schemeClr val="tx1">
                  <a:lumMod val="75000"/>
                  <a:lumOff val="25000"/>
                </a:schemeClr>
              </a:solidFill>
            </a:endParaRPr>
          </a:p>
          <a:p>
            <a:r>
              <a:rPr lang="en-GB" b="1">
                <a:solidFill>
                  <a:schemeClr val="tx1">
                    <a:lumMod val="75000"/>
                    <a:lumOff val="25000"/>
                  </a:schemeClr>
                </a:solidFill>
              </a:rPr>
              <a:t>2017</a:t>
            </a:r>
            <a:r>
              <a:rPr lang="en-GB">
                <a:solidFill>
                  <a:schemeClr val="tx1">
                    <a:lumMod val="75000"/>
                    <a:lumOff val="25000"/>
                  </a:schemeClr>
                </a:solidFill>
              </a:rPr>
              <a:t> = 20,000/100,00 x 100 = 20% </a:t>
            </a:r>
          </a:p>
          <a:p>
            <a:endParaRPr lang="en-GB">
              <a:solidFill>
                <a:schemeClr val="tx1">
                  <a:lumMod val="75000"/>
                  <a:lumOff val="25000"/>
                </a:schemeClr>
              </a:solidFill>
            </a:endParaRPr>
          </a:p>
          <a:p>
            <a:r>
              <a:rPr lang="en-GB" b="1">
                <a:solidFill>
                  <a:schemeClr val="tx1">
                    <a:lumMod val="75000"/>
                    <a:lumOff val="25000"/>
                  </a:schemeClr>
                </a:solidFill>
              </a:rPr>
              <a:t>2018</a:t>
            </a:r>
            <a:r>
              <a:rPr lang="en-GB">
                <a:solidFill>
                  <a:schemeClr val="tx1">
                    <a:lumMod val="75000"/>
                    <a:lumOff val="25000"/>
                  </a:schemeClr>
                </a:solidFill>
              </a:rPr>
              <a:t> = 40,000/150,000 x 100 = 26.7%</a:t>
            </a:r>
          </a:p>
        </p:txBody>
      </p:sp>
    </p:spTree>
    <p:extLst>
      <p:ext uri="{BB962C8B-B14F-4D97-AF65-F5344CB8AC3E}">
        <p14:creationId xmlns:p14="http://schemas.microsoft.com/office/powerpoint/2010/main" val="3881803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20831-DE18-FE89-8ABD-EC5F66A13EE6}"/>
              </a:ext>
            </a:extLst>
          </p:cNvPr>
          <p:cNvSpPr>
            <a:spLocks noGrp="1"/>
          </p:cNvSpPr>
          <p:nvPr>
            <p:ph type="title"/>
          </p:nvPr>
        </p:nvSpPr>
        <p:spPr>
          <a:xfrm>
            <a:off x="594360" y="637125"/>
            <a:ext cx="3802276" cy="5256371"/>
          </a:xfrm>
        </p:spPr>
        <p:txBody>
          <a:bodyPr>
            <a:normAutofit/>
          </a:bodyPr>
          <a:lstStyle/>
          <a:p>
            <a:r>
              <a:rPr lang="en-US" sz="4800">
                <a:solidFill>
                  <a:schemeClr val="bg1"/>
                </a:solidFill>
                <a:latin typeface="Times New Roman" panose="02020603050405020304" pitchFamily="18" charset="0"/>
                <a:cs typeface="Times New Roman" panose="02020603050405020304" pitchFamily="18" charset="0"/>
              </a:rPr>
              <a:t>Use of </a:t>
            </a:r>
            <a:r>
              <a:rPr lang="en-GB" sz="4800">
                <a:solidFill>
                  <a:schemeClr val="bg1"/>
                </a:solidFill>
                <a:latin typeface="Times New Roman" panose="02020603050405020304" pitchFamily="18" charset="0"/>
                <a:cs typeface="Times New Roman" panose="02020603050405020304" pitchFamily="18" charset="0"/>
              </a:rPr>
              <a:t>Gross Profit Margin Ratio</a:t>
            </a:r>
            <a:br>
              <a:rPr lang="en-GB" sz="4800">
                <a:solidFill>
                  <a:schemeClr val="bg1"/>
                </a:solidFill>
                <a:latin typeface="Times New Roman" panose="02020603050405020304" pitchFamily="18" charset="0"/>
                <a:cs typeface="Times New Roman" panose="02020603050405020304" pitchFamily="18" charset="0"/>
              </a:rPr>
            </a:br>
            <a:endParaRPr lang="en-US" sz="4800">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C5848C58-C463-2661-5613-173F5F0AD76B}"/>
              </a:ext>
            </a:extLst>
          </p:cNvPr>
          <p:cNvGraphicFramePr>
            <a:graphicFrameLocks noGrp="1"/>
          </p:cNvGraphicFramePr>
          <p:nvPr>
            <p:ph idx="1"/>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257918B3-0C99-5F67-AB2D-996E0971C3EA}"/>
              </a:ext>
            </a:extLst>
          </p:cNvPr>
          <p:cNvPicPr>
            <a:picLocks noChangeAspect="1"/>
          </p:cNvPicPr>
          <p:nvPr/>
        </p:nvPicPr>
        <p:blipFill>
          <a:blip r:embed="rId7"/>
          <a:stretch>
            <a:fillRect/>
          </a:stretch>
        </p:blipFill>
        <p:spPr>
          <a:xfrm>
            <a:off x="0" y="0"/>
            <a:ext cx="12315371" cy="6858000"/>
          </a:xfrm>
          <a:prstGeom prst="rect">
            <a:avLst/>
          </a:prstGeom>
        </p:spPr>
      </p:pic>
    </p:spTree>
    <p:extLst>
      <p:ext uri="{BB962C8B-B14F-4D97-AF65-F5344CB8AC3E}">
        <p14:creationId xmlns:p14="http://schemas.microsoft.com/office/powerpoint/2010/main" val="1260512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0DC2F-A3A1-C099-2722-681B4DFBD34D}"/>
              </a:ext>
            </a:extLst>
          </p:cNvPr>
          <p:cNvSpPr>
            <a:spLocks noGrp="1"/>
          </p:cNvSpPr>
          <p:nvPr>
            <p:ph type="title"/>
          </p:nvPr>
        </p:nvSpPr>
        <p:spPr>
          <a:xfrm>
            <a:off x="1066800" y="642594"/>
            <a:ext cx="10058400" cy="1371600"/>
          </a:xfrm>
        </p:spPr>
        <p:txBody>
          <a:bodyPr>
            <a:normAutofit/>
          </a:bodyPr>
          <a:lstStyle/>
          <a:p>
            <a:r>
              <a:rPr lang="en-GB" sz="4400">
                <a:latin typeface="Times New Roman" panose="02020603050405020304" pitchFamily="18" charset="0"/>
                <a:cs typeface="Times New Roman" panose="02020603050405020304" pitchFamily="18" charset="0"/>
              </a:rPr>
              <a:t>B- Operating Profit Margin Ratio</a:t>
            </a:r>
            <a:br>
              <a:rPr lang="en-GB" sz="4400">
                <a:latin typeface="Times New Roman" panose="02020603050405020304" pitchFamily="18" charset="0"/>
                <a:cs typeface="Times New Roman" panose="02020603050405020304" pitchFamily="18" charset="0"/>
              </a:rPr>
            </a:br>
            <a:endParaRPr lang="en-US" sz="44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4531D1B-8097-77E4-079E-72CF1871F047}"/>
              </a:ext>
            </a:extLst>
          </p:cNvPr>
          <p:cNvPicPr>
            <a:picLocks noChangeAspect="1"/>
          </p:cNvPicPr>
          <p:nvPr/>
        </p:nvPicPr>
        <p:blipFill rotWithShape="1">
          <a:blip r:embed="rId2"/>
          <a:srcRect l="13925" r="30587" b="-3"/>
          <a:stretch/>
        </p:blipFill>
        <p:spPr>
          <a:xfrm>
            <a:off x="1154352" y="2161487"/>
            <a:ext cx="3019646" cy="3632643"/>
          </a:xfrm>
          <a:prstGeom prst="rect">
            <a:avLst/>
          </a:prstGeom>
        </p:spPr>
      </p:pic>
      <p:graphicFrame>
        <p:nvGraphicFramePr>
          <p:cNvPr id="5" name="Content Placeholder 2">
            <a:extLst>
              <a:ext uri="{FF2B5EF4-FFF2-40B4-BE49-F238E27FC236}">
                <a16:creationId xmlns:a16="http://schemas.microsoft.com/office/drawing/2014/main" id="{4751FF55-33E9-8F21-E807-02D3D0E76BF1}"/>
              </a:ext>
            </a:extLst>
          </p:cNvPr>
          <p:cNvGraphicFramePr>
            <a:graphicFrameLocks noGrp="1"/>
          </p:cNvGraphicFramePr>
          <p:nvPr>
            <p:ph idx="1"/>
            <p:extLst>
              <p:ext uri="{D42A27DB-BD31-4B8C-83A1-F6EECF244321}">
                <p14:modId xmlns:p14="http://schemas.microsoft.com/office/powerpoint/2010/main" val="4044940782"/>
              </p:ext>
            </p:extLst>
          </p:nvPr>
        </p:nvGraphicFramePr>
        <p:xfrm>
          <a:off x="4637165" y="2103120"/>
          <a:ext cx="6488035"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59061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68E83D83-239D-7EAE-B3DE-FCD8DC91D585}"/>
              </a:ext>
            </a:extLst>
          </p:cNvPr>
          <p:cNvSpPr>
            <a:spLocks noGrp="1"/>
          </p:cNvSpPr>
          <p:nvPr>
            <p:ph type="title"/>
          </p:nvPr>
        </p:nvSpPr>
        <p:spPr>
          <a:xfrm>
            <a:off x="3844616" y="881210"/>
            <a:ext cx="7417925" cy="1517035"/>
          </a:xfrm>
        </p:spPr>
        <p:txBody>
          <a:bodyPr>
            <a:normAutofit/>
          </a:bodyPr>
          <a:lstStyle/>
          <a:p>
            <a:r>
              <a:rPr lang="en-US" sz="3700">
                <a:solidFill>
                  <a:schemeClr val="tx1">
                    <a:lumMod val="75000"/>
                    <a:lumOff val="25000"/>
                  </a:schemeClr>
                </a:solidFill>
                <a:latin typeface="Times New Roman" panose="02020603050405020304" pitchFamily="18" charset="0"/>
                <a:cs typeface="Times New Roman" panose="02020603050405020304" pitchFamily="18" charset="0"/>
              </a:rPr>
              <a:t>Use of </a:t>
            </a:r>
            <a:r>
              <a:rPr lang="en-GB" sz="3700">
                <a:solidFill>
                  <a:schemeClr val="tx1">
                    <a:lumMod val="75000"/>
                    <a:lumOff val="25000"/>
                  </a:schemeClr>
                </a:solidFill>
                <a:latin typeface="Times New Roman" panose="02020603050405020304" pitchFamily="18" charset="0"/>
                <a:cs typeface="Times New Roman" panose="02020603050405020304" pitchFamily="18" charset="0"/>
              </a:rPr>
              <a:t>Operating Profit Margin Ratio</a:t>
            </a:r>
            <a:br>
              <a:rPr lang="en-GB" sz="3700">
                <a:solidFill>
                  <a:schemeClr val="tx1">
                    <a:lumMod val="75000"/>
                    <a:lumOff val="25000"/>
                  </a:schemeClr>
                </a:solidFill>
                <a:latin typeface="Times New Roman" panose="02020603050405020304" pitchFamily="18" charset="0"/>
                <a:cs typeface="Times New Roman" panose="02020603050405020304" pitchFamily="18" charset="0"/>
              </a:rPr>
            </a:br>
            <a:endParaRPr lang="en-US" sz="370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FF65219-EF77-965D-32B8-8DA5C4867EF8}"/>
              </a:ext>
            </a:extLst>
          </p:cNvPr>
          <p:cNvSpPr>
            <a:spLocks noGrp="1"/>
          </p:cNvSpPr>
          <p:nvPr>
            <p:ph idx="1"/>
          </p:nvPr>
        </p:nvSpPr>
        <p:spPr>
          <a:xfrm>
            <a:off x="3844616" y="2626840"/>
            <a:ext cx="7245103" cy="3131777"/>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Operating profit margin is frequently used to assess the strength of a company's management since good management can substantially improve a company's profitability by managing its costs. </a:t>
            </a:r>
          </a:p>
          <a:p>
            <a:endParaRPr lang="en-GB">
              <a:solidFill>
                <a:schemeClr val="tx1">
                  <a:lumMod val="75000"/>
                  <a:lumOff val="25000"/>
                </a:schemeClr>
              </a:solidFill>
              <a:latin typeface="Times New Roman" panose="02020603050405020304" pitchFamily="18" charset="0"/>
              <a:cs typeface="Times New Roman" panose="02020603050405020304" pitchFamily="18" charset="0"/>
            </a:endParaRPr>
          </a:p>
          <a:p>
            <a:r>
              <a:rPr lang="en-GB">
                <a:solidFill>
                  <a:schemeClr val="tx1">
                    <a:lumMod val="75000"/>
                    <a:lumOff val="25000"/>
                  </a:schemeClr>
                </a:solidFill>
                <a:latin typeface="Times New Roman" panose="02020603050405020304" pitchFamily="18" charset="0"/>
                <a:cs typeface="Times New Roman" panose="02020603050405020304" pitchFamily="18" charset="0"/>
              </a:rPr>
              <a:t>A higher operating margin is more favourable because this shows the company is making enough money from its ongoing operations to pay for its variable and fixed costs.</a:t>
            </a:r>
            <a:endParaRPr lang="en-US">
              <a:solidFill>
                <a:schemeClr val="tx1">
                  <a:lumMod val="75000"/>
                  <a:lumOff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5479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18F84D1-BFAD-46E9-AA26-1A60320302DB}"/>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Return on Assets (ROA)</a:t>
            </a:r>
            <a:br>
              <a:rPr lang="en-GB" dirty="0">
                <a:solidFill>
                  <a:schemeClr val="tx1">
                    <a:lumMod val="75000"/>
                    <a:lumOff val="25000"/>
                  </a:schemeClr>
                </a:solidFill>
                <a:latin typeface="Times New Roman" panose="02020603050405020304" pitchFamily="18" charset="0"/>
                <a:cs typeface="Times New Roman" panose="02020603050405020304" pitchFamily="18" charset="0"/>
              </a:rPr>
            </a:br>
            <a:endParaRPr 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9930CC-266E-B91A-B55E-A26823B4A54E}"/>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Return on Assets ratio measures the profitability of a company in relation to its total assets. </a:t>
            </a:r>
          </a:p>
          <a:p>
            <a:r>
              <a:rPr lang="en-GB" dirty="0">
                <a:solidFill>
                  <a:schemeClr val="tx1">
                    <a:lumMod val="75000"/>
                    <a:lumOff val="25000"/>
                  </a:schemeClr>
                </a:solidFill>
                <a:latin typeface="Times New Roman" panose="02020603050405020304" pitchFamily="18" charset="0"/>
                <a:cs typeface="Times New Roman" panose="02020603050405020304" pitchFamily="18" charset="0"/>
              </a:rPr>
              <a:t>This ratio indicates how effectively a company is performing by comparing its profit (net income) generated to its assets. </a:t>
            </a:r>
          </a:p>
          <a:p>
            <a:r>
              <a:rPr lang="en-GB" dirty="0">
                <a:solidFill>
                  <a:schemeClr val="tx1">
                    <a:lumMod val="75000"/>
                    <a:lumOff val="25000"/>
                  </a:schemeClr>
                </a:solidFill>
                <a:latin typeface="Times New Roman" panose="02020603050405020304" pitchFamily="18" charset="0"/>
                <a:cs typeface="Times New Roman" panose="02020603050405020304" pitchFamily="18" charset="0"/>
              </a:rPr>
              <a:t>It helps management and investors to see how well the company can convert its investment in assets into profits. </a:t>
            </a:r>
          </a:p>
          <a:p>
            <a:r>
              <a:rPr lang="en-GB" dirty="0">
                <a:solidFill>
                  <a:schemeClr val="tx1">
                    <a:lumMod val="75000"/>
                    <a:lumOff val="25000"/>
                  </a:schemeClr>
                </a:solidFill>
                <a:latin typeface="Times New Roman" panose="02020603050405020304" pitchFamily="18" charset="0"/>
                <a:cs typeface="Times New Roman" panose="02020603050405020304" pitchFamily="18" charset="0"/>
              </a:rPr>
              <a:t>The higher the return, the more productive and efficient management is in utilising the resources.</a:t>
            </a:r>
            <a:endParaRPr lang="en-US"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7452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654F2B-3232-DD93-1AC7-43F14E7FA096}"/>
              </a:ext>
            </a:extLst>
          </p:cNvPr>
          <p:cNvPicPr>
            <a:picLocks noChangeAspect="1"/>
          </p:cNvPicPr>
          <p:nvPr/>
        </p:nvPicPr>
        <p:blipFill rotWithShape="1">
          <a:blip r:embed="rId2"/>
          <a:srcRect l="43087" r="18141" b="1"/>
          <a:stretch/>
        </p:blipFill>
        <p:spPr>
          <a:xfrm>
            <a:off x="7837371" y="237744"/>
            <a:ext cx="4124416" cy="6382512"/>
          </a:xfrm>
          <a:prstGeom prst="rect">
            <a:avLst/>
          </a:prstGeom>
        </p:spPr>
      </p:pic>
      <p:sp>
        <p:nvSpPr>
          <p:cNvPr id="11" name="Rectangle 10">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AD3190F-0DA6-68B2-1501-9BFFA627530F}"/>
              </a:ext>
            </a:extLst>
          </p:cNvPr>
          <p:cNvSpPr>
            <a:spLocks noGrp="1"/>
          </p:cNvSpPr>
          <p:nvPr>
            <p:ph type="title"/>
          </p:nvPr>
        </p:nvSpPr>
        <p:spPr>
          <a:xfrm>
            <a:off x="868680" y="642593"/>
            <a:ext cx="6281928" cy="1744183"/>
          </a:xfrm>
        </p:spPr>
        <p:txBody>
          <a:bodyPr>
            <a:normAutofit/>
          </a:bodyPr>
          <a:lstStyle/>
          <a:p>
            <a:r>
              <a:rPr lang="en-US" sz="3700">
                <a:latin typeface="Times New Roman" panose="02020603050405020304" pitchFamily="18" charset="0"/>
                <a:cs typeface="Times New Roman" panose="02020603050405020304" pitchFamily="18" charset="0"/>
              </a:rPr>
              <a:t>Use of </a:t>
            </a:r>
            <a:r>
              <a:rPr lang="en-GB" sz="3700">
                <a:latin typeface="Times New Roman" panose="02020603050405020304" pitchFamily="18" charset="0"/>
                <a:cs typeface="Times New Roman" panose="02020603050405020304" pitchFamily="18" charset="0"/>
              </a:rPr>
              <a:t>Return on Assets (ROA)</a:t>
            </a:r>
            <a:br>
              <a:rPr lang="en-GB" sz="3700">
                <a:latin typeface="Times New Roman" panose="02020603050405020304" pitchFamily="18" charset="0"/>
                <a:cs typeface="Times New Roman" panose="02020603050405020304" pitchFamily="18" charset="0"/>
              </a:rPr>
            </a:br>
            <a:endParaRPr lang="en-US" sz="370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E0B44BA6-CBE7-7543-FA69-CFD4D2AC71DA}"/>
              </a:ext>
            </a:extLst>
          </p:cNvPr>
          <p:cNvGraphicFramePr>
            <a:graphicFrameLocks noGrp="1"/>
          </p:cNvGraphicFramePr>
          <p:nvPr>
            <p:ph idx="1"/>
            <p:extLst>
              <p:ext uri="{D42A27DB-BD31-4B8C-83A1-F6EECF244321}">
                <p14:modId xmlns:p14="http://schemas.microsoft.com/office/powerpoint/2010/main" val="3243046242"/>
              </p:ext>
            </p:extLst>
          </p:nvPr>
        </p:nvGraphicFramePr>
        <p:xfrm>
          <a:off x="868680" y="1843314"/>
          <a:ext cx="6281928" cy="447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3381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3309691-6B43-8170-08DF-AE162D313D2F}"/>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latin typeface="Times New Roman" panose="02020603050405020304" pitchFamily="18" charset="0"/>
                <a:cs typeface="Times New Roman" panose="02020603050405020304" pitchFamily="18" charset="0"/>
              </a:rPr>
              <a:t>2- Liquidity Ratio Analysis</a:t>
            </a:r>
            <a:endParaRPr lang="en-GB">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3708AACE-7286-2647-90E9-A46881A10616}"/>
              </a:ext>
            </a:extLst>
          </p:cNvPr>
          <p:cNvSpPr>
            <a:spLocks noGrp="1"/>
          </p:cNvSpPr>
          <p:nvPr>
            <p:ph idx="1"/>
          </p:nvPr>
        </p:nvSpPr>
        <p:spPr>
          <a:xfrm>
            <a:off x="3844616" y="2260442"/>
            <a:ext cx="7245103" cy="3498175"/>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Liquidity ratios are important financial metrics used to determine a debtor's ability to pay off current debt obligations without raising external capital.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These ratios determine a company's ability to cover short-term obligations and cash flow.  </a:t>
            </a:r>
          </a:p>
          <a:p>
            <a:r>
              <a:rPr lang="en-GB" sz="2000" dirty="0">
                <a:solidFill>
                  <a:schemeClr val="tx1">
                    <a:lumMod val="75000"/>
                    <a:lumOff val="25000"/>
                  </a:schemeClr>
                </a:solidFill>
                <a:latin typeface="Arial" panose="020B0604020202020204" pitchFamily="34" charset="0"/>
                <a:cs typeface="Arial" panose="020B0604020202020204" pitchFamily="34" charset="0"/>
              </a:rPr>
              <a:t>These ratios are important for lenders who want to understand the financial situation of a borrower before granting them credit.  </a:t>
            </a: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2479998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08D802E-F2CD-11DF-1EE6-66A762DF9C5D}"/>
              </a:ext>
            </a:extLst>
          </p:cNvPr>
          <p:cNvSpPr>
            <a:spLocks noGrp="1"/>
          </p:cNvSpPr>
          <p:nvPr>
            <p:ph type="title"/>
          </p:nvPr>
        </p:nvSpPr>
        <p:spPr>
          <a:xfrm>
            <a:off x="3844616" y="881211"/>
            <a:ext cx="7417925" cy="811282"/>
          </a:xfrm>
        </p:spPr>
        <p:txBody>
          <a:bodyPr>
            <a:normAutofit/>
          </a:bodyPr>
          <a:lstStyle/>
          <a:p>
            <a:r>
              <a:rPr lang="en-GB" dirty="0">
                <a:solidFill>
                  <a:schemeClr val="tx1">
                    <a:lumMod val="75000"/>
                    <a:lumOff val="25000"/>
                  </a:schemeClr>
                </a:solidFill>
              </a:rPr>
              <a:t>Liquidity Ratios</a:t>
            </a:r>
          </a:p>
        </p:txBody>
      </p:sp>
      <p:sp>
        <p:nvSpPr>
          <p:cNvPr id="3" name="Content Placeholder 2">
            <a:extLst>
              <a:ext uri="{FF2B5EF4-FFF2-40B4-BE49-F238E27FC236}">
                <a16:creationId xmlns:a16="http://schemas.microsoft.com/office/drawing/2014/main" id="{79509E26-FCB0-BC22-C7DA-33105B82C798}"/>
              </a:ext>
            </a:extLst>
          </p:cNvPr>
          <p:cNvSpPr>
            <a:spLocks noGrp="1"/>
          </p:cNvSpPr>
          <p:nvPr>
            <p:ph idx="1"/>
          </p:nvPr>
        </p:nvSpPr>
        <p:spPr>
          <a:xfrm>
            <a:off x="3844616" y="1760646"/>
            <a:ext cx="7245103" cy="3997971"/>
          </a:xfrm>
        </p:spPr>
        <p:txBody>
          <a:bodyPr>
            <a:normAutofit/>
          </a:bodyPr>
          <a:lstStyle/>
          <a:p>
            <a:pPr>
              <a:lnSpc>
                <a:spcPct val="115000"/>
              </a:lnSpc>
              <a:spcAft>
                <a:spcPts val="1000"/>
              </a:spcAft>
            </a:pPr>
            <a:r>
              <a:rPr lang="en-GB" sz="2000" b="1" dirty="0">
                <a:effectLst/>
                <a:latin typeface="Arial" panose="020B0604020202020204" pitchFamily="34" charset="0"/>
                <a:ea typeface="Calibri" panose="020F0502020204030204" pitchFamily="34" charset="0"/>
                <a:cs typeface="Arial" panose="020B0604020202020204" pitchFamily="34" charset="0"/>
              </a:rPr>
              <a:t>Working Capital(Current Ratio)</a:t>
            </a:r>
          </a:p>
          <a:p>
            <a:pPr lvl="1">
              <a:lnSpc>
                <a:spcPct val="115000"/>
              </a:lnSpc>
              <a:spcAft>
                <a:spcPts val="1000"/>
              </a:spcAft>
            </a:pPr>
            <a:r>
              <a:rPr lang="en-GB" sz="2000" dirty="0">
                <a:effectLst/>
                <a:latin typeface="Arial" panose="020B0604020202020204" pitchFamily="34" charset="0"/>
                <a:ea typeface="Calibri" panose="020F0502020204030204" pitchFamily="34" charset="0"/>
                <a:cs typeface="Arial" panose="020B0604020202020204" pitchFamily="34" charset="0"/>
              </a:rPr>
              <a:t>Current Assets</a:t>
            </a:r>
            <a:r>
              <a:rPr lang="en-GB" sz="2000" dirty="0">
                <a:latin typeface="Arial" panose="020B0604020202020204" pitchFamily="34" charset="0"/>
                <a:ea typeface="Calibri" panose="020F0502020204030204" pitchFamily="34" charset="0"/>
                <a:cs typeface="Arial" panose="020B0604020202020204" pitchFamily="34" charset="0"/>
              </a:rPr>
              <a:t>/</a:t>
            </a:r>
            <a:r>
              <a:rPr lang="en-GB" sz="2000" dirty="0">
                <a:effectLst/>
                <a:latin typeface="Arial" panose="020B0604020202020204" pitchFamily="34" charset="0"/>
                <a:ea typeface="Calibri" panose="020F0502020204030204" pitchFamily="34" charset="0"/>
                <a:cs typeface="Arial" panose="020B0604020202020204" pitchFamily="34" charset="0"/>
              </a:rPr>
              <a:t>Current Liabilities =</a:t>
            </a:r>
          </a:p>
          <a:p>
            <a:pPr>
              <a:lnSpc>
                <a:spcPct val="115000"/>
              </a:lnSpc>
              <a:spcAft>
                <a:spcPts val="1000"/>
              </a:spcAft>
            </a:pPr>
            <a:r>
              <a:rPr lang="en-GB" sz="2000" b="1" dirty="0">
                <a:effectLst/>
                <a:latin typeface="Arial" panose="020B0604020202020204" pitchFamily="34" charset="0"/>
                <a:ea typeface="Calibri" panose="020F0502020204030204" pitchFamily="34" charset="0"/>
                <a:cs typeface="Arial" panose="020B0604020202020204" pitchFamily="34" charset="0"/>
              </a:rPr>
              <a:t>Quick Ratio</a:t>
            </a:r>
            <a:r>
              <a:rPr lang="en-GB" sz="2000" dirty="0">
                <a:effectLst/>
                <a:latin typeface="Arial" panose="020B0604020202020204" pitchFamily="34" charset="0"/>
                <a:ea typeface="Calibri" panose="020F0502020204030204" pitchFamily="34" charset="0"/>
                <a:cs typeface="Arial" panose="020B0604020202020204" pitchFamily="34" charset="0"/>
              </a:rPr>
              <a:t> (also referred to as acid ratio)</a:t>
            </a:r>
          </a:p>
          <a:p>
            <a:pPr lvl="1">
              <a:lnSpc>
                <a:spcPct val="115000"/>
              </a:lnSpc>
              <a:spcAft>
                <a:spcPts val="1000"/>
              </a:spcAft>
            </a:pPr>
            <a:r>
              <a:rPr lang="en-GB" sz="2000" dirty="0">
                <a:effectLst/>
                <a:latin typeface="Arial" panose="020B0604020202020204" pitchFamily="34" charset="0"/>
                <a:ea typeface="Calibri" panose="020F0502020204030204" pitchFamily="34" charset="0"/>
                <a:cs typeface="Arial" panose="020B0604020202020204" pitchFamily="34" charset="0"/>
              </a:rPr>
              <a:t>Current Assets – Stock/Current Liabilities   </a:t>
            </a:r>
          </a:p>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3689829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5DD2AE2-F69E-194D-FE0C-6C8FD88F64C6}"/>
              </a:ext>
            </a:extLst>
          </p:cNvPr>
          <p:cNvSpPr>
            <a:spLocks noGrp="1"/>
          </p:cNvSpPr>
          <p:nvPr>
            <p:ph type="title"/>
          </p:nvPr>
        </p:nvSpPr>
        <p:spPr>
          <a:xfrm>
            <a:off x="7532835" y="1420706"/>
            <a:ext cx="3466540" cy="4016587"/>
          </a:xfrm>
        </p:spPr>
        <p:txBody>
          <a:bodyPr>
            <a:normAutofit/>
          </a:bodyPr>
          <a:lstStyle/>
          <a:p>
            <a:r>
              <a:rPr lang="en-GB" sz="3600"/>
              <a:t>Working Capital Turnover</a:t>
            </a:r>
          </a:p>
        </p:txBody>
      </p:sp>
      <p:sp>
        <p:nvSpPr>
          <p:cNvPr id="3" name="Content Placeholder 2">
            <a:extLst>
              <a:ext uri="{FF2B5EF4-FFF2-40B4-BE49-F238E27FC236}">
                <a16:creationId xmlns:a16="http://schemas.microsoft.com/office/drawing/2014/main" id="{0A87A50C-D461-031E-13AC-05B33CD20539}"/>
              </a:ext>
            </a:extLst>
          </p:cNvPr>
          <p:cNvSpPr>
            <a:spLocks noGrp="1"/>
          </p:cNvSpPr>
          <p:nvPr>
            <p:ph idx="1"/>
          </p:nvPr>
        </p:nvSpPr>
        <p:spPr>
          <a:xfrm>
            <a:off x="1440519" y="1110344"/>
            <a:ext cx="5514758" cy="4601028"/>
          </a:xfrm>
        </p:spPr>
        <p:txBody>
          <a:bodyPr anchor="ctr">
            <a:normAutofit lnSpcReduction="10000"/>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This measures how efficiently a company is using its working capital to support a given level of sales.</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 A high turnover ratio means a company is very good.</a:t>
            </a:r>
          </a:p>
          <a:p>
            <a:r>
              <a:rPr lang="en-GB" sz="2000" dirty="0">
                <a:solidFill>
                  <a:schemeClr val="tx1">
                    <a:lumMod val="75000"/>
                    <a:lumOff val="25000"/>
                  </a:schemeClr>
                </a:solidFill>
                <a:latin typeface="Arial" panose="020B0604020202020204" pitchFamily="34" charset="0"/>
                <a:cs typeface="Arial" panose="020B0604020202020204" pitchFamily="34" charset="0"/>
              </a:rPr>
              <a:t>A low ratio may indicate that a business is investing in too many accounts receivable and inventory to support its sales, leading to excessive bad debts or obsolete inventory.</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Working Capital Ratio =Sales / Average Working Capital     </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0195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DB97219-555C-30E0-F8B2-56978CE1760A}"/>
              </a:ext>
            </a:extLst>
          </p:cNvPr>
          <p:cNvSpPr>
            <a:spLocks noGrp="1"/>
          </p:cNvSpPr>
          <p:nvPr>
            <p:ph type="title"/>
          </p:nvPr>
        </p:nvSpPr>
        <p:spPr>
          <a:xfrm>
            <a:off x="3844616" y="881211"/>
            <a:ext cx="7417925" cy="831476"/>
          </a:xfrm>
        </p:spPr>
        <p:txBody>
          <a:bodyPr>
            <a:normAutofit/>
          </a:bodyPr>
          <a:lstStyle/>
          <a:p>
            <a:r>
              <a:rPr lang="en-GB" dirty="0">
                <a:solidFill>
                  <a:schemeClr val="tx1">
                    <a:lumMod val="75000"/>
                    <a:lumOff val="25000"/>
                  </a:schemeClr>
                </a:solidFill>
              </a:rPr>
              <a:t>Cash Ratio</a:t>
            </a:r>
          </a:p>
        </p:txBody>
      </p:sp>
      <p:sp>
        <p:nvSpPr>
          <p:cNvPr id="3" name="Content Placeholder 2">
            <a:extLst>
              <a:ext uri="{FF2B5EF4-FFF2-40B4-BE49-F238E27FC236}">
                <a16:creationId xmlns:a16="http://schemas.microsoft.com/office/drawing/2014/main" id="{21BE54FD-3114-CB34-E044-51A99AA45E26}"/>
              </a:ext>
            </a:extLst>
          </p:cNvPr>
          <p:cNvSpPr>
            <a:spLocks noGrp="1"/>
          </p:cNvSpPr>
          <p:nvPr>
            <p:ph idx="1"/>
          </p:nvPr>
        </p:nvSpPr>
        <p:spPr>
          <a:xfrm>
            <a:off x="3844616" y="1877280"/>
            <a:ext cx="7245103" cy="3881337"/>
          </a:xfrm>
        </p:spPr>
        <p:txBody>
          <a:bodyPr>
            <a:normAutofit/>
          </a:bodyPr>
          <a:lstStyle/>
          <a:p>
            <a:r>
              <a:rPr lang="en-GB" sz="1800" dirty="0">
                <a:latin typeface="Arial" panose="020B0604020202020204" pitchFamily="34" charset="0"/>
                <a:cs typeface="Arial" panose="020B0604020202020204" pitchFamily="34" charset="0"/>
              </a:rPr>
              <a:t>This ratio only considers a company most liquid assets (cash and marketable securities).  </a:t>
            </a:r>
          </a:p>
          <a:p>
            <a:r>
              <a:rPr lang="en-GB" sz="1800" dirty="0">
                <a:latin typeface="Arial" panose="020B0604020202020204" pitchFamily="34" charset="0"/>
                <a:cs typeface="Arial" panose="020B0604020202020204" pitchFamily="34" charset="0"/>
              </a:rPr>
              <a:t>The cash ratio shows how well a company can pay off its current liabilities with only cash and cash equivalents. </a:t>
            </a:r>
          </a:p>
          <a:p>
            <a:r>
              <a:rPr lang="en-GB" sz="1800" dirty="0">
                <a:latin typeface="Arial" panose="020B0604020202020204" pitchFamily="34" charset="0"/>
                <a:cs typeface="Arial" panose="020B0604020202020204" pitchFamily="34" charset="0"/>
              </a:rPr>
              <a:t>A ratio of 1 means the company has the same amount of cash and equivalents as it has current debt. </a:t>
            </a:r>
          </a:p>
          <a:p>
            <a:r>
              <a:rPr lang="en-GB" sz="1800" dirty="0">
                <a:latin typeface="Arial" panose="020B0604020202020204" pitchFamily="34" charset="0"/>
                <a:cs typeface="Arial" panose="020B0604020202020204" pitchFamily="34" charset="0"/>
              </a:rPr>
              <a:t>A ratio above 1 means that all current liabilities can be paid with cash and equivalents.  </a:t>
            </a:r>
          </a:p>
          <a:p>
            <a:r>
              <a:rPr lang="en-GB" sz="1800" dirty="0">
                <a:latin typeface="Arial" panose="020B0604020202020204" pitchFamily="34" charset="0"/>
                <a:cs typeface="Arial" panose="020B0604020202020204" pitchFamily="34" charset="0"/>
              </a:rPr>
              <a:t>A ratio below 1 means the company need more than just its cash reserves to pay off current debt.</a:t>
            </a:r>
            <a:endParaRPr lang="en-US"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Cash Ratio=Cash +Cash Equivalents /Total Current Liabilities. </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4174308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01354C0-5CA6-0DAB-4C88-23B5BE291696}"/>
              </a:ext>
            </a:extLst>
          </p:cNvPr>
          <p:cNvSpPr>
            <a:spLocks noGrp="1"/>
          </p:cNvSpPr>
          <p:nvPr>
            <p:ph type="title"/>
          </p:nvPr>
        </p:nvSpPr>
        <p:spPr>
          <a:xfrm>
            <a:off x="7532835" y="1420706"/>
            <a:ext cx="3466540" cy="4016587"/>
          </a:xfrm>
        </p:spPr>
        <p:txBody>
          <a:bodyPr>
            <a:normAutofit/>
          </a:bodyPr>
          <a:lstStyle/>
          <a:p>
            <a:r>
              <a:rPr lang="en-GB" sz="3600"/>
              <a:t>Efficiency Ratios</a:t>
            </a:r>
          </a:p>
        </p:txBody>
      </p:sp>
      <p:sp>
        <p:nvSpPr>
          <p:cNvPr id="3" name="Content Placeholder 2">
            <a:extLst>
              <a:ext uri="{FF2B5EF4-FFF2-40B4-BE49-F238E27FC236}">
                <a16:creationId xmlns:a16="http://schemas.microsoft.com/office/drawing/2014/main" id="{0881EFAD-17BE-9789-8C81-10EB62714EB8}"/>
              </a:ext>
            </a:extLst>
          </p:cNvPr>
          <p:cNvSpPr>
            <a:spLocks noGrp="1"/>
          </p:cNvSpPr>
          <p:nvPr>
            <p:ph idx="1"/>
          </p:nvPr>
        </p:nvSpPr>
        <p:spPr>
          <a:xfrm>
            <a:off x="1440519" y="1420706"/>
            <a:ext cx="5514758" cy="4016587"/>
          </a:xfrm>
        </p:spPr>
        <p:txBody>
          <a:bodyPr anchor="ctr">
            <a:normAutofit/>
          </a:bodyPr>
          <a:lstStyle/>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An efficiency ratio is a financial metric that measures a company’s ability to use its resources to generate income</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There are some overlaps with efficiency ratios and other ratio groups.  For example, the liquidly ratios for </a:t>
            </a:r>
            <a:r>
              <a:rPr lang="en-GB" sz="2000" i="1" dirty="0">
                <a:solidFill>
                  <a:schemeClr val="tx1">
                    <a:lumMod val="75000"/>
                    <a:lumOff val="25000"/>
                  </a:schemeClr>
                </a:solidFill>
                <a:latin typeface="Arial" panose="020B0604020202020204" pitchFamily="34" charset="0"/>
                <a:cs typeface="Arial" panose="020B0604020202020204" pitchFamily="34" charset="0"/>
              </a:rPr>
              <a:t>Debtor Days </a:t>
            </a:r>
            <a:r>
              <a:rPr lang="en-GB" sz="2000" dirty="0">
                <a:solidFill>
                  <a:schemeClr val="tx1">
                    <a:lumMod val="75000"/>
                    <a:lumOff val="25000"/>
                  </a:schemeClr>
                </a:solidFill>
                <a:latin typeface="Arial" panose="020B0604020202020204" pitchFamily="34" charset="0"/>
                <a:cs typeface="Arial" panose="020B0604020202020204" pitchFamily="34" charset="0"/>
              </a:rPr>
              <a:t>and </a:t>
            </a:r>
            <a:r>
              <a:rPr lang="en-GB" sz="2000" i="1" dirty="0">
                <a:solidFill>
                  <a:schemeClr val="tx1">
                    <a:lumMod val="75000"/>
                    <a:lumOff val="25000"/>
                  </a:schemeClr>
                </a:solidFill>
                <a:latin typeface="Arial" panose="020B0604020202020204" pitchFamily="34" charset="0"/>
                <a:cs typeface="Arial" panose="020B0604020202020204" pitchFamily="34" charset="0"/>
              </a:rPr>
              <a:t>Creditor Days </a:t>
            </a:r>
            <a:r>
              <a:rPr lang="en-GB" sz="2000" dirty="0">
                <a:solidFill>
                  <a:schemeClr val="tx1">
                    <a:lumMod val="75000"/>
                    <a:lumOff val="25000"/>
                  </a:schemeClr>
                </a:solidFill>
                <a:latin typeface="Arial" panose="020B0604020202020204" pitchFamily="34" charset="0"/>
                <a:cs typeface="Arial" panose="020B0604020202020204" pitchFamily="34" charset="0"/>
              </a:rPr>
              <a:t>are efficiency ratios.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Stock Days (aka Inventory turnover ratio) is also considered an efficiency ratio.</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3379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817E7BC-711C-B0AA-F84D-B86CF93290B5}"/>
              </a:ext>
            </a:extLst>
          </p:cNvPr>
          <p:cNvSpPr>
            <a:spLocks noGrp="1"/>
          </p:cNvSpPr>
          <p:nvPr>
            <p:ph type="title"/>
          </p:nvPr>
        </p:nvSpPr>
        <p:spPr>
          <a:xfrm>
            <a:off x="7532835" y="1420706"/>
            <a:ext cx="3466540" cy="4016587"/>
          </a:xfrm>
        </p:spPr>
        <p:txBody>
          <a:bodyPr>
            <a:normAutofit/>
          </a:bodyPr>
          <a:lstStyle/>
          <a:p>
            <a:r>
              <a:rPr lang="en-GB" sz="3600" dirty="0"/>
              <a:t>Efficiency Ratios</a:t>
            </a:r>
          </a:p>
        </p:txBody>
      </p:sp>
      <p:sp>
        <p:nvSpPr>
          <p:cNvPr id="3" name="Content Placeholder 2">
            <a:extLst>
              <a:ext uri="{FF2B5EF4-FFF2-40B4-BE49-F238E27FC236}">
                <a16:creationId xmlns:a16="http://schemas.microsoft.com/office/drawing/2014/main" id="{C6788E0E-EC00-C4EB-7B7D-A2246E6EDE4B}"/>
              </a:ext>
            </a:extLst>
          </p:cNvPr>
          <p:cNvSpPr>
            <a:spLocks noGrp="1"/>
          </p:cNvSpPr>
          <p:nvPr>
            <p:ph idx="1"/>
          </p:nvPr>
        </p:nvSpPr>
        <p:spPr>
          <a:xfrm>
            <a:off x="1440519" y="1420706"/>
            <a:ext cx="5514758" cy="4315592"/>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Efficiency ratios are used to analyse how well a company uses its assets and liabilities internally.  </a:t>
            </a:r>
          </a:p>
          <a:p>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Analysts and financial managers use these ratios to measure a company's short-term or current performance.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For example, an efficiency ratio will look at the company's various aspects, such as how much time it takes to convert inventory to cash.</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91489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62FFF93E-0FEC-792F-A5E9-32CC0605C107}"/>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Efficiency Ratios</a:t>
            </a:r>
          </a:p>
        </p:txBody>
      </p:sp>
      <p:sp>
        <p:nvSpPr>
          <p:cNvPr id="3" name="Content Placeholder 2">
            <a:extLst>
              <a:ext uri="{FF2B5EF4-FFF2-40B4-BE49-F238E27FC236}">
                <a16:creationId xmlns:a16="http://schemas.microsoft.com/office/drawing/2014/main" id="{FBAD1451-3607-7E81-8DA2-F70B4A3303E5}"/>
              </a:ext>
            </a:extLst>
          </p:cNvPr>
          <p:cNvSpPr>
            <a:spLocks noGrp="1"/>
          </p:cNvSpPr>
          <p:nvPr>
            <p:ph idx="1"/>
          </p:nvPr>
        </p:nvSpPr>
        <p:spPr>
          <a:xfrm>
            <a:off x="3844616" y="2626840"/>
            <a:ext cx="7245103" cy="3131777"/>
          </a:xfrm>
        </p:spPr>
        <p:txBody>
          <a:bodyPr>
            <a:normAutofit fontScale="92500" lnSpcReduction="10000"/>
          </a:bodyPr>
          <a:lstStyle/>
          <a:p>
            <a:pPr>
              <a:lnSpc>
                <a:spcPct val="115000"/>
              </a:lnSpc>
              <a:spcAft>
                <a:spcPts val="1000"/>
              </a:spcAft>
            </a:pPr>
            <a:r>
              <a:rPr lang="en-GB" sz="2000" b="1" dirty="0">
                <a:effectLst/>
                <a:latin typeface="Arial" panose="020B0604020202020204" pitchFamily="34" charset="0"/>
                <a:ea typeface="Calibri" panose="020F0502020204030204" pitchFamily="34" charset="0"/>
                <a:cs typeface="Arial" panose="020B0604020202020204" pitchFamily="34" charset="0"/>
              </a:rPr>
              <a:t>Debtor Days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lvl="1">
              <a:lnSpc>
                <a:spcPct val="115000"/>
              </a:lnSpc>
              <a:spcAft>
                <a:spcPts val="1000"/>
              </a:spcAft>
            </a:pPr>
            <a:r>
              <a:rPr lang="en-GB" sz="2000" dirty="0">
                <a:effectLst/>
                <a:latin typeface="Arial" panose="020B0604020202020204" pitchFamily="34" charset="0"/>
                <a:ea typeface="Calibri" panose="020F0502020204030204" pitchFamily="34" charset="0"/>
                <a:cs typeface="Arial" panose="020B0604020202020204" pitchFamily="34" charset="0"/>
              </a:rPr>
              <a:t>Debtors</a:t>
            </a: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x 365/Credit Sales</a:t>
            </a:r>
            <a:endParaRPr lang="en-GB" sz="2000" b="1" dirty="0">
              <a:effectLst/>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pPr>
            <a:r>
              <a:rPr lang="en-GB" sz="2000" b="1" dirty="0">
                <a:effectLst/>
                <a:latin typeface="Arial" panose="020B0604020202020204" pitchFamily="34" charset="0"/>
                <a:ea typeface="Calibri" panose="020F0502020204030204" pitchFamily="34" charset="0"/>
                <a:cs typeface="Arial" panose="020B0604020202020204" pitchFamily="34" charset="0"/>
              </a:rPr>
              <a:t>Creditor Days</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lvl="1">
              <a:lnSpc>
                <a:spcPct val="115000"/>
              </a:lnSpc>
              <a:spcAft>
                <a:spcPts val="1000"/>
              </a:spcAft>
            </a:pPr>
            <a:r>
              <a:rPr lang="en-GB" sz="2000" dirty="0">
                <a:effectLst/>
                <a:latin typeface="Arial" panose="020B0604020202020204" pitchFamily="34" charset="0"/>
                <a:ea typeface="Calibri" panose="020F0502020204030204" pitchFamily="34" charset="0"/>
                <a:cs typeface="Arial" panose="020B0604020202020204" pitchFamily="34" charset="0"/>
              </a:rPr>
              <a:t>Creditors x 365/Credit Purchases</a:t>
            </a:r>
          </a:p>
          <a:p>
            <a:pPr>
              <a:lnSpc>
                <a:spcPct val="115000"/>
              </a:lnSpc>
              <a:spcAft>
                <a:spcPts val="1000"/>
              </a:spcAft>
            </a:pPr>
            <a:r>
              <a:rPr lang="en-GB" sz="2000" b="1" dirty="0">
                <a:latin typeface="Arial" panose="020B0604020202020204" pitchFamily="34" charset="0"/>
                <a:cs typeface="Arial" panose="020B0604020202020204" pitchFamily="34" charset="0"/>
              </a:rPr>
              <a:t>Stock Days</a:t>
            </a:r>
          </a:p>
          <a:p>
            <a:pPr lvl="1">
              <a:lnSpc>
                <a:spcPct val="115000"/>
              </a:lnSpc>
              <a:spcAft>
                <a:spcPts val="1000"/>
              </a:spcAft>
            </a:pPr>
            <a:r>
              <a:rPr lang="en-GB" sz="1800" dirty="0">
                <a:latin typeface="Arial" panose="020B0604020202020204" pitchFamily="34" charset="0"/>
                <a:cs typeface="Arial" panose="020B0604020202020204" pitchFamily="34" charset="0"/>
              </a:rPr>
              <a:t>Stock x 365/ Cost of Sales</a:t>
            </a:r>
          </a:p>
          <a:p>
            <a:pPr lvl="0">
              <a:lnSpc>
                <a:spcPct val="70000"/>
              </a:lnSpc>
              <a:buNone/>
            </a:pPr>
            <a:endParaRPr lang="en-GB" sz="1800" dirty="0">
              <a:latin typeface="Arial" pitchFamily="34"/>
              <a:cs typeface="Arial" pitchFamily="34"/>
            </a:endParaRP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4873516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9E82987-2944-276D-7D77-3BA1E840665F}"/>
              </a:ext>
            </a:extLst>
          </p:cNvPr>
          <p:cNvSpPr>
            <a:spLocks noGrp="1"/>
          </p:cNvSpPr>
          <p:nvPr>
            <p:ph type="title"/>
          </p:nvPr>
        </p:nvSpPr>
        <p:spPr>
          <a:xfrm>
            <a:off x="7532835" y="1420706"/>
            <a:ext cx="3466540" cy="4016587"/>
          </a:xfrm>
        </p:spPr>
        <p:txBody>
          <a:bodyPr>
            <a:normAutofit/>
          </a:bodyPr>
          <a:lstStyle/>
          <a:p>
            <a:r>
              <a:rPr lang="en-GB" sz="3600" dirty="0"/>
              <a:t>Efficiency Ratios</a:t>
            </a:r>
          </a:p>
        </p:txBody>
      </p:sp>
      <p:sp>
        <p:nvSpPr>
          <p:cNvPr id="3" name="Content Placeholder 2">
            <a:extLst>
              <a:ext uri="{FF2B5EF4-FFF2-40B4-BE49-F238E27FC236}">
                <a16:creationId xmlns:a16="http://schemas.microsoft.com/office/drawing/2014/main" id="{48AAEA55-2989-B1E3-075A-5DAB0DCDA3C8}"/>
              </a:ext>
            </a:extLst>
          </p:cNvPr>
          <p:cNvSpPr>
            <a:spLocks noGrp="1"/>
          </p:cNvSpPr>
          <p:nvPr>
            <p:ph idx="1"/>
          </p:nvPr>
        </p:nvSpPr>
        <p:spPr>
          <a:xfrm>
            <a:off x="1001489" y="1016000"/>
            <a:ext cx="5953788" cy="4963886"/>
          </a:xfrm>
        </p:spPr>
        <p:txBody>
          <a:bodyPr anchor="ctr">
            <a:noAutofit/>
          </a:bodyPr>
          <a:lstStyle/>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Asset Turnover</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The asset turnover ratio is a metric that measures how well a company uses its assets to generate sales: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Revenue/Total Assets </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b="1" dirty="0">
                <a:solidFill>
                  <a:schemeClr val="tx1">
                    <a:lumMod val="75000"/>
                    <a:lumOff val="25000"/>
                  </a:schemeClr>
                </a:solidFill>
                <a:latin typeface="Arial" panose="020B0604020202020204" pitchFamily="34" charset="0"/>
                <a:cs typeface="Arial" panose="020B0604020202020204" pitchFamily="34" charset="0"/>
              </a:rPr>
              <a:t>Fixed Asset Turnover</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The fixed asset turnover ratio is a metric that measures how well a company uses its fixed assets to generate sales:</a:t>
            </a:r>
          </a:p>
          <a:p>
            <a:pPr marL="0" indent="0">
              <a:lnSpc>
                <a:spcPct val="90000"/>
              </a:lnSpc>
              <a:buNone/>
            </a:pPr>
            <a:r>
              <a:rPr lang="en-GB" dirty="0">
                <a:solidFill>
                  <a:schemeClr val="tx1">
                    <a:lumMod val="75000"/>
                    <a:lumOff val="25000"/>
                  </a:schemeClr>
                </a:solidFill>
                <a:latin typeface="Arial" panose="020B0604020202020204" pitchFamily="34" charset="0"/>
                <a:cs typeface="Arial" panose="020B0604020202020204" pitchFamily="34" charset="0"/>
              </a:rPr>
              <a:t>	Revenue/Fixed Assets</a:t>
            </a:r>
          </a:p>
          <a:p>
            <a:pPr marL="0" indent="0">
              <a:lnSpc>
                <a:spcPct val="90000"/>
              </a:lnSpc>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b="1" i="1" dirty="0">
                <a:solidFill>
                  <a:schemeClr val="tx1">
                    <a:lumMod val="75000"/>
                    <a:lumOff val="25000"/>
                  </a:schemeClr>
                </a:solidFill>
                <a:latin typeface="Arial" panose="020B0604020202020204" pitchFamily="34" charset="0"/>
                <a:cs typeface="Arial" panose="020B0604020202020204" pitchFamily="34" charset="0"/>
              </a:rPr>
              <a:t>Benchmark 2.5 or higher – but remember that the benchmark may be determined by the business or the industry in which it operates.  For example, the utility sector is more likely to aim for an asset turnover ratio of between 0.25 and 0.5</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356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26B736F-3767-764A-FF1A-F93A6D057A6A}"/>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Limitations of the Fixed Asset Turnover</a:t>
            </a:r>
          </a:p>
        </p:txBody>
      </p:sp>
      <p:sp>
        <p:nvSpPr>
          <p:cNvPr id="3" name="Content Placeholder 2">
            <a:extLst>
              <a:ext uri="{FF2B5EF4-FFF2-40B4-BE49-F238E27FC236}">
                <a16:creationId xmlns:a16="http://schemas.microsoft.com/office/drawing/2014/main" id="{5BB58DD0-B9EA-DC8F-4EDE-BC068C8F6C23}"/>
              </a:ext>
            </a:extLst>
          </p:cNvPr>
          <p:cNvSpPr>
            <a:spLocks noGrp="1"/>
          </p:cNvSpPr>
          <p:nvPr>
            <p:ph idx="1"/>
          </p:nvPr>
        </p:nvSpPr>
        <p:spPr>
          <a:xfrm>
            <a:off x="3844616" y="2398245"/>
            <a:ext cx="7245103" cy="3639697"/>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Doesn’t take into account the quality of the company’s assets</a:t>
            </a:r>
          </a:p>
          <a:p>
            <a:r>
              <a:rPr lang="en-GB" sz="2000" dirty="0">
                <a:solidFill>
                  <a:schemeClr val="tx1">
                    <a:lumMod val="75000"/>
                    <a:lumOff val="25000"/>
                  </a:schemeClr>
                </a:solidFill>
                <a:latin typeface="Arial" panose="020B0604020202020204" pitchFamily="34" charset="0"/>
                <a:cs typeface="Arial" panose="020B0604020202020204" pitchFamily="34" charset="0"/>
              </a:rPr>
              <a:t>Doesn’t take into account the age of a company’s asset purchase</a:t>
            </a:r>
          </a:p>
          <a:p>
            <a:r>
              <a:rPr lang="en-GB" sz="2000" dirty="0">
                <a:solidFill>
                  <a:schemeClr val="tx1">
                    <a:lumMod val="75000"/>
                    <a:lumOff val="25000"/>
                  </a:schemeClr>
                </a:solidFill>
                <a:latin typeface="Arial" panose="020B0604020202020204" pitchFamily="34" charset="0"/>
                <a:cs typeface="Arial" panose="020B0604020202020204" pitchFamily="34" charset="0"/>
              </a:rPr>
              <a:t>Doesn’t take into account the difference in accounting methods used by different company’s</a:t>
            </a:r>
          </a:p>
          <a:p>
            <a:r>
              <a:rPr lang="en-GB" sz="2000" dirty="0">
                <a:solidFill>
                  <a:schemeClr val="tx1">
                    <a:lumMod val="75000"/>
                    <a:lumOff val="25000"/>
                  </a:schemeClr>
                </a:solidFill>
                <a:latin typeface="Arial" panose="020B0604020202020204" pitchFamily="34" charset="0"/>
                <a:cs typeface="Arial" panose="020B0604020202020204" pitchFamily="34" charset="0"/>
              </a:rPr>
              <a:t>The ratio can look distorted if a company has sold off or leased some of its assets. </a:t>
            </a:r>
          </a:p>
        </p:txBody>
      </p:sp>
    </p:spTree>
    <p:extLst>
      <p:ext uri="{BB962C8B-B14F-4D97-AF65-F5344CB8AC3E}">
        <p14:creationId xmlns:p14="http://schemas.microsoft.com/office/powerpoint/2010/main" val="3355866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D80C8FE-EC01-87F0-9475-D4100BF2807C}"/>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Solvency Ratio Analysis</a:t>
            </a:r>
          </a:p>
        </p:txBody>
      </p:sp>
      <p:sp>
        <p:nvSpPr>
          <p:cNvPr id="3" name="Content Placeholder 2">
            <a:extLst>
              <a:ext uri="{FF2B5EF4-FFF2-40B4-BE49-F238E27FC236}">
                <a16:creationId xmlns:a16="http://schemas.microsoft.com/office/drawing/2014/main" id="{77FB649D-795C-7F73-AA91-8DF675700CEC}"/>
              </a:ext>
            </a:extLst>
          </p:cNvPr>
          <p:cNvSpPr>
            <a:spLocks noGrp="1"/>
          </p:cNvSpPr>
          <p:nvPr>
            <p:ph idx="1"/>
          </p:nvPr>
        </p:nvSpPr>
        <p:spPr>
          <a:xfrm>
            <a:off x="3844616" y="2198914"/>
            <a:ext cx="7245103" cy="3559703"/>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Solvency or leverage ratios are key metrics used to measure a company's ability to meet its long-term obligations. </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r>
              <a:rPr lang="en-GB" dirty="0">
                <a:solidFill>
                  <a:schemeClr val="tx1">
                    <a:lumMod val="75000"/>
                    <a:lumOff val="25000"/>
                  </a:schemeClr>
                </a:solidFill>
                <a:latin typeface="Arial" panose="020B0604020202020204" pitchFamily="34" charset="0"/>
                <a:cs typeface="Arial" panose="020B0604020202020204" pitchFamily="34" charset="0"/>
              </a:rPr>
              <a:t> A solvency ratio indicates whether a company's cash flow is sufficient to meet its long-term liabilities.  </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r>
              <a:rPr lang="en-GB" dirty="0">
                <a:solidFill>
                  <a:schemeClr val="tx1">
                    <a:lumMod val="75000"/>
                    <a:lumOff val="25000"/>
                  </a:schemeClr>
                </a:solidFill>
                <a:latin typeface="Arial" panose="020B0604020202020204" pitchFamily="34" charset="0"/>
                <a:cs typeface="Arial" panose="020B0604020202020204" pitchFamily="34" charset="0"/>
              </a:rPr>
              <a:t>Therefore, a solvency ratio assesses a company's long-term health by evaluating its ability to repay its long-term debt and interest on that debt.</a:t>
            </a:r>
            <a:endParaRPr lang="en-US" dirty="0">
              <a:solidFill>
                <a:schemeClr val="tx1">
                  <a:lumMod val="75000"/>
                  <a:lumOff val="25000"/>
                </a:schemeClr>
              </a:solidFill>
              <a:latin typeface="Arial" panose="020B0604020202020204" pitchFamily="34" charset="0"/>
              <a:cs typeface="Arial" panose="020B0604020202020204" pitchFamily="34" charset="0"/>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10797760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C25947B-20B3-F882-9DE3-6C98C24ADBB3}"/>
              </a:ext>
            </a:extLst>
          </p:cNvPr>
          <p:cNvSpPr>
            <a:spLocks noGrp="1"/>
          </p:cNvSpPr>
          <p:nvPr>
            <p:ph type="title"/>
          </p:nvPr>
        </p:nvSpPr>
        <p:spPr>
          <a:xfrm>
            <a:off x="7532835" y="1420706"/>
            <a:ext cx="3466540" cy="4016587"/>
          </a:xfrm>
        </p:spPr>
        <p:txBody>
          <a:bodyPr>
            <a:normAutofit/>
          </a:bodyPr>
          <a:lstStyle/>
          <a:p>
            <a:r>
              <a:rPr lang="en-GB" sz="3600"/>
              <a:t>GEARING</a:t>
            </a:r>
            <a:br>
              <a:rPr lang="en-GB" sz="3600" b="1" u="sng"/>
            </a:br>
            <a:endParaRPr lang="en-GB" sz="3600"/>
          </a:p>
        </p:txBody>
      </p:sp>
      <p:sp>
        <p:nvSpPr>
          <p:cNvPr id="3" name="Content Placeholder 2">
            <a:extLst>
              <a:ext uri="{FF2B5EF4-FFF2-40B4-BE49-F238E27FC236}">
                <a16:creationId xmlns:a16="http://schemas.microsoft.com/office/drawing/2014/main" id="{81C0470E-DD6A-DA62-E11A-90B0D98B3FB6}"/>
              </a:ext>
            </a:extLst>
          </p:cNvPr>
          <p:cNvSpPr>
            <a:spLocks noGrp="1"/>
          </p:cNvSpPr>
          <p:nvPr>
            <p:ph idx="1"/>
          </p:nvPr>
        </p:nvSpPr>
        <p:spPr>
          <a:xfrm>
            <a:off x="1440519" y="950686"/>
            <a:ext cx="5514758" cy="4942114"/>
          </a:xfrm>
        </p:spPr>
        <p:txBody>
          <a:bodyPr anchor="ctr">
            <a:normAutofit/>
          </a:bodyPr>
          <a:lstStyle/>
          <a:p>
            <a:pPr marL="0" indent="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Definition: </a:t>
            </a:r>
          </a:p>
          <a:p>
            <a:pPr marL="0" indent="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Gearing (otherwise known as "leverage") measures the proportion of assets invested in a business that are financed by borrowing. </a:t>
            </a:r>
          </a:p>
          <a:p>
            <a:pPr marL="0" indent="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The higher the gearing, the higher the dependence on borrowings and long-term financing.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The lower the gearing ratio, the higher the dependence on equity financing. </a:t>
            </a:r>
          </a:p>
          <a:p>
            <a:pPr>
              <a:lnSpc>
                <a:spcPct val="90000"/>
              </a:lnSpc>
            </a:pPr>
            <a:r>
              <a:rPr lang="en-GB" sz="2000" dirty="0">
                <a:solidFill>
                  <a:schemeClr val="tx1">
                    <a:lumMod val="75000"/>
                    <a:lumOff val="25000"/>
                  </a:schemeClr>
                </a:solidFill>
                <a:latin typeface="Arial" panose="020B0604020202020204" pitchFamily="34" charset="0"/>
                <a:cs typeface="Arial" panose="020B0604020202020204" pitchFamily="34" charset="0"/>
              </a:rPr>
              <a:t>Traditionally, the higher the level of gearing, the higher the level of financial risk due to the increased volatility of profits. </a:t>
            </a:r>
          </a:p>
          <a:p>
            <a:pPr>
              <a:lnSpc>
                <a:spcPct val="90000"/>
              </a:lnSpc>
            </a:pPr>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3378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7532835" y="1420706"/>
            <a:ext cx="3466540" cy="4016587"/>
          </a:xfrm>
        </p:spPr>
        <p:txBody>
          <a:bodyPr>
            <a:normAutofit/>
          </a:bodyPr>
          <a:lstStyle/>
          <a:p>
            <a:r>
              <a:rPr lang="en-GB" sz="3600" dirty="0"/>
              <a:t>Managing Gearing</a:t>
            </a:r>
          </a:p>
        </p:txBody>
      </p:sp>
      <p:sp>
        <p:nvSpPr>
          <p:cNvPr id="3" name="Content Placeholder 2"/>
          <p:cNvSpPr>
            <a:spLocks noGrp="1"/>
          </p:cNvSpPr>
          <p:nvPr>
            <p:ph idx="1"/>
          </p:nvPr>
        </p:nvSpPr>
        <p:spPr>
          <a:xfrm>
            <a:off x="1440519" y="869633"/>
            <a:ext cx="5514758" cy="5118733"/>
          </a:xfrm>
        </p:spPr>
        <p:txBody>
          <a:bodyPr anchor="ctr">
            <a:normAutofit/>
          </a:bodyPr>
          <a:lstStyle/>
          <a:p>
            <a:pPr lvl="0">
              <a:lnSpc>
                <a:spcPct val="90000"/>
              </a:lnSpc>
              <a:buNone/>
            </a:pPr>
            <a:r>
              <a:rPr lang="en-GB" dirty="0">
                <a:solidFill>
                  <a:schemeClr val="tx1">
                    <a:lumMod val="75000"/>
                    <a:lumOff val="25000"/>
                  </a:schemeClr>
                </a:solidFill>
              </a:rPr>
              <a:t>	</a:t>
            </a:r>
            <a:r>
              <a:rPr lang="en-GB" sz="2000" dirty="0">
                <a:solidFill>
                  <a:schemeClr val="tx1">
                    <a:lumMod val="75000"/>
                    <a:lumOff val="25000"/>
                  </a:schemeClr>
                </a:solidFill>
                <a:latin typeface="Arial" panose="020B0604020202020204" pitchFamily="34" charset="0"/>
                <a:cs typeface="Arial" panose="020B0604020202020204" pitchFamily="34" charset="0"/>
              </a:rPr>
              <a:t>Financial managers face a difficult dilemma. Most businesses require long term debt in order to finance growth, as equity financing is rarely sufficient. </a:t>
            </a:r>
          </a:p>
          <a:p>
            <a:pPr lvl="0">
              <a:lnSpc>
                <a:spcPct val="90000"/>
              </a:lnSpc>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buNone/>
            </a:pPr>
            <a:r>
              <a:rPr lang="en-GB" sz="2000" dirty="0">
                <a:solidFill>
                  <a:schemeClr val="tx1">
                    <a:lumMod val="75000"/>
                    <a:lumOff val="25000"/>
                  </a:schemeClr>
                </a:solidFill>
                <a:latin typeface="Arial" panose="020B0604020202020204" pitchFamily="34" charset="0"/>
                <a:cs typeface="Arial" panose="020B0604020202020204" pitchFamily="34" charset="0"/>
              </a:rPr>
              <a:t>	On the other hand, the introduction of debt and gearing increases financial risk. But the company dependant on equity financing alone is unable to sustain growth. </a:t>
            </a:r>
          </a:p>
          <a:p>
            <a:pPr lvl="0">
              <a:lnSpc>
                <a:spcPct val="90000"/>
              </a:lnSpc>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lvl="0">
              <a:lnSpc>
                <a:spcPct val="90000"/>
              </a:lnSpc>
              <a:buNone/>
            </a:pPr>
            <a:r>
              <a:rPr lang="en-GB" sz="2000" b="1" dirty="0">
                <a:solidFill>
                  <a:schemeClr val="tx1">
                    <a:lumMod val="75000"/>
                    <a:lumOff val="25000"/>
                  </a:schemeClr>
                </a:solidFill>
                <a:latin typeface="Arial" panose="020B0604020202020204" pitchFamily="34" charset="0"/>
                <a:cs typeface="Arial" panose="020B0604020202020204" pitchFamily="34" charset="0"/>
              </a:rPr>
              <a:t>	The question is how much debt can a company take on before the benefits of growth are overtaken by the disadvantages of financial risk? </a:t>
            </a:r>
          </a:p>
        </p:txBody>
      </p:sp>
      <p:cxnSp>
        <p:nvCxnSpPr>
          <p:cNvPr id="18" name="Straight Connector 17">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a:xfrm>
            <a:off x="10422113" y="5714047"/>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36</a:t>
            </a:fld>
            <a:endParaRPr lang="en-GB">
              <a:solidFill>
                <a:schemeClr val="tx1"/>
              </a:solidFill>
            </a:endParaRPr>
          </a:p>
        </p:txBody>
      </p:sp>
    </p:spTree>
    <p:extLst>
      <p:ext uri="{BB962C8B-B14F-4D97-AF65-F5344CB8AC3E}">
        <p14:creationId xmlns:p14="http://schemas.microsoft.com/office/powerpoint/2010/main" val="5679527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Borrow or not?</a:t>
            </a:r>
          </a:p>
        </p:txBody>
      </p:sp>
      <p:sp>
        <p:nvSpPr>
          <p:cNvPr id="3" name="Content Placeholder 2"/>
          <p:cNvSpPr>
            <a:spLocks noGrp="1"/>
          </p:cNvSpPr>
          <p:nvPr>
            <p:ph idx="1"/>
          </p:nvPr>
        </p:nvSpPr>
        <p:spPr>
          <a:xfrm>
            <a:off x="3844616" y="2177144"/>
            <a:ext cx="7245103" cy="3581474"/>
          </a:xfrm>
        </p:spPr>
        <p:txBody>
          <a:bodyPr>
            <a:normAutofit/>
          </a:bodyPr>
          <a:lstStyle/>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Some companies borrow heavily, for example to make an acquisition, or else to invest in developing a fast-growing part of their businesses. If this pays off, it may increase a company's turnover and profits more rapidly than if it had not borrowed any money. This in turn should bolster its market value.</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That’s the theory…………but it carries risk!!</a:t>
            </a:r>
          </a:p>
          <a:p>
            <a:endParaRPr lang="en-GB" dirty="0">
              <a:solidFill>
                <a:schemeClr val="tx1">
                  <a:lumMod val="75000"/>
                  <a:lumOff val="25000"/>
                </a:schemeClr>
              </a:solidFill>
            </a:endParaRPr>
          </a:p>
        </p:txBody>
      </p:sp>
      <p:sp>
        <p:nvSpPr>
          <p:cNvPr id="5" name="Slide Number Placeholder 4"/>
          <p:cNvSpPr>
            <a:spLocks noGrp="1"/>
          </p:cNvSpPr>
          <p:nvPr>
            <p:ph type="sldNum" sz="quarter" idx="12"/>
          </p:nvPr>
        </p:nvSpPr>
        <p:spPr>
          <a:xfrm>
            <a:off x="10388952" y="5872366"/>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37</a:t>
            </a:fld>
            <a:endParaRPr lang="en-GB">
              <a:solidFill>
                <a:schemeClr val="tx1"/>
              </a:solidFill>
            </a:endParaRPr>
          </a:p>
        </p:txBody>
      </p:sp>
    </p:spTree>
    <p:extLst>
      <p:ext uri="{BB962C8B-B14F-4D97-AF65-F5344CB8AC3E}">
        <p14:creationId xmlns:p14="http://schemas.microsoft.com/office/powerpoint/2010/main" val="19290144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68A11-C668-60AF-3825-A5C4412AE69A}"/>
              </a:ext>
            </a:extLst>
          </p:cNvPr>
          <p:cNvSpPr>
            <a:spLocks noGrp="1"/>
          </p:cNvSpPr>
          <p:nvPr>
            <p:ph type="title"/>
          </p:nvPr>
        </p:nvSpPr>
        <p:spPr>
          <a:xfrm>
            <a:off x="594360" y="637125"/>
            <a:ext cx="3802276" cy="5256371"/>
          </a:xfrm>
        </p:spPr>
        <p:txBody>
          <a:bodyPr>
            <a:normAutofit/>
          </a:bodyPr>
          <a:lstStyle/>
          <a:p>
            <a:r>
              <a:rPr lang="en-GB" sz="4800" dirty="0">
                <a:solidFill>
                  <a:schemeClr val="tx1"/>
                </a:solidFill>
                <a:latin typeface="Times New Roman" panose="02020603050405020304" pitchFamily="18" charset="0"/>
                <a:cs typeface="Times New Roman" panose="02020603050405020304" pitchFamily="18" charset="0"/>
              </a:rPr>
              <a:t>Interest Coverage Ratio</a:t>
            </a:r>
            <a:br>
              <a:rPr lang="en-GB" sz="4800" dirty="0">
                <a:solidFill>
                  <a:schemeClr val="bg1"/>
                </a:solidFill>
              </a:rPr>
            </a:br>
            <a:endParaRPr lang="en-US" sz="4800" dirty="0">
              <a:solidFill>
                <a:schemeClr val="bg1"/>
              </a:solidFill>
            </a:endParaRPr>
          </a:p>
        </p:txBody>
      </p:sp>
      <p:graphicFrame>
        <p:nvGraphicFramePr>
          <p:cNvPr id="5" name="Content Placeholder 2">
            <a:extLst>
              <a:ext uri="{FF2B5EF4-FFF2-40B4-BE49-F238E27FC236}">
                <a16:creationId xmlns:a16="http://schemas.microsoft.com/office/drawing/2014/main" id="{79D7ED7C-EDE9-AE20-7442-C9FEAD2D7A80}"/>
              </a:ext>
            </a:extLst>
          </p:cNvPr>
          <p:cNvGraphicFramePr>
            <a:graphicFrameLocks noGrp="1"/>
          </p:cNvGraphicFramePr>
          <p:nvPr>
            <p:ph idx="1"/>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2870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5" name="Rectangle 24">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CA3F4A8-166A-BD98-16B1-C2A851062DC5}"/>
              </a:ext>
            </a:extLst>
          </p:cNvPr>
          <p:cNvSpPr>
            <a:spLocks noGrp="1"/>
          </p:cNvSpPr>
          <p:nvPr>
            <p:ph type="title"/>
          </p:nvPr>
        </p:nvSpPr>
        <p:spPr>
          <a:xfrm>
            <a:off x="7532835" y="1420706"/>
            <a:ext cx="3466540" cy="4016587"/>
          </a:xfrm>
        </p:spPr>
        <p:txBody>
          <a:bodyPr>
            <a:normAutofit/>
          </a:bodyPr>
          <a:lstStyle/>
          <a:p>
            <a:r>
              <a:rPr lang="en-GB" sz="3600"/>
              <a:t>INVESTMENT RATIOS</a:t>
            </a:r>
          </a:p>
        </p:txBody>
      </p:sp>
      <p:sp>
        <p:nvSpPr>
          <p:cNvPr id="3" name="Content Placeholder 2">
            <a:extLst>
              <a:ext uri="{FF2B5EF4-FFF2-40B4-BE49-F238E27FC236}">
                <a16:creationId xmlns:a16="http://schemas.microsoft.com/office/drawing/2014/main" id="{30DC063B-B857-D539-4AE6-4EAAD480EB68}"/>
              </a:ext>
            </a:extLst>
          </p:cNvPr>
          <p:cNvSpPr>
            <a:spLocks noGrp="1"/>
          </p:cNvSpPr>
          <p:nvPr>
            <p:ph idx="1"/>
          </p:nvPr>
        </p:nvSpPr>
        <p:spPr>
          <a:xfrm>
            <a:off x="1440519" y="1420706"/>
            <a:ext cx="5514758" cy="4016587"/>
          </a:xfrm>
        </p:spPr>
        <p:txBody>
          <a:bodyPr anchor="ctr">
            <a:normAutofit/>
          </a:bodyPr>
          <a:lstStyle/>
          <a:p>
            <a:pPr>
              <a:lnSpc>
                <a:spcPct val="90000"/>
              </a:lnSpc>
              <a:buFontTx/>
              <a:buNone/>
            </a:pPr>
            <a:endParaRPr lang="en-GB" b="1" u="sng" dirty="0">
              <a:solidFill>
                <a:schemeClr val="tx1">
                  <a:lumMod val="75000"/>
                  <a:lumOff val="25000"/>
                </a:schemeClr>
              </a:solidFill>
            </a:endParaRPr>
          </a:p>
          <a:p>
            <a:pPr>
              <a:lnSpc>
                <a:spcPct val="90000"/>
              </a:lnSpc>
              <a:buFontTx/>
              <a:buNone/>
            </a:pPr>
            <a:r>
              <a:rPr lang="en-GB" b="1" dirty="0">
                <a:solidFill>
                  <a:schemeClr val="tx1">
                    <a:lumMod val="75000"/>
                    <a:lumOff val="25000"/>
                  </a:schemeClr>
                </a:solidFill>
              </a:rPr>
              <a:t>Earnings Per Share (£)</a:t>
            </a:r>
            <a:endParaRPr lang="en-GB" b="1" u="sng" dirty="0">
              <a:solidFill>
                <a:schemeClr val="tx1">
                  <a:lumMod val="75000"/>
                  <a:lumOff val="25000"/>
                </a:schemeClr>
              </a:solidFill>
            </a:endParaRPr>
          </a:p>
          <a:p>
            <a:pPr>
              <a:lnSpc>
                <a:spcPct val="90000"/>
              </a:lnSpc>
            </a:pPr>
            <a:r>
              <a:rPr lang="en-GB" dirty="0">
                <a:solidFill>
                  <a:schemeClr val="tx1">
                    <a:lumMod val="75000"/>
                    <a:lumOff val="25000"/>
                  </a:schemeClr>
                </a:solidFill>
              </a:rPr>
              <a:t>Profit / No. of ordinary shares</a:t>
            </a:r>
          </a:p>
          <a:p>
            <a:pPr>
              <a:lnSpc>
                <a:spcPct val="90000"/>
              </a:lnSpc>
            </a:pPr>
            <a:endParaRPr lang="en-GB" b="1" dirty="0">
              <a:solidFill>
                <a:schemeClr val="tx1">
                  <a:lumMod val="75000"/>
                  <a:lumOff val="25000"/>
                </a:schemeClr>
              </a:solidFill>
            </a:endParaRPr>
          </a:p>
          <a:p>
            <a:pPr>
              <a:lnSpc>
                <a:spcPct val="90000"/>
              </a:lnSpc>
            </a:pPr>
            <a:endParaRPr lang="en-GB" b="1" dirty="0">
              <a:solidFill>
                <a:schemeClr val="tx1">
                  <a:lumMod val="75000"/>
                  <a:lumOff val="25000"/>
                </a:schemeClr>
              </a:solidFill>
            </a:endParaRPr>
          </a:p>
          <a:p>
            <a:pPr>
              <a:lnSpc>
                <a:spcPct val="90000"/>
              </a:lnSpc>
              <a:buFontTx/>
              <a:buNone/>
            </a:pPr>
            <a:r>
              <a:rPr lang="en-GB" b="1" dirty="0">
                <a:solidFill>
                  <a:schemeClr val="tx1">
                    <a:lumMod val="75000"/>
                    <a:lumOff val="25000"/>
                  </a:schemeClr>
                </a:solidFill>
              </a:rPr>
              <a:t>Price per Earnings ratio (P/E)</a:t>
            </a:r>
            <a:endParaRPr lang="en-GB" b="1" u="sng" dirty="0">
              <a:solidFill>
                <a:schemeClr val="tx1">
                  <a:lumMod val="75000"/>
                  <a:lumOff val="25000"/>
                </a:schemeClr>
              </a:solidFill>
            </a:endParaRPr>
          </a:p>
          <a:p>
            <a:pPr>
              <a:lnSpc>
                <a:spcPct val="90000"/>
              </a:lnSpc>
            </a:pPr>
            <a:r>
              <a:rPr lang="en-GB" dirty="0">
                <a:solidFill>
                  <a:schemeClr val="tx1">
                    <a:lumMod val="75000"/>
                    <a:lumOff val="25000"/>
                  </a:schemeClr>
                </a:solidFill>
              </a:rPr>
              <a:t>Market Value per Share / Earnings per Share</a:t>
            </a:r>
          </a:p>
          <a:p>
            <a:pPr>
              <a:lnSpc>
                <a:spcPct val="90000"/>
              </a:lnSpc>
            </a:pPr>
            <a:endParaRPr lang="en-GB" dirty="0">
              <a:solidFill>
                <a:schemeClr val="tx1">
                  <a:lumMod val="75000"/>
                  <a:lumOff val="25000"/>
                </a:schemeClr>
              </a:solidFill>
            </a:endParaRPr>
          </a:p>
        </p:txBody>
      </p:sp>
      <p:cxnSp>
        <p:nvCxnSpPr>
          <p:cNvPr id="27" name="Straight Connector 26">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6863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4409D66-A2DF-F2E2-E7D7-A0F242E85557}"/>
              </a:ext>
            </a:extLst>
          </p:cNvPr>
          <p:cNvSpPr>
            <a:spLocks noGrp="1"/>
          </p:cNvSpPr>
          <p:nvPr>
            <p:ph type="title"/>
          </p:nvPr>
        </p:nvSpPr>
        <p:spPr>
          <a:xfrm>
            <a:off x="3844616" y="881211"/>
            <a:ext cx="7417925" cy="856718"/>
          </a:xfrm>
        </p:spPr>
        <p:txBody>
          <a:bodyPr>
            <a:normAutofit/>
          </a:bodyPr>
          <a:lstStyle/>
          <a:p>
            <a:r>
              <a:rPr lang="en-GB" sz="4800" dirty="0"/>
              <a:t>INVESTMENT RATIOS</a:t>
            </a:r>
            <a:endParaRPr lang="en-GB"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4B826D2F-DBD0-A891-03B8-F94464371638}"/>
              </a:ext>
            </a:extLst>
          </p:cNvPr>
          <p:cNvSpPr>
            <a:spLocks noGrp="1"/>
          </p:cNvSpPr>
          <p:nvPr>
            <p:ph idx="1"/>
          </p:nvPr>
        </p:nvSpPr>
        <p:spPr>
          <a:xfrm>
            <a:off x="3844616" y="1789044"/>
            <a:ext cx="7245103" cy="3969574"/>
          </a:xfrm>
        </p:spPr>
        <p:txBody>
          <a:bodyPr>
            <a:normAutofit/>
          </a:bodyPr>
          <a:lstStyle/>
          <a:p>
            <a:pPr>
              <a:buFontTx/>
              <a:buNone/>
            </a:pPr>
            <a:r>
              <a:rPr lang="en-GB" sz="1800" b="1" dirty="0"/>
              <a:t>Dividend Cover</a:t>
            </a:r>
          </a:p>
          <a:p>
            <a:r>
              <a:rPr lang="en-GB" sz="1800" dirty="0"/>
              <a:t>Earnings per share / Dividends per share</a:t>
            </a:r>
          </a:p>
          <a:p>
            <a:endParaRPr lang="en-GB" sz="1800" b="1" dirty="0"/>
          </a:p>
          <a:p>
            <a:endParaRPr lang="en-GB" sz="1800" b="1" dirty="0"/>
          </a:p>
          <a:p>
            <a:pPr>
              <a:buFontTx/>
              <a:buNone/>
            </a:pPr>
            <a:r>
              <a:rPr lang="en-GB" sz="1800" b="1" dirty="0"/>
              <a:t>Dividend Yield Ratio</a:t>
            </a:r>
            <a:endParaRPr lang="en-GB" sz="1800" b="1" u="sng" dirty="0"/>
          </a:p>
          <a:p>
            <a:r>
              <a:rPr lang="en-GB" sz="1800" dirty="0"/>
              <a:t>Dividend per Share / Market Value per Share x 100%</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27470061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56C7D8E-5C20-FF19-5B14-95A4BB60B2E2}"/>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latin typeface="Times New Roman" panose="02020603050405020304" pitchFamily="18" charset="0"/>
                <a:cs typeface="Times New Roman" panose="02020603050405020304" pitchFamily="18" charset="0"/>
              </a:rPr>
              <a:t>Debt Ratio</a:t>
            </a:r>
            <a:endParaRPr lang="en-GB" dirty="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D1B97E43-0C2A-1158-3D16-AE1B52567EB2}"/>
              </a:ext>
            </a:extLst>
          </p:cNvPr>
          <p:cNvSpPr>
            <a:spLocks noGrp="1"/>
          </p:cNvSpPr>
          <p:nvPr>
            <p:ph idx="1"/>
          </p:nvPr>
        </p:nvSpPr>
        <p:spPr>
          <a:xfrm>
            <a:off x="3844616" y="2135494"/>
            <a:ext cx="7245103" cy="3623124"/>
          </a:xfrm>
        </p:spPr>
        <p:txBody>
          <a:bodyP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This ratio measures a company's total liabilities as a percentage of its total assets. </a:t>
            </a:r>
          </a:p>
          <a:p>
            <a:pPr marL="0" indent="0">
              <a:buNone/>
            </a:pPr>
            <a:r>
              <a:rPr lang="en-GB" sz="2000" dirty="0">
                <a:solidFill>
                  <a:schemeClr val="tx1">
                    <a:lumMod val="75000"/>
                    <a:lumOff val="25000"/>
                  </a:schemeClr>
                </a:solidFill>
                <a:latin typeface="Arial" panose="020B0604020202020204" pitchFamily="34" charset="0"/>
                <a:cs typeface="Arial" panose="020B0604020202020204" pitchFamily="34" charset="0"/>
              </a:rPr>
              <a:t> </a:t>
            </a:r>
          </a:p>
          <a:p>
            <a:r>
              <a:rPr lang="en-GB" sz="2000" dirty="0">
                <a:solidFill>
                  <a:schemeClr val="tx1">
                    <a:lumMod val="75000"/>
                    <a:lumOff val="25000"/>
                  </a:schemeClr>
                </a:solidFill>
                <a:latin typeface="Arial" panose="020B0604020202020204" pitchFamily="34" charset="0"/>
                <a:cs typeface="Arial" panose="020B0604020202020204" pitchFamily="34" charset="0"/>
              </a:rPr>
              <a:t>The ratio measures a company's financial leverage and shows how many assets the company must sell to pay off all of its liabilities. </a:t>
            </a:r>
          </a:p>
          <a:p>
            <a:pPr marL="0" indent="0">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r>
              <a:rPr lang="en-GB" sz="2000" dirty="0">
                <a:solidFill>
                  <a:schemeClr val="tx1">
                    <a:lumMod val="75000"/>
                    <a:lumOff val="25000"/>
                  </a:schemeClr>
                </a:solidFill>
                <a:latin typeface="Arial" panose="020B0604020202020204" pitchFamily="34" charset="0"/>
                <a:cs typeface="Arial" panose="020B0604020202020204" pitchFamily="34" charset="0"/>
              </a:rPr>
              <a:t>This helps investors and creditors analyse if the overall debt burden on the company and its ability to pay off future debt. </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31048059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F34D646-71AF-0A1E-61D8-61F88A883474}"/>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Debt Ratio</a:t>
            </a:r>
          </a:p>
        </p:txBody>
      </p:sp>
      <p:sp>
        <p:nvSpPr>
          <p:cNvPr id="3" name="Content Placeholder 2">
            <a:extLst>
              <a:ext uri="{FF2B5EF4-FFF2-40B4-BE49-F238E27FC236}">
                <a16:creationId xmlns:a16="http://schemas.microsoft.com/office/drawing/2014/main" id="{FE61EFCF-C82B-1729-045A-BD882612E082}"/>
              </a:ext>
            </a:extLst>
          </p:cNvPr>
          <p:cNvSpPr>
            <a:spLocks noGrp="1"/>
          </p:cNvSpPr>
          <p:nvPr>
            <p:ph idx="1"/>
          </p:nvPr>
        </p:nvSpPr>
        <p:spPr>
          <a:xfrm>
            <a:off x="3844616" y="2626840"/>
            <a:ext cx="7245103" cy="3131777"/>
          </a:xfrm>
        </p:spPr>
        <p:txBody>
          <a:bodyPr>
            <a:normAutofit fontScale="92500"/>
          </a:bodyPr>
          <a:lstStyle/>
          <a:p>
            <a:r>
              <a:rPr lang="en-GB" dirty="0">
                <a:solidFill>
                  <a:schemeClr val="tx1">
                    <a:lumMod val="75000"/>
                    <a:lumOff val="25000"/>
                  </a:schemeClr>
                </a:solidFill>
                <a:latin typeface="Arial" panose="020B0604020202020204" pitchFamily="34" charset="0"/>
                <a:cs typeface="Arial" panose="020B0604020202020204" pitchFamily="34" charset="0"/>
              </a:rPr>
              <a:t>A lower debt ratio usually implies a more stable business with the potential of longevity because a company with a lower ratio also has lower overall debt. </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r>
              <a:rPr lang="en-GB" dirty="0">
                <a:solidFill>
                  <a:schemeClr val="tx1">
                    <a:lumMod val="75000"/>
                    <a:lumOff val="25000"/>
                  </a:schemeClr>
                </a:solidFill>
                <a:latin typeface="Arial" panose="020B0604020202020204" pitchFamily="34" charset="0"/>
                <a:cs typeface="Arial" panose="020B0604020202020204" pitchFamily="34" charset="0"/>
              </a:rPr>
              <a:t>Each industry has its own benchmarks for debt, but 0.5 is a reasonable ratio. A debt ratio of 0.5 is often considered to be less risky.</a:t>
            </a:r>
          </a:p>
          <a:p>
            <a:pPr marL="0" indent="0">
              <a:buNone/>
            </a:pPr>
            <a:r>
              <a:rPr lang="en-GB" dirty="0">
                <a:solidFill>
                  <a:schemeClr val="tx1">
                    <a:lumMod val="75000"/>
                    <a:lumOff val="25000"/>
                  </a:schemeClr>
                </a:solidFill>
                <a:latin typeface="Arial" panose="020B0604020202020204" pitchFamily="34" charset="0"/>
                <a:cs typeface="Arial" panose="020B0604020202020204" pitchFamily="34" charset="0"/>
              </a:rPr>
              <a:t> </a:t>
            </a:r>
          </a:p>
          <a:p>
            <a:r>
              <a:rPr lang="en-GB" dirty="0">
                <a:solidFill>
                  <a:schemeClr val="tx1">
                    <a:lumMod val="75000"/>
                    <a:lumOff val="25000"/>
                  </a:schemeClr>
                </a:solidFill>
                <a:latin typeface="Arial" panose="020B0604020202020204" pitchFamily="34" charset="0"/>
                <a:cs typeface="Arial" panose="020B0604020202020204" pitchFamily="34" charset="0"/>
              </a:rPr>
              <a:t>This means that the company has twice as many assets as liabilities.  </a:t>
            </a:r>
          </a:p>
          <a:p>
            <a:r>
              <a:rPr lang="en-GB" dirty="0">
                <a:solidFill>
                  <a:schemeClr val="tx1">
                    <a:lumMod val="75000"/>
                    <a:lumOff val="25000"/>
                  </a:schemeClr>
                </a:solidFill>
                <a:latin typeface="Arial" panose="020B0604020202020204" pitchFamily="34" charset="0"/>
                <a:cs typeface="Arial" panose="020B0604020202020204" pitchFamily="34" charset="0"/>
              </a:rPr>
              <a:t>Debt Ratio=Total Liabilities / Total Assets </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3838555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5F532A4-5FDD-66FD-AAB8-E757D90F42C9}"/>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Equity Ratio</a:t>
            </a:r>
          </a:p>
        </p:txBody>
      </p:sp>
      <p:sp>
        <p:nvSpPr>
          <p:cNvPr id="3" name="Content Placeholder 2">
            <a:extLst>
              <a:ext uri="{FF2B5EF4-FFF2-40B4-BE49-F238E27FC236}">
                <a16:creationId xmlns:a16="http://schemas.microsoft.com/office/drawing/2014/main" id="{529067CD-7C14-AC4D-8C15-B07B07F21483}"/>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latin typeface="Arial" panose="020B0604020202020204" pitchFamily="34" charset="0"/>
                <a:cs typeface="Arial" panose="020B0604020202020204" pitchFamily="34" charset="0"/>
              </a:rPr>
              <a:t>The equity ratio measures the amount of assets financed by owners' investments by comparing the company's total equity to the total assets. </a:t>
            </a:r>
          </a:p>
          <a:p>
            <a:pPr marL="0" indent="0">
              <a:buNone/>
            </a:pPr>
            <a:endParaRPr lang="en-GB" dirty="0">
              <a:solidFill>
                <a:schemeClr val="tx1">
                  <a:lumMod val="75000"/>
                  <a:lumOff val="25000"/>
                </a:schemeClr>
              </a:solidFill>
              <a:latin typeface="Arial" panose="020B0604020202020204" pitchFamily="34" charset="0"/>
              <a:cs typeface="Arial" panose="020B0604020202020204" pitchFamily="34" charset="0"/>
            </a:endParaRPr>
          </a:p>
          <a:p>
            <a:r>
              <a:rPr lang="en-GB" dirty="0">
                <a:solidFill>
                  <a:schemeClr val="tx1">
                    <a:lumMod val="75000"/>
                    <a:lumOff val="25000"/>
                  </a:schemeClr>
                </a:solidFill>
                <a:latin typeface="Arial" panose="020B0604020202020204" pitchFamily="34" charset="0"/>
                <a:cs typeface="Arial" panose="020B0604020202020204" pitchFamily="34" charset="0"/>
              </a:rPr>
              <a:t>Higher equity ratios are typically favourable for companies.</a:t>
            </a:r>
          </a:p>
          <a:p>
            <a:endParaRPr lang="en-GB" dirty="0">
              <a:solidFill>
                <a:schemeClr val="tx1">
                  <a:lumMod val="75000"/>
                  <a:lumOff val="25000"/>
                </a:schemeClr>
              </a:solidFill>
              <a:latin typeface="Arial" panose="020B0604020202020204" pitchFamily="34" charset="0"/>
              <a:cs typeface="Arial" panose="020B0604020202020204" pitchFamily="34" charset="0"/>
            </a:endParaRPr>
          </a:p>
          <a:p>
            <a:r>
              <a:rPr lang="en-GB" dirty="0">
                <a:solidFill>
                  <a:schemeClr val="tx1">
                    <a:lumMod val="75000"/>
                    <a:lumOff val="25000"/>
                  </a:schemeClr>
                </a:solidFill>
                <a:latin typeface="Arial" panose="020B0604020202020204" pitchFamily="34" charset="0"/>
                <a:cs typeface="Arial" panose="020B0604020202020204" pitchFamily="34" charset="0"/>
              </a:rPr>
              <a:t> Equity Ratio=Total Equity / Total Assets</a:t>
            </a:r>
            <a:br>
              <a:rPr lang="en-GB" dirty="0">
                <a:solidFill>
                  <a:schemeClr val="tx1">
                    <a:lumMod val="75000"/>
                    <a:lumOff val="25000"/>
                  </a:schemeClr>
                </a:solidFill>
                <a:latin typeface="Arial" panose="020B0604020202020204" pitchFamily="34" charset="0"/>
                <a:cs typeface="Arial" panose="020B0604020202020204" pitchFamily="34" charset="0"/>
              </a:rPr>
            </a:br>
            <a:endParaRPr lang="en-GB" dirty="0">
              <a:solidFill>
                <a:schemeClr val="tx1">
                  <a:lumMod val="75000"/>
                  <a:lumOff val="25000"/>
                </a:schemeClr>
              </a:solidFill>
              <a:latin typeface="Arial" panose="020B0604020202020204" pitchFamily="34" charset="0"/>
              <a:cs typeface="Arial" panose="020B0604020202020204" pitchFamily="34" charset="0"/>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21626947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876DDF6-DC73-7EA8-EE31-05488D9C4CA4}"/>
              </a:ext>
            </a:extLst>
          </p:cNvPr>
          <p:cNvSpPr>
            <a:spLocks noGrp="1"/>
          </p:cNvSpPr>
          <p:nvPr>
            <p:ph type="title"/>
          </p:nvPr>
        </p:nvSpPr>
        <p:spPr>
          <a:xfrm>
            <a:off x="7532835" y="1420706"/>
            <a:ext cx="3466540" cy="4016587"/>
          </a:xfrm>
        </p:spPr>
        <p:txBody>
          <a:bodyPr>
            <a:normAutofit/>
          </a:bodyPr>
          <a:lstStyle/>
          <a:p>
            <a:r>
              <a:rPr lang="en-GB" sz="3600" dirty="0"/>
              <a:t>Debt to Equity Ratio</a:t>
            </a:r>
          </a:p>
        </p:txBody>
      </p:sp>
      <p:sp>
        <p:nvSpPr>
          <p:cNvPr id="3" name="Content Placeholder 2">
            <a:extLst>
              <a:ext uri="{FF2B5EF4-FFF2-40B4-BE49-F238E27FC236}">
                <a16:creationId xmlns:a16="http://schemas.microsoft.com/office/drawing/2014/main" id="{716A342E-CC05-CD19-B681-89439E8C46C7}"/>
              </a:ext>
            </a:extLst>
          </p:cNvPr>
          <p:cNvSpPr>
            <a:spLocks noGrp="1"/>
          </p:cNvSpPr>
          <p:nvPr>
            <p:ph idx="1"/>
          </p:nvPr>
        </p:nvSpPr>
        <p:spPr>
          <a:xfrm>
            <a:off x="1440519" y="1132114"/>
            <a:ext cx="5514758" cy="4753429"/>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The debt-to-equity ratio establishes a company's total debts relative to its equity.  </a:t>
            </a:r>
          </a:p>
          <a:p>
            <a:r>
              <a:rPr lang="en-GB" sz="2000" dirty="0">
                <a:solidFill>
                  <a:schemeClr val="tx1">
                    <a:lumMod val="75000"/>
                    <a:lumOff val="25000"/>
                  </a:schemeClr>
                </a:solidFill>
                <a:latin typeface="Arial" panose="020B0604020202020204" pitchFamily="34" charset="0"/>
                <a:cs typeface="Arial" panose="020B0604020202020204" pitchFamily="34" charset="0"/>
              </a:rPr>
              <a:t>This is used to measure the degree to which a company is using debt to fund operations. </a:t>
            </a:r>
          </a:p>
          <a:p>
            <a:r>
              <a:rPr lang="en-GB" sz="2000" dirty="0">
                <a:solidFill>
                  <a:schemeClr val="tx1">
                    <a:lumMod val="75000"/>
                    <a:lumOff val="25000"/>
                  </a:schemeClr>
                </a:solidFill>
                <a:latin typeface="Arial" panose="020B0604020202020204" pitchFamily="34" charset="0"/>
                <a:cs typeface="Arial" panose="020B0604020202020204" pitchFamily="34" charset="0"/>
              </a:rPr>
              <a:t> A lower ratio indicates moderate to low debt and a stronger equity position. </a:t>
            </a:r>
          </a:p>
          <a:p>
            <a:r>
              <a:rPr lang="en-GB" sz="2000" dirty="0">
                <a:solidFill>
                  <a:schemeClr val="tx1">
                    <a:lumMod val="75000"/>
                    <a:lumOff val="25000"/>
                  </a:schemeClr>
                </a:solidFill>
                <a:latin typeface="Arial" panose="020B0604020202020204" pitchFamily="34" charset="0"/>
                <a:cs typeface="Arial" panose="020B0604020202020204" pitchFamily="34" charset="0"/>
              </a:rPr>
              <a:t>If the ratio is higher than one, it indicates that a bigger portion of assets is financed through debt. </a:t>
            </a:r>
          </a:p>
          <a:p>
            <a:r>
              <a:rPr lang="en-GB" sz="2000" dirty="0">
                <a:solidFill>
                  <a:schemeClr val="tx1">
                    <a:lumMod val="75000"/>
                    <a:lumOff val="25000"/>
                  </a:schemeClr>
                </a:solidFill>
                <a:latin typeface="Arial" panose="020B0604020202020204" pitchFamily="34" charset="0"/>
                <a:cs typeface="Arial" panose="020B0604020202020204" pitchFamily="34" charset="0"/>
              </a:rPr>
              <a:t>A ratio lesser than one shows that more equity has been used to finance assets. </a:t>
            </a:r>
          </a:p>
          <a:p>
            <a:r>
              <a:rPr lang="en-GB" sz="2000" dirty="0">
                <a:solidFill>
                  <a:schemeClr val="tx1">
                    <a:lumMod val="75000"/>
                    <a:lumOff val="25000"/>
                  </a:schemeClr>
                </a:solidFill>
                <a:latin typeface="Arial" panose="020B0604020202020204" pitchFamily="34" charset="0"/>
                <a:cs typeface="Arial" panose="020B0604020202020204" pitchFamily="34" charset="0"/>
              </a:rPr>
              <a:t>Debt to Equity Ratio = Total Liabilities / Total Equity </a:t>
            </a:r>
          </a:p>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67677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5" name="Rectangle 3084">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89" name="Rectangle 3088">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076" name="Rectangle 5"/>
          <p:cNvSpPr>
            <a:spLocks noGrp="1" noChangeArrowheads="1"/>
          </p:cNvSpPr>
          <p:nvPr>
            <p:ph type="body" idx="1"/>
          </p:nvPr>
        </p:nvSpPr>
        <p:spPr>
          <a:xfrm>
            <a:off x="3844616" y="2626840"/>
            <a:ext cx="7245103" cy="3131777"/>
          </a:xfrm>
        </p:spPr>
        <p:txBody>
          <a:bodyPr>
            <a:normAutofit/>
          </a:bodyPr>
          <a:lstStyle/>
          <a:p>
            <a:pPr eaLnBrk="1" hangingPunct="1">
              <a:buFontTx/>
              <a:buNone/>
            </a:pPr>
            <a:r>
              <a:rPr lang="en-GB" sz="2000" b="1" dirty="0">
                <a:solidFill>
                  <a:schemeClr val="tx1">
                    <a:lumMod val="75000"/>
                    <a:lumOff val="25000"/>
                  </a:schemeClr>
                </a:solidFill>
                <a:latin typeface="Arial" panose="020B0604020202020204" pitchFamily="34" charset="0"/>
                <a:cs typeface="Arial" panose="020B0604020202020204" pitchFamily="34" charset="0"/>
              </a:rPr>
              <a:t>Let’s consider an example of a financial ratio</a:t>
            </a:r>
          </a:p>
          <a:p>
            <a:pPr eaLnBrk="1" hangingPunct="1">
              <a:buFontTx/>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b="1" dirty="0">
                <a:solidFill>
                  <a:schemeClr val="tx1">
                    <a:lumMod val="75000"/>
                    <a:lumOff val="25000"/>
                  </a:schemeClr>
                </a:solidFill>
                <a:latin typeface="Arial" panose="020B0604020202020204" pitchFamily="34" charset="0"/>
                <a:cs typeface="Arial" panose="020B0604020202020204" pitchFamily="34" charset="0"/>
              </a:rPr>
              <a:t>I have £50 and I invest it in some production equipment</a:t>
            </a:r>
          </a:p>
          <a:p>
            <a:pPr eaLnBrk="1" hangingPunct="1">
              <a:buFontTx/>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b="1" dirty="0">
                <a:solidFill>
                  <a:schemeClr val="tx1">
                    <a:lumMod val="75000"/>
                    <a:lumOff val="25000"/>
                  </a:schemeClr>
                </a:solidFill>
                <a:latin typeface="Arial" panose="020B0604020202020204" pitchFamily="34" charset="0"/>
                <a:cs typeface="Arial" panose="020B0604020202020204" pitchFamily="34" charset="0"/>
              </a:rPr>
              <a:t>Using this equipment, I make products that I sell for £280</a:t>
            </a:r>
          </a:p>
          <a:p>
            <a:pPr eaLnBrk="1" hangingPunct="1">
              <a:buFontTx/>
              <a:buNone/>
            </a:pPr>
            <a:endParaRPr lang="en-GB" b="1" dirty="0">
              <a:solidFill>
                <a:schemeClr val="tx1">
                  <a:lumMod val="75000"/>
                  <a:lumOff val="25000"/>
                </a:schemeClr>
              </a:solidFill>
            </a:endParaRPr>
          </a:p>
          <a:p>
            <a:pPr eaLnBrk="1" hangingPunct="1">
              <a:buFontTx/>
              <a:buNone/>
            </a:pPr>
            <a:endParaRPr lang="en-GB" b="1" dirty="0">
              <a:solidFill>
                <a:schemeClr val="tx1">
                  <a:lumMod val="75000"/>
                  <a:lumOff val="25000"/>
                </a:schemeClr>
              </a:solidFill>
            </a:endParaRPr>
          </a:p>
          <a:p>
            <a:pPr eaLnBrk="1" hangingPunct="1">
              <a:buFontTx/>
              <a:buNone/>
            </a:pPr>
            <a:endParaRPr lang="en-GB" b="1" dirty="0">
              <a:solidFill>
                <a:schemeClr val="tx1">
                  <a:lumMod val="75000"/>
                  <a:lumOff val="25000"/>
                </a:schemeClr>
              </a:solidFill>
            </a:endParaRPr>
          </a:p>
        </p:txBody>
      </p:sp>
      <p:sp>
        <p:nvSpPr>
          <p:cNvPr id="3077" name="Footer Placeholder 6"/>
          <p:cNvSpPr>
            <a:spLocks noGrp="1"/>
          </p:cNvSpPr>
          <p:nvPr>
            <p:ph type="ftr" sz="quarter" idx="11"/>
          </p:nvPr>
        </p:nvSpPr>
        <p:spPr>
          <a:xfrm>
            <a:off x="4001053" y="5872366"/>
            <a:ext cx="3657600" cy="274320"/>
          </a:xfrm>
        </p:spPr>
        <p:txBody>
          <a:bodyPr>
            <a:normAutofit/>
          </a:bodyPr>
          <a:lstStyle/>
          <a:p>
            <a:pPr algn="l">
              <a:spcAft>
                <a:spcPts val="600"/>
              </a:spcAft>
            </a:pPr>
            <a:r>
              <a:rPr lang="en-GB">
                <a:solidFill>
                  <a:schemeClr val="tx1"/>
                </a:solidFill>
              </a:rPr>
              <a:t>Ratios - setting the scene</a:t>
            </a:r>
          </a:p>
        </p:txBody>
      </p:sp>
      <p:sp>
        <p:nvSpPr>
          <p:cNvPr id="3078" name="Slide Number Placeholder 7"/>
          <p:cNvSpPr>
            <a:spLocks noGrp="1"/>
          </p:cNvSpPr>
          <p:nvPr>
            <p:ph type="sldNum" sz="quarter" idx="12"/>
          </p:nvPr>
        </p:nvSpPr>
        <p:spPr>
          <a:xfrm>
            <a:off x="10388952" y="5872366"/>
            <a:ext cx="548640" cy="274320"/>
          </a:xfrm>
        </p:spPr>
        <p:txBody>
          <a:bodyPr>
            <a:normAutofit/>
          </a:bodyPr>
          <a:lstStyle/>
          <a:p>
            <a:pPr>
              <a:spcAft>
                <a:spcPts val="600"/>
              </a:spcAft>
            </a:pPr>
            <a:fld id="{F766FAEF-DFAF-4C3E-87FB-9D79BF903F59}" type="slidenum">
              <a:rPr lang="en-GB">
                <a:solidFill>
                  <a:schemeClr val="tx1"/>
                </a:solidFill>
              </a:rPr>
              <a:pPr>
                <a:spcAft>
                  <a:spcPts val="600"/>
                </a:spcAft>
              </a:pPr>
              <a:t>45</a:t>
            </a:fld>
            <a:endParaRPr lang="en-GB">
              <a:solidFill>
                <a:schemeClr val="tx1"/>
              </a:solidFill>
            </a:endParaRPr>
          </a:p>
        </p:txBody>
      </p:sp>
      <p:sp>
        <p:nvSpPr>
          <p:cNvPr id="3074"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4106" name="Rectangle 4105">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08" name="Rectangle 410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10" name="Rectangle 410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112" name="Rectangle 411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4099" name="Rectangle 5"/>
          <p:cNvSpPr>
            <a:spLocks noGrp="1" noChangeArrowheads="1"/>
          </p:cNvSpPr>
          <p:nvPr>
            <p:ph type="body" idx="1"/>
          </p:nvPr>
        </p:nvSpPr>
        <p:spPr>
          <a:xfrm>
            <a:off x="1440519" y="1143952"/>
            <a:ext cx="5514758" cy="4293341"/>
          </a:xfrm>
        </p:spPr>
        <p:txBody>
          <a:bodyPr anchor="ctr">
            <a:normAutofit/>
          </a:bodyPr>
          <a:lstStyle/>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For now, let’s ignore all of the other costs involved in making the products:</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The production equipment is a </a:t>
            </a:r>
            <a:r>
              <a:rPr lang="en-GB" sz="2000" dirty="0">
                <a:solidFill>
                  <a:srgbClr val="FF0000"/>
                </a:solidFill>
                <a:latin typeface="Arial" panose="020B0604020202020204" pitchFamily="34" charset="0"/>
                <a:cs typeface="Arial" panose="020B0604020202020204" pitchFamily="34" charset="0"/>
              </a:rPr>
              <a:t>Fixed Asset</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The products sold generate </a:t>
            </a:r>
            <a:r>
              <a:rPr lang="en-GB" sz="2000" dirty="0">
                <a:solidFill>
                  <a:srgbClr val="FF0000"/>
                </a:solidFill>
                <a:latin typeface="Arial" panose="020B0604020202020204" pitchFamily="34" charset="0"/>
                <a:cs typeface="Arial" panose="020B0604020202020204" pitchFamily="34" charset="0"/>
              </a:rPr>
              <a:t>Sales revenue </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Q: What ratio am I getting in terms of sales revenue for my investment in my fixed asset?</a:t>
            </a:r>
          </a:p>
          <a:p>
            <a:pPr eaLnBrk="1" hangingPunct="1">
              <a:buFontTx/>
              <a:buNone/>
            </a:pPr>
            <a:endParaRPr lang="en-GB" b="1" dirty="0">
              <a:solidFill>
                <a:schemeClr val="tx1">
                  <a:lumMod val="75000"/>
                  <a:lumOff val="25000"/>
                </a:schemeClr>
              </a:solidFill>
            </a:endParaRPr>
          </a:p>
        </p:txBody>
      </p:sp>
      <p:cxnSp>
        <p:nvCxnSpPr>
          <p:cNvPr id="4114" name="Straight Connector 411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00" name="Footer Placeholder 8"/>
          <p:cNvSpPr>
            <a:spLocks noGrp="1"/>
          </p:cNvSpPr>
          <p:nvPr>
            <p:ph type="ftr" sz="quarter" idx="11"/>
          </p:nvPr>
        </p:nvSpPr>
        <p:spPr>
          <a:xfrm>
            <a:off x="1440519" y="5714047"/>
            <a:ext cx="5120640" cy="274320"/>
          </a:xfrm>
        </p:spPr>
        <p:txBody>
          <a:bodyPr anchor="ctr">
            <a:normAutofit/>
          </a:bodyPr>
          <a:lstStyle/>
          <a:p>
            <a:pPr algn="l">
              <a:spcAft>
                <a:spcPts val="600"/>
              </a:spcAft>
            </a:pPr>
            <a:r>
              <a:rPr lang="en-GB">
                <a:solidFill>
                  <a:schemeClr val="tx1"/>
                </a:solidFill>
              </a:rPr>
              <a:t>Ratios - setting the scene</a:t>
            </a:r>
          </a:p>
        </p:txBody>
      </p:sp>
      <p:sp>
        <p:nvSpPr>
          <p:cNvPr id="4101" name="Slide Number Placeholder 9"/>
          <p:cNvSpPr>
            <a:spLocks noGrp="1"/>
          </p:cNvSpPr>
          <p:nvPr>
            <p:ph type="sldNum" sz="quarter" idx="12"/>
          </p:nvPr>
        </p:nvSpPr>
        <p:spPr>
          <a:xfrm>
            <a:off x="10422113" y="5714047"/>
            <a:ext cx="548640" cy="274320"/>
          </a:xfrm>
        </p:spPr>
        <p:txBody>
          <a:bodyPr>
            <a:normAutofit/>
          </a:bodyPr>
          <a:lstStyle/>
          <a:p>
            <a:pPr>
              <a:spcAft>
                <a:spcPts val="600"/>
              </a:spcAft>
            </a:pPr>
            <a:fld id="{5E39BB5F-4C36-4F5F-9C5C-6B7226DE06D0}" type="slidenum">
              <a:rPr lang="en-GB">
                <a:solidFill>
                  <a:schemeClr val="tx1"/>
                </a:solidFill>
              </a:rPr>
              <a:pPr>
                <a:spcAft>
                  <a:spcPts val="600"/>
                </a:spcAft>
              </a:pPr>
              <a:t>46</a:t>
            </a:fld>
            <a:endParaRPr lang="en-GB">
              <a:solidFill>
                <a:schemeClr val="tx1"/>
              </a:solidFill>
            </a:endParaRPr>
          </a:p>
        </p:txBody>
      </p:sp>
      <p:sp>
        <p:nvSpPr>
          <p:cNvPr id="4098"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animEffect transition="in" filter="fade">
                                      <p:cBhvr>
                                        <p:cTn id="7" dur="500"/>
                                        <p:tgtEl>
                                          <p:spTgt spid="409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9">
                                            <p:txEl>
                                              <p:pRg st="4" end="4"/>
                                            </p:txEl>
                                          </p:spTgt>
                                        </p:tgtEl>
                                        <p:attrNameLst>
                                          <p:attrName>style.visibility</p:attrName>
                                        </p:attrNameLst>
                                      </p:cBhvr>
                                      <p:to>
                                        <p:strVal val="visible"/>
                                      </p:to>
                                    </p:set>
                                    <p:animEffect transition="in" filter="fade">
                                      <p:cBhvr>
                                        <p:cTn id="12" dur="500"/>
                                        <p:tgtEl>
                                          <p:spTgt spid="409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099">
                                            <p:txEl>
                                              <p:pRg st="6" end="6"/>
                                            </p:txEl>
                                          </p:spTgt>
                                        </p:tgtEl>
                                        <p:attrNameLst>
                                          <p:attrName>style.visibility</p:attrName>
                                        </p:attrNameLst>
                                      </p:cBhvr>
                                      <p:to>
                                        <p:strVal val="visible"/>
                                      </p:to>
                                    </p:set>
                                    <p:anim calcmode="lin" valueType="num">
                                      <p:cBhvr additive="base">
                                        <p:cTn id="17" dur="500" fill="hold"/>
                                        <p:tgtEl>
                                          <p:spTgt spid="4099">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09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74289E6F-2041-69DD-2ABF-2CA49B9E6101}"/>
              </a:ext>
            </a:extLst>
          </p:cNvPr>
          <p:cNvSpPr>
            <a:spLocks noGrp="1"/>
          </p:cNvSpPr>
          <p:nvPr>
            <p:ph idx="1"/>
          </p:nvPr>
        </p:nvSpPr>
        <p:spPr>
          <a:xfrm>
            <a:off x="3844616" y="976876"/>
            <a:ext cx="7245103" cy="4781742"/>
          </a:xfrm>
        </p:spPr>
        <p:txBody>
          <a:bodyPr>
            <a:normAutofit fontScale="92500" lnSpcReduction="10000"/>
          </a:bodyPr>
          <a:lstStyle/>
          <a:p>
            <a:pPr algn="ctr" eaLnBrk="1" hangingPunct="1">
              <a:lnSpc>
                <a:spcPct val="80000"/>
              </a:lnSpc>
              <a:buFontTx/>
              <a:buNone/>
            </a:pPr>
            <a:r>
              <a:rPr lang="en-GB" sz="1800" u="sng" dirty="0">
                <a:latin typeface="Arial" panose="020B0604020202020204" pitchFamily="34" charset="0"/>
                <a:cs typeface="Arial" panose="020B0604020202020204" pitchFamily="34" charset="0"/>
              </a:rPr>
              <a:t>Sales       </a:t>
            </a:r>
            <a:r>
              <a:rPr lang="en-GB" sz="1800" dirty="0">
                <a:latin typeface="Arial" panose="020B0604020202020204" pitchFamily="34" charset="0"/>
                <a:cs typeface="Arial" panose="020B0604020202020204" pitchFamily="34" charset="0"/>
              </a:rPr>
              <a:t>  =</a:t>
            </a:r>
            <a:r>
              <a:rPr lang="en-GB" sz="1800" u="sng" dirty="0">
                <a:latin typeface="Arial" panose="020B0604020202020204" pitchFamily="34" charset="0"/>
                <a:cs typeface="Arial" panose="020B0604020202020204" pitchFamily="34" charset="0"/>
              </a:rPr>
              <a:t> 280  </a:t>
            </a:r>
            <a:r>
              <a:rPr lang="en-GB" sz="1800" dirty="0">
                <a:latin typeface="Arial" panose="020B0604020202020204" pitchFamily="34" charset="0"/>
                <a:cs typeface="Arial" panose="020B0604020202020204" pitchFamily="34" charset="0"/>
              </a:rPr>
              <a:t>=  5.6</a:t>
            </a:r>
          </a:p>
          <a:p>
            <a:pPr algn="ctr" eaLnBrk="1" hangingPunct="1">
              <a:lnSpc>
                <a:spcPct val="80000"/>
              </a:lnSpc>
              <a:buFontTx/>
              <a:buNone/>
            </a:pPr>
            <a:r>
              <a:rPr lang="en-GB" sz="1800" dirty="0">
                <a:latin typeface="Arial" panose="020B0604020202020204" pitchFamily="34" charset="0"/>
                <a:cs typeface="Arial" panose="020B0604020202020204" pitchFamily="34" charset="0"/>
              </a:rPr>
              <a:t>Fixed Assets       50</a:t>
            </a:r>
          </a:p>
          <a:p>
            <a:pPr algn="ctr" eaLnBrk="1" hangingPunct="1">
              <a:lnSpc>
                <a:spcPct val="80000"/>
              </a:lnSpc>
              <a:buFontTx/>
              <a:buNone/>
            </a:pPr>
            <a:endParaRPr lang="en-GB" sz="1800" dirty="0">
              <a:latin typeface="Arial" panose="020B0604020202020204" pitchFamily="34" charset="0"/>
              <a:cs typeface="Arial" panose="020B0604020202020204" pitchFamily="34" charset="0"/>
            </a:endParaRPr>
          </a:p>
          <a:p>
            <a:pPr algn="ctr" eaLnBrk="1" hangingPunct="1">
              <a:lnSpc>
                <a:spcPct val="80000"/>
              </a:lnSpc>
              <a:buFontTx/>
              <a:buNone/>
            </a:pPr>
            <a:r>
              <a:rPr lang="en-GB" sz="1800" dirty="0">
                <a:latin typeface="Arial" panose="020B0604020202020204" pitchFamily="34" charset="0"/>
                <a:cs typeface="Arial" panose="020B0604020202020204" pitchFamily="34" charset="0"/>
              </a:rPr>
              <a:t>This can also be expressed as:</a:t>
            </a:r>
          </a:p>
          <a:p>
            <a:pPr algn="ctr" eaLnBrk="1" hangingPunct="1">
              <a:lnSpc>
                <a:spcPct val="80000"/>
              </a:lnSpc>
              <a:buFontTx/>
              <a:buNone/>
            </a:pPr>
            <a:endParaRPr lang="en-GB" sz="1800" dirty="0">
              <a:latin typeface="Arial" panose="020B0604020202020204" pitchFamily="34" charset="0"/>
              <a:cs typeface="Arial" panose="020B0604020202020204" pitchFamily="34" charset="0"/>
            </a:endParaRPr>
          </a:p>
          <a:p>
            <a:pPr algn="ctr" eaLnBrk="1" hangingPunct="1">
              <a:lnSpc>
                <a:spcPct val="80000"/>
              </a:lnSpc>
              <a:buFontTx/>
              <a:buNone/>
            </a:pPr>
            <a:r>
              <a:rPr lang="en-GB" sz="1800" dirty="0">
                <a:latin typeface="Arial" panose="020B0604020202020204" pitchFamily="34" charset="0"/>
                <a:cs typeface="Arial" panose="020B0604020202020204" pitchFamily="34" charset="0"/>
              </a:rPr>
              <a:t>280 to 50</a:t>
            </a:r>
          </a:p>
          <a:p>
            <a:pPr algn="ctr" eaLnBrk="1" hangingPunct="1">
              <a:lnSpc>
                <a:spcPct val="80000"/>
              </a:lnSpc>
              <a:buFontTx/>
              <a:buNone/>
            </a:pPr>
            <a:r>
              <a:rPr lang="en-GB" sz="1800" dirty="0">
                <a:latin typeface="Arial" panose="020B0604020202020204" pitchFamily="34" charset="0"/>
                <a:cs typeface="Arial" panose="020B0604020202020204" pitchFamily="34" charset="0"/>
              </a:rPr>
              <a:t>or</a:t>
            </a:r>
          </a:p>
          <a:p>
            <a:pPr algn="ctr" eaLnBrk="1" hangingPunct="1">
              <a:lnSpc>
                <a:spcPct val="80000"/>
              </a:lnSpc>
              <a:buFontTx/>
              <a:buNone/>
            </a:pPr>
            <a:r>
              <a:rPr lang="en-GB" sz="1800" dirty="0">
                <a:latin typeface="Arial" panose="020B0604020202020204" pitchFamily="34" charset="0"/>
                <a:cs typeface="Arial" panose="020B0604020202020204" pitchFamily="34" charset="0"/>
              </a:rPr>
              <a:t>280:50</a:t>
            </a:r>
          </a:p>
          <a:p>
            <a:pPr algn="ctr" eaLnBrk="1" hangingPunct="1">
              <a:lnSpc>
                <a:spcPct val="80000"/>
              </a:lnSpc>
              <a:buFontTx/>
              <a:buNone/>
            </a:pPr>
            <a:r>
              <a:rPr lang="en-GB" sz="1800" dirty="0">
                <a:latin typeface="Arial" panose="020B0604020202020204" pitchFamily="34" charset="0"/>
                <a:cs typeface="Arial" panose="020B0604020202020204" pitchFamily="34" charset="0"/>
              </a:rPr>
              <a:t>or</a:t>
            </a:r>
          </a:p>
          <a:p>
            <a:pPr algn="ctr" eaLnBrk="1" hangingPunct="1">
              <a:lnSpc>
                <a:spcPct val="80000"/>
              </a:lnSpc>
              <a:buFontTx/>
              <a:buNone/>
            </a:pPr>
            <a:r>
              <a:rPr lang="en-GB" sz="1800" dirty="0">
                <a:latin typeface="Arial" panose="020B0604020202020204" pitchFamily="34" charset="0"/>
                <a:cs typeface="Arial" panose="020B0604020202020204" pitchFamily="34" charset="0"/>
              </a:rPr>
              <a:t>5.6:1</a:t>
            </a:r>
          </a:p>
          <a:p>
            <a:pPr algn="ctr" eaLnBrk="1" hangingPunct="1">
              <a:lnSpc>
                <a:spcPct val="80000"/>
              </a:lnSpc>
              <a:buFontTx/>
              <a:buNone/>
            </a:pPr>
            <a:endParaRPr lang="en-GB" sz="1800" dirty="0">
              <a:latin typeface="Arial" panose="020B0604020202020204" pitchFamily="34" charset="0"/>
              <a:cs typeface="Arial" panose="020B0604020202020204" pitchFamily="34" charset="0"/>
            </a:endParaRPr>
          </a:p>
          <a:p>
            <a:pPr algn="ctr" eaLnBrk="1" hangingPunct="1">
              <a:lnSpc>
                <a:spcPct val="80000"/>
              </a:lnSpc>
              <a:buFontTx/>
              <a:buNone/>
            </a:pPr>
            <a:r>
              <a:rPr lang="en-GB" sz="1800" dirty="0">
                <a:latin typeface="Arial" panose="020B0604020202020204" pitchFamily="34" charset="0"/>
                <a:cs typeface="Arial" panose="020B0604020202020204" pitchFamily="34" charset="0"/>
              </a:rPr>
              <a:t>This is an example of a ratio but what does it mean?</a:t>
            </a:r>
          </a:p>
          <a:p>
            <a:pPr algn="ctr" eaLnBrk="1" hangingPunct="1">
              <a:lnSpc>
                <a:spcPct val="80000"/>
              </a:lnSpc>
              <a:buFontTx/>
              <a:buNone/>
            </a:pPr>
            <a:endParaRPr lang="en-GB" sz="1800" dirty="0">
              <a:latin typeface="Arial" panose="020B0604020202020204" pitchFamily="34" charset="0"/>
              <a:cs typeface="Arial" panose="020B0604020202020204" pitchFamily="34" charset="0"/>
            </a:endParaRPr>
          </a:p>
          <a:p>
            <a:pPr algn="ctr" eaLnBrk="1" hangingPunct="1">
              <a:lnSpc>
                <a:spcPct val="80000"/>
              </a:lnSpc>
              <a:buFontTx/>
              <a:buNone/>
            </a:pPr>
            <a:r>
              <a:rPr lang="en-GB" sz="1800" dirty="0">
                <a:latin typeface="Arial" panose="020B0604020202020204" pitchFamily="34" charset="0"/>
                <a:cs typeface="Arial" panose="020B0604020202020204" pitchFamily="34" charset="0"/>
              </a:rPr>
              <a:t>It means that it takes £50 of fixed assets to generate £280 of sales revenue, and is the same as saying it takes £1 of fixed assets to generate £5.6 of sales revenue, because the proportions are the same, i.e. 5.6:1</a:t>
            </a:r>
          </a:p>
          <a:p>
            <a:endParaRPr lang="en-GB" dirty="0">
              <a:solidFill>
                <a:schemeClr val="tx1">
                  <a:lumMod val="75000"/>
                  <a:lumOff val="25000"/>
                </a:schemeClr>
              </a:solidFill>
            </a:endParaRPr>
          </a:p>
        </p:txBody>
      </p:sp>
    </p:spTree>
    <p:extLst>
      <p:ext uri="{BB962C8B-B14F-4D97-AF65-F5344CB8AC3E}">
        <p14:creationId xmlns:p14="http://schemas.microsoft.com/office/powerpoint/2010/main" val="34448034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4" name="Rectangle 6153">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6" name="Rectangle 6155">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58" name="Rectangle 6157">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6160" name="Rectangle 6159">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6147" name="Rectangle 5"/>
          <p:cNvSpPr>
            <a:spLocks noGrp="1" noChangeArrowheads="1"/>
          </p:cNvSpPr>
          <p:nvPr>
            <p:ph type="body" idx="1"/>
          </p:nvPr>
        </p:nvSpPr>
        <p:spPr>
          <a:xfrm>
            <a:off x="3844616" y="914400"/>
            <a:ext cx="7245103" cy="5109029"/>
          </a:xfrm>
        </p:spPr>
        <p:txBody>
          <a:bodyPr>
            <a:normAutofit fontScale="92500" lnSpcReduction="10000"/>
          </a:bodyPr>
          <a:lstStyle/>
          <a:p>
            <a:pPr eaLnBrk="1" hangingPunct="1">
              <a:lnSpc>
                <a:spcPct val="90000"/>
              </a:lnSpc>
              <a:buFontTx/>
              <a:buNone/>
            </a:pPr>
            <a:endParaRPr lang="en-GB" sz="1000" b="1" dirty="0">
              <a:solidFill>
                <a:schemeClr val="tx1">
                  <a:lumMod val="75000"/>
                  <a:lumOff val="25000"/>
                </a:schemeClr>
              </a:solidFill>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We can say it another way by saying we are turning fixed assets over 5.6 times</a:t>
            </a:r>
            <a:r>
              <a:rPr lang="en-GB" sz="2000" u="sng" dirty="0">
                <a:solidFill>
                  <a:schemeClr val="tx1">
                    <a:lumMod val="75000"/>
                    <a:lumOff val="25000"/>
                  </a:schemeClr>
                </a:solidFill>
                <a:latin typeface="Arial" panose="020B0604020202020204" pitchFamily="34" charset="0"/>
                <a:cs typeface="Arial" panose="020B0604020202020204" pitchFamily="34" charset="0"/>
              </a:rPr>
              <a:t> </a:t>
            </a:r>
          </a:p>
          <a:p>
            <a:pPr eaLnBrk="1" hangingPunct="1">
              <a:lnSpc>
                <a:spcPct val="90000"/>
              </a:lnSpc>
              <a:buFontTx/>
              <a:buNone/>
            </a:pPr>
            <a:endParaRPr lang="en-GB" sz="2000" u="sng"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It is an indication of how well we are using fixed assets to generate sales, and, if we think about it logically for this ratio, the higher the number of turns then the more efficiently we are using the fixed assets to generate sales!</a:t>
            </a:r>
            <a:r>
              <a:rPr lang="en-GB" sz="2000" u="sng" dirty="0">
                <a:solidFill>
                  <a:schemeClr val="tx1">
                    <a:lumMod val="75000"/>
                    <a:lumOff val="25000"/>
                  </a:schemeClr>
                </a:solidFill>
                <a:latin typeface="Arial" panose="020B0604020202020204" pitchFamily="34" charset="0"/>
                <a:cs typeface="Arial" panose="020B0604020202020204" pitchFamily="34" charset="0"/>
              </a:rPr>
              <a:t>  </a:t>
            </a:r>
          </a:p>
          <a:p>
            <a:pPr algn="ctr" eaLnBrk="1" hangingPunct="1">
              <a:lnSpc>
                <a:spcPct val="90000"/>
              </a:lnSpc>
              <a:buFontTx/>
              <a:buNone/>
            </a:pPr>
            <a:endParaRPr lang="en-GB" sz="2000" u="sng" dirty="0">
              <a:solidFill>
                <a:schemeClr val="tx1">
                  <a:lumMod val="75000"/>
                  <a:lumOff val="25000"/>
                </a:schemeClr>
              </a:solidFill>
              <a:latin typeface="Arial" panose="020B0604020202020204" pitchFamily="34" charset="0"/>
              <a:cs typeface="Arial" panose="020B0604020202020204" pitchFamily="34" charset="0"/>
            </a:endParaRPr>
          </a:p>
          <a:p>
            <a:pPr eaLnBrk="1" hangingPunct="1">
              <a:lnSpc>
                <a:spcPct val="90000"/>
              </a:lnSpc>
              <a:buFontTx/>
              <a:buNone/>
            </a:pPr>
            <a:endParaRPr lang="en-GB" sz="2000" u="sng"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If you take this example to an extreme, then if were lucky enough to invest only £1 in fixed assets and generate £280 of sales then we would have a ratio of 280:1 </a:t>
            </a: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We would be turning our fixed assets 280 times</a:t>
            </a:r>
          </a:p>
          <a:p>
            <a:pP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.....that would be much more efficient !!</a:t>
            </a:r>
          </a:p>
          <a:p>
            <a:pP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lnSpc>
                <a:spcPct val="90000"/>
              </a:lnSpc>
              <a:buFontTx/>
              <a:buNone/>
            </a:pPr>
            <a:endParaRPr lang="en-GB" sz="1000" b="1" dirty="0">
              <a:solidFill>
                <a:schemeClr val="tx1">
                  <a:lumMod val="75000"/>
                  <a:lumOff val="25000"/>
                </a:schemeClr>
              </a:solidFill>
            </a:endParaRPr>
          </a:p>
          <a:p>
            <a:pPr eaLnBrk="1" hangingPunct="1">
              <a:lnSpc>
                <a:spcPct val="90000"/>
              </a:lnSpc>
              <a:buFontTx/>
              <a:buNone/>
            </a:pPr>
            <a:endParaRPr lang="en-GB" sz="1000" b="1" dirty="0">
              <a:solidFill>
                <a:schemeClr val="tx1">
                  <a:lumMod val="75000"/>
                  <a:lumOff val="25000"/>
                </a:schemeClr>
              </a:solidFill>
            </a:endParaRPr>
          </a:p>
        </p:txBody>
      </p:sp>
      <p:sp>
        <p:nvSpPr>
          <p:cNvPr id="6149" name="Slide Number Placeholder 8"/>
          <p:cNvSpPr>
            <a:spLocks noGrp="1"/>
          </p:cNvSpPr>
          <p:nvPr>
            <p:ph type="sldNum" sz="quarter" idx="12"/>
          </p:nvPr>
        </p:nvSpPr>
        <p:spPr>
          <a:xfrm>
            <a:off x="10388952" y="5872366"/>
            <a:ext cx="548640" cy="274320"/>
          </a:xfrm>
        </p:spPr>
        <p:txBody>
          <a:bodyPr>
            <a:normAutofit/>
          </a:bodyPr>
          <a:lstStyle/>
          <a:p>
            <a:pPr>
              <a:spcAft>
                <a:spcPts val="600"/>
              </a:spcAft>
            </a:pPr>
            <a:fld id="{C558DB23-8BF9-40AF-9F76-6A20F25D3F13}" type="slidenum">
              <a:rPr lang="en-GB">
                <a:solidFill>
                  <a:schemeClr val="tx1"/>
                </a:solidFill>
              </a:rPr>
              <a:pPr>
                <a:spcAft>
                  <a:spcPts val="600"/>
                </a:spcAft>
              </a:pPr>
              <a:t>48</a:t>
            </a:fld>
            <a:endParaRPr lang="en-GB">
              <a:solidFill>
                <a:schemeClr val="tx1"/>
              </a:solidFill>
            </a:endParaRPr>
          </a:p>
        </p:txBody>
      </p:sp>
      <p:sp>
        <p:nvSpPr>
          <p:cNvPr id="6146"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7" end="7"/>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14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8" name="Rectangle 717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180" name="Rectangle 717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182" name="Rectangle 718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184" name="Rectangle 718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7171" name="Rectangle 5"/>
          <p:cNvSpPr>
            <a:spLocks noGrp="1" noChangeArrowheads="1"/>
          </p:cNvSpPr>
          <p:nvPr>
            <p:ph type="body" idx="1"/>
          </p:nvPr>
        </p:nvSpPr>
        <p:spPr>
          <a:xfrm>
            <a:off x="3844616" y="892630"/>
            <a:ext cx="7245103" cy="4865988"/>
          </a:xfrm>
        </p:spPr>
        <p:txBody>
          <a:bodyPr>
            <a:normAutofit fontScale="92500" lnSpcReduction="20000"/>
          </a:bodyPr>
          <a:lstStyle/>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We can even express our ratio in another way...</a:t>
            </a:r>
          </a:p>
          <a:p>
            <a:pPr algn="ct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Sales: Fixed assets = 5.6 </a:t>
            </a:r>
          </a:p>
          <a:p>
            <a:pPr algn="ct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If we divide £1000 by 5.6 then</a:t>
            </a:r>
          </a:p>
          <a:p>
            <a:pPr algn="ct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u="sng" dirty="0">
                <a:solidFill>
                  <a:schemeClr val="tx1">
                    <a:lumMod val="75000"/>
                    <a:lumOff val="25000"/>
                  </a:schemeClr>
                </a:solidFill>
                <a:latin typeface="Arial" panose="020B0604020202020204" pitchFamily="34" charset="0"/>
                <a:cs typeface="Arial" panose="020B0604020202020204" pitchFamily="34" charset="0"/>
              </a:rPr>
              <a:t>£1000 </a:t>
            </a:r>
            <a:r>
              <a:rPr lang="en-GB" sz="2000" dirty="0">
                <a:solidFill>
                  <a:schemeClr val="tx1">
                    <a:lumMod val="75000"/>
                    <a:lumOff val="25000"/>
                  </a:schemeClr>
                </a:solidFill>
                <a:latin typeface="Arial" panose="020B0604020202020204" pitchFamily="34" charset="0"/>
                <a:cs typeface="Arial" panose="020B0604020202020204" pitchFamily="34" charset="0"/>
              </a:rPr>
              <a:t>  =  £178.57</a:t>
            </a: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5.6       </a:t>
            </a:r>
          </a:p>
          <a:p>
            <a:pPr algn="ct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What does this mean?</a:t>
            </a:r>
          </a:p>
          <a:p>
            <a:pPr algn="ct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It means that it takes £178.57 of fixed assets to generate £1000 of sales.</a:t>
            </a:r>
          </a:p>
          <a:p>
            <a:pPr algn="ctr" eaLnBrk="1" hangingPunct="1">
              <a:lnSpc>
                <a:spcPct val="90000"/>
              </a:lnSpc>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£1000 to £178.57 is in the same proportion as 5.6 to1</a:t>
            </a:r>
          </a:p>
          <a:p>
            <a:pPr eaLnBrk="1" hangingPunct="1">
              <a:lnSpc>
                <a:spcPct val="90000"/>
              </a:lnSpc>
              <a:buFontTx/>
              <a:buNone/>
            </a:pPr>
            <a:endParaRPr lang="en-GB" sz="700" b="1" dirty="0">
              <a:solidFill>
                <a:schemeClr val="tx1">
                  <a:lumMod val="75000"/>
                  <a:lumOff val="25000"/>
                </a:schemeClr>
              </a:solidFill>
            </a:endParaRPr>
          </a:p>
          <a:p>
            <a:pPr eaLnBrk="1" hangingPunct="1">
              <a:lnSpc>
                <a:spcPct val="90000"/>
              </a:lnSpc>
              <a:buFontTx/>
              <a:buNone/>
            </a:pPr>
            <a:endParaRPr lang="en-GB" sz="700" b="1" dirty="0">
              <a:solidFill>
                <a:schemeClr val="tx1">
                  <a:lumMod val="75000"/>
                  <a:lumOff val="25000"/>
                </a:schemeClr>
              </a:solidFill>
            </a:endParaRPr>
          </a:p>
          <a:p>
            <a:pPr eaLnBrk="1" hangingPunct="1">
              <a:lnSpc>
                <a:spcPct val="90000"/>
              </a:lnSpc>
              <a:buFontTx/>
              <a:buNone/>
            </a:pPr>
            <a:endParaRPr lang="en-GB" sz="700" b="1" dirty="0">
              <a:solidFill>
                <a:schemeClr val="tx1">
                  <a:lumMod val="75000"/>
                  <a:lumOff val="25000"/>
                </a:schemeClr>
              </a:solidFill>
            </a:endParaRPr>
          </a:p>
          <a:p>
            <a:pPr eaLnBrk="1" hangingPunct="1">
              <a:lnSpc>
                <a:spcPct val="90000"/>
              </a:lnSpc>
              <a:buFontTx/>
              <a:buNone/>
            </a:pPr>
            <a:endParaRPr lang="en-GB" sz="700" b="1" dirty="0">
              <a:solidFill>
                <a:schemeClr val="tx1">
                  <a:lumMod val="75000"/>
                  <a:lumOff val="25000"/>
                </a:schemeClr>
              </a:solidFill>
            </a:endParaRPr>
          </a:p>
        </p:txBody>
      </p:sp>
      <p:sp>
        <p:nvSpPr>
          <p:cNvPr id="7172" name="Footer Placeholder 7"/>
          <p:cNvSpPr>
            <a:spLocks noGrp="1"/>
          </p:cNvSpPr>
          <p:nvPr>
            <p:ph type="ftr" sz="quarter" idx="11"/>
          </p:nvPr>
        </p:nvSpPr>
        <p:spPr>
          <a:xfrm>
            <a:off x="4001053" y="5872366"/>
            <a:ext cx="3657600" cy="274320"/>
          </a:xfrm>
        </p:spPr>
        <p:txBody>
          <a:bodyPr>
            <a:normAutofit/>
          </a:bodyPr>
          <a:lstStyle/>
          <a:p>
            <a:pPr algn="l">
              <a:spcAft>
                <a:spcPts val="600"/>
              </a:spcAft>
            </a:pPr>
            <a:r>
              <a:rPr lang="en-GB">
                <a:solidFill>
                  <a:schemeClr val="tx1"/>
                </a:solidFill>
              </a:rPr>
              <a:t>Ratios - setting the scene</a:t>
            </a:r>
          </a:p>
        </p:txBody>
      </p:sp>
      <p:sp>
        <p:nvSpPr>
          <p:cNvPr id="7173" name="Slide Number Placeholder 8"/>
          <p:cNvSpPr>
            <a:spLocks noGrp="1"/>
          </p:cNvSpPr>
          <p:nvPr>
            <p:ph type="sldNum" sz="quarter" idx="12"/>
          </p:nvPr>
        </p:nvSpPr>
        <p:spPr>
          <a:xfrm>
            <a:off x="10388952" y="5872366"/>
            <a:ext cx="548640" cy="274320"/>
          </a:xfrm>
        </p:spPr>
        <p:txBody>
          <a:bodyPr>
            <a:normAutofit/>
          </a:bodyPr>
          <a:lstStyle/>
          <a:p>
            <a:pPr>
              <a:spcAft>
                <a:spcPts val="600"/>
              </a:spcAft>
            </a:pPr>
            <a:fld id="{AC4D6B96-22CF-4367-A3E1-DF14F5156776}" type="slidenum">
              <a:rPr lang="en-GB">
                <a:solidFill>
                  <a:schemeClr val="tx1"/>
                </a:solidFill>
              </a:rPr>
              <a:pPr>
                <a:spcAft>
                  <a:spcPts val="600"/>
                </a:spcAft>
              </a:pPr>
              <a:t>49</a:t>
            </a:fld>
            <a:endParaRPr lang="en-GB">
              <a:solidFill>
                <a:schemeClr val="tx1"/>
              </a:solidFill>
            </a:endParaRPr>
          </a:p>
        </p:txBody>
      </p:sp>
      <p:sp>
        <p:nvSpPr>
          <p:cNvPr id="7170"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71">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171">
                                            <p:txEl>
                                              <p:pRg st="11" end="1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171">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2" name="Rectangle 8201">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204" name="Rectangle 8203">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206" name="Rectangle 8205">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8208" name="Rectangle 8207">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8195" name="Rectangle 5"/>
          <p:cNvSpPr>
            <a:spLocks noGrp="1" noChangeArrowheads="1"/>
          </p:cNvSpPr>
          <p:nvPr>
            <p:ph type="body" idx="1"/>
          </p:nvPr>
        </p:nvSpPr>
        <p:spPr>
          <a:xfrm>
            <a:off x="3844616" y="987426"/>
            <a:ext cx="7245103" cy="4771192"/>
          </a:xfrm>
        </p:spPr>
        <p:txBody>
          <a:bodyPr>
            <a:normAutofit/>
          </a:bodyPr>
          <a:lstStyle/>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So, with the knowledge that it takes £178.57 of fixed assets to generate £1000 of sales this year, if it were to take £235 of fixed assets to generate £1000 of sales next year, would this be better or worse?</a:t>
            </a:r>
          </a:p>
          <a:p>
            <a:pPr eaLnBrk="1" hangingPunct="1">
              <a:lnSpc>
                <a:spcPct val="90000"/>
              </a:lnSpc>
              <a:buFontTx/>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algn="ct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Answer: </a:t>
            </a:r>
            <a:r>
              <a:rPr lang="en-GB" sz="2000" dirty="0">
                <a:solidFill>
                  <a:srgbClr val="FF0000"/>
                </a:solidFill>
                <a:latin typeface="Arial" panose="020B0604020202020204" pitchFamily="34" charset="0"/>
                <a:cs typeface="Arial" panose="020B0604020202020204" pitchFamily="34" charset="0"/>
              </a:rPr>
              <a:t>WORSE</a:t>
            </a:r>
          </a:p>
          <a:p>
            <a:pPr eaLnBrk="1" hangingPunct="1">
              <a:lnSpc>
                <a:spcPct val="90000"/>
              </a:lnSpc>
              <a:buFontTx/>
              <a:buNone/>
            </a:pPr>
            <a:endParaRPr lang="en-GB" sz="2000" b="1" dirty="0">
              <a:solidFill>
                <a:schemeClr val="tx1">
                  <a:lumMod val="75000"/>
                  <a:lumOff val="25000"/>
                </a:schemeClr>
              </a:solidFill>
              <a:latin typeface="Arial" panose="020B0604020202020204" pitchFamily="34" charset="0"/>
              <a:cs typeface="Arial" panose="020B0604020202020204" pitchFamily="34" charset="0"/>
            </a:endParaRPr>
          </a:p>
          <a:p>
            <a:pPr eaLnBrk="1" hangingPunct="1">
              <a:lnSpc>
                <a:spcPct val="90000"/>
              </a:lnSpc>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...because we would be spending more money on fixed assets to generate the same sales value of £1000, therefore our fixed assets would not be working as efficiently for us.</a:t>
            </a:r>
          </a:p>
          <a:p>
            <a:pPr eaLnBrk="1" hangingPunct="1">
              <a:lnSpc>
                <a:spcPct val="90000"/>
              </a:lnSpc>
              <a:buFontTx/>
              <a:buNone/>
            </a:pPr>
            <a:endParaRPr lang="en-GB" b="1" dirty="0">
              <a:solidFill>
                <a:schemeClr val="tx1">
                  <a:lumMod val="75000"/>
                  <a:lumOff val="25000"/>
                </a:schemeClr>
              </a:solidFill>
            </a:endParaRPr>
          </a:p>
        </p:txBody>
      </p:sp>
      <p:sp>
        <p:nvSpPr>
          <p:cNvPr id="8196" name="Footer Placeholder 7"/>
          <p:cNvSpPr>
            <a:spLocks noGrp="1"/>
          </p:cNvSpPr>
          <p:nvPr>
            <p:ph type="ftr" sz="quarter" idx="11"/>
          </p:nvPr>
        </p:nvSpPr>
        <p:spPr>
          <a:xfrm>
            <a:off x="4001053" y="5872366"/>
            <a:ext cx="3657600" cy="274320"/>
          </a:xfrm>
        </p:spPr>
        <p:txBody>
          <a:bodyPr>
            <a:normAutofit/>
          </a:bodyPr>
          <a:lstStyle/>
          <a:p>
            <a:pPr algn="l">
              <a:spcAft>
                <a:spcPts val="600"/>
              </a:spcAft>
            </a:pPr>
            <a:r>
              <a:rPr lang="en-GB">
                <a:solidFill>
                  <a:schemeClr val="tx1"/>
                </a:solidFill>
              </a:rPr>
              <a:t>Ratios - setting the scene</a:t>
            </a:r>
          </a:p>
        </p:txBody>
      </p:sp>
      <p:sp>
        <p:nvSpPr>
          <p:cNvPr id="8197" name="Slide Number Placeholder 8"/>
          <p:cNvSpPr>
            <a:spLocks noGrp="1"/>
          </p:cNvSpPr>
          <p:nvPr>
            <p:ph type="sldNum" sz="quarter" idx="12"/>
          </p:nvPr>
        </p:nvSpPr>
        <p:spPr>
          <a:xfrm>
            <a:off x="10388952" y="5872366"/>
            <a:ext cx="548640" cy="274320"/>
          </a:xfrm>
        </p:spPr>
        <p:txBody>
          <a:bodyPr>
            <a:normAutofit/>
          </a:bodyPr>
          <a:lstStyle/>
          <a:p>
            <a:pPr>
              <a:spcAft>
                <a:spcPts val="600"/>
              </a:spcAft>
            </a:pPr>
            <a:fld id="{25CB32FA-DD0C-4297-97ED-76198392BA18}" type="slidenum">
              <a:rPr lang="en-GB">
                <a:solidFill>
                  <a:schemeClr val="tx1"/>
                </a:solidFill>
              </a:rPr>
              <a:pPr>
                <a:spcAft>
                  <a:spcPts val="600"/>
                </a:spcAft>
              </a:pPr>
              <a:t>50</a:t>
            </a:fld>
            <a:endParaRPr lang="en-GB">
              <a:solidFill>
                <a:schemeClr val="tx1"/>
              </a:solidFill>
            </a:endParaRPr>
          </a:p>
        </p:txBody>
      </p:sp>
      <p:sp>
        <p:nvSpPr>
          <p:cNvPr id="8194"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226" name="Rectangle 9225">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228" name="Rectangle 922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230" name="Rectangle 922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9232" name="Rectangle 923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9219" name="Rectangle 5"/>
          <p:cNvSpPr>
            <a:spLocks noGrp="1" noChangeArrowheads="1"/>
          </p:cNvSpPr>
          <p:nvPr>
            <p:ph type="body" idx="1"/>
          </p:nvPr>
        </p:nvSpPr>
        <p:spPr>
          <a:xfrm>
            <a:off x="1440519" y="1420706"/>
            <a:ext cx="5514758" cy="4016587"/>
          </a:xfrm>
        </p:spPr>
        <p:txBody>
          <a:bodyPr anchor="ctr">
            <a:normAutofit/>
          </a:bodyPr>
          <a:lstStyle/>
          <a:p>
            <a:pPr eaLnBrk="1" hangingPunct="1">
              <a:buFontTx/>
              <a:buNone/>
            </a:pPr>
            <a:endParaRPr lang="en-GB" b="1" dirty="0">
              <a:solidFill>
                <a:schemeClr val="tx1">
                  <a:lumMod val="75000"/>
                  <a:lumOff val="25000"/>
                </a:schemeClr>
              </a:solidFill>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We can use these better or worse comparisons to measure our performance against: </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r>
              <a:rPr lang="en-GB" sz="2000" dirty="0">
                <a:solidFill>
                  <a:schemeClr val="tx1">
                    <a:lumMod val="75000"/>
                    <a:lumOff val="25000"/>
                  </a:schemeClr>
                </a:solidFill>
                <a:latin typeface="Arial" panose="020B0604020202020204" pitchFamily="34" charset="0"/>
                <a:cs typeface="Arial" panose="020B0604020202020204" pitchFamily="34" charset="0"/>
              </a:rPr>
              <a:t>our competitors in the same industry </a:t>
            </a:r>
          </a:p>
          <a:p>
            <a:pPr eaLnBrk="1" hangingPunct="1"/>
            <a:r>
              <a:rPr lang="en-GB" sz="2000" dirty="0">
                <a:solidFill>
                  <a:schemeClr val="tx1">
                    <a:lumMod val="75000"/>
                    <a:lumOff val="25000"/>
                  </a:schemeClr>
                </a:solidFill>
                <a:latin typeface="Arial" panose="020B0604020202020204" pitchFamily="34" charset="0"/>
                <a:cs typeface="Arial" panose="020B0604020202020204" pitchFamily="34" charset="0"/>
              </a:rPr>
              <a:t>our own performance against that of previous years </a:t>
            </a:r>
          </a:p>
          <a:p>
            <a:pPr eaLnBrk="1" hangingPunct="1"/>
            <a:r>
              <a:rPr lang="en-GB" sz="2000" dirty="0">
                <a:solidFill>
                  <a:schemeClr val="tx1">
                    <a:lumMod val="75000"/>
                    <a:lumOff val="25000"/>
                  </a:schemeClr>
                </a:solidFill>
                <a:latin typeface="Arial" panose="020B0604020202020204" pitchFamily="34" charset="0"/>
                <a:cs typeface="Arial" panose="020B0604020202020204" pitchFamily="34" charset="0"/>
              </a:rPr>
              <a:t>our current performance against planned performance that we want to achieve for the future</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endParaRPr lang="en-GB" b="1" dirty="0">
              <a:solidFill>
                <a:schemeClr val="tx1">
                  <a:lumMod val="75000"/>
                  <a:lumOff val="25000"/>
                </a:schemeClr>
              </a:solidFill>
            </a:endParaRPr>
          </a:p>
          <a:p>
            <a:pPr eaLnBrk="1" hangingPunct="1">
              <a:buFontTx/>
              <a:buNone/>
            </a:pPr>
            <a:endParaRPr lang="en-GB" b="1" dirty="0">
              <a:solidFill>
                <a:schemeClr val="tx1">
                  <a:lumMod val="75000"/>
                  <a:lumOff val="25000"/>
                </a:schemeClr>
              </a:solidFill>
            </a:endParaRPr>
          </a:p>
        </p:txBody>
      </p:sp>
      <p:cxnSp>
        <p:nvCxnSpPr>
          <p:cNvPr id="9234" name="Straight Connector 923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9221" name="Slide Number Placeholder 8"/>
          <p:cNvSpPr>
            <a:spLocks noGrp="1"/>
          </p:cNvSpPr>
          <p:nvPr>
            <p:ph type="sldNum" sz="quarter" idx="12"/>
          </p:nvPr>
        </p:nvSpPr>
        <p:spPr>
          <a:xfrm>
            <a:off x="10422113" y="5714047"/>
            <a:ext cx="548640" cy="274320"/>
          </a:xfrm>
        </p:spPr>
        <p:txBody>
          <a:bodyPr>
            <a:normAutofit/>
          </a:bodyPr>
          <a:lstStyle/>
          <a:p>
            <a:pPr>
              <a:spcAft>
                <a:spcPts val="600"/>
              </a:spcAft>
            </a:pPr>
            <a:fld id="{FCFA17AA-408B-4FAF-9BA7-79DF656397CD}" type="slidenum">
              <a:rPr lang="en-GB">
                <a:solidFill>
                  <a:schemeClr val="tx1"/>
                </a:solidFill>
              </a:rPr>
              <a:pPr>
                <a:spcAft>
                  <a:spcPts val="600"/>
                </a:spcAft>
              </a:pPr>
              <a:t>51</a:t>
            </a:fld>
            <a:endParaRPr lang="en-GB">
              <a:solidFill>
                <a:schemeClr val="tx1"/>
              </a:solidFill>
            </a:endParaRPr>
          </a:p>
        </p:txBody>
      </p:sp>
      <p:sp>
        <p:nvSpPr>
          <p:cNvPr id="9218"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250" name="Rectangle 1024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252" name="Rectangle 10251">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254" name="Rectangle 10253">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0256" name="Rectangle 10255">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10243" name="Rectangle 4"/>
          <p:cNvSpPr>
            <a:spLocks noGrp="1" noChangeArrowheads="1"/>
          </p:cNvSpPr>
          <p:nvPr>
            <p:ph type="body" idx="1"/>
          </p:nvPr>
        </p:nvSpPr>
        <p:spPr>
          <a:xfrm>
            <a:off x="1440519" y="1052286"/>
            <a:ext cx="5514758" cy="4661761"/>
          </a:xfrm>
        </p:spPr>
        <p:txBody>
          <a:bodyPr anchor="ctr">
            <a:normAutofit/>
          </a:bodyPr>
          <a:lstStyle/>
          <a:p>
            <a:pPr eaLnBrk="1" hangingPunct="1">
              <a:buFontTx/>
              <a:buNone/>
            </a:pPr>
            <a:endParaRPr lang="en-GB" b="1" dirty="0">
              <a:solidFill>
                <a:schemeClr val="tx1">
                  <a:lumMod val="75000"/>
                  <a:lumOff val="25000"/>
                </a:schemeClr>
              </a:solidFill>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Other financial ratios generally work in a similar way, and although they vary in what they are measuring (e.g. profitability or efficiency), the general principle is the same.</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Often there is no ‘ideal’ ratio value; ratios may sometimes only be compared, and managers need to look at the underlying reasons for those values before making decisions to take action.</a:t>
            </a:r>
          </a:p>
          <a:p>
            <a:pPr eaLnBrk="1" hangingPunct="1">
              <a:buFontTx/>
              <a:buNone/>
            </a:pPr>
            <a:endParaRPr lang="en-GB" b="1" dirty="0">
              <a:solidFill>
                <a:schemeClr val="tx1">
                  <a:lumMod val="75000"/>
                  <a:lumOff val="25000"/>
                </a:schemeClr>
              </a:solidFill>
            </a:endParaRPr>
          </a:p>
          <a:p>
            <a:pPr eaLnBrk="1" hangingPunct="1">
              <a:buFontTx/>
              <a:buNone/>
            </a:pPr>
            <a:endParaRPr lang="en-GB" b="1" dirty="0">
              <a:solidFill>
                <a:schemeClr val="tx1">
                  <a:lumMod val="75000"/>
                  <a:lumOff val="25000"/>
                </a:schemeClr>
              </a:solidFill>
            </a:endParaRPr>
          </a:p>
        </p:txBody>
      </p:sp>
      <p:cxnSp>
        <p:nvCxnSpPr>
          <p:cNvPr id="10258" name="Straight Connector 10257">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245" name="Slide Number Placeholder 8"/>
          <p:cNvSpPr>
            <a:spLocks noGrp="1"/>
          </p:cNvSpPr>
          <p:nvPr>
            <p:ph type="sldNum" sz="quarter" idx="12"/>
          </p:nvPr>
        </p:nvSpPr>
        <p:spPr>
          <a:xfrm>
            <a:off x="10422113" y="5714047"/>
            <a:ext cx="548640" cy="274320"/>
          </a:xfrm>
        </p:spPr>
        <p:txBody>
          <a:bodyPr>
            <a:normAutofit/>
          </a:bodyPr>
          <a:lstStyle/>
          <a:p>
            <a:pPr>
              <a:spcAft>
                <a:spcPts val="600"/>
              </a:spcAft>
            </a:pPr>
            <a:fld id="{4DC82EE3-4863-4D10-B175-85F0136DBD11}" type="slidenum">
              <a:rPr lang="en-GB">
                <a:solidFill>
                  <a:schemeClr val="tx1"/>
                </a:solidFill>
              </a:rPr>
              <a:pPr>
                <a:spcAft>
                  <a:spcPts val="600"/>
                </a:spcAft>
              </a:pPr>
              <a:t>52</a:t>
            </a:fld>
            <a:endParaRPr lang="en-GB">
              <a:solidFill>
                <a:schemeClr val="tx1"/>
              </a:solidFill>
            </a:endParaRPr>
          </a:p>
        </p:txBody>
      </p:sp>
      <p:sp>
        <p:nvSpPr>
          <p:cNvPr id="10242"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3" name="Rectangle 11272">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275" name="Rectangle 11274">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77" name="Rectangle 11276">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279" name="Rectangle 11278">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1266" name="Rectangle 4"/>
          <p:cNvSpPr>
            <a:spLocks noGrp="1" noChangeArrowheads="1"/>
          </p:cNvSpPr>
          <p:nvPr>
            <p:ph type="body" idx="1"/>
          </p:nvPr>
        </p:nvSpPr>
        <p:spPr>
          <a:xfrm>
            <a:off x="3844616" y="885372"/>
            <a:ext cx="7245103" cy="4873246"/>
          </a:xfrm>
        </p:spPr>
        <p:txBody>
          <a:bodyPr>
            <a:normAutofit/>
          </a:bodyPr>
          <a:lstStyle/>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In our example, if management decides that the ratio for sales to fixed assets needs to be improved (because it’s relevant for the business), then how could they go about that?</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For this ratio, improving it means increasing its efficiency. The number of times of turning fixed assets needs to be higher. How can we make that number bigger? </a:t>
            </a:r>
          </a:p>
          <a:p>
            <a:pPr eaLnBrk="1" hangingPunct="1">
              <a:buFontTx/>
              <a:buNone/>
            </a:pPr>
            <a:endParaRPr lang="en-GB" sz="2000" dirty="0">
              <a:solidFill>
                <a:schemeClr val="tx1">
                  <a:lumMod val="75000"/>
                  <a:lumOff val="25000"/>
                </a:schemeClr>
              </a:solidFill>
              <a:latin typeface="Arial" panose="020B0604020202020204" pitchFamily="34" charset="0"/>
              <a:cs typeface="Arial" panose="020B0604020202020204" pitchFamily="34" charset="0"/>
            </a:endParaRPr>
          </a:p>
          <a:p>
            <a:pPr eaLnBrk="1" hangingPunct="1">
              <a:buFontTx/>
              <a:buNone/>
            </a:pPr>
            <a:r>
              <a:rPr lang="en-GB" sz="2000" dirty="0">
                <a:solidFill>
                  <a:schemeClr val="tx1">
                    <a:lumMod val="75000"/>
                    <a:lumOff val="25000"/>
                  </a:schemeClr>
                </a:solidFill>
                <a:latin typeface="Arial" panose="020B0604020202020204" pitchFamily="34" charset="0"/>
                <a:cs typeface="Arial" panose="020B0604020202020204" pitchFamily="34" charset="0"/>
              </a:rPr>
              <a:t>   To do this we either need to make the sales revenue bigger or the fixed asset value smaller, or both</a:t>
            </a:r>
          </a:p>
          <a:p>
            <a:pPr eaLnBrk="1" hangingPunct="1">
              <a:buFontTx/>
              <a:buNone/>
            </a:pPr>
            <a:endParaRPr lang="en-GB" b="1" dirty="0">
              <a:solidFill>
                <a:schemeClr val="tx1">
                  <a:lumMod val="75000"/>
                  <a:lumOff val="25000"/>
                </a:schemeClr>
              </a:solidFill>
            </a:endParaRPr>
          </a:p>
        </p:txBody>
      </p:sp>
      <p:sp>
        <p:nvSpPr>
          <p:cNvPr id="11268" name="Slide Number Placeholder 8"/>
          <p:cNvSpPr>
            <a:spLocks noGrp="1"/>
          </p:cNvSpPr>
          <p:nvPr>
            <p:ph type="sldNum" sz="quarter" idx="12"/>
          </p:nvPr>
        </p:nvSpPr>
        <p:spPr>
          <a:xfrm>
            <a:off x="10388952" y="5872366"/>
            <a:ext cx="548640" cy="274320"/>
          </a:xfrm>
        </p:spPr>
        <p:txBody>
          <a:bodyPr>
            <a:normAutofit/>
          </a:bodyPr>
          <a:lstStyle/>
          <a:p>
            <a:pPr>
              <a:spcAft>
                <a:spcPts val="600"/>
              </a:spcAft>
            </a:pPr>
            <a:fld id="{28A7EBAE-DC0A-445C-A7F1-1BDDE3082B8D}" type="slidenum">
              <a:rPr lang="en-GB">
                <a:solidFill>
                  <a:schemeClr val="tx1"/>
                </a:solidFill>
              </a:rPr>
              <a:pPr>
                <a:spcAft>
                  <a:spcPts val="600"/>
                </a:spcAft>
              </a:pPr>
              <a:t>53</a:t>
            </a:fld>
            <a:endParaRPr lang="en-GB">
              <a:solidFill>
                <a:schemeClr val="tx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35" name="Rectangle 13334">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337" name="Rectangle 13336">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339" name="Rectangle 13338">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341" name="Rectangle 13340">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3315" name="Rectangle 5"/>
          <p:cNvSpPr>
            <a:spLocks noChangeArrowheads="1"/>
          </p:cNvSpPr>
          <p:nvPr/>
        </p:nvSpPr>
        <p:spPr bwMode="auto">
          <a:xfrm>
            <a:off x="3844616" y="921657"/>
            <a:ext cx="7245103" cy="5065485"/>
          </a:xfrm>
          <a:prstGeom prst="rect">
            <a:avLst/>
          </a:prstGeom>
        </p:spPr>
        <p:txBody>
          <a:bodyPr vert="horz" lIns="91440" tIns="45720" rIns="91440" bIns="45720" rtlCol="0">
            <a:noAutofit/>
          </a:bodyPr>
          <a:lstStyle/>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So, if we were to increase sales revenue to, say, £350, then</a:t>
            </a:r>
          </a:p>
          <a:p>
            <a:pPr marL="160020" defTabSz="914400">
              <a:lnSpc>
                <a:spcPct val="90000"/>
              </a:lnSpc>
              <a:spcBef>
                <a:spcPct val="20000"/>
              </a:spcBef>
              <a:buClr>
                <a:schemeClr val="tx1">
                  <a:lumMod val="85000"/>
                  <a:lumOff val="15000"/>
                </a:schemeClr>
              </a:buCl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  </a:t>
            </a:r>
            <a:r>
              <a:rPr lang="en-US" u="sng" dirty="0">
                <a:solidFill>
                  <a:schemeClr val="tx1">
                    <a:lumMod val="75000"/>
                    <a:lumOff val="25000"/>
                  </a:schemeClr>
                </a:solidFill>
                <a:latin typeface="Arial" panose="020B0604020202020204" pitchFamily="34" charset="0"/>
                <a:cs typeface="Arial" panose="020B0604020202020204" pitchFamily="34" charset="0"/>
              </a:rPr>
              <a:t>     Sales       </a:t>
            </a:r>
            <a:r>
              <a:rPr lang="en-US" dirty="0">
                <a:solidFill>
                  <a:schemeClr val="tx1">
                    <a:lumMod val="75000"/>
                    <a:lumOff val="25000"/>
                  </a:schemeClr>
                </a:solidFill>
                <a:latin typeface="Arial" panose="020B0604020202020204" pitchFamily="34" charset="0"/>
                <a:cs typeface="Arial" panose="020B0604020202020204" pitchFamily="34" charset="0"/>
              </a:rPr>
              <a:t>  =</a:t>
            </a:r>
            <a:r>
              <a:rPr lang="en-US" u="sng" dirty="0">
                <a:solidFill>
                  <a:schemeClr val="tx1">
                    <a:lumMod val="75000"/>
                    <a:lumOff val="25000"/>
                  </a:schemeClr>
                </a:solidFill>
                <a:latin typeface="Arial" panose="020B0604020202020204" pitchFamily="34" charset="0"/>
                <a:cs typeface="Arial" panose="020B0604020202020204" pitchFamily="34" charset="0"/>
              </a:rPr>
              <a:t> 350  </a:t>
            </a:r>
            <a:r>
              <a:rPr lang="en-US" dirty="0">
                <a:solidFill>
                  <a:schemeClr val="tx1">
                    <a:lumMod val="75000"/>
                    <a:lumOff val="25000"/>
                  </a:schemeClr>
                </a:solidFill>
                <a:latin typeface="Arial" panose="020B0604020202020204" pitchFamily="34" charset="0"/>
                <a:cs typeface="Arial" panose="020B0604020202020204" pitchFamily="34" charset="0"/>
              </a:rPr>
              <a:t>=  7</a:t>
            </a: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  Fixed Assets       50</a:t>
            </a:r>
          </a:p>
          <a:p>
            <a:pPr marL="342900" indent="-182880" defTabSz="914400">
              <a:lnSpc>
                <a:spcPct val="90000"/>
              </a:lnSpc>
              <a:spcBef>
                <a:spcPct val="20000"/>
              </a:spcBef>
              <a:buClr>
                <a:schemeClr val="tx1">
                  <a:lumMod val="85000"/>
                  <a:lumOff val="15000"/>
                </a:schemeClr>
              </a:buClr>
              <a:buFont typeface="Garamond" pitchFamily="18" charset="0"/>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or if we reduced fixed assets to, say, £35, then</a:t>
            </a:r>
          </a:p>
          <a:p>
            <a:pPr marL="160020" defTabSz="914400">
              <a:lnSpc>
                <a:spcPct val="90000"/>
              </a:lnSpc>
              <a:spcBef>
                <a:spcPct val="20000"/>
              </a:spcBef>
              <a:buClr>
                <a:schemeClr val="tx1">
                  <a:lumMod val="85000"/>
                  <a:lumOff val="15000"/>
                </a:schemeClr>
              </a:buClr>
            </a:pPr>
            <a:endParaRPr lang="en-US" u="sng" dirty="0">
              <a:solidFill>
                <a:schemeClr val="tx1">
                  <a:lumMod val="75000"/>
                  <a:lumOff val="25000"/>
                </a:schemeClr>
              </a:solidFill>
              <a:latin typeface="Arial" panose="020B0604020202020204" pitchFamily="34" charset="0"/>
              <a:cs typeface="Arial" panose="020B0604020202020204" pitchFamily="34" charset="0"/>
            </a:endParaRP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   </a:t>
            </a:r>
            <a:r>
              <a:rPr lang="en-US" u="sng" dirty="0">
                <a:solidFill>
                  <a:schemeClr val="tx1">
                    <a:lumMod val="75000"/>
                    <a:lumOff val="25000"/>
                  </a:schemeClr>
                </a:solidFill>
                <a:latin typeface="Arial" panose="020B0604020202020204" pitchFamily="34" charset="0"/>
                <a:cs typeface="Arial" panose="020B0604020202020204" pitchFamily="34" charset="0"/>
              </a:rPr>
              <a:t>    Sales       </a:t>
            </a:r>
            <a:r>
              <a:rPr lang="en-US" dirty="0">
                <a:solidFill>
                  <a:schemeClr val="tx1">
                    <a:lumMod val="75000"/>
                    <a:lumOff val="25000"/>
                  </a:schemeClr>
                </a:solidFill>
                <a:latin typeface="Arial" panose="020B0604020202020204" pitchFamily="34" charset="0"/>
                <a:cs typeface="Arial" panose="020B0604020202020204" pitchFamily="34" charset="0"/>
              </a:rPr>
              <a:t>  =</a:t>
            </a:r>
            <a:r>
              <a:rPr lang="en-US" u="sng" dirty="0">
                <a:solidFill>
                  <a:schemeClr val="tx1">
                    <a:lumMod val="75000"/>
                    <a:lumOff val="25000"/>
                  </a:schemeClr>
                </a:solidFill>
                <a:latin typeface="Arial" panose="020B0604020202020204" pitchFamily="34" charset="0"/>
                <a:cs typeface="Arial" panose="020B0604020202020204" pitchFamily="34" charset="0"/>
              </a:rPr>
              <a:t> 280  </a:t>
            </a:r>
            <a:r>
              <a:rPr lang="en-US" dirty="0">
                <a:solidFill>
                  <a:schemeClr val="tx1">
                    <a:lumMod val="75000"/>
                    <a:lumOff val="25000"/>
                  </a:schemeClr>
                </a:solidFill>
                <a:latin typeface="Arial" panose="020B0604020202020204" pitchFamily="34" charset="0"/>
                <a:cs typeface="Arial" panose="020B0604020202020204" pitchFamily="34" charset="0"/>
              </a:rPr>
              <a:t>=  8</a:t>
            </a: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   Fixed Assets       35</a:t>
            </a:r>
          </a:p>
          <a:p>
            <a:pPr marL="160020" defTabSz="914400">
              <a:lnSpc>
                <a:spcPct val="90000"/>
              </a:lnSpc>
              <a:spcBef>
                <a:spcPct val="20000"/>
              </a:spcBef>
              <a:buClr>
                <a:schemeClr val="tx1">
                  <a:lumMod val="85000"/>
                  <a:lumOff val="15000"/>
                </a:schemeClr>
              </a:buCl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In this example, which is better?</a:t>
            </a:r>
          </a:p>
          <a:p>
            <a:pPr marL="342900" indent="-182880" defTabSz="914400">
              <a:lnSpc>
                <a:spcPct val="90000"/>
              </a:lnSpc>
              <a:spcBef>
                <a:spcPct val="20000"/>
              </a:spcBef>
              <a:buClr>
                <a:schemeClr val="tx1">
                  <a:lumMod val="85000"/>
                  <a:lumOff val="15000"/>
                </a:schemeClr>
              </a:buClr>
              <a:buFont typeface="Garamond" pitchFamily="18" charset="0"/>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marL="160020" defTabSz="914400">
              <a:lnSpc>
                <a:spcPct val="90000"/>
              </a:lnSpc>
              <a:spcBef>
                <a:spcPct val="20000"/>
              </a:spcBef>
              <a:buClr>
                <a:schemeClr val="tx1">
                  <a:lumMod val="85000"/>
                  <a:lumOff val="15000"/>
                </a:schemeClr>
              </a:buClr>
            </a:pPr>
            <a:r>
              <a:rPr lang="en-US" dirty="0">
                <a:solidFill>
                  <a:schemeClr val="tx1">
                    <a:lumMod val="75000"/>
                    <a:lumOff val="25000"/>
                  </a:schemeClr>
                </a:solidFill>
                <a:latin typeface="Arial" panose="020B0604020202020204" pitchFamily="34" charset="0"/>
                <a:cs typeface="Arial" panose="020B0604020202020204" pitchFamily="34" charset="0"/>
              </a:rPr>
              <a:t>Managing to reduce fixed assets from £50 to £35 provides a higher number of 8 rather than increasing sales revenue from £280 to £350, which provides a number of 7; therefore, the second option, in this simple example, demonstrates a more efficient use of the fixed assets</a:t>
            </a:r>
          </a:p>
        </p:txBody>
      </p:sp>
      <p:sp>
        <p:nvSpPr>
          <p:cNvPr id="13317" name="Slide Number Placeholder 8"/>
          <p:cNvSpPr>
            <a:spLocks noGrp="1"/>
          </p:cNvSpPr>
          <p:nvPr>
            <p:ph type="sldNum" sz="quarter" idx="12"/>
          </p:nvPr>
        </p:nvSpPr>
        <p:spPr>
          <a:xfrm>
            <a:off x="10388952" y="5872366"/>
            <a:ext cx="548640" cy="274320"/>
          </a:xfrm>
        </p:spPr>
        <p:txBody>
          <a:bodyPr vert="horz" lIns="91440" tIns="45720" rIns="91440" bIns="45720" rtlCol="0" anchor="b">
            <a:normAutofit/>
          </a:bodyPr>
          <a:lstStyle/>
          <a:p>
            <a:pPr>
              <a:spcAft>
                <a:spcPts val="600"/>
              </a:spcAft>
            </a:pPr>
            <a:fld id="{7CFA52AD-8F16-4D14-A901-D5E1C119E2E0}" type="slidenum">
              <a:rPr lang="en-US" kern="1200">
                <a:solidFill>
                  <a:schemeClr val="tx1"/>
                </a:solidFill>
                <a:latin typeface="+mn-lt"/>
                <a:ea typeface="+mn-ea"/>
                <a:cs typeface="+mn-cs"/>
              </a:rPr>
              <a:pPr>
                <a:spcAft>
                  <a:spcPts val="600"/>
                </a:spcAft>
              </a:pPr>
              <a:t>54</a:t>
            </a:fld>
            <a:endParaRPr lang="en-US" kern="1200">
              <a:solidFill>
                <a:schemeClr val="tx1"/>
              </a:solidFill>
              <a:latin typeface="+mn-lt"/>
              <a:ea typeface="+mn-ea"/>
              <a:cs typeface="+mn-cs"/>
            </a:endParaRPr>
          </a:p>
        </p:txBody>
      </p:sp>
      <p:sp>
        <p:nvSpPr>
          <p:cNvPr id="13314" name="Text Box 2"/>
          <p:cNvSpPr txBox="1">
            <a:spLocks noChangeArrowheads="1"/>
          </p:cNvSpPr>
          <p:nvPr/>
        </p:nvSpPr>
        <p:spPr bwMode="auto">
          <a:xfrm>
            <a:off x="2351089" y="620713"/>
            <a:ext cx="7705725" cy="366712"/>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2717" name="Rectangle 72716">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719" name="Rectangle 72718">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2721" name="Rectangle 72720">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2723" name="Rectangle 72722">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72708" name="Rectangle 4"/>
          <p:cNvSpPr>
            <a:spLocks noGrp="1" noChangeArrowheads="1"/>
          </p:cNvSpPr>
          <p:nvPr>
            <p:ph type="title"/>
          </p:nvPr>
        </p:nvSpPr>
        <p:spPr>
          <a:xfrm>
            <a:off x="7532835" y="1420706"/>
            <a:ext cx="3466540" cy="4016587"/>
          </a:xfrm>
        </p:spPr>
        <p:txBody>
          <a:bodyPr>
            <a:normAutofit/>
          </a:bodyPr>
          <a:lstStyle/>
          <a:p>
            <a:r>
              <a:rPr lang="en-GB" sz="3600" dirty="0"/>
              <a:t>Ratio Analysis Advantages</a:t>
            </a:r>
          </a:p>
        </p:txBody>
      </p:sp>
      <p:sp>
        <p:nvSpPr>
          <p:cNvPr id="72712" name="Rectangle 8"/>
          <p:cNvSpPr>
            <a:spLocks noGrp="1" noChangeArrowheads="1"/>
          </p:cNvSpPr>
          <p:nvPr>
            <p:ph type="body" idx="1"/>
          </p:nvPr>
        </p:nvSpPr>
        <p:spPr>
          <a:xfrm>
            <a:off x="1440519" y="1420706"/>
            <a:ext cx="5514758" cy="4370494"/>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Means of interpretation</a:t>
            </a:r>
          </a:p>
          <a:p>
            <a:r>
              <a:rPr lang="en-GB" sz="2000" dirty="0">
                <a:solidFill>
                  <a:schemeClr val="tx1">
                    <a:lumMod val="75000"/>
                    <a:lumOff val="25000"/>
                  </a:schemeClr>
                </a:solidFill>
                <a:latin typeface="Arial" panose="020B0604020202020204" pitchFamily="34" charset="0"/>
                <a:cs typeface="Arial" panose="020B0604020202020204" pitchFamily="34" charset="0"/>
              </a:rPr>
              <a:t>Comparison of yearly figures</a:t>
            </a:r>
          </a:p>
          <a:p>
            <a:r>
              <a:rPr lang="en-GB" sz="2000" dirty="0">
                <a:solidFill>
                  <a:schemeClr val="tx1">
                    <a:lumMod val="75000"/>
                    <a:lumOff val="25000"/>
                  </a:schemeClr>
                </a:solidFill>
                <a:latin typeface="Arial" panose="020B0604020202020204" pitchFamily="34" charset="0"/>
                <a:cs typeface="Arial" panose="020B0604020202020204" pitchFamily="34" charset="0"/>
              </a:rPr>
              <a:t>Comparison against competitors &amp; industry averages</a:t>
            </a:r>
          </a:p>
          <a:p>
            <a:r>
              <a:rPr lang="en-GB" sz="2000" dirty="0">
                <a:solidFill>
                  <a:schemeClr val="tx1">
                    <a:lumMod val="75000"/>
                    <a:lumOff val="25000"/>
                  </a:schemeClr>
                </a:solidFill>
                <a:latin typeface="Arial" panose="020B0604020202020204" pitchFamily="34" charset="0"/>
                <a:cs typeface="Arial" panose="020B0604020202020204" pitchFamily="34" charset="0"/>
              </a:rPr>
              <a:t>Comparisons of actual against forecasted figures</a:t>
            </a:r>
          </a:p>
          <a:p>
            <a:r>
              <a:rPr lang="en-GB" sz="2000" dirty="0">
                <a:solidFill>
                  <a:schemeClr val="tx1">
                    <a:lumMod val="75000"/>
                    <a:lumOff val="25000"/>
                  </a:schemeClr>
                </a:solidFill>
                <a:latin typeface="Arial" panose="020B0604020202020204" pitchFamily="34" charset="0"/>
                <a:cs typeface="Arial" panose="020B0604020202020204" pitchFamily="34" charset="0"/>
              </a:rPr>
              <a:t>Used as a predictor of business failure</a:t>
            </a:r>
          </a:p>
          <a:p>
            <a:r>
              <a:rPr lang="en-GB" sz="2000" dirty="0">
                <a:solidFill>
                  <a:schemeClr val="tx1">
                    <a:lumMod val="75000"/>
                    <a:lumOff val="25000"/>
                  </a:schemeClr>
                </a:solidFill>
                <a:latin typeface="Arial" panose="020B0604020202020204" pitchFamily="34" charset="0"/>
                <a:cs typeface="Arial" panose="020B0604020202020204" pitchFamily="34" charset="0"/>
              </a:rPr>
              <a:t>Evaluates every financial aspect of an organisation</a:t>
            </a:r>
          </a:p>
          <a:p>
            <a:endParaRPr lang="en-GB" dirty="0">
              <a:solidFill>
                <a:schemeClr val="tx1">
                  <a:lumMod val="75000"/>
                  <a:lumOff val="25000"/>
                </a:schemeClr>
              </a:solidFill>
            </a:endParaRPr>
          </a:p>
        </p:txBody>
      </p:sp>
      <p:cxnSp>
        <p:nvCxnSpPr>
          <p:cNvPr id="72725" name="Straight Connector 72724">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a:xfrm>
            <a:off x="10422113" y="5714047"/>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55</a:t>
            </a:fld>
            <a:endParaRPr lang="en-GB">
              <a:solidFill>
                <a:schemeClr val="tx1"/>
              </a:solidFill>
            </a:endParaRPr>
          </a:p>
        </p:txBody>
      </p:sp>
      <p:sp>
        <p:nvSpPr>
          <p:cNvPr id="72706" name="Text Box 2"/>
          <p:cNvSpPr txBox="1">
            <a:spLocks noChangeArrowheads="1"/>
          </p:cNvSpPr>
          <p:nvPr/>
        </p:nvSpPr>
        <p:spPr bwMode="auto">
          <a:xfrm>
            <a:off x="2351089"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56333" name="Rectangle 56332">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6335" name="Rectangle 56334">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6337" name="Rectangle 56336">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6339" name="Rectangle 56338">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56324" name="Rectangle 4"/>
          <p:cNvSpPr>
            <a:spLocks noGrp="1" noChangeArrowheads="1"/>
          </p:cNvSpPr>
          <p:nvPr>
            <p:ph type="title"/>
          </p:nvPr>
        </p:nvSpPr>
        <p:spPr>
          <a:xfrm>
            <a:off x="7532835" y="1420706"/>
            <a:ext cx="3466540" cy="4016587"/>
          </a:xfrm>
        </p:spPr>
        <p:txBody>
          <a:bodyPr>
            <a:normAutofit/>
          </a:bodyPr>
          <a:lstStyle/>
          <a:p>
            <a:r>
              <a:rPr lang="en-GB" sz="3300" b="1" u="sng" dirty="0"/>
              <a:t>Financial Ratio Analysis Disadvantages</a:t>
            </a:r>
          </a:p>
        </p:txBody>
      </p:sp>
      <p:sp>
        <p:nvSpPr>
          <p:cNvPr id="56328" name="Rectangle 8"/>
          <p:cNvSpPr>
            <a:spLocks noGrp="1" noChangeArrowheads="1"/>
          </p:cNvSpPr>
          <p:nvPr>
            <p:ph type="body" idx="1"/>
          </p:nvPr>
        </p:nvSpPr>
        <p:spPr>
          <a:xfrm>
            <a:off x="1440519" y="1420706"/>
            <a:ext cx="5514758" cy="4293341"/>
          </a:xfrm>
        </p:spPr>
        <p:txBody>
          <a:bodyPr anchor="ctr">
            <a:normAutofit/>
          </a:bodyPr>
          <a:lstStyle/>
          <a:p>
            <a:r>
              <a:rPr lang="en-GB" sz="2000" dirty="0">
                <a:solidFill>
                  <a:schemeClr val="tx1">
                    <a:lumMod val="75000"/>
                    <a:lumOff val="25000"/>
                  </a:schemeClr>
                </a:solidFill>
                <a:latin typeface="Arial" panose="020B0604020202020204" pitchFamily="34" charset="0"/>
                <a:cs typeface="Arial" panose="020B0604020202020204" pitchFamily="34" charset="0"/>
              </a:rPr>
              <a:t>Do not interpret non-monetary items</a:t>
            </a:r>
          </a:p>
          <a:p>
            <a:r>
              <a:rPr lang="en-GB" sz="2000" dirty="0">
                <a:solidFill>
                  <a:schemeClr val="tx1">
                    <a:lumMod val="75000"/>
                    <a:lumOff val="25000"/>
                  </a:schemeClr>
                </a:solidFill>
                <a:latin typeface="Arial" panose="020B0604020202020204" pitchFamily="34" charset="0"/>
                <a:cs typeface="Arial" panose="020B0604020202020204" pitchFamily="34" charset="0"/>
              </a:rPr>
              <a:t>Based on historic cost accounting</a:t>
            </a:r>
          </a:p>
          <a:p>
            <a:r>
              <a:rPr lang="en-GB" sz="2000" dirty="0">
                <a:solidFill>
                  <a:schemeClr val="tx1">
                    <a:lumMod val="75000"/>
                    <a:lumOff val="25000"/>
                  </a:schemeClr>
                </a:solidFill>
                <a:latin typeface="Arial" panose="020B0604020202020204" pitchFamily="34" charset="0"/>
                <a:cs typeface="Arial" panose="020B0604020202020204" pitchFamily="34" charset="0"/>
              </a:rPr>
              <a:t>Do not look at short-term fluctuations</a:t>
            </a:r>
          </a:p>
          <a:p>
            <a:r>
              <a:rPr lang="en-GB" sz="2000" dirty="0">
                <a:solidFill>
                  <a:schemeClr val="tx1">
                    <a:lumMod val="75000"/>
                    <a:lumOff val="25000"/>
                  </a:schemeClr>
                </a:solidFill>
                <a:latin typeface="Arial" panose="020B0604020202020204" pitchFamily="34" charset="0"/>
                <a:cs typeface="Arial" panose="020B0604020202020204" pitchFamily="34" charset="0"/>
              </a:rPr>
              <a:t>Cannot predict future trends</a:t>
            </a:r>
          </a:p>
          <a:p>
            <a:r>
              <a:rPr lang="en-GB" sz="2000" dirty="0">
                <a:solidFill>
                  <a:schemeClr val="tx1">
                    <a:lumMod val="75000"/>
                    <a:lumOff val="25000"/>
                  </a:schemeClr>
                </a:solidFill>
                <a:latin typeface="Arial" panose="020B0604020202020204" pitchFamily="34" charset="0"/>
                <a:cs typeface="Arial" panose="020B0604020202020204" pitchFamily="34" charset="0"/>
              </a:rPr>
              <a:t>Cannot account for time value of money</a:t>
            </a:r>
          </a:p>
          <a:p>
            <a:r>
              <a:rPr lang="en-GB" sz="2000" dirty="0">
                <a:solidFill>
                  <a:schemeClr val="tx1">
                    <a:lumMod val="75000"/>
                    <a:lumOff val="25000"/>
                  </a:schemeClr>
                </a:solidFill>
                <a:latin typeface="Arial" panose="020B0604020202020204" pitchFamily="34" charset="0"/>
                <a:cs typeface="Arial" panose="020B0604020202020204" pitchFamily="34" charset="0"/>
              </a:rPr>
              <a:t>Useless on their own – useful only in multivariate analysis</a:t>
            </a:r>
          </a:p>
          <a:p>
            <a:r>
              <a:rPr lang="en-GB" sz="2000" dirty="0">
                <a:solidFill>
                  <a:schemeClr val="tx1">
                    <a:lumMod val="75000"/>
                    <a:lumOff val="25000"/>
                  </a:schemeClr>
                </a:solidFill>
                <a:latin typeface="Arial" panose="020B0604020202020204" pitchFamily="34" charset="0"/>
                <a:cs typeface="Arial" panose="020B0604020202020204" pitchFamily="34" charset="0"/>
              </a:rPr>
              <a:t>Different accounting policies distort ratios</a:t>
            </a:r>
          </a:p>
          <a:p>
            <a:r>
              <a:rPr lang="en-GB" sz="2000" dirty="0">
                <a:solidFill>
                  <a:schemeClr val="tx1">
                    <a:lumMod val="75000"/>
                    <a:lumOff val="25000"/>
                  </a:schemeClr>
                </a:solidFill>
                <a:latin typeface="Arial" panose="020B0604020202020204" pitchFamily="34" charset="0"/>
                <a:cs typeface="Arial" panose="020B0604020202020204" pitchFamily="34" charset="0"/>
              </a:rPr>
              <a:t>Several formulas lead to confusion</a:t>
            </a:r>
          </a:p>
        </p:txBody>
      </p:sp>
      <p:cxnSp>
        <p:nvCxnSpPr>
          <p:cNvPr id="56341" name="Straight Connector 56340">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a:xfrm>
            <a:off x="10422113" y="5714047"/>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56</a:t>
            </a:fld>
            <a:endParaRPr lang="en-GB">
              <a:solidFill>
                <a:schemeClr val="tx1"/>
              </a:solidFill>
            </a:endParaRPr>
          </a:p>
        </p:txBody>
      </p:sp>
      <p:sp>
        <p:nvSpPr>
          <p:cNvPr id="56322" name="Text Box 2"/>
          <p:cNvSpPr txBox="1">
            <a:spLocks noChangeArrowheads="1"/>
          </p:cNvSpPr>
          <p:nvPr/>
        </p:nvSpPr>
        <p:spPr bwMode="auto">
          <a:xfrm>
            <a:off x="2351089"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55" name="Rectangle 82954">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2957" name="Rectangle 82956">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2959" name="Rectangle 82958">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82961" name="Rectangle 82960">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82950" name="Rectangle 6"/>
          <p:cNvSpPr>
            <a:spLocks noGrp="1" noChangeArrowheads="1"/>
          </p:cNvSpPr>
          <p:nvPr>
            <p:ph type="body" idx="1"/>
          </p:nvPr>
        </p:nvSpPr>
        <p:spPr>
          <a:xfrm>
            <a:off x="3844616" y="798286"/>
            <a:ext cx="7245103" cy="4960331"/>
          </a:xfrm>
        </p:spPr>
        <p:txBody>
          <a:bodyPr>
            <a:normAutofit/>
          </a:bodyPr>
          <a:lstStyle/>
          <a:p>
            <a:pPr algn="ctr">
              <a:buFontTx/>
              <a:buNone/>
            </a:pPr>
            <a:r>
              <a:rPr lang="en-GB" sz="2400" dirty="0">
                <a:solidFill>
                  <a:schemeClr val="tx1">
                    <a:lumMod val="75000"/>
                    <a:lumOff val="25000"/>
                  </a:schemeClr>
                </a:solidFill>
                <a:latin typeface="Arial" panose="020B0604020202020204" pitchFamily="34" charset="0"/>
                <a:cs typeface="Arial" panose="020B0604020202020204" pitchFamily="34" charset="0"/>
              </a:rPr>
              <a:t>RATIOS HIGHLIGHT STRENGTHS AND WEAKNESSES OF A BUSINESS.....</a:t>
            </a:r>
          </a:p>
          <a:p>
            <a:pPr algn="ctr">
              <a:buFontTx/>
              <a:buNone/>
            </a:pPr>
            <a:endParaRPr lang="en-GB" sz="2400" dirty="0">
              <a:solidFill>
                <a:schemeClr val="tx1">
                  <a:lumMod val="75000"/>
                  <a:lumOff val="25000"/>
                </a:schemeClr>
              </a:solidFill>
              <a:latin typeface="Arial" panose="020B0604020202020204" pitchFamily="34" charset="0"/>
              <a:cs typeface="Arial" panose="020B0604020202020204" pitchFamily="34" charset="0"/>
            </a:endParaRPr>
          </a:p>
          <a:p>
            <a:pPr algn="ctr">
              <a:buFontTx/>
              <a:buNone/>
            </a:pPr>
            <a:r>
              <a:rPr lang="en-GB" sz="2400" dirty="0">
                <a:solidFill>
                  <a:schemeClr val="tx1">
                    <a:lumMod val="75000"/>
                    <a:lumOff val="25000"/>
                  </a:schemeClr>
                </a:solidFill>
                <a:latin typeface="Arial" panose="020B0604020202020204" pitchFamily="34" charset="0"/>
                <a:cs typeface="Arial" panose="020B0604020202020204" pitchFamily="34" charset="0"/>
              </a:rPr>
              <a:t>.....BUT THEY CANNOT TELL MANAGERS HOW TO ADDRESS THEM!</a:t>
            </a:r>
          </a:p>
          <a:p>
            <a:pPr algn="ctr">
              <a:buFontTx/>
              <a:buNone/>
            </a:pPr>
            <a:endParaRPr lang="en-GB" sz="2400" dirty="0">
              <a:solidFill>
                <a:schemeClr val="tx1">
                  <a:lumMod val="75000"/>
                  <a:lumOff val="25000"/>
                </a:schemeClr>
              </a:solidFill>
              <a:latin typeface="Arial" panose="020B0604020202020204" pitchFamily="34" charset="0"/>
              <a:cs typeface="Arial" panose="020B0604020202020204" pitchFamily="34" charset="0"/>
            </a:endParaRPr>
          </a:p>
          <a:p>
            <a:pPr algn="ctr">
              <a:buFontTx/>
              <a:buNone/>
            </a:pPr>
            <a:r>
              <a:rPr lang="en-GB" sz="2400" u="sng" dirty="0">
                <a:solidFill>
                  <a:schemeClr val="tx1">
                    <a:lumMod val="75000"/>
                    <a:lumOff val="25000"/>
                  </a:schemeClr>
                </a:solidFill>
                <a:effectLst>
                  <a:outerShdw blurRad="38100" dist="38100" dir="2700000" algn="tl">
                    <a:srgbClr val="C0C0C0"/>
                  </a:outerShdw>
                </a:effectLst>
                <a:latin typeface="Arial" panose="020B0604020202020204" pitchFamily="34" charset="0"/>
                <a:cs typeface="Arial" panose="020B0604020202020204" pitchFamily="34" charset="0"/>
              </a:rPr>
              <a:t>IT IS UP TO MANAGERS TO INTERPRET THE INFORMATION THAT RATIOS PROVIDE, AND MAKE DECISIONS BASED ON THEM</a:t>
            </a:r>
            <a:endParaRPr lang="en-GB" sz="24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9" name="Footer Placeholder 8"/>
          <p:cNvSpPr>
            <a:spLocks noGrp="1"/>
          </p:cNvSpPr>
          <p:nvPr>
            <p:ph type="ftr" sz="quarter" idx="11"/>
          </p:nvPr>
        </p:nvSpPr>
        <p:spPr>
          <a:xfrm>
            <a:off x="4001053" y="5872366"/>
            <a:ext cx="3657600" cy="274320"/>
          </a:xfrm>
        </p:spPr>
        <p:txBody>
          <a:bodyPr>
            <a:normAutofit/>
          </a:bodyPr>
          <a:lstStyle/>
          <a:p>
            <a:pPr algn="l">
              <a:spcAft>
                <a:spcPts val="600"/>
              </a:spcAft>
            </a:pPr>
            <a:r>
              <a:rPr lang="en-GB">
                <a:solidFill>
                  <a:schemeClr val="tx1"/>
                </a:solidFill>
              </a:rPr>
              <a:t>Financial Management</a:t>
            </a:r>
          </a:p>
        </p:txBody>
      </p:sp>
      <p:sp>
        <p:nvSpPr>
          <p:cNvPr id="8" name="Slide Number Placeholder 7"/>
          <p:cNvSpPr>
            <a:spLocks noGrp="1"/>
          </p:cNvSpPr>
          <p:nvPr>
            <p:ph type="sldNum" sz="quarter" idx="12"/>
          </p:nvPr>
        </p:nvSpPr>
        <p:spPr>
          <a:xfrm>
            <a:off x="10388952" y="5872366"/>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57</a:t>
            </a:fld>
            <a:endParaRPr lang="en-GB">
              <a:solidFill>
                <a:schemeClr val="tx1"/>
              </a:solidFill>
            </a:endParaRPr>
          </a:p>
        </p:txBody>
      </p:sp>
      <p:sp>
        <p:nvSpPr>
          <p:cNvPr id="82946" name="Text Box 2"/>
          <p:cNvSpPr txBox="1">
            <a:spLocks noChangeArrowheads="1"/>
          </p:cNvSpPr>
          <p:nvPr/>
        </p:nvSpPr>
        <p:spPr bwMode="auto">
          <a:xfrm>
            <a:off x="2351089"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95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1260205" y="1652736"/>
            <a:ext cx="9673306" cy="4365128"/>
          </a:xfrm>
        </p:spPr>
        <p:txBody>
          <a:bodyPr anchor="ctr">
            <a:normAutofit fontScale="90000"/>
          </a:bodyPr>
          <a:lstStyle/>
          <a:p>
            <a:pPr algn="l"/>
            <a:r>
              <a:rPr lang="en-GB" sz="2200" dirty="0">
                <a:latin typeface="Arial" panose="020B0604020202020204" pitchFamily="34" charset="0"/>
                <a:cs typeface="Arial" panose="020B0604020202020204" pitchFamily="34" charset="0"/>
              </a:rPr>
              <a:t>Assignment - </a:t>
            </a:r>
            <a:r>
              <a:rPr lang="en-GB" sz="2200" b="1" dirty="0">
                <a:latin typeface="Arial" panose="020B0604020202020204" pitchFamily="34" charset="0"/>
                <a:cs typeface="Arial" panose="020B0604020202020204" pitchFamily="34" charset="0"/>
              </a:rPr>
              <a:t>Things to consider</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Review two years of financial statements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Are you going to compare to a competitor?</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Trending analysis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Why do we use these statement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Limitations of the use of these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Why do we use Ratios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Advantages and Disadvantages of their use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are the Chairman / CEO and CFO saying in the report – Key messages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other information is available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would you recommend to improve the financial health of the organisation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References for wider reading</a:t>
            </a:r>
            <a:br>
              <a:rPr lang="en-GB" sz="16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br>
            <a:br>
              <a:rPr lang="en-GB" sz="1800" dirty="0"/>
            </a:br>
            <a:endParaRPr lang="en-GB" sz="1800" dirty="0"/>
          </a:p>
        </p:txBody>
      </p:sp>
      <p:sp>
        <p:nvSpPr>
          <p:cNvPr id="18" name="Rectangle 17">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
        <p:nvSpPr>
          <p:cNvPr id="5" name="Slide Number Placeholder 4"/>
          <p:cNvSpPr>
            <a:spLocks noGrp="1"/>
          </p:cNvSpPr>
          <p:nvPr>
            <p:ph type="sldNum" sz="quarter" idx="12"/>
          </p:nvPr>
        </p:nvSpPr>
        <p:spPr>
          <a:xfrm>
            <a:off x="8821629" y="5789264"/>
            <a:ext cx="2111881" cy="228600"/>
          </a:xfrm>
        </p:spPr>
        <p:txBody>
          <a:bodyPr>
            <a:normAutofit/>
          </a:bodyPr>
          <a:lstStyle/>
          <a:p>
            <a:pPr>
              <a:lnSpc>
                <a:spcPct val="90000"/>
              </a:lnSpc>
              <a:spcAft>
                <a:spcPts val="600"/>
              </a:spcAft>
              <a:defRPr/>
            </a:pPr>
            <a:fld id="{A7335219-8CEA-4025-9F34-8035C66A1786}" type="slidenum">
              <a:rPr lang="en-GB" smtClean="0"/>
              <a:pPr>
                <a:lnSpc>
                  <a:spcPct val="90000"/>
                </a:lnSpc>
                <a:spcAft>
                  <a:spcPts val="600"/>
                </a:spcAft>
                <a:defRPr/>
              </a:pPr>
              <a:t>58</a:t>
            </a:fld>
            <a:endParaRPr lang="en-GB"/>
          </a:p>
        </p:txBody>
      </p:sp>
    </p:spTree>
    <p:extLst>
      <p:ext uri="{BB962C8B-B14F-4D97-AF65-F5344CB8AC3E}">
        <p14:creationId xmlns:p14="http://schemas.microsoft.com/office/powerpoint/2010/main" val="89864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1692" name="Rectangle 7169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1694" name="Rectangle 71693">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1696" name="Rectangle 71695">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1698" name="Rectangle 71697">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71684" name="Rectangle 4"/>
          <p:cNvSpPr>
            <a:spLocks noGrp="1" noChangeArrowheads="1"/>
          </p:cNvSpPr>
          <p:nvPr>
            <p:ph type="title"/>
          </p:nvPr>
        </p:nvSpPr>
        <p:spPr>
          <a:xfrm>
            <a:off x="7532835" y="1420706"/>
            <a:ext cx="3466540" cy="4016587"/>
          </a:xfrm>
        </p:spPr>
        <p:txBody>
          <a:bodyPr>
            <a:normAutofit/>
          </a:bodyPr>
          <a:lstStyle/>
          <a:p>
            <a:r>
              <a:rPr lang="en-GB" sz="3600" dirty="0"/>
              <a:t>Useful Resources</a:t>
            </a:r>
            <a:endParaRPr lang="en-GB" sz="3600"/>
          </a:p>
        </p:txBody>
      </p:sp>
      <p:sp>
        <p:nvSpPr>
          <p:cNvPr id="71687" name="Rectangle 7"/>
          <p:cNvSpPr>
            <a:spLocks noGrp="1" noChangeArrowheads="1"/>
          </p:cNvSpPr>
          <p:nvPr>
            <p:ph type="body" idx="1"/>
          </p:nvPr>
        </p:nvSpPr>
        <p:spPr>
          <a:xfrm>
            <a:off x="1440519" y="1420706"/>
            <a:ext cx="5514758" cy="4016587"/>
          </a:xfrm>
        </p:spPr>
        <p:txBody>
          <a:bodyPr anchor="ctr">
            <a:normAutofit/>
          </a:bodyPr>
          <a:lstStyle/>
          <a:p>
            <a:pPr>
              <a:lnSpc>
                <a:spcPct val="90000"/>
              </a:lnSpc>
            </a:pPr>
            <a:endParaRPr lang="en-GB" sz="1500" b="1" u="sng" dirty="0">
              <a:solidFill>
                <a:schemeClr val="tx1">
                  <a:lumMod val="75000"/>
                  <a:lumOff val="25000"/>
                </a:schemeClr>
              </a:solidFill>
            </a:endParaRPr>
          </a:p>
          <a:p>
            <a:pPr>
              <a:lnSpc>
                <a:spcPct val="90000"/>
              </a:lnSpc>
            </a:pPr>
            <a:r>
              <a:rPr lang="en-GB" sz="1500" b="1" dirty="0">
                <a:solidFill>
                  <a:schemeClr val="tx1">
                    <a:lumMod val="75000"/>
                    <a:lumOff val="25000"/>
                  </a:schemeClr>
                </a:solidFill>
              </a:rPr>
              <a:t>Profitability ratios</a:t>
            </a:r>
          </a:p>
          <a:p>
            <a:pPr>
              <a:lnSpc>
                <a:spcPct val="90000"/>
              </a:lnSpc>
              <a:buNone/>
            </a:pPr>
            <a:r>
              <a:rPr lang="en-GB" sz="1500" b="1" dirty="0">
                <a:solidFill>
                  <a:schemeClr val="tx1">
                    <a:lumMod val="75000"/>
                    <a:lumOff val="25000"/>
                  </a:schemeClr>
                </a:solidFill>
              </a:rPr>
              <a:t>	</a:t>
            </a:r>
            <a:r>
              <a:rPr lang="en-GB" sz="1500" b="1" dirty="0">
                <a:solidFill>
                  <a:schemeClr val="tx1">
                    <a:lumMod val="75000"/>
                    <a:lumOff val="25000"/>
                  </a:schemeClr>
                </a:solidFill>
                <a:hlinkClick r:id="rId3"/>
              </a:rPr>
              <a:t>http://tutor2u.net/business/presentations/accounts/profitabilityratios/default.html</a:t>
            </a:r>
            <a:endParaRPr lang="en-GB" sz="1500" b="1" dirty="0">
              <a:solidFill>
                <a:schemeClr val="tx1">
                  <a:lumMod val="75000"/>
                  <a:lumOff val="25000"/>
                </a:schemeClr>
              </a:solidFill>
            </a:endParaRPr>
          </a:p>
          <a:p>
            <a:pPr>
              <a:lnSpc>
                <a:spcPct val="90000"/>
              </a:lnSpc>
            </a:pPr>
            <a:r>
              <a:rPr lang="en-GB" sz="1500" b="1" dirty="0">
                <a:solidFill>
                  <a:schemeClr val="tx1">
                    <a:lumMod val="75000"/>
                    <a:lumOff val="25000"/>
                  </a:schemeClr>
                </a:solidFill>
              </a:rPr>
              <a:t>Efficiency ratios</a:t>
            </a:r>
          </a:p>
          <a:p>
            <a:pPr>
              <a:lnSpc>
                <a:spcPct val="90000"/>
              </a:lnSpc>
              <a:buNone/>
            </a:pPr>
            <a:r>
              <a:rPr lang="en-GB" sz="1500" b="1" dirty="0">
                <a:solidFill>
                  <a:schemeClr val="tx1">
                    <a:lumMod val="75000"/>
                    <a:lumOff val="25000"/>
                  </a:schemeClr>
                </a:solidFill>
              </a:rPr>
              <a:t>	</a:t>
            </a:r>
            <a:r>
              <a:rPr lang="en-GB" sz="1500" b="1" dirty="0">
                <a:solidFill>
                  <a:schemeClr val="tx1">
                    <a:lumMod val="75000"/>
                    <a:lumOff val="25000"/>
                  </a:schemeClr>
                </a:solidFill>
                <a:hlinkClick r:id="rId4"/>
              </a:rPr>
              <a:t>http://tutor2u.net/business/presentations/accounts/efficiencyratios/default.html</a:t>
            </a:r>
            <a:endParaRPr lang="en-GB" sz="1500" b="1" dirty="0">
              <a:solidFill>
                <a:schemeClr val="tx1">
                  <a:lumMod val="75000"/>
                  <a:lumOff val="25000"/>
                </a:schemeClr>
              </a:solidFill>
            </a:endParaRPr>
          </a:p>
          <a:p>
            <a:pPr>
              <a:lnSpc>
                <a:spcPct val="90000"/>
              </a:lnSpc>
            </a:pPr>
            <a:r>
              <a:rPr lang="en-GB" sz="1500" b="1" dirty="0">
                <a:solidFill>
                  <a:schemeClr val="tx1">
                    <a:lumMod val="75000"/>
                    <a:lumOff val="25000"/>
                  </a:schemeClr>
                </a:solidFill>
              </a:rPr>
              <a:t>Liquidity ratios</a:t>
            </a:r>
          </a:p>
          <a:p>
            <a:pPr>
              <a:lnSpc>
                <a:spcPct val="90000"/>
              </a:lnSpc>
              <a:buNone/>
            </a:pPr>
            <a:r>
              <a:rPr lang="en-GB" sz="1500" b="1" dirty="0">
                <a:solidFill>
                  <a:schemeClr val="tx1">
                    <a:lumMod val="75000"/>
                    <a:lumOff val="25000"/>
                  </a:schemeClr>
                </a:solidFill>
              </a:rPr>
              <a:t>	</a:t>
            </a:r>
            <a:r>
              <a:rPr lang="en-GB" sz="1500" b="1" dirty="0">
                <a:solidFill>
                  <a:schemeClr val="tx1">
                    <a:lumMod val="75000"/>
                    <a:lumOff val="25000"/>
                  </a:schemeClr>
                </a:solidFill>
                <a:hlinkClick r:id="rId5"/>
              </a:rPr>
              <a:t>http://tutor2u.net/business/presentations/accounts/liquidityratios/default.html</a:t>
            </a:r>
            <a:endParaRPr lang="en-GB" sz="1500" b="1" dirty="0">
              <a:solidFill>
                <a:schemeClr val="tx1">
                  <a:lumMod val="75000"/>
                  <a:lumOff val="25000"/>
                </a:schemeClr>
              </a:solidFill>
            </a:endParaRPr>
          </a:p>
          <a:p>
            <a:pPr>
              <a:lnSpc>
                <a:spcPct val="90000"/>
              </a:lnSpc>
            </a:pPr>
            <a:r>
              <a:rPr lang="en-GB" sz="1500" b="1" dirty="0">
                <a:solidFill>
                  <a:schemeClr val="tx1">
                    <a:lumMod val="75000"/>
                    <a:lumOff val="25000"/>
                  </a:schemeClr>
                </a:solidFill>
              </a:rPr>
              <a:t>Gearing</a:t>
            </a:r>
          </a:p>
          <a:p>
            <a:pPr>
              <a:lnSpc>
                <a:spcPct val="90000"/>
              </a:lnSpc>
              <a:buNone/>
            </a:pPr>
            <a:r>
              <a:rPr lang="en-GB" sz="1500" b="1" dirty="0">
                <a:solidFill>
                  <a:schemeClr val="tx1">
                    <a:lumMod val="75000"/>
                    <a:lumOff val="25000"/>
                  </a:schemeClr>
                </a:solidFill>
              </a:rPr>
              <a:t>	</a:t>
            </a:r>
            <a:r>
              <a:rPr lang="en-GB" sz="1500" b="1" dirty="0">
                <a:solidFill>
                  <a:schemeClr val="tx1">
                    <a:lumMod val="75000"/>
                    <a:lumOff val="25000"/>
                  </a:schemeClr>
                </a:solidFill>
                <a:hlinkClick r:id="rId6"/>
              </a:rPr>
              <a:t>http://tutor2u.net/business/presentations/accounts/gearing/default.html</a:t>
            </a:r>
            <a:endParaRPr lang="en-GB" sz="1500" b="1" dirty="0">
              <a:solidFill>
                <a:schemeClr val="tx1">
                  <a:lumMod val="75000"/>
                  <a:lumOff val="25000"/>
                </a:schemeClr>
              </a:solidFill>
            </a:endParaRPr>
          </a:p>
          <a:p>
            <a:pPr>
              <a:lnSpc>
                <a:spcPct val="90000"/>
              </a:lnSpc>
              <a:buNone/>
            </a:pPr>
            <a:endParaRPr lang="en-GB" sz="1500" b="1" dirty="0">
              <a:solidFill>
                <a:schemeClr val="tx1">
                  <a:lumMod val="75000"/>
                  <a:lumOff val="25000"/>
                </a:schemeClr>
              </a:solidFill>
            </a:endParaRPr>
          </a:p>
          <a:p>
            <a:pPr>
              <a:lnSpc>
                <a:spcPct val="90000"/>
              </a:lnSpc>
              <a:buNone/>
            </a:pPr>
            <a:endParaRPr lang="en-GB" sz="1500" b="1" dirty="0">
              <a:solidFill>
                <a:schemeClr val="tx1">
                  <a:lumMod val="75000"/>
                  <a:lumOff val="25000"/>
                </a:schemeClr>
              </a:solidFill>
            </a:endParaRPr>
          </a:p>
        </p:txBody>
      </p:sp>
      <p:cxnSp>
        <p:nvCxnSpPr>
          <p:cNvPr id="71700" name="Straight Connector 71699">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9" name="Footer Placeholder 8"/>
          <p:cNvSpPr>
            <a:spLocks noGrp="1"/>
          </p:cNvSpPr>
          <p:nvPr>
            <p:ph type="ftr" sz="quarter" idx="11"/>
          </p:nvPr>
        </p:nvSpPr>
        <p:spPr>
          <a:xfrm>
            <a:off x="1440519" y="5714047"/>
            <a:ext cx="5120640" cy="274320"/>
          </a:xfrm>
        </p:spPr>
        <p:txBody>
          <a:bodyPr anchor="ctr">
            <a:normAutofit/>
          </a:bodyPr>
          <a:lstStyle/>
          <a:p>
            <a:pPr algn="l">
              <a:spcAft>
                <a:spcPts val="600"/>
              </a:spcAft>
            </a:pPr>
            <a:r>
              <a:rPr lang="en-GB">
                <a:solidFill>
                  <a:schemeClr val="tx1"/>
                </a:solidFill>
              </a:rPr>
              <a:t>Financial Management</a:t>
            </a:r>
          </a:p>
        </p:txBody>
      </p:sp>
      <p:sp>
        <p:nvSpPr>
          <p:cNvPr id="8" name="Slide Number Placeholder 7"/>
          <p:cNvSpPr>
            <a:spLocks noGrp="1"/>
          </p:cNvSpPr>
          <p:nvPr>
            <p:ph type="sldNum" sz="quarter" idx="12"/>
          </p:nvPr>
        </p:nvSpPr>
        <p:spPr>
          <a:xfrm>
            <a:off x="10422113" y="5714047"/>
            <a:ext cx="548640" cy="274320"/>
          </a:xfrm>
        </p:spPr>
        <p:txBody>
          <a:bodyPr>
            <a:normAutofit/>
          </a:bodyPr>
          <a:lstStyle/>
          <a:p>
            <a:pPr>
              <a:spcAft>
                <a:spcPts val="600"/>
              </a:spcAft>
            </a:pPr>
            <a:fld id="{7BF49BAA-D77F-4070-8418-6447A873178A}" type="slidenum">
              <a:rPr lang="en-GB">
                <a:solidFill>
                  <a:schemeClr val="tx1"/>
                </a:solidFill>
              </a:rPr>
              <a:pPr>
                <a:spcAft>
                  <a:spcPts val="600"/>
                </a:spcAft>
              </a:pPr>
              <a:t>59</a:t>
            </a:fld>
            <a:endParaRPr lang="en-GB">
              <a:solidFill>
                <a:schemeClr val="tx1"/>
              </a:solidFill>
            </a:endParaRPr>
          </a:p>
        </p:txBody>
      </p:sp>
      <p:sp>
        <p:nvSpPr>
          <p:cNvPr id="71682" name="Text Box 2"/>
          <p:cNvSpPr txBox="1">
            <a:spLocks noChangeArrowheads="1"/>
          </p:cNvSpPr>
          <p:nvPr/>
        </p:nvSpPr>
        <p:spPr bwMode="auto">
          <a:xfrm>
            <a:off x="2351089"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0</TotalTime>
  <Words>4661</Words>
  <Application>Microsoft Office PowerPoint</Application>
  <PresentationFormat>Widescreen</PresentationFormat>
  <Paragraphs>482</Paragraphs>
  <Slides>59</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59</vt:i4>
      </vt:variant>
    </vt:vector>
  </HeadingPairs>
  <TitlesOfParts>
    <vt:vector size="69" baseType="lpstr">
      <vt:lpstr>-apple-system</vt:lpstr>
      <vt:lpstr>Google Sans</vt:lpstr>
      <vt:lpstr>Aptos</vt:lpstr>
      <vt:lpstr>Arial</vt:lpstr>
      <vt:lpstr>Calibri</vt:lpstr>
      <vt:lpstr>Century Gothic</vt:lpstr>
      <vt:lpstr>Garamond</vt:lpstr>
      <vt:lpstr>Roboto</vt:lpstr>
      <vt:lpstr>Times New Roman</vt:lpstr>
      <vt:lpstr>Savon</vt:lpstr>
      <vt:lpstr>Financial Statement Analysis</vt:lpstr>
      <vt:lpstr>Previously we have looked at…</vt:lpstr>
      <vt:lpstr>Today we will look at…</vt:lpstr>
      <vt:lpstr>Financial Statement Analysis</vt:lpstr>
      <vt:lpstr>Types of Financial Statement Analysis</vt:lpstr>
      <vt:lpstr>Comparative Statement</vt:lpstr>
      <vt:lpstr>How Comparative Statements Work </vt:lpstr>
      <vt:lpstr>How Comparative Statements Work, contd,,</vt:lpstr>
      <vt:lpstr>Example of Comparative Financial Statements </vt:lpstr>
      <vt:lpstr>Common Size Financial Statements </vt:lpstr>
      <vt:lpstr>Ratios</vt:lpstr>
      <vt:lpstr>Financial Ratios</vt:lpstr>
      <vt:lpstr>EVALUATING RATIOS</vt:lpstr>
      <vt:lpstr>Financial Ratio Classifications</vt:lpstr>
      <vt:lpstr>Ratio Analysis</vt:lpstr>
      <vt:lpstr>Profitability &amp; Efficiency ratios</vt:lpstr>
      <vt:lpstr>Profitability Ratios</vt:lpstr>
      <vt:lpstr>Profitability Ratios</vt:lpstr>
      <vt:lpstr>Gross Profit Ratio</vt:lpstr>
      <vt:lpstr>Use of Gross Profit Margin Ratio </vt:lpstr>
      <vt:lpstr>B- Operating Profit Margin Ratio </vt:lpstr>
      <vt:lpstr>Use of Operating Profit Margin Ratio </vt:lpstr>
      <vt:lpstr>Return on Assets (ROA) </vt:lpstr>
      <vt:lpstr>Use of Return on Assets (ROA) </vt:lpstr>
      <vt:lpstr>2- Liquidity Ratio Analysis</vt:lpstr>
      <vt:lpstr>Liquidity Ratios</vt:lpstr>
      <vt:lpstr>Working Capital Turnover</vt:lpstr>
      <vt:lpstr>Cash Ratio</vt:lpstr>
      <vt:lpstr>Efficiency Ratios</vt:lpstr>
      <vt:lpstr>Efficiency Ratios</vt:lpstr>
      <vt:lpstr>Efficiency Ratios</vt:lpstr>
      <vt:lpstr>Efficiency Ratios</vt:lpstr>
      <vt:lpstr>Limitations of the Fixed Asset Turnover</vt:lpstr>
      <vt:lpstr>Solvency Ratio Analysis</vt:lpstr>
      <vt:lpstr>GEARING </vt:lpstr>
      <vt:lpstr>Managing Gearing</vt:lpstr>
      <vt:lpstr>Borrow or not?</vt:lpstr>
      <vt:lpstr>Interest Coverage Ratio </vt:lpstr>
      <vt:lpstr>INVESTMENT RATIOS</vt:lpstr>
      <vt:lpstr>INVESTMENT RATIOS</vt:lpstr>
      <vt:lpstr>Debt Ratio</vt:lpstr>
      <vt:lpstr>Debt Ratio</vt:lpstr>
      <vt:lpstr>Equity Ratio</vt:lpstr>
      <vt:lpstr>Debt to Equity Ratio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Ratio Analysis Advantages</vt:lpstr>
      <vt:lpstr>Financial Ratio Analysis Disadvantages</vt:lpstr>
      <vt:lpstr>PowerPoint Presentation</vt:lpstr>
      <vt:lpstr>Assignment - Things to consider    Review two years of financial statements  Are you going to compare to a competitor?  Trending analysis  Why do we use these statement   Limitations of the use of these  Why do we use Ratios  Advantages and Disadvantages of their use   What are the Chairman / CEO and CFO saying in the report – Key messages   What other information is available   What would you recommend to improve the financial health of the organisation ?  References for wider reading     </vt:lpstr>
      <vt:lpstr>Useful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5</cp:revision>
  <dcterms:created xsi:type="dcterms:W3CDTF">2024-11-06T16:40:14Z</dcterms:created>
  <dcterms:modified xsi:type="dcterms:W3CDTF">2024-11-18T09:19:37Z</dcterms:modified>
</cp:coreProperties>
</file>