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61" r:id="rId7"/>
    <p:sldId id="263" r:id="rId8"/>
    <p:sldId id="258" r:id="rId9"/>
    <p:sldId id="259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10/4/2019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Principles of teaching, learning &amp; emergent technologies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Preparing for placement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399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 you most looking forward to about your placement opportunity?</a:t>
            </a:r>
          </a:p>
          <a:p>
            <a:endParaRPr lang="en-GB" dirty="0"/>
          </a:p>
          <a:p>
            <a:r>
              <a:rPr lang="en-GB" dirty="0" smtClean="0"/>
              <a:t>What, if anything, are you most concerned about?</a:t>
            </a:r>
          </a:p>
          <a:p>
            <a:endParaRPr lang="en-GB" dirty="0"/>
          </a:p>
          <a:p>
            <a:r>
              <a:rPr lang="en-GB" dirty="0" smtClean="0"/>
              <a:t>What do you think your placement/mentor expects from you?</a:t>
            </a:r>
          </a:p>
          <a:p>
            <a:endParaRPr lang="en-GB" dirty="0"/>
          </a:p>
          <a:p>
            <a:r>
              <a:rPr lang="en-GB" dirty="0" smtClean="0"/>
              <a:t>What are you expecting from them?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7189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Professional teaching experience – PROFESSIONAL DEVELOPMENT PORTFOLIO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2161308"/>
            <a:ext cx="9720073" cy="4696691"/>
          </a:xfrm>
        </p:spPr>
        <p:txBody>
          <a:bodyPr>
            <a:normAutofit fontScale="92500" lnSpcReduction="10000"/>
          </a:bodyPr>
          <a:lstStyle/>
          <a:p>
            <a:pPr fontAlgn="base"/>
            <a:r>
              <a:rPr lang="en-GB" u="sng" dirty="0"/>
              <a:t>Formative Elements:</a:t>
            </a:r>
            <a:r>
              <a:rPr lang="en-GB" dirty="0"/>
              <a:t> </a:t>
            </a:r>
            <a:endParaRPr lang="en-GB" dirty="0" smtClean="0"/>
          </a:p>
          <a:p>
            <a:pPr fontAlgn="base"/>
            <a:endParaRPr lang="en-GB" dirty="0"/>
          </a:p>
          <a:p>
            <a:pPr lvl="0" fontAlgn="base"/>
            <a:r>
              <a:rPr lang="en-GB" dirty="0"/>
              <a:t>A current professionally presented CV. (Nominal 500 words) </a:t>
            </a:r>
          </a:p>
          <a:p>
            <a:pPr lvl="0" fontAlgn="base"/>
            <a:r>
              <a:rPr lang="en-GB" dirty="0"/>
              <a:t>A current Disclosure and Barring Service (DBS) certificate, obtained through the University. </a:t>
            </a:r>
          </a:p>
          <a:p>
            <a:pPr lvl="0" fontAlgn="base"/>
            <a:r>
              <a:rPr lang="en-GB" dirty="0"/>
              <a:t>A description of the Professional Teaching Experience placement including location, the learner group(s) and any particular educational issues. (1000 words) </a:t>
            </a:r>
          </a:p>
          <a:p>
            <a:pPr lvl="0" fontAlgn="base"/>
            <a:r>
              <a:rPr lang="en-GB" dirty="0"/>
              <a:t>Completed mentor meeting reports </a:t>
            </a:r>
          </a:p>
          <a:p>
            <a:pPr lvl="0" fontAlgn="base"/>
            <a:r>
              <a:rPr lang="en-GB" dirty="0"/>
              <a:t>Completed lesson self-assessment forms </a:t>
            </a:r>
          </a:p>
          <a:p>
            <a:pPr fontAlgn="base" hangingPunct="0"/>
            <a:r>
              <a:rPr lang="en-GB" dirty="0"/>
              <a:t> </a:t>
            </a:r>
          </a:p>
          <a:p>
            <a:pPr fontAlgn="base" hangingPunct="0"/>
            <a:endParaRPr lang="en-GB" dirty="0"/>
          </a:p>
          <a:p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5995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585216"/>
            <a:ext cx="9720073" cy="5724144"/>
          </a:xfrm>
        </p:spPr>
        <p:txBody>
          <a:bodyPr>
            <a:normAutofit fontScale="92500" lnSpcReduction="20000"/>
          </a:bodyPr>
          <a:lstStyle/>
          <a:p>
            <a:pPr fontAlgn="base"/>
            <a:r>
              <a:rPr lang="en-GB" u="sng" dirty="0"/>
              <a:t>Summative Elements:</a:t>
            </a:r>
            <a:r>
              <a:rPr lang="en-GB" dirty="0"/>
              <a:t> </a:t>
            </a:r>
          </a:p>
          <a:p>
            <a:pPr fontAlgn="base"/>
            <a:r>
              <a:rPr lang="en-GB" dirty="0"/>
              <a:t>  </a:t>
            </a:r>
          </a:p>
          <a:p>
            <a:pPr lvl="0" fontAlgn="base"/>
            <a:r>
              <a:rPr lang="en-GB" b="1" dirty="0"/>
              <a:t>Three observations</a:t>
            </a:r>
            <a:r>
              <a:rPr lang="en-GB" dirty="0"/>
              <a:t> of experienced teachers relevant to personal practice and development, clearly analysing the learning that took place. (Nominal 500 words) </a:t>
            </a:r>
          </a:p>
          <a:p>
            <a:pPr lvl="0" fontAlgn="base"/>
            <a:r>
              <a:rPr lang="en-GB" dirty="0"/>
              <a:t>Lesson plans, teaching and learning resources and in-lesson plan reflective evaluation of </a:t>
            </a:r>
            <a:r>
              <a:rPr lang="en-GB" b="1" dirty="0"/>
              <a:t>six formally assessed one hour lessons</a:t>
            </a:r>
            <a:r>
              <a:rPr lang="en-GB" dirty="0"/>
              <a:t>. (Nominal 1500 words) </a:t>
            </a:r>
          </a:p>
          <a:p>
            <a:pPr lvl="0" fontAlgn="base"/>
            <a:r>
              <a:rPr lang="en-GB" b="1" dirty="0"/>
              <a:t>Eight additional</a:t>
            </a:r>
            <a:r>
              <a:rPr lang="en-GB" dirty="0"/>
              <a:t> lesson plans, teaching and learning resources and completed in-lesson plan reflective evaluations for a range of topics within the subject area. (Nominal 1500 words) </a:t>
            </a:r>
          </a:p>
          <a:p>
            <a:pPr lvl="0" fontAlgn="base"/>
            <a:r>
              <a:rPr lang="en-GB" b="1" dirty="0"/>
              <a:t>Critical reflective evaluation</a:t>
            </a:r>
            <a:r>
              <a:rPr lang="en-GB" dirty="0"/>
              <a:t> of the overall Professional Teaching Experience, which this portfolio applies to including any pastoral care / learner welfare duties or actions undertaken, including a critical review of your use of assessment of and for learning during your teaching practice experience. (2000 words) </a:t>
            </a:r>
          </a:p>
          <a:p>
            <a:pPr lvl="0" fontAlgn="base"/>
            <a:r>
              <a:rPr lang="en-GB" dirty="0"/>
              <a:t>An </a:t>
            </a:r>
            <a:r>
              <a:rPr lang="en-GB" b="1" dirty="0"/>
              <a:t>academic critique</a:t>
            </a:r>
            <a:r>
              <a:rPr lang="en-GB" dirty="0"/>
              <a:t> of current thinking in relation to the use of reflective practice in teaching and learning. (1500 words) </a:t>
            </a:r>
          </a:p>
          <a:p>
            <a:pPr lvl="0" fontAlgn="base"/>
            <a:r>
              <a:rPr lang="en-GB" dirty="0"/>
              <a:t>An </a:t>
            </a:r>
            <a:r>
              <a:rPr lang="en-GB" b="1" dirty="0" smtClean="0"/>
              <a:t>Action </a:t>
            </a:r>
            <a:r>
              <a:rPr lang="en-GB" b="1" dirty="0"/>
              <a:t>Plan</a:t>
            </a:r>
            <a:r>
              <a:rPr lang="en-GB" dirty="0"/>
              <a:t> demonstrating alignment of practice with appropriate professional standards to date. (Nominal 1500 words) </a:t>
            </a:r>
          </a:p>
          <a:p>
            <a:pPr lvl="0" fontAlgn="base"/>
            <a:r>
              <a:rPr lang="en-GB" dirty="0">
                <a:solidFill>
                  <a:srgbClr val="FF0000"/>
                </a:solidFill>
              </a:rPr>
              <a:t>An </a:t>
            </a:r>
            <a:r>
              <a:rPr lang="en-GB" b="1" dirty="0">
                <a:solidFill>
                  <a:srgbClr val="FF0000"/>
                </a:solidFill>
              </a:rPr>
              <a:t>academic critique</a:t>
            </a:r>
            <a:r>
              <a:rPr lang="en-GB" dirty="0">
                <a:solidFill>
                  <a:srgbClr val="FF0000"/>
                </a:solidFill>
              </a:rPr>
              <a:t> of current thinking in relation to the concept of adult learning and the adult learner in the context of today’s PCET (1100 words) </a:t>
            </a:r>
            <a:r>
              <a:rPr lang="en-GB" b="1" dirty="0">
                <a:solidFill>
                  <a:srgbClr val="FF0000"/>
                </a:solidFill>
              </a:rPr>
              <a:t>(LEVEL 7 ONLY)</a:t>
            </a:r>
            <a:r>
              <a:rPr lang="en-GB" dirty="0">
                <a:solidFill>
                  <a:srgbClr val="FF0000"/>
                </a:solidFill>
              </a:rPr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3626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First placement – term 1 </a:t>
            </a:r>
            <a:br>
              <a:rPr lang="en-GB" dirty="0" smtClean="0"/>
            </a:br>
            <a:r>
              <a:rPr lang="en-GB" dirty="0" smtClean="0"/>
              <a:t>4 weeks (17</a:t>
            </a:r>
            <a:r>
              <a:rPr lang="en-GB" baseline="30000" dirty="0" smtClean="0"/>
              <a:t>th</a:t>
            </a:r>
            <a:r>
              <a:rPr lang="en-GB" dirty="0" smtClean="0"/>
              <a:t>Oct – 2</a:t>
            </a:r>
            <a:r>
              <a:rPr lang="en-GB" baseline="30000" dirty="0" smtClean="0"/>
              <a:t>nd</a:t>
            </a:r>
            <a:r>
              <a:rPr lang="en-GB" dirty="0" smtClean="0"/>
              <a:t> Nov)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Mainly observational</a:t>
            </a:r>
          </a:p>
          <a:p>
            <a:endParaRPr lang="en-GB" dirty="0"/>
          </a:p>
          <a:p>
            <a:r>
              <a:rPr lang="en-GB" dirty="0" smtClean="0"/>
              <a:t>Becoming familiar with the setting and the principles/practices</a:t>
            </a:r>
          </a:p>
          <a:p>
            <a:endParaRPr lang="en-GB" dirty="0"/>
          </a:p>
          <a:p>
            <a:r>
              <a:rPr lang="en-GB" dirty="0" smtClean="0"/>
              <a:t>Setting expectations </a:t>
            </a:r>
          </a:p>
          <a:p>
            <a:endParaRPr lang="en-GB" dirty="0"/>
          </a:p>
          <a:p>
            <a:r>
              <a:rPr lang="en-GB" dirty="0" smtClean="0"/>
              <a:t>Classroom management </a:t>
            </a:r>
          </a:p>
          <a:p>
            <a:endParaRPr lang="en-GB" dirty="0"/>
          </a:p>
          <a:p>
            <a:r>
              <a:rPr lang="en-GB" dirty="0" smtClean="0"/>
              <a:t>Collaborative teaching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083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sECOND</a:t>
            </a:r>
            <a:r>
              <a:rPr lang="en-GB" dirty="0" smtClean="0"/>
              <a:t> placement – term 2</a:t>
            </a:r>
            <a:br>
              <a:rPr lang="en-GB" dirty="0" smtClean="0"/>
            </a:br>
            <a:r>
              <a:rPr lang="en-GB" dirty="0" smtClean="0"/>
              <a:t>4 weeks (25</a:t>
            </a:r>
            <a:r>
              <a:rPr lang="en-GB" baseline="30000" dirty="0" smtClean="0"/>
              <a:t>th</a:t>
            </a:r>
            <a:r>
              <a:rPr lang="en-GB" dirty="0" smtClean="0"/>
              <a:t> Nov – 20</a:t>
            </a:r>
            <a:r>
              <a:rPr lang="en-GB" baseline="30000" dirty="0" smtClean="0"/>
              <a:t>th</a:t>
            </a:r>
            <a:r>
              <a:rPr lang="en-GB" dirty="0" smtClean="0"/>
              <a:t> Dec)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Greater responsibility for delivering teaching </a:t>
            </a:r>
          </a:p>
          <a:p>
            <a:endParaRPr lang="en-GB" dirty="0"/>
          </a:p>
          <a:p>
            <a:r>
              <a:rPr lang="en-GB" dirty="0" smtClean="0"/>
              <a:t>Direct working with students</a:t>
            </a:r>
          </a:p>
          <a:p>
            <a:endParaRPr lang="en-GB" dirty="0"/>
          </a:p>
          <a:p>
            <a:r>
              <a:rPr lang="en-GB" dirty="0" smtClean="0"/>
              <a:t>Reflecting on lessons observed and writing lesson evaluations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8015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Third placement – term 2</a:t>
            </a:r>
            <a:br>
              <a:rPr lang="en-GB" dirty="0" smtClean="0"/>
            </a:br>
            <a:r>
              <a:rPr lang="en-GB" dirty="0" smtClean="0"/>
              <a:t>9 weeks (27</a:t>
            </a:r>
            <a:r>
              <a:rPr lang="en-GB" baseline="30000" dirty="0" smtClean="0"/>
              <a:t>th</a:t>
            </a:r>
            <a:r>
              <a:rPr lang="en-GB" dirty="0" smtClean="0"/>
              <a:t> Jan – 27</a:t>
            </a:r>
            <a:r>
              <a:rPr lang="en-GB" baseline="30000" dirty="0" smtClean="0"/>
              <a:t>th</a:t>
            </a:r>
            <a:r>
              <a:rPr lang="en-GB" dirty="0" smtClean="0"/>
              <a:t> Mar)</a:t>
            </a:r>
            <a:br>
              <a:rPr lang="en-GB" dirty="0" smtClean="0"/>
            </a:br>
            <a:r>
              <a:rPr lang="en-GB" dirty="0" smtClean="0"/>
              <a:t>Term 3 – </a:t>
            </a:r>
            <a:br>
              <a:rPr lang="en-GB" dirty="0" smtClean="0"/>
            </a:br>
            <a:r>
              <a:rPr lang="en-GB" dirty="0" smtClean="0"/>
              <a:t>4 </a:t>
            </a:r>
            <a:r>
              <a:rPr lang="en-GB" dirty="0" smtClean="0"/>
              <a:t>½ weeks (29</a:t>
            </a:r>
            <a:r>
              <a:rPr lang="en-GB" baseline="30000" dirty="0" smtClean="0"/>
              <a:t>th</a:t>
            </a:r>
            <a:r>
              <a:rPr lang="en-GB" dirty="0" smtClean="0"/>
              <a:t> Apr – 29</a:t>
            </a:r>
            <a:r>
              <a:rPr lang="en-GB" baseline="30000" dirty="0" smtClean="0"/>
              <a:t>th</a:t>
            </a:r>
            <a:r>
              <a:rPr lang="en-GB" dirty="0" smtClean="0"/>
              <a:t> May)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4128" y="3253046"/>
            <a:ext cx="9720073" cy="3056313"/>
          </a:xfrm>
        </p:spPr>
        <p:txBody>
          <a:bodyPr/>
          <a:lstStyle/>
          <a:p>
            <a:r>
              <a:rPr lang="en-GB" dirty="0" smtClean="0"/>
              <a:t>Consideration of professional standards</a:t>
            </a:r>
          </a:p>
          <a:p>
            <a:endParaRPr lang="en-GB" dirty="0"/>
          </a:p>
          <a:p>
            <a:r>
              <a:rPr lang="en-GB" dirty="0" smtClean="0"/>
              <a:t>Expansion of teaching experience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57166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1" ma:contentTypeDescription="Create a new document." ma:contentTypeScope="" ma:versionID="58c7000b6ad211a641ea5d9510895b87">
  <xsd:schema xmlns:xsd="http://www.w3.org/2001/XMLSchema" xmlns:xs="http://www.w3.org/2001/XMLSchema" xmlns:p="http://schemas.microsoft.com/office/2006/metadata/properties" xmlns:ns3="bf13d2f1-3fb4-4d24-806f-713eb38c1b0e" xmlns:ns4="a3276f14-397d-4ed7-b8c7-ece791485ff1" targetNamespace="http://schemas.microsoft.com/office/2006/metadata/properties" ma:root="true" ma:fieldsID="eb5f644a77718f6f8c871547b1994e1c" ns3:_="" ns4:_="">
    <xsd:import namespace="bf13d2f1-3fb4-4d24-806f-713eb38c1b0e"/>
    <xsd:import namespace="a3276f14-397d-4ed7-b8c7-ece791485ff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Location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B4AFD49-559D-4251-A5F5-D8D0D5A0FC13}">
  <ds:schemaRefs>
    <ds:schemaRef ds:uri="http://schemas.microsoft.com/office/2006/metadata/properties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bf13d2f1-3fb4-4d24-806f-713eb38c1b0e"/>
    <ds:schemaRef ds:uri="http://schemas.openxmlformats.org/package/2006/metadata/core-properties"/>
    <ds:schemaRef ds:uri="a3276f14-397d-4ed7-b8c7-ece791485ff1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F4ADA64-D17D-4B5A-B60E-DC9AD0E43D0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3A823CB-5AA3-4A3C-82BF-A32E26A0B4C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13d2f1-3fb4-4d24-806f-713eb38c1b0e"/>
    <ds:schemaRef ds:uri="a3276f14-397d-4ed7-b8c7-ece791485f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190</TotalTime>
  <Words>121</Words>
  <Application>Microsoft Office PowerPoint</Application>
  <PresentationFormat>Widescreen</PresentationFormat>
  <Paragraphs>50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Tw Cen MT</vt:lpstr>
      <vt:lpstr>Tw Cen MT Condensed</vt:lpstr>
      <vt:lpstr>Wingdings 3</vt:lpstr>
      <vt:lpstr>Integral</vt:lpstr>
      <vt:lpstr>Principles of teaching, learning &amp; emergent technologies </vt:lpstr>
      <vt:lpstr>Questions</vt:lpstr>
      <vt:lpstr>Professional teaching experience – PROFESSIONAL DEVELOPMENT PORTFOLIO</vt:lpstr>
      <vt:lpstr>PowerPoint Presentation</vt:lpstr>
      <vt:lpstr>First placement – term 1  4 weeks (17thOct – 2nd Nov) </vt:lpstr>
      <vt:lpstr>sECOND placement – term 2 4 weeks (25th Nov – 20th Dec)</vt:lpstr>
      <vt:lpstr>Third placement – term 2 9 weeks (27th Jan – 27th Mar) Term 3 –  4 ½ weeks (29th Apr – 29th May)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Principles of teaching, learning &amp; emergent technologies</dc:title>
  <dc:creator>Caroline Lewis</dc:creator>
  <cp:lastModifiedBy>Caroline Lewis</cp:lastModifiedBy>
  <cp:revision>8</cp:revision>
  <dcterms:created xsi:type="dcterms:W3CDTF">2019-10-03T07:19:16Z</dcterms:created>
  <dcterms:modified xsi:type="dcterms:W3CDTF">2019-10-04T06:59:13Z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