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7" r:id="rId11"/>
    <p:sldId id="266" r:id="rId12"/>
    <p:sldId id="268" r:id="rId13"/>
    <p:sldId id="269" r:id="rId14"/>
  </p:sldIdLst>
  <p:sldSz cx="18288000" cy="10287000"/>
  <p:notesSz cx="6858000" cy="9144000"/>
  <p:embeddedFontLst>
    <p:embeddedFont>
      <p:font typeface="Poppins" panose="020B0604020202020204" charset="0"/>
      <p:regular r:id="rId15"/>
      <p:bold r:id="rId16"/>
      <p:italic r:id="rId17"/>
      <p:boldItalic r:id="rId18"/>
    </p:embeddedFont>
    <p:embeddedFont>
      <p:font typeface="Calibri" panose="020F0502020204030204" pitchFamily="34" charset="0"/>
      <p:regular r:id="rId19"/>
      <p:bold r:id="rId20"/>
      <p:italic r:id="rId21"/>
      <p:boldItalic r:id="rId22"/>
    </p:embeddedFont>
    <p:embeddedFont>
      <p:font typeface="Archivo Black" panose="020B0604020202020204" charset="0"/>
      <p:regular r:id="rId23"/>
    </p:embeddedFont>
    <p:embeddedFont>
      <p:font typeface="Poppins Bold" panose="020B0604020202020204" charset="0"/>
      <p:regular r:id="rId24"/>
      <p:bold r:id="rId25"/>
    </p:embeddedFont>
    <p:embeddedFont>
      <p:font typeface="League Spartan" panose="020B0604020202020204" charset="0"/>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8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48" autoAdjust="0"/>
  </p:normalViewPr>
  <p:slideViewPr>
    <p:cSldViewPr>
      <p:cViewPr varScale="1">
        <p:scale>
          <a:sx n="46" d="100"/>
          <a:sy n="46" d="100"/>
        </p:scale>
        <p:origin x="75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mdpi.com/2071-1050/9/9/1611" TargetMode="External"/><Relationship Id="rId7" Type="http://schemas.openxmlformats.org/officeDocument/2006/relationships/hyperlink" Target="https://www.investopedia.com/financial-edge/0910/6-basic-financial-ratios-and-what-they-tell-you.aspx"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www.sciencedirect.com/science/article/pii/S2352484721004066" TargetMode="External"/><Relationship Id="rId5" Type="http://schemas.openxmlformats.org/officeDocument/2006/relationships/hyperlink" Target="https://www.statista.com/statistics/663483/projection-of-global-wind-turbine-market-growth/" TargetMode="External"/><Relationship Id="rId4" Type="http://schemas.openxmlformats.org/officeDocument/2006/relationships/hyperlink" Target="https://www.windpowermonthly.com/article/1793517/global-wind-energy-council-five-ways-solve-energy-crisis-wind#:~:text=The%20industry%20body%20believes%20that,insecurity%20and%20fossil%20fuel%20depende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276600" y="2995833"/>
            <a:ext cx="12108781" cy="3447098"/>
          </a:xfrm>
          <a:prstGeom prst="rect">
            <a:avLst/>
          </a:prstGeom>
        </p:spPr>
        <p:txBody>
          <a:bodyPr wrap="square" lIns="0" tIns="0" rIns="0" bIns="0" rtlCol="0" anchor="t">
            <a:spAutoFit/>
          </a:bodyPr>
          <a:lstStyle/>
          <a:p>
            <a:pPr>
              <a:spcBef>
                <a:spcPct val="0"/>
              </a:spcBef>
            </a:pPr>
            <a:r>
              <a:rPr lang="en-US" sz="2800" dirty="0" smtClean="0">
                <a:solidFill>
                  <a:srgbClr val="593C8F"/>
                </a:solidFill>
                <a:latin typeface="Times New Roman" panose="02020603050405020304" pitchFamily="18" charset="0"/>
                <a:cs typeface="Times New Roman" panose="02020603050405020304" pitchFamily="18" charset="0"/>
              </a:rPr>
              <a:t>Student Name: </a:t>
            </a:r>
            <a:r>
              <a:rPr lang="en-US" sz="2800" dirty="0" smtClean="0">
                <a:latin typeface="Times New Roman" panose="02020603050405020304" pitchFamily="18" charset="0"/>
                <a:cs typeface="Times New Roman" panose="02020603050405020304" pitchFamily="18" charset="0"/>
              </a:rPr>
              <a:t>Viral </a:t>
            </a:r>
            <a:r>
              <a:rPr lang="en-US" sz="2800" smtClean="0">
                <a:latin typeface="Times New Roman" panose="02020603050405020304" pitchFamily="18" charset="0"/>
                <a:cs typeface="Times New Roman" panose="02020603050405020304" pitchFamily="18" charset="0"/>
              </a:rPr>
              <a:t>Jivani</a:t>
            </a:r>
            <a:endParaRPr lang="en-US" sz="2800" dirty="0" smtClean="0">
              <a:latin typeface="Times New Roman" panose="02020603050405020304" pitchFamily="18" charset="0"/>
              <a:cs typeface="Times New Roman" panose="02020603050405020304" pitchFamily="18" charset="0"/>
            </a:endParaRPr>
          </a:p>
          <a:p>
            <a:pPr>
              <a:spcBef>
                <a:spcPct val="0"/>
              </a:spcBef>
            </a:pPr>
            <a:r>
              <a:rPr lang="en-US" sz="2800" dirty="0" smtClean="0">
                <a:solidFill>
                  <a:srgbClr val="593C8F"/>
                </a:solidFill>
                <a:latin typeface="Times New Roman" panose="02020603050405020304" pitchFamily="18" charset="0"/>
                <a:cs typeface="Times New Roman" panose="02020603050405020304" pitchFamily="18" charset="0"/>
              </a:rPr>
              <a:t>Student</a:t>
            </a:r>
            <a:r>
              <a:rPr lang="en-US" sz="2800" dirty="0">
                <a:solidFill>
                  <a:srgbClr val="593C8F"/>
                </a:solidFill>
                <a:latin typeface="Times New Roman" panose="02020603050405020304" pitchFamily="18" charset="0"/>
                <a:cs typeface="Times New Roman" panose="02020603050405020304" pitchFamily="18" charset="0"/>
              </a:rPr>
              <a:t> </a:t>
            </a:r>
            <a:r>
              <a:rPr lang="en-US" sz="2800" dirty="0" smtClean="0">
                <a:solidFill>
                  <a:srgbClr val="593C8F"/>
                </a:solidFill>
                <a:latin typeface="Times New Roman" panose="02020603050405020304" pitchFamily="18" charset="0"/>
                <a:cs typeface="Times New Roman" panose="02020603050405020304" pitchFamily="18" charset="0"/>
              </a:rPr>
              <a:t>Id : </a:t>
            </a:r>
            <a:r>
              <a:rPr lang="en-US" sz="2800" dirty="0" smtClean="0">
                <a:latin typeface="Times New Roman" panose="02020603050405020304" pitchFamily="18" charset="0"/>
                <a:cs typeface="Times New Roman" panose="02020603050405020304" pitchFamily="18" charset="0"/>
              </a:rPr>
              <a:t>2242374</a:t>
            </a:r>
          </a:p>
          <a:p>
            <a:pPr>
              <a:spcBef>
                <a:spcPct val="0"/>
              </a:spcBef>
            </a:pPr>
            <a:r>
              <a:rPr lang="en-US" sz="2800" dirty="0" smtClean="0">
                <a:solidFill>
                  <a:srgbClr val="593C8F"/>
                </a:solidFill>
                <a:latin typeface="Times New Roman" panose="02020603050405020304" pitchFamily="18" charset="0"/>
                <a:cs typeface="Times New Roman" panose="02020603050405020304" pitchFamily="18" charset="0"/>
              </a:rPr>
              <a:t>Module Name and Code : </a:t>
            </a:r>
            <a:r>
              <a:rPr lang="en-US" sz="2800" dirty="0" smtClean="0">
                <a:latin typeface="Times New Roman" panose="02020603050405020304" pitchFamily="18" charset="0"/>
                <a:cs typeface="Times New Roman" panose="02020603050405020304" pitchFamily="18" charset="0"/>
              </a:rPr>
              <a:t>Entrepreneurship (LCMB7004</a:t>
            </a:r>
            <a:r>
              <a:rPr lang="en-US" sz="2800" dirty="0" smtClean="0">
                <a:solidFill>
                  <a:srgbClr val="593C8F"/>
                </a:solidFill>
                <a:latin typeface="Times New Roman" panose="02020603050405020304" pitchFamily="18" charset="0"/>
                <a:cs typeface="Times New Roman" panose="02020603050405020304" pitchFamily="18" charset="0"/>
              </a:rPr>
              <a:t>)</a:t>
            </a:r>
          </a:p>
          <a:p>
            <a:pPr>
              <a:spcBef>
                <a:spcPct val="0"/>
              </a:spcBef>
            </a:pPr>
            <a:r>
              <a:rPr lang="en-US" sz="2800" dirty="0" smtClean="0">
                <a:solidFill>
                  <a:srgbClr val="593C8F"/>
                </a:solidFill>
                <a:latin typeface="Times New Roman" panose="02020603050405020304" pitchFamily="18" charset="0"/>
                <a:cs typeface="Times New Roman" panose="02020603050405020304" pitchFamily="18" charset="0"/>
              </a:rPr>
              <a:t>Lecturer Name : </a:t>
            </a:r>
            <a:r>
              <a:rPr lang="en-US" sz="2800" dirty="0" err="1" smtClean="0">
                <a:latin typeface="Times New Roman" panose="02020603050405020304" pitchFamily="18" charset="0"/>
                <a:cs typeface="Times New Roman" panose="02020603050405020304" pitchFamily="18" charset="0"/>
              </a:rPr>
              <a:t>Vasilios</a:t>
            </a:r>
            <a:r>
              <a:rPr lang="en-US" sz="2800" dirty="0" smtClean="0">
                <a:latin typeface="Times New Roman" panose="02020603050405020304" pitchFamily="18" charset="0"/>
                <a:cs typeface="Times New Roman" panose="02020603050405020304" pitchFamily="18" charset="0"/>
              </a:rPr>
              <a:t> </a:t>
            </a:r>
            <a:r>
              <a:rPr lang="en-US" sz="2800" dirty="0" err="1" smtClean="0">
                <a:latin typeface="Times New Roman" panose="02020603050405020304" pitchFamily="18" charset="0"/>
                <a:cs typeface="Times New Roman" panose="02020603050405020304" pitchFamily="18" charset="0"/>
              </a:rPr>
              <a:t>Tavlaridis</a:t>
            </a:r>
            <a:r>
              <a:rPr lang="en-US" sz="2800" dirty="0" smtClean="0">
                <a:latin typeface="Times New Roman" panose="02020603050405020304" pitchFamily="18" charset="0"/>
                <a:cs typeface="Times New Roman" panose="02020603050405020304" pitchFamily="18" charset="0"/>
              </a:rPr>
              <a:t> </a:t>
            </a:r>
            <a:r>
              <a:rPr lang="en-US" sz="2800" dirty="0" smtClean="0">
                <a:latin typeface="Times New Roman" panose="02020603050405020304" pitchFamily="18" charset="0"/>
                <a:cs typeface="Times New Roman" panose="02020603050405020304" pitchFamily="18" charset="0"/>
              </a:rPr>
              <a:t>and </a:t>
            </a:r>
            <a:r>
              <a:rPr lang="en-US" sz="2800" dirty="0" err="1" smtClean="0">
                <a:latin typeface="Times New Roman" panose="02020603050405020304" pitchFamily="18" charset="0"/>
                <a:cs typeface="Times New Roman" panose="02020603050405020304" pitchFamily="18" charset="0"/>
              </a:rPr>
              <a:t>Nazia</a:t>
            </a:r>
            <a:r>
              <a:rPr lang="en-US" sz="2800" dirty="0" smtClean="0">
                <a:latin typeface="Times New Roman" panose="02020603050405020304" pitchFamily="18" charset="0"/>
                <a:cs typeface="Times New Roman" panose="02020603050405020304" pitchFamily="18" charset="0"/>
              </a:rPr>
              <a:t> Saeed</a:t>
            </a:r>
          </a:p>
          <a:p>
            <a:pPr>
              <a:spcBef>
                <a:spcPct val="0"/>
              </a:spcBef>
            </a:pPr>
            <a:endParaRPr lang="en-US" sz="2800" dirty="0">
              <a:latin typeface="Times New Roman" panose="02020603050405020304" pitchFamily="18" charset="0"/>
              <a:cs typeface="Times New Roman" panose="02020603050405020304" pitchFamily="18" charset="0"/>
            </a:endParaRPr>
          </a:p>
          <a:p>
            <a:pPr>
              <a:spcBef>
                <a:spcPct val="0"/>
              </a:spcBef>
            </a:pPr>
            <a:r>
              <a:rPr lang="en-US" sz="2800" b="1" dirty="0" smtClean="0">
                <a:solidFill>
                  <a:srgbClr val="231838"/>
                </a:solidFill>
                <a:latin typeface="Times New Roman" panose="02020603050405020304" pitchFamily="18" charset="0"/>
                <a:cs typeface="Times New Roman" panose="02020603050405020304" pitchFamily="18" charset="0"/>
              </a:rPr>
              <a:t>BUSINESS PLAN : GLOBAL WIND ENERGY MARKET </a:t>
            </a:r>
            <a:r>
              <a:rPr lang="en-US" sz="2800" b="1" dirty="0" smtClean="0">
                <a:solidFill>
                  <a:srgbClr val="231838"/>
                </a:solidFill>
                <a:latin typeface="Times New Roman" panose="02020603050405020304" pitchFamily="18" charset="0"/>
                <a:cs typeface="Times New Roman" panose="02020603050405020304" pitchFamily="18" charset="0"/>
              </a:rPr>
              <a:t>OVERVIEW- 2027</a:t>
            </a:r>
            <a:endParaRPr lang="en-US" sz="2800" b="1" dirty="0" smtClean="0">
              <a:solidFill>
                <a:srgbClr val="231838"/>
              </a:solidFill>
              <a:latin typeface="Times New Roman" panose="02020603050405020304" pitchFamily="18" charset="0"/>
              <a:cs typeface="Times New Roman" panose="02020603050405020304" pitchFamily="18" charset="0"/>
            </a:endParaRPr>
          </a:p>
          <a:p>
            <a:pPr>
              <a:spcBef>
                <a:spcPct val="0"/>
              </a:spcBef>
            </a:pPr>
            <a:endParaRPr lang="en-US" sz="2800" dirty="0" smtClean="0">
              <a:solidFill>
                <a:srgbClr val="231838"/>
              </a:solidFill>
              <a:latin typeface="Times New Roman" panose="02020603050405020304" pitchFamily="18" charset="0"/>
              <a:cs typeface="Times New Roman" panose="02020603050405020304" pitchFamily="18" charset="0"/>
            </a:endParaRPr>
          </a:p>
          <a:p>
            <a:pPr>
              <a:spcBef>
                <a:spcPct val="0"/>
              </a:spcBef>
            </a:pPr>
            <a:endParaRPr lang="en-US" sz="2800" dirty="0">
              <a:solidFill>
                <a:srgbClr val="593C8F"/>
              </a:solidFill>
              <a:latin typeface="Times New Roman" panose="02020603050405020304" pitchFamily="18" charset="0"/>
              <a:cs typeface="Times New Roman" panose="02020603050405020304" pitchFamily="18" charset="0"/>
            </a:endParaRPr>
          </a:p>
        </p:txBody>
      </p:sp>
      <p:sp>
        <p:nvSpPr>
          <p:cNvPr id="7" name="AutoShape 7"/>
          <p:cNvSpPr/>
          <p:nvPr/>
        </p:nvSpPr>
        <p:spPr>
          <a:xfrm flipV="1">
            <a:off x="3648322" y="5587337"/>
            <a:ext cx="11737060" cy="44540"/>
          </a:xfrm>
          <a:prstGeom prst="line">
            <a:avLst/>
          </a:prstGeom>
          <a:ln w="38100" cap="flat">
            <a:solidFill>
              <a:srgbClr val="000000"/>
            </a:solidFill>
            <a:prstDash val="solid"/>
            <a:headEnd type="none" w="sm" len="sm"/>
            <a:tailEnd type="none" w="sm" len="sm"/>
          </a:ln>
        </p:spPr>
      </p:sp>
      <p:sp>
        <p:nvSpPr>
          <p:cNvPr id="8" name="Freeform 8"/>
          <p:cNvSpPr/>
          <p:nvPr/>
        </p:nvSpPr>
        <p:spPr>
          <a:xfrm>
            <a:off x="13763158" y="38735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2">
              <a:alphaModFix amt="37000"/>
              <a:extLst>
                <a:ext uri="{96DAC541-7B7A-43D3-8B79-37D633B846F1}">
                  <asvg:svgBlip xmlns="" xmlns:asvg="http://schemas.microsoft.com/office/drawing/2016/SVG/main" r:embed="rId4"/>
                </a:ext>
              </a:extLst>
            </a:blip>
            <a:stretch>
              <a:fillRect/>
            </a:stretch>
          </a:blipFill>
        </p:spPr>
      </p:sp>
      <p:sp>
        <p:nvSpPr>
          <p:cNvPr id="9" name="TextBox 9"/>
          <p:cNvSpPr txBox="1"/>
          <p:nvPr/>
        </p:nvSpPr>
        <p:spPr>
          <a:xfrm>
            <a:off x="5181600" y="6156202"/>
            <a:ext cx="8362230" cy="457835"/>
          </a:xfrm>
          <a:prstGeom prst="rect">
            <a:avLst/>
          </a:prstGeom>
        </p:spPr>
        <p:txBody>
          <a:bodyPr lIns="0" tIns="0" rIns="0" bIns="0" rtlCol="0" anchor="t">
            <a:spAutoFit/>
          </a:bodyPr>
          <a:lstStyle/>
          <a:p>
            <a:pPr>
              <a:lnSpc>
                <a:spcPts val="3639"/>
              </a:lnSpc>
              <a:spcBef>
                <a:spcPct val="0"/>
              </a:spcBef>
            </a:pPr>
            <a:r>
              <a:rPr lang="en-US" sz="2599" dirty="0">
                <a:solidFill>
                  <a:srgbClr val="000000"/>
                </a:solidFill>
                <a:latin typeface="Poppins Bold"/>
              </a:rPr>
              <a:t>Strategies, Financial Plans, and Funding Options</a:t>
            </a:r>
          </a:p>
        </p:txBody>
      </p:sp>
      <p:sp>
        <p:nvSpPr>
          <p:cNvPr id="10" name="Freeform 9"/>
          <p:cNvSpPr/>
          <p:nvPr/>
        </p:nvSpPr>
        <p:spPr>
          <a:xfrm>
            <a:off x="3675989" y="7048500"/>
            <a:ext cx="11709392" cy="2743200"/>
          </a:xfrm>
          <a:custGeom>
            <a:avLst/>
            <a:gdLst/>
            <a:ahLst/>
            <a:cxnLst/>
            <a:rect l="l" t="t" r="r" b="b"/>
            <a:pathLst>
              <a:path w="7182687" h="2577812">
                <a:moveTo>
                  <a:pt x="0" y="0"/>
                </a:moveTo>
                <a:lnTo>
                  <a:pt x="7182687" y="0"/>
                </a:lnTo>
                <a:lnTo>
                  <a:pt x="7182687" y="2577812"/>
                </a:lnTo>
                <a:lnTo>
                  <a:pt x="0" y="2577812"/>
                </a:lnTo>
                <a:lnTo>
                  <a:pt x="0" y="0"/>
                </a:lnTo>
                <a:close/>
              </a:path>
            </a:pathLst>
          </a:custGeom>
          <a:blipFill>
            <a:blip r:embed="rId5"/>
            <a:stretch>
              <a:fillRect t="-81926" b="-96708"/>
            </a:stretch>
          </a:blipFill>
          <a:ln w="38100" cap="sq">
            <a:solidFill>
              <a:srgbClr val="000000"/>
            </a:solidFill>
            <a:prstDash val="solid"/>
            <a:miter/>
          </a:ln>
        </p:spPr>
        <p:txBody>
          <a:bodyPr/>
          <a:lstStyle/>
          <a:p>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5"/>
          <p:cNvSpPr txBox="1"/>
          <p:nvPr/>
        </p:nvSpPr>
        <p:spPr>
          <a:xfrm>
            <a:off x="2209580" y="252063"/>
            <a:ext cx="13868841" cy="738537"/>
          </a:xfrm>
          <a:prstGeom prst="rect">
            <a:avLst/>
          </a:prstGeom>
        </p:spPr>
        <p:txBody>
          <a:bodyPr lIns="0" tIns="0" rIns="0" bIns="0" rtlCol="0" anchor="t">
            <a:spAutoFit/>
          </a:bodyPr>
          <a:lstStyle/>
          <a:p>
            <a:pPr algn="ctr">
              <a:lnSpc>
                <a:spcPts val="6018"/>
              </a:lnSpc>
              <a:spcBef>
                <a:spcPct val="0"/>
              </a:spcBef>
            </a:pPr>
            <a:r>
              <a:rPr lang="en-US" sz="4298" b="1" u="sng" dirty="0">
                <a:solidFill>
                  <a:srgbClr val="593C8F"/>
                </a:solidFill>
                <a:latin typeface="League Spartan"/>
              </a:rPr>
              <a:t>COMPANY: NEW HORIZON WIND ENERGY</a:t>
            </a:r>
          </a:p>
        </p:txBody>
      </p:sp>
      <p:sp>
        <p:nvSpPr>
          <p:cNvPr id="20" name="TextBox 19"/>
          <p:cNvSpPr txBox="1"/>
          <p:nvPr/>
        </p:nvSpPr>
        <p:spPr>
          <a:xfrm>
            <a:off x="533400" y="1257300"/>
            <a:ext cx="17297400" cy="10272043"/>
          </a:xfrm>
          <a:prstGeom prst="rect">
            <a:avLst/>
          </a:prstGeom>
          <a:noFill/>
        </p:spPr>
        <p:txBody>
          <a:bodyPr wrap="square" rtlCol="0">
            <a:spAutoFit/>
          </a:bodyPr>
          <a:lstStyle/>
          <a:p>
            <a:pPr algn="just"/>
            <a:r>
              <a:rPr lang="en-US" sz="2400" b="1" dirty="0" smtClean="0">
                <a:solidFill>
                  <a:srgbClr val="7030A0"/>
                </a:solidFill>
                <a:latin typeface="Times New Roman" panose="02020603050405020304" pitchFamily="18" charset="0"/>
                <a:cs typeface="Times New Roman" panose="02020603050405020304" pitchFamily="18" charset="0"/>
              </a:rPr>
              <a:t>MISSION</a:t>
            </a:r>
            <a:r>
              <a:rPr lang="en-US" sz="2800" b="1" dirty="0" smtClean="0">
                <a:solidFill>
                  <a:srgbClr val="7030A0"/>
                </a:solidFill>
                <a:latin typeface="Times New Roman" panose="02020603050405020304" pitchFamily="18" charset="0"/>
                <a:cs typeface="Times New Roman" panose="02020603050405020304" pitchFamily="18" charset="0"/>
              </a:rPr>
              <a:t> :-</a:t>
            </a:r>
          </a:p>
          <a:p>
            <a:pPr algn="just"/>
            <a:r>
              <a:rPr lang="en-US" sz="2400" dirty="0" smtClean="0">
                <a:solidFill>
                  <a:srgbClr val="000000"/>
                </a:solidFill>
                <a:latin typeface="Times New Roman" panose="02020603050405020304" pitchFamily="18" charset="0"/>
                <a:cs typeface="Times New Roman" panose="02020603050405020304" pitchFamily="18" charset="0"/>
              </a:rPr>
              <a:t>“</a:t>
            </a:r>
            <a:r>
              <a:rPr lang="en-US" sz="2400" dirty="0">
                <a:solidFill>
                  <a:srgbClr val="000000"/>
                </a:solidFill>
                <a:latin typeface="Times New Roman" panose="02020603050405020304" pitchFamily="18" charset="0"/>
                <a:cs typeface="Times New Roman" panose="02020603050405020304" pitchFamily="18" charset="0"/>
              </a:rPr>
              <a:t>Empowering a sustainable future through innovative wind energy solutions</a:t>
            </a:r>
            <a:r>
              <a:rPr lang="en-US" sz="2400" dirty="0" smtClean="0">
                <a:solidFill>
                  <a:srgbClr val="000000"/>
                </a:solidFill>
                <a:latin typeface="Times New Roman" panose="02020603050405020304" pitchFamily="18" charset="0"/>
                <a:cs typeface="Times New Roman" panose="02020603050405020304" pitchFamily="18" charset="0"/>
              </a:rPr>
              <a:t>.”</a:t>
            </a:r>
          </a:p>
          <a:p>
            <a:pPr algn="just"/>
            <a:endParaRPr lang="en-US" sz="2400" dirty="0">
              <a:solidFill>
                <a:srgbClr val="000000"/>
              </a:solidFill>
              <a:latin typeface="Times New Roman" panose="02020603050405020304" pitchFamily="18" charset="0"/>
              <a:cs typeface="Times New Roman" panose="02020603050405020304" pitchFamily="18" charset="0"/>
            </a:endParaRPr>
          </a:p>
          <a:p>
            <a:pPr algn="just"/>
            <a:r>
              <a:rPr lang="en-US" sz="2400" b="1" dirty="0" smtClean="0">
                <a:solidFill>
                  <a:srgbClr val="7030A0"/>
                </a:solidFill>
                <a:latin typeface="Times New Roman" panose="02020603050405020304" pitchFamily="18" charset="0"/>
                <a:cs typeface="Times New Roman" panose="02020603050405020304" pitchFamily="18" charset="0"/>
              </a:rPr>
              <a:t>VISION :- </a:t>
            </a:r>
          </a:p>
          <a:p>
            <a:pPr algn="just"/>
            <a:r>
              <a:rPr lang="en-US" sz="2400" dirty="0">
                <a:solidFill>
                  <a:srgbClr val="000000"/>
                </a:solidFill>
                <a:latin typeface="Times New Roman" panose="02020603050405020304" pitchFamily="18" charset="0"/>
                <a:cs typeface="Times New Roman" panose="02020603050405020304" pitchFamily="18" charset="0"/>
              </a:rPr>
              <a:t>"Leading the world towards a cleaner, renewable energy future with cutting-edge wind power technology."</a:t>
            </a:r>
          </a:p>
          <a:p>
            <a:pPr algn="just"/>
            <a:endParaRPr lang="en-US" sz="2400" dirty="0" smtClean="0">
              <a:latin typeface="Times New Roman" panose="02020603050405020304" pitchFamily="18" charset="0"/>
              <a:cs typeface="Times New Roman" panose="02020603050405020304" pitchFamily="18" charset="0"/>
            </a:endParaRPr>
          </a:p>
          <a:p>
            <a:pPr algn="just"/>
            <a:r>
              <a:rPr lang="en-US" sz="2400" b="1" dirty="0" smtClean="0">
                <a:solidFill>
                  <a:srgbClr val="7030A0"/>
                </a:solidFill>
                <a:latin typeface="Times New Roman" panose="02020603050405020304" pitchFamily="18" charset="0"/>
                <a:cs typeface="Times New Roman" panose="02020603050405020304" pitchFamily="18" charset="0"/>
              </a:rPr>
              <a:t>  TARGET MARKET :-</a:t>
            </a:r>
          </a:p>
          <a:p>
            <a:pPr marL="474979" lvl="1" indent="-237490" algn="just">
              <a:lnSpc>
                <a:spcPts val="3079"/>
              </a:lnSpc>
              <a:buFont typeface="Arial"/>
              <a:buChar char="•"/>
            </a:pPr>
            <a:r>
              <a:rPr lang="en-US" sz="2400" dirty="0">
                <a:solidFill>
                  <a:srgbClr val="593C8F"/>
                </a:solidFill>
                <a:latin typeface="Times New Roman" panose="02020603050405020304" pitchFamily="18" charset="0"/>
                <a:cs typeface="Times New Roman" panose="02020603050405020304" pitchFamily="18" charset="0"/>
              </a:rPr>
              <a:t>Global Energy Sector: </a:t>
            </a:r>
            <a:r>
              <a:rPr lang="en-US" sz="2400" dirty="0">
                <a:solidFill>
                  <a:srgbClr val="000000"/>
                </a:solidFill>
                <a:latin typeface="Times New Roman" panose="02020603050405020304" pitchFamily="18" charset="0"/>
                <a:cs typeface="Times New Roman" panose="02020603050405020304" pitchFamily="18" charset="0"/>
              </a:rPr>
              <a:t>Focusing on places that have a lot of wind energy possibilities and good regulatory environments.</a:t>
            </a:r>
          </a:p>
          <a:p>
            <a:pPr marL="474979" lvl="1" indent="-237490" algn="just">
              <a:lnSpc>
                <a:spcPts val="3079"/>
              </a:lnSpc>
              <a:buFont typeface="Arial"/>
              <a:buChar char="•"/>
            </a:pPr>
            <a:r>
              <a:rPr lang="en-US" sz="2400" dirty="0">
                <a:solidFill>
                  <a:srgbClr val="593C8F"/>
                </a:solidFill>
                <a:latin typeface="Times New Roman" panose="02020603050405020304" pitchFamily="18" charset="0"/>
                <a:cs typeface="Times New Roman" panose="02020603050405020304" pitchFamily="18" charset="0"/>
              </a:rPr>
              <a:t>Emerging Markets: </a:t>
            </a:r>
            <a:r>
              <a:rPr lang="en-US" sz="2400" dirty="0">
                <a:solidFill>
                  <a:srgbClr val="000000"/>
                </a:solidFill>
                <a:latin typeface="Times New Roman" panose="02020603050405020304" pitchFamily="18" charset="0"/>
                <a:cs typeface="Times New Roman" panose="02020603050405020304" pitchFamily="18" charset="0"/>
              </a:rPr>
              <a:t>Especially in places like India where energy needs are growing quickly</a:t>
            </a:r>
            <a:r>
              <a:rPr lang="en-US" sz="2400" dirty="0" smtClean="0">
                <a:solidFill>
                  <a:srgbClr val="000000"/>
                </a:solidFill>
                <a:latin typeface="Times New Roman" panose="02020603050405020304" pitchFamily="18" charset="0"/>
                <a:cs typeface="Times New Roman" panose="02020603050405020304" pitchFamily="18" charset="0"/>
              </a:rPr>
              <a:t>.</a:t>
            </a:r>
          </a:p>
          <a:p>
            <a:pPr marL="237489" lvl="1" algn="just">
              <a:lnSpc>
                <a:spcPts val="3079"/>
              </a:lnSpc>
            </a:pPr>
            <a:endParaRPr lang="en-US" sz="2400" dirty="0">
              <a:solidFill>
                <a:srgbClr val="000000"/>
              </a:solidFill>
              <a:latin typeface="Times New Roman" panose="02020603050405020304" pitchFamily="18" charset="0"/>
              <a:cs typeface="Times New Roman" panose="02020603050405020304" pitchFamily="18" charset="0"/>
            </a:endParaRPr>
          </a:p>
          <a:p>
            <a:pPr marL="237489" lvl="1" algn="just">
              <a:lnSpc>
                <a:spcPts val="3079"/>
              </a:lnSpc>
            </a:pPr>
            <a:r>
              <a:rPr lang="en-US" sz="2400" b="1" dirty="0" smtClean="0">
                <a:solidFill>
                  <a:srgbClr val="7030A0"/>
                </a:solidFill>
                <a:latin typeface="Times New Roman" panose="02020603050405020304" pitchFamily="18" charset="0"/>
                <a:cs typeface="Times New Roman" panose="02020603050405020304" pitchFamily="18" charset="0"/>
              </a:rPr>
              <a:t>TARGET AUDIENCE </a:t>
            </a:r>
            <a:r>
              <a:rPr lang="en-US" sz="2400" b="1" dirty="0">
                <a:solidFill>
                  <a:srgbClr val="7030A0"/>
                </a:solidFill>
                <a:latin typeface="Times New Roman" panose="02020603050405020304" pitchFamily="18" charset="0"/>
                <a:cs typeface="Times New Roman" panose="02020603050405020304" pitchFamily="18" charset="0"/>
              </a:rPr>
              <a:t>:-</a:t>
            </a:r>
          </a:p>
          <a:p>
            <a:pPr marL="580389" lvl="1" indent="-342900" algn="just">
              <a:lnSpc>
                <a:spcPts val="3079"/>
              </a:lnSpc>
              <a:buFont typeface="Arial" panose="020B0604020202020204" pitchFamily="34" charset="0"/>
              <a:buChar char="•"/>
            </a:pPr>
            <a:r>
              <a:rPr lang="en-US" sz="2400" dirty="0" smtClean="0">
                <a:solidFill>
                  <a:srgbClr val="593C8F"/>
                </a:solidFill>
                <a:latin typeface="Times New Roman" panose="02020603050405020304" pitchFamily="18" charset="0"/>
                <a:cs typeface="Times New Roman" panose="02020603050405020304" pitchFamily="18" charset="0"/>
              </a:rPr>
              <a:t>Governing </a:t>
            </a:r>
            <a:r>
              <a:rPr lang="en-US" sz="2400" dirty="0">
                <a:solidFill>
                  <a:srgbClr val="593C8F"/>
                </a:solidFill>
                <a:latin typeface="Times New Roman" panose="02020603050405020304" pitchFamily="18" charset="0"/>
                <a:cs typeface="Times New Roman" panose="02020603050405020304" pitchFamily="18" charset="0"/>
              </a:rPr>
              <a:t>Bodies: </a:t>
            </a:r>
            <a:r>
              <a:rPr lang="en-US" sz="2400" dirty="0">
                <a:solidFill>
                  <a:srgbClr val="000000"/>
                </a:solidFill>
                <a:latin typeface="Times New Roman" panose="02020603050405020304" pitchFamily="18" charset="0"/>
                <a:cs typeface="Times New Roman" panose="02020603050405020304" pitchFamily="18" charset="0"/>
              </a:rPr>
              <a:t>To help with policy and form partnerships between the public and business sectors.</a:t>
            </a:r>
          </a:p>
          <a:p>
            <a:pPr marL="474979" lvl="1" indent="-237490" algn="just">
              <a:lnSpc>
                <a:spcPts val="3079"/>
              </a:lnSpc>
              <a:buFont typeface="Arial"/>
              <a:buChar char="•"/>
            </a:pPr>
            <a:r>
              <a:rPr lang="en-US" sz="2400" dirty="0">
                <a:solidFill>
                  <a:srgbClr val="593C8F"/>
                </a:solidFill>
                <a:latin typeface="Times New Roman" panose="02020603050405020304" pitchFamily="18" charset="0"/>
                <a:cs typeface="Times New Roman" panose="02020603050405020304" pitchFamily="18" charset="0"/>
              </a:rPr>
              <a:t>Investors and Shareholders: </a:t>
            </a:r>
            <a:r>
              <a:rPr lang="en-US" sz="2400" dirty="0">
                <a:solidFill>
                  <a:srgbClr val="000000"/>
                </a:solidFill>
                <a:latin typeface="Times New Roman" panose="02020603050405020304" pitchFamily="18" charset="0"/>
                <a:cs typeface="Times New Roman" panose="02020603050405020304" pitchFamily="18" charset="0"/>
              </a:rPr>
              <a:t>Interested in energy options that are both cheap and environmentally friendly.</a:t>
            </a:r>
          </a:p>
          <a:p>
            <a:pPr marL="474979" lvl="1" indent="-237490" algn="just">
              <a:lnSpc>
                <a:spcPts val="3079"/>
              </a:lnSpc>
              <a:buFont typeface="Arial"/>
              <a:buChar char="•"/>
            </a:pPr>
            <a:r>
              <a:rPr lang="en-US" sz="2400" dirty="0">
                <a:solidFill>
                  <a:srgbClr val="593C8F"/>
                </a:solidFill>
                <a:latin typeface="Times New Roman" panose="02020603050405020304" pitchFamily="18" charset="0"/>
                <a:cs typeface="Times New Roman" panose="02020603050405020304" pitchFamily="18" charset="0"/>
              </a:rPr>
              <a:t>Local Communities: </a:t>
            </a:r>
            <a:r>
              <a:rPr lang="en-US" sz="2400" dirty="0">
                <a:solidFill>
                  <a:srgbClr val="000000"/>
                </a:solidFill>
                <a:latin typeface="Times New Roman" panose="02020603050405020304" pitchFamily="18" charset="0"/>
                <a:cs typeface="Times New Roman" panose="02020603050405020304" pitchFamily="18" charset="0"/>
              </a:rPr>
              <a:t>In places that are good for building wind farms, with an emphasis on economic and environmental benefits.</a:t>
            </a:r>
          </a:p>
          <a:p>
            <a:pPr algn="just">
              <a:lnSpc>
                <a:spcPts val="4759"/>
              </a:lnSpc>
            </a:pPr>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  </a:t>
            </a:r>
            <a:r>
              <a:rPr lang="en-US" sz="2400" b="1" dirty="0" smtClean="0">
                <a:solidFill>
                  <a:srgbClr val="593C8F"/>
                </a:solidFill>
                <a:latin typeface="Times New Roman" panose="02020603050405020304" pitchFamily="18" charset="0"/>
                <a:cs typeface="Times New Roman" panose="02020603050405020304" pitchFamily="18" charset="0"/>
              </a:rPr>
              <a:t>DEFINITION AND TRANSFORMATION INTO ELECTRICAL ENERGY :-</a:t>
            </a:r>
            <a:endParaRPr lang="en-US" sz="2400" b="1" dirty="0">
              <a:solidFill>
                <a:schemeClr val="accent4">
                  <a:lumMod val="75000"/>
                </a:schemeClr>
              </a:solidFill>
              <a:latin typeface="Times New Roman" panose="02020603050405020304" pitchFamily="18" charset="0"/>
              <a:cs typeface="Times New Roman" panose="02020603050405020304" pitchFamily="18" charset="0"/>
            </a:endParaRPr>
          </a:p>
          <a:p>
            <a:pPr marL="647697" lvl="1" indent="-323848" algn="just">
              <a:lnSpc>
                <a:spcPts val="419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Wind energy is classified as a renewable energy source because it generates electricity by harnessing the kinetic energy of the </a:t>
            </a:r>
            <a:r>
              <a:rPr lang="en-US" sz="2400" dirty="0" smtClean="0">
                <a:solidFill>
                  <a:srgbClr val="000000"/>
                </a:solidFill>
                <a:latin typeface="Times New Roman" panose="02020603050405020304" pitchFamily="18" charset="0"/>
                <a:cs typeface="Times New Roman" panose="02020603050405020304" pitchFamily="18" charset="0"/>
              </a:rPr>
              <a:t>wind</a:t>
            </a:r>
            <a:r>
              <a:rPr lang="en-US" sz="3200" dirty="0" smtClean="0">
                <a:solidFill>
                  <a:srgbClr val="000000"/>
                </a:solidFill>
                <a:latin typeface="Times New Roman" panose="02020603050405020304" pitchFamily="18" charset="0"/>
                <a:cs typeface="Times New Roman" panose="02020603050405020304" pitchFamily="18" charset="0"/>
              </a:rPr>
              <a:t>.</a:t>
            </a:r>
          </a:p>
          <a:p>
            <a:pPr marL="645159" lvl="1" indent="-342900" algn="just">
              <a:lnSpc>
                <a:spcPts val="3919"/>
              </a:lnSpc>
              <a:buFont typeface="Arial" panose="020B0604020202020204" pitchFamily="34" charset="0"/>
              <a:buChar char="•"/>
            </a:pPr>
            <a:r>
              <a:rPr lang="en-US" sz="2400" dirty="0" smtClean="0">
                <a:solidFill>
                  <a:srgbClr val="000000"/>
                </a:solidFill>
                <a:latin typeface="Times New Roman" panose="02020603050405020304" pitchFamily="18" charset="0"/>
                <a:cs typeface="Times New Roman" panose="02020603050405020304" pitchFamily="18" charset="0"/>
              </a:rPr>
              <a:t>Wind Turbines: There are blades on turbines that turn when wind blows through them.</a:t>
            </a:r>
          </a:p>
          <a:p>
            <a:pPr marL="604518" lvl="1" indent="-302259" algn="just">
              <a:lnSpc>
                <a:spcPts val="3919"/>
              </a:lnSpc>
              <a:buFont typeface="Arial"/>
              <a:buChar char="•"/>
            </a:pPr>
            <a:r>
              <a:rPr lang="en-US" sz="2400" dirty="0" smtClean="0">
                <a:solidFill>
                  <a:srgbClr val="000000"/>
                </a:solidFill>
                <a:latin typeface="Times New Roman" panose="02020603050405020304" pitchFamily="18" charset="0"/>
                <a:cs typeface="Times New Roman" panose="02020603050405020304" pitchFamily="18" charset="0"/>
              </a:rPr>
              <a:t>Mechanical </a:t>
            </a:r>
            <a:r>
              <a:rPr lang="en-US" sz="2400" dirty="0">
                <a:solidFill>
                  <a:srgbClr val="000000"/>
                </a:solidFill>
                <a:latin typeface="Times New Roman" panose="02020603050405020304" pitchFamily="18" charset="0"/>
                <a:cs typeface="Times New Roman" panose="02020603050405020304" pitchFamily="18" charset="0"/>
              </a:rPr>
              <a:t>to Electrical Conversion: These blades move a shaft that is tied to a generator. The kinetic energy from the wind is turned into mechanical energy by this spin.</a:t>
            </a:r>
          </a:p>
          <a:p>
            <a:pPr marL="604518" lvl="1" indent="-302259" algn="just">
              <a:lnSpc>
                <a:spcPts val="391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Electricity Generation: Within the generator, electromagnetic induction turns the mechanical energy into electrical energy. Subsequently, this power can be sent and used for different purposes.</a:t>
            </a:r>
          </a:p>
          <a:p>
            <a:pPr algn="just">
              <a:lnSpc>
                <a:spcPts val="3508"/>
              </a:lnSpc>
              <a:spcBef>
                <a:spcPct val="0"/>
              </a:spcBef>
            </a:pPr>
            <a:endParaRPr lang="en-US" sz="2400" dirty="0">
              <a:solidFill>
                <a:srgbClr val="000000"/>
              </a:solidFill>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grpSp>
        <p:nvGrpSpPr>
          <p:cNvPr id="3" name="Group 3"/>
          <p:cNvGrpSpPr/>
          <p:nvPr/>
        </p:nvGrpSpPr>
        <p:grpSpPr>
          <a:xfrm rot="5400000">
            <a:off x="9014770" y="-3633145"/>
            <a:ext cx="258461" cy="18288000"/>
            <a:chOff x="0" y="0"/>
            <a:chExt cx="68072" cy="4816593"/>
          </a:xfrm>
        </p:grpSpPr>
        <p:sp>
          <p:nvSpPr>
            <p:cNvPr id="4" name="Freeform 4"/>
            <p:cNvSpPr/>
            <p:nvPr/>
          </p:nvSpPr>
          <p:spPr>
            <a:xfrm>
              <a:off x="0" y="0"/>
              <a:ext cx="68072" cy="4816592"/>
            </a:xfrm>
            <a:custGeom>
              <a:avLst/>
              <a:gdLst/>
              <a:ahLst/>
              <a:cxnLst/>
              <a:rect l="l" t="t" r="r" b="b"/>
              <a:pathLst>
                <a:path w="68072" h="4816592">
                  <a:moveTo>
                    <a:pt x="0" y="0"/>
                  </a:moveTo>
                  <a:lnTo>
                    <a:pt x="68072" y="0"/>
                  </a:lnTo>
                  <a:lnTo>
                    <a:pt x="68072" y="4816592"/>
                  </a:lnTo>
                  <a:lnTo>
                    <a:pt x="0" y="4816592"/>
                  </a:lnTo>
                  <a:close/>
                </a:path>
              </a:pathLst>
            </a:custGeom>
            <a:solidFill>
              <a:srgbClr val="593C8F"/>
            </a:solidFill>
          </p:spPr>
        </p:sp>
        <p:sp>
          <p:nvSpPr>
            <p:cNvPr id="5" name="TextBox 5"/>
            <p:cNvSpPr txBox="1"/>
            <p:nvPr/>
          </p:nvSpPr>
          <p:spPr>
            <a:xfrm>
              <a:off x="0" y="-47625"/>
              <a:ext cx="68072" cy="4864218"/>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9792430" y="1403030"/>
            <a:ext cx="6522806" cy="3669033"/>
            <a:chOff x="0" y="0"/>
            <a:chExt cx="11289030" cy="6350000"/>
          </a:xfrm>
        </p:grpSpPr>
        <p:sp>
          <p:nvSpPr>
            <p:cNvPr id="7" name="Freeform 7"/>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3"/>
              <a:stretch>
                <a:fillRect t="-7876" b="-7876"/>
              </a:stretch>
            </a:blipFill>
          </p:spPr>
        </p:sp>
      </p:grpSp>
      <p:grpSp>
        <p:nvGrpSpPr>
          <p:cNvPr id="8" name="Group 8"/>
          <p:cNvGrpSpPr>
            <a:grpSpLocks noChangeAspect="1"/>
          </p:cNvGrpSpPr>
          <p:nvPr/>
        </p:nvGrpSpPr>
        <p:grpSpPr>
          <a:xfrm>
            <a:off x="1028700" y="6175261"/>
            <a:ext cx="6342384" cy="3567546"/>
            <a:chOff x="0" y="0"/>
            <a:chExt cx="11289030" cy="6350000"/>
          </a:xfrm>
        </p:grpSpPr>
        <p:sp>
          <p:nvSpPr>
            <p:cNvPr id="9" name="Freeform 9"/>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4"/>
              <a:stretch>
                <a:fillRect t="-9265" b="-9265"/>
              </a:stretch>
            </a:blipFill>
          </p:spPr>
        </p:sp>
      </p:grpSp>
      <p:sp>
        <p:nvSpPr>
          <p:cNvPr id="10" name="TextBox 10"/>
          <p:cNvSpPr txBox="1"/>
          <p:nvPr/>
        </p:nvSpPr>
        <p:spPr>
          <a:xfrm>
            <a:off x="1030145" y="355230"/>
            <a:ext cx="10214434"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WIND ENERGY MARKET STATISTICS</a:t>
            </a:r>
          </a:p>
        </p:txBody>
      </p:sp>
      <p:sp>
        <p:nvSpPr>
          <p:cNvPr id="11" name="TextBox 11"/>
          <p:cNvSpPr txBox="1"/>
          <p:nvPr/>
        </p:nvSpPr>
        <p:spPr>
          <a:xfrm>
            <a:off x="1030145" y="1407792"/>
            <a:ext cx="7656655" cy="3847207"/>
          </a:xfrm>
          <a:prstGeom prst="rect">
            <a:avLst/>
          </a:prstGeom>
        </p:spPr>
        <p:txBody>
          <a:bodyPr wrap="square" lIns="0" tIns="0" rIns="0" bIns="0" rtlCol="0" anchor="t">
            <a:spAutoFit/>
          </a:bodyPr>
          <a:lstStyle/>
          <a:p>
            <a:pPr algn="just">
              <a:lnSpc>
                <a:spcPts val="3037"/>
              </a:lnSpc>
            </a:pPr>
            <a:r>
              <a:rPr lang="en-US" sz="2800" dirty="0">
                <a:solidFill>
                  <a:srgbClr val="000000"/>
                </a:solidFill>
                <a:latin typeface="Times New Roman" panose="02020603050405020304" pitchFamily="18" charset="0"/>
                <a:cs typeface="Times New Roman" panose="02020603050405020304" pitchFamily="18" charset="0"/>
              </a:rPr>
              <a:t>Market Value in 2019:  $62.1 billion, showing a big investment in wind energy infrastructure around the world.</a:t>
            </a:r>
          </a:p>
          <a:p>
            <a:pPr algn="just">
              <a:lnSpc>
                <a:spcPts val="3037"/>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3037"/>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3037"/>
              </a:lnSpc>
            </a:pPr>
            <a:r>
              <a:rPr lang="en-US" sz="2800" dirty="0">
                <a:solidFill>
                  <a:srgbClr val="000000"/>
                </a:solidFill>
                <a:latin typeface="Times New Roman" panose="02020603050405020304" pitchFamily="18" charset="0"/>
                <a:cs typeface="Times New Roman" panose="02020603050405020304" pitchFamily="18" charset="0"/>
              </a:rPr>
              <a:t>Projected Market Value by 2027: Almost $127 billion. This big increase shows that the world is becoming more and more dependent on green energy sources.</a:t>
            </a:r>
          </a:p>
          <a:p>
            <a:pPr algn="just">
              <a:lnSpc>
                <a:spcPts val="3037"/>
              </a:lnSpc>
              <a:spcBef>
                <a:spcPct val="0"/>
              </a:spcBef>
            </a:pPr>
            <a:endParaRPr lang="en-US" sz="2800" dirty="0">
              <a:solidFill>
                <a:srgbClr val="000000"/>
              </a:solidFill>
              <a:latin typeface="Times New Roman" panose="02020603050405020304" pitchFamily="18" charset="0"/>
              <a:cs typeface="Times New Roman" panose="02020603050405020304" pitchFamily="18" charset="0"/>
            </a:endParaRPr>
          </a:p>
        </p:txBody>
      </p:sp>
      <p:sp>
        <p:nvSpPr>
          <p:cNvPr id="12" name="TextBox 12"/>
          <p:cNvSpPr txBox="1"/>
          <p:nvPr/>
        </p:nvSpPr>
        <p:spPr>
          <a:xfrm>
            <a:off x="9471382" y="6488191"/>
            <a:ext cx="7787918" cy="2021387"/>
          </a:xfrm>
          <a:prstGeom prst="rect">
            <a:avLst/>
          </a:prstGeom>
        </p:spPr>
        <p:txBody>
          <a:bodyPr wrap="square" lIns="0" tIns="0" rIns="0" bIns="0" rtlCol="0" anchor="t">
            <a:spAutoFit/>
          </a:bodyPr>
          <a:lstStyle/>
          <a:p>
            <a:pPr algn="just">
              <a:lnSpc>
                <a:spcPts val="3165"/>
              </a:lnSpc>
              <a:spcBef>
                <a:spcPct val="0"/>
              </a:spcBef>
            </a:pPr>
            <a:r>
              <a:rPr lang="en-US" sz="2400" dirty="0">
                <a:solidFill>
                  <a:srgbClr val="000000"/>
                </a:solidFill>
                <a:latin typeface="Times New Roman" panose="02020603050405020304" pitchFamily="18" charset="0"/>
                <a:cs typeface="Times New Roman" panose="02020603050405020304" pitchFamily="18" charset="0"/>
              </a:rPr>
              <a:t>CAGR from 2020 to 2027: </a:t>
            </a:r>
          </a:p>
          <a:p>
            <a:pPr algn="just">
              <a:lnSpc>
                <a:spcPts val="3165"/>
              </a:lnSpc>
              <a:spcBef>
                <a:spcPct val="0"/>
              </a:spcBef>
            </a:pPr>
            <a:endParaRPr lang="en-US" sz="2400" dirty="0">
              <a:solidFill>
                <a:srgbClr val="000000"/>
              </a:solidFill>
              <a:latin typeface="Times New Roman" panose="02020603050405020304" pitchFamily="18" charset="0"/>
              <a:cs typeface="Times New Roman" panose="02020603050405020304" pitchFamily="18" charset="0"/>
            </a:endParaRPr>
          </a:p>
          <a:p>
            <a:pPr algn="just">
              <a:lnSpc>
                <a:spcPts val="3165"/>
              </a:lnSpc>
              <a:spcBef>
                <a:spcPct val="0"/>
              </a:spcBef>
            </a:pPr>
            <a:r>
              <a:rPr lang="en-US" sz="2400" dirty="0">
                <a:solidFill>
                  <a:srgbClr val="000000"/>
                </a:solidFill>
                <a:latin typeface="Times New Roman" panose="02020603050405020304" pitchFamily="18" charset="0"/>
                <a:cs typeface="Times New Roman" panose="02020603050405020304" pitchFamily="18" charset="0"/>
              </a:rPr>
              <a:t>It's thought to be 9.3%. Shows the steady and fast rise in the wind energy industry, which is caused by better technology and a greater awareness of environmental issues.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8100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1000"/>
            </a:blip>
            <a:stretch>
              <a:fillRect l="-20312" r="-20312"/>
            </a:stretch>
          </a:blipFill>
        </p:spPr>
      </p:sp>
      <p:grpSp>
        <p:nvGrpSpPr>
          <p:cNvPr id="3" name="Group 3"/>
          <p:cNvGrpSpPr/>
          <p:nvPr/>
        </p:nvGrpSpPr>
        <p:grpSpPr>
          <a:xfrm>
            <a:off x="5676900" y="0"/>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6187307" y="695637"/>
            <a:ext cx="3808937" cy="3933870"/>
            <a:chOff x="0" y="0"/>
            <a:chExt cx="6350000" cy="6558280"/>
          </a:xfrm>
        </p:grpSpPr>
        <p:sp>
          <p:nvSpPr>
            <p:cNvPr id="7" name="Freeform 7"/>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3"/>
              <a:stretch>
                <a:fillRect l="-72053" r="-12516"/>
              </a:stretch>
            </a:blipFill>
          </p:spPr>
        </p:sp>
        <p:sp>
          <p:nvSpPr>
            <p:cNvPr id="8" name="Freeform 8"/>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2D3B32"/>
            </a:solidFill>
          </p:spPr>
        </p:sp>
      </p:grpSp>
      <p:grpSp>
        <p:nvGrpSpPr>
          <p:cNvPr id="9" name="Group 9"/>
          <p:cNvGrpSpPr>
            <a:grpSpLocks noChangeAspect="1"/>
          </p:cNvGrpSpPr>
          <p:nvPr/>
        </p:nvGrpSpPr>
        <p:grpSpPr>
          <a:xfrm>
            <a:off x="6187307" y="5657493"/>
            <a:ext cx="3808937" cy="3933870"/>
            <a:chOff x="0" y="0"/>
            <a:chExt cx="6350000" cy="6558280"/>
          </a:xfrm>
        </p:grpSpPr>
        <p:sp>
          <p:nvSpPr>
            <p:cNvPr id="10" name="Freeform 10"/>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660" r="-27660"/>
              </a:stretch>
            </a:blipFill>
          </p:spPr>
        </p:sp>
        <p:sp>
          <p:nvSpPr>
            <p:cNvPr id="11" name="Freeform 11"/>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2D3B32"/>
            </a:solidFill>
          </p:spPr>
        </p:sp>
      </p:grpSp>
      <p:sp>
        <p:nvSpPr>
          <p:cNvPr id="12" name="TextBox 12"/>
          <p:cNvSpPr txBox="1"/>
          <p:nvPr/>
        </p:nvSpPr>
        <p:spPr>
          <a:xfrm>
            <a:off x="647617" y="4124960"/>
            <a:ext cx="4512866" cy="1970405"/>
          </a:xfrm>
          <a:prstGeom prst="rect">
            <a:avLst/>
          </a:prstGeom>
        </p:spPr>
        <p:txBody>
          <a:bodyPr lIns="0" tIns="0" rIns="0" bIns="0" rtlCol="0" anchor="t">
            <a:spAutoFit/>
          </a:bodyPr>
          <a:lstStyle/>
          <a:p>
            <a:pPr algn="just">
              <a:lnSpc>
                <a:spcPts val="5320"/>
              </a:lnSpc>
              <a:spcBef>
                <a:spcPct val="0"/>
              </a:spcBef>
            </a:pPr>
            <a:r>
              <a:rPr lang="en-US" sz="3800">
                <a:solidFill>
                  <a:srgbClr val="593C8F"/>
                </a:solidFill>
                <a:latin typeface="League Spartan"/>
              </a:rPr>
              <a:t>ONSHORE VS. OFFSHORE WIND ENERGY</a:t>
            </a:r>
          </a:p>
        </p:txBody>
      </p:sp>
      <p:sp>
        <p:nvSpPr>
          <p:cNvPr id="13" name="TextBox 13"/>
          <p:cNvSpPr txBox="1"/>
          <p:nvPr/>
        </p:nvSpPr>
        <p:spPr>
          <a:xfrm>
            <a:off x="10272787" y="638487"/>
            <a:ext cx="6986513" cy="3941785"/>
          </a:xfrm>
          <a:prstGeom prst="rect">
            <a:avLst/>
          </a:prstGeom>
        </p:spPr>
        <p:txBody>
          <a:bodyPr lIns="0" tIns="0" rIns="0" bIns="0" rtlCol="0" anchor="t">
            <a:spAutoFit/>
          </a:bodyPr>
          <a:lstStyle/>
          <a:p>
            <a:pPr algn="just">
              <a:lnSpc>
                <a:spcPts val="3219"/>
              </a:lnSpc>
            </a:pPr>
            <a:r>
              <a:rPr lang="en-US" sz="2400" dirty="0">
                <a:solidFill>
                  <a:srgbClr val="593C8F"/>
                </a:solidFill>
                <a:latin typeface="Times New Roman" panose="02020603050405020304" pitchFamily="18" charset="0"/>
                <a:cs typeface="Times New Roman" panose="02020603050405020304" pitchFamily="18" charset="0"/>
              </a:rPr>
              <a:t>Onshore Wind Energy:</a:t>
            </a:r>
          </a:p>
          <a:p>
            <a:pPr marL="474979" lvl="1" indent="-237490" algn="just">
              <a:lnSpc>
                <a:spcPts val="307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Description: Wind energy from land-based sources can be collected through the strategic placement of turbines on established sites.</a:t>
            </a:r>
          </a:p>
          <a:p>
            <a:pPr marL="474979" lvl="1" indent="-237490" algn="just">
              <a:lnSpc>
                <a:spcPts val="307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Pros: Initially more cost-effective and readily available for maintenance purposes.</a:t>
            </a:r>
          </a:p>
          <a:p>
            <a:pPr marL="474979" lvl="1" indent="-237490" algn="just">
              <a:lnSpc>
                <a:spcPts val="307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Cons: Due to the variable consistency and velocity of the wind, power generation is frequently disrupted.</a:t>
            </a:r>
          </a:p>
          <a:p>
            <a:pPr algn="just">
              <a:lnSpc>
                <a:spcPts val="2948"/>
              </a:lnSpc>
              <a:spcBef>
                <a:spcPct val="0"/>
              </a:spcBef>
            </a:pPr>
            <a:endParaRPr lang="en-US" sz="2400" dirty="0">
              <a:solidFill>
                <a:srgbClr val="00000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0272787" y="5404418"/>
            <a:ext cx="7145263" cy="3563476"/>
          </a:xfrm>
          <a:prstGeom prst="rect">
            <a:avLst/>
          </a:prstGeom>
        </p:spPr>
        <p:txBody>
          <a:bodyPr lIns="0" tIns="0" rIns="0" bIns="0" rtlCol="0" anchor="t">
            <a:spAutoFit/>
          </a:bodyPr>
          <a:lstStyle/>
          <a:p>
            <a:pPr algn="just">
              <a:lnSpc>
                <a:spcPts val="3219"/>
              </a:lnSpc>
            </a:pPr>
            <a:r>
              <a:rPr lang="en-US" sz="2400" dirty="0">
                <a:solidFill>
                  <a:srgbClr val="593C8F"/>
                </a:solidFill>
                <a:latin typeface="Times New Roman" panose="02020603050405020304" pitchFamily="18" charset="0"/>
                <a:cs typeface="Times New Roman" panose="02020603050405020304" pitchFamily="18" charset="0"/>
              </a:rPr>
              <a:t>Offshore Wind Energy:</a:t>
            </a:r>
          </a:p>
          <a:p>
            <a:pPr marL="474979" lvl="1" indent="-237490" algn="just">
              <a:lnSpc>
                <a:spcPts val="307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Description: Deep water areas, like oceans or seas, are where turbines are put in order to collect wind energy from those areas.</a:t>
            </a:r>
          </a:p>
          <a:p>
            <a:pPr marL="474979" lvl="1" indent="-237490" algn="just">
              <a:lnSpc>
                <a:spcPts val="307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Pros: Consistently high wind velocities result in more continuous and frequently higher power production.</a:t>
            </a:r>
          </a:p>
          <a:p>
            <a:pPr marL="474979" lvl="1" indent="-237490" algn="just">
              <a:lnSpc>
                <a:spcPts val="3079"/>
              </a:lnSpc>
              <a:spcBef>
                <a:spcPct val="0"/>
              </a:spcBef>
              <a:buFont typeface="Arial"/>
              <a:buChar char="•"/>
            </a:pPr>
            <a:r>
              <a:rPr lang="en-US" sz="2400" dirty="0">
                <a:solidFill>
                  <a:srgbClr val="000000"/>
                </a:solidFill>
                <a:latin typeface="Times New Roman" panose="02020603050405020304" pitchFamily="18" charset="0"/>
                <a:cs typeface="Times New Roman" panose="02020603050405020304" pitchFamily="18" charset="0"/>
              </a:rPr>
              <a:t>Cons: Due to the inaccessibility of the marine environment, installation and maintenance expenses are elevated.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TextBox 3"/>
          <p:cNvSpPr txBox="1"/>
          <p:nvPr/>
        </p:nvSpPr>
        <p:spPr>
          <a:xfrm>
            <a:off x="3514602" y="533675"/>
            <a:ext cx="9833551"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 MARKET DEPLOYMENT STRATEGY</a:t>
            </a:r>
          </a:p>
        </p:txBody>
      </p:sp>
      <p:sp>
        <p:nvSpPr>
          <p:cNvPr id="4" name="AutoShape 4"/>
          <p:cNvSpPr/>
          <p:nvPr/>
        </p:nvSpPr>
        <p:spPr>
          <a:xfrm>
            <a:off x="3515673" y="1290962"/>
            <a:ext cx="9832479" cy="0"/>
          </a:xfrm>
          <a:prstGeom prst="line">
            <a:avLst/>
          </a:prstGeom>
          <a:ln w="38100" cap="flat">
            <a:solidFill>
              <a:srgbClr val="000000"/>
            </a:solidFill>
            <a:prstDash val="solid"/>
            <a:headEnd type="none" w="sm" len="sm"/>
            <a:tailEnd type="none" w="sm" len="sm"/>
          </a:ln>
        </p:spPr>
      </p:sp>
      <p:grpSp>
        <p:nvGrpSpPr>
          <p:cNvPr id="5" name="Group 5"/>
          <p:cNvGrpSpPr/>
          <p:nvPr/>
        </p:nvGrpSpPr>
        <p:grpSpPr>
          <a:xfrm>
            <a:off x="0" y="0"/>
            <a:ext cx="3086100" cy="10287000"/>
            <a:chOff x="0" y="0"/>
            <a:chExt cx="812800" cy="2709333"/>
          </a:xfrm>
        </p:grpSpPr>
        <p:sp>
          <p:nvSpPr>
            <p:cNvPr id="6" name="Freeform 6"/>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sp>
        <p:sp>
          <p:nvSpPr>
            <p:cNvPr id="7" name="TextBox 7"/>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3514602" y="1639448"/>
            <a:ext cx="14163798" cy="7040389"/>
          </a:xfrm>
          <a:prstGeom prst="rect">
            <a:avLst/>
          </a:prstGeom>
        </p:spPr>
        <p:txBody>
          <a:bodyPr wrap="square" lIns="0" tIns="0" rIns="0" bIns="0" rtlCol="0" anchor="t">
            <a:spAutoFit/>
          </a:bodyPr>
          <a:lstStyle/>
          <a:p>
            <a:pPr algn="just">
              <a:lnSpc>
                <a:spcPts val="3499"/>
              </a:lnSpc>
            </a:pPr>
            <a:r>
              <a:rPr lang="en-US" sz="2800" dirty="0">
                <a:solidFill>
                  <a:srgbClr val="593C8F"/>
                </a:solidFill>
                <a:latin typeface="Times New Roman" panose="02020603050405020304" pitchFamily="18" charset="0"/>
                <a:cs typeface="Times New Roman" panose="02020603050405020304" pitchFamily="18" charset="0"/>
              </a:rPr>
              <a:t>1. Enabling Market Development:</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Goal: Facilitate the integration of wind energy sources into the conventional energy sector.</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Strategy: Deal with problems in the electricity market, guess how it will change, make sure steady income, and change the energy grid so that wind power can be used most effectively.</a:t>
            </a:r>
          </a:p>
          <a:p>
            <a:pPr algn="just">
              <a:lnSpc>
                <a:spcPts val="3499"/>
              </a:lnSpc>
            </a:pPr>
            <a:r>
              <a:rPr lang="en-US" sz="2800" dirty="0">
                <a:solidFill>
                  <a:srgbClr val="593C8F"/>
                </a:solidFill>
                <a:latin typeface="Times New Roman" panose="02020603050405020304" pitchFamily="18" charset="0"/>
                <a:cs typeface="Times New Roman" panose="02020603050405020304" pitchFamily="18" charset="0"/>
              </a:rPr>
              <a:t>2. Cost Reduction:</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Issue: The cost of wind energy is going up because of higher demand and the cost of materials.</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Solution: Efforts from the whole industry to lower the costs of investments, running a business, and taking out loans.</a:t>
            </a:r>
          </a:p>
          <a:p>
            <a:pPr algn="just">
              <a:lnSpc>
                <a:spcPts val="3499"/>
              </a:lnSpc>
            </a:pPr>
            <a:r>
              <a:rPr lang="en-US" sz="2800" dirty="0">
                <a:solidFill>
                  <a:srgbClr val="593C8F"/>
                </a:solidFill>
                <a:latin typeface="Times New Roman" panose="02020603050405020304" pitchFamily="18" charset="0"/>
                <a:cs typeface="Times New Roman" panose="02020603050405020304" pitchFamily="18" charset="0"/>
              </a:rPr>
              <a:t>3. Optimizing Administrative Procedures:</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Problem: The approval process for wind farm projects takes too long and isn't always reliable.</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Solution: Simplify and standardize the approval process so that developers can be sure of getting results on time and as planned.</a:t>
            </a:r>
          </a:p>
          <a:p>
            <a:pPr algn="just">
              <a:lnSpc>
                <a:spcPts val="3499"/>
              </a:lnSpc>
            </a:pPr>
            <a:r>
              <a:rPr lang="en-US" sz="2800" dirty="0">
                <a:solidFill>
                  <a:srgbClr val="593C8F"/>
                </a:solidFill>
                <a:latin typeface="Times New Roman" panose="02020603050405020304" pitchFamily="18" charset="0"/>
                <a:cs typeface="Times New Roman" panose="02020603050405020304" pitchFamily="18" charset="0"/>
              </a:rPr>
              <a:t>4. Integrating Wind Power into the Environment:</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Concern: Environmental worries about wind farms in the area in question.</a:t>
            </a:r>
          </a:p>
          <a:p>
            <a:pPr marL="496571" lvl="1" indent="-248285" algn="just">
              <a:lnSpc>
                <a:spcPts val="3220"/>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Method: Come up with and use good ways to measure environmental effects. Share all of your environmental effect data with stakeholders to make things more clear.</a:t>
            </a:r>
          </a:p>
          <a:p>
            <a:pPr algn="just">
              <a:lnSpc>
                <a:spcPts val="2459"/>
              </a:lnSpc>
              <a:spcBef>
                <a:spcPct val="0"/>
              </a:spcBef>
            </a:pPr>
            <a:endParaRPr lang="en-US" sz="2400"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TextBox 3"/>
          <p:cNvSpPr txBox="1"/>
          <p:nvPr/>
        </p:nvSpPr>
        <p:spPr>
          <a:xfrm>
            <a:off x="557035" y="240481"/>
            <a:ext cx="9833551" cy="738537"/>
          </a:xfrm>
          <a:prstGeom prst="rect">
            <a:avLst/>
          </a:prstGeom>
        </p:spPr>
        <p:txBody>
          <a:bodyPr lIns="0" tIns="0" rIns="0" bIns="0" rtlCol="0" anchor="t">
            <a:spAutoFit/>
          </a:bodyPr>
          <a:lstStyle/>
          <a:p>
            <a:pPr algn="l">
              <a:lnSpc>
                <a:spcPts val="6018"/>
              </a:lnSpc>
              <a:spcBef>
                <a:spcPct val="0"/>
              </a:spcBef>
            </a:pPr>
            <a:r>
              <a:rPr lang="en-US" sz="4298">
                <a:solidFill>
                  <a:srgbClr val="593C8F"/>
                </a:solidFill>
                <a:latin typeface="League Spartan"/>
              </a:rPr>
              <a:t>FINANCIAL PLAN OVERVIEW</a:t>
            </a:r>
          </a:p>
        </p:txBody>
      </p:sp>
      <p:sp>
        <p:nvSpPr>
          <p:cNvPr id="4" name="AutoShape 4"/>
          <p:cNvSpPr/>
          <p:nvPr/>
        </p:nvSpPr>
        <p:spPr>
          <a:xfrm flipV="1">
            <a:off x="557078" y="1047750"/>
            <a:ext cx="8466579" cy="19050"/>
          </a:xfrm>
          <a:prstGeom prst="line">
            <a:avLst/>
          </a:prstGeom>
          <a:ln w="38100" cap="flat">
            <a:solidFill>
              <a:srgbClr val="000000"/>
            </a:solidFill>
            <a:prstDash val="solid"/>
            <a:headEnd type="none" w="sm" len="sm"/>
            <a:tailEnd type="none" w="sm" len="sm"/>
          </a:ln>
        </p:spPr>
      </p:sp>
      <p:sp>
        <p:nvSpPr>
          <p:cNvPr id="5" name="Freeform 5"/>
          <p:cNvSpPr/>
          <p:nvPr/>
        </p:nvSpPr>
        <p:spPr>
          <a:xfrm>
            <a:off x="9508686" y="1307117"/>
            <a:ext cx="8250350" cy="5093795"/>
          </a:xfrm>
          <a:custGeom>
            <a:avLst/>
            <a:gdLst/>
            <a:ahLst/>
            <a:cxnLst/>
            <a:rect l="l" t="t" r="r" b="b"/>
            <a:pathLst>
              <a:path w="8250350" h="5093795">
                <a:moveTo>
                  <a:pt x="0" y="0"/>
                </a:moveTo>
                <a:lnTo>
                  <a:pt x="8250350" y="0"/>
                </a:lnTo>
                <a:lnTo>
                  <a:pt x="8250350" y="5093795"/>
                </a:lnTo>
                <a:lnTo>
                  <a:pt x="0" y="5093795"/>
                </a:lnTo>
                <a:lnTo>
                  <a:pt x="0" y="0"/>
                </a:lnTo>
                <a:close/>
              </a:path>
            </a:pathLst>
          </a:custGeom>
          <a:blipFill>
            <a:blip r:embed="rId3"/>
            <a:stretch>
              <a:fillRect t="-7979"/>
            </a:stretch>
          </a:blipFill>
        </p:spPr>
      </p:sp>
      <p:sp>
        <p:nvSpPr>
          <p:cNvPr id="6" name="TextBox 6"/>
          <p:cNvSpPr txBox="1"/>
          <p:nvPr/>
        </p:nvSpPr>
        <p:spPr>
          <a:xfrm>
            <a:off x="557035" y="1346926"/>
            <a:ext cx="8637219" cy="4090863"/>
          </a:xfrm>
          <a:prstGeom prst="rect">
            <a:avLst/>
          </a:prstGeom>
        </p:spPr>
        <p:txBody>
          <a:bodyPr lIns="0" tIns="0" rIns="0" bIns="0" rtlCol="0" anchor="t">
            <a:spAutoFit/>
          </a:bodyPr>
          <a:lstStyle/>
          <a:p>
            <a:pPr algn="just">
              <a:lnSpc>
                <a:spcPts val="4059"/>
              </a:lnSpc>
            </a:pPr>
            <a:r>
              <a:rPr lang="en-US" sz="3200" dirty="0">
                <a:solidFill>
                  <a:srgbClr val="593C8F"/>
                </a:solidFill>
                <a:latin typeface="Times New Roman" panose="02020603050405020304" pitchFamily="18" charset="0"/>
                <a:cs typeface="Times New Roman" panose="02020603050405020304" pitchFamily="18" charset="0"/>
              </a:rPr>
              <a:t>Initial (Capital) Expenses:</a:t>
            </a:r>
          </a:p>
          <a:p>
            <a:pPr marL="561339" lvl="1" indent="-280669" algn="just">
              <a:lnSpc>
                <a:spcPts val="363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Wind Turbine Costs: Let's assume the company installs 2 small turbines at a cost of $300,000 each.</a:t>
            </a:r>
          </a:p>
          <a:p>
            <a:pPr marL="561339" lvl="1" indent="-280669" algn="just">
              <a:lnSpc>
                <a:spcPts val="363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Land Acquisition: For a smaller project, this might be around $100,000.</a:t>
            </a:r>
          </a:p>
          <a:p>
            <a:pPr marL="561339" lvl="1" indent="-280669" algn="just">
              <a:lnSpc>
                <a:spcPts val="363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Installation and Grid Connection: Smaller scale might reduce this to $200,000.</a:t>
            </a:r>
          </a:p>
          <a:p>
            <a:pPr marL="561339" lvl="1" indent="-280669" algn="just">
              <a:lnSpc>
                <a:spcPts val="363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Permitting and Legal Fees: Approximately $50,000.</a:t>
            </a:r>
          </a:p>
          <a:p>
            <a:pPr algn="just">
              <a:lnSpc>
                <a:spcPts val="2599"/>
              </a:lnSpc>
              <a:spcBef>
                <a:spcPct val="0"/>
              </a:spcBef>
            </a:pPr>
            <a:endParaRPr lang="en-US" sz="2800" dirty="0">
              <a:solidFill>
                <a:srgbClr val="000000"/>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4159707" y="6827904"/>
            <a:ext cx="9968586" cy="2430396"/>
          </a:xfrm>
          <a:prstGeom prst="rect">
            <a:avLst/>
          </a:prstGeom>
        </p:spPr>
        <p:txBody>
          <a:bodyPr lIns="0" tIns="0" rIns="0" bIns="0" rtlCol="0" anchor="t">
            <a:spAutoFit/>
          </a:bodyPr>
          <a:lstStyle/>
          <a:p>
            <a:pPr algn="just">
              <a:lnSpc>
                <a:spcPts val="4125"/>
              </a:lnSpc>
            </a:pPr>
            <a:r>
              <a:rPr lang="en-US" sz="2946">
                <a:solidFill>
                  <a:srgbClr val="593C8F"/>
                </a:solidFill>
                <a:latin typeface="Poppins Bold"/>
              </a:rPr>
              <a:t>Total Initial Expenses:</a:t>
            </a:r>
          </a:p>
          <a:p>
            <a:pPr algn="just">
              <a:lnSpc>
                <a:spcPts val="4125"/>
              </a:lnSpc>
            </a:pPr>
            <a:r>
              <a:rPr lang="en-US" sz="2946">
                <a:solidFill>
                  <a:srgbClr val="593C8F"/>
                </a:solidFill>
                <a:latin typeface="Poppins"/>
              </a:rPr>
              <a:t>=  </a:t>
            </a:r>
            <a:r>
              <a:rPr lang="en-US" sz="2946">
                <a:solidFill>
                  <a:srgbClr val="593C8F"/>
                </a:solidFill>
                <a:latin typeface="Poppins"/>
                <a:ea typeface="Poppins"/>
              </a:rPr>
              <a:t>2×$300,000 </a:t>
            </a:r>
          </a:p>
          <a:p>
            <a:pPr algn="just">
              <a:lnSpc>
                <a:spcPts val="4125"/>
              </a:lnSpc>
            </a:pPr>
            <a:r>
              <a:rPr lang="en-US" sz="2946">
                <a:solidFill>
                  <a:srgbClr val="593C8F"/>
                </a:solidFill>
                <a:latin typeface="Poppins"/>
              </a:rPr>
              <a:t>=  </a:t>
            </a:r>
            <a:r>
              <a:rPr lang="en-US" sz="2946">
                <a:solidFill>
                  <a:srgbClr val="593C8F"/>
                </a:solidFill>
                <a:latin typeface="Poppins"/>
                <a:ea typeface="Poppins"/>
              </a:rPr>
              <a:t>2×$300,000 + $100,000 + $200,000 + $50,000</a:t>
            </a:r>
          </a:p>
          <a:p>
            <a:pPr algn="just">
              <a:lnSpc>
                <a:spcPts val="4125"/>
              </a:lnSpc>
            </a:pPr>
            <a:r>
              <a:rPr lang="en-US" sz="2946">
                <a:solidFill>
                  <a:srgbClr val="593C8F"/>
                </a:solidFill>
                <a:latin typeface="Poppins"/>
              </a:rPr>
              <a:t>=  $950,000.</a:t>
            </a:r>
          </a:p>
          <a:p>
            <a:pPr algn="just">
              <a:lnSpc>
                <a:spcPts val="2587"/>
              </a:lnSpc>
              <a:spcBef>
                <a:spcPct val="0"/>
              </a:spcBef>
            </a:pPr>
            <a:endParaRPr lang="en-US" sz="2946">
              <a:solidFill>
                <a:srgbClr val="593C8F"/>
              </a:solidFill>
              <a:latin typeface="Poppin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AutoShape 3"/>
          <p:cNvSpPr/>
          <p:nvPr/>
        </p:nvSpPr>
        <p:spPr>
          <a:xfrm flipV="1">
            <a:off x="557078" y="1047750"/>
            <a:ext cx="8466579" cy="19050"/>
          </a:xfrm>
          <a:prstGeom prst="line">
            <a:avLst/>
          </a:prstGeom>
          <a:ln w="38100" cap="flat">
            <a:solidFill>
              <a:srgbClr val="000000"/>
            </a:solidFill>
            <a:prstDash val="solid"/>
            <a:headEnd type="none" w="sm" len="sm"/>
            <a:tailEnd type="none" w="sm" len="sm"/>
          </a:ln>
        </p:spPr>
      </p:sp>
      <p:sp>
        <p:nvSpPr>
          <p:cNvPr id="4" name="Freeform 4"/>
          <p:cNvSpPr/>
          <p:nvPr/>
        </p:nvSpPr>
        <p:spPr>
          <a:xfrm>
            <a:off x="9879755" y="1533062"/>
            <a:ext cx="7807603" cy="5205068"/>
          </a:xfrm>
          <a:custGeom>
            <a:avLst/>
            <a:gdLst/>
            <a:ahLst/>
            <a:cxnLst/>
            <a:rect l="l" t="t" r="r" b="b"/>
            <a:pathLst>
              <a:path w="7807603" h="5205068">
                <a:moveTo>
                  <a:pt x="0" y="0"/>
                </a:moveTo>
                <a:lnTo>
                  <a:pt x="7807602" y="0"/>
                </a:lnTo>
                <a:lnTo>
                  <a:pt x="7807602" y="5205069"/>
                </a:lnTo>
                <a:lnTo>
                  <a:pt x="0" y="5205069"/>
                </a:lnTo>
                <a:lnTo>
                  <a:pt x="0" y="0"/>
                </a:lnTo>
                <a:close/>
              </a:path>
            </a:pathLst>
          </a:custGeom>
          <a:blipFill>
            <a:blip r:embed="rId3"/>
            <a:stretch>
              <a:fillRect/>
            </a:stretch>
          </a:blipFill>
        </p:spPr>
      </p:sp>
      <p:sp>
        <p:nvSpPr>
          <p:cNvPr id="5" name="TextBox 5"/>
          <p:cNvSpPr txBox="1"/>
          <p:nvPr/>
        </p:nvSpPr>
        <p:spPr>
          <a:xfrm>
            <a:off x="557035" y="240481"/>
            <a:ext cx="9833551" cy="738537"/>
          </a:xfrm>
          <a:prstGeom prst="rect">
            <a:avLst/>
          </a:prstGeom>
        </p:spPr>
        <p:txBody>
          <a:bodyPr lIns="0" tIns="0" rIns="0" bIns="0" rtlCol="0" anchor="t">
            <a:spAutoFit/>
          </a:bodyPr>
          <a:lstStyle/>
          <a:p>
            <a:pPr algn="l">
              <a:lnSpc>
                <a:spcPts val="6018"/>
              </a:lnSpc>
              <a:spcBef>
                <a:spcPct val="0"/>
              </a:spcBef>
            </a:pPr>
            <a:r>
              <a:rPr lang="en-US" sz="4298">
                <a:solidFill>
                  <a:srgbClr val="593C8F"/>
                </a:solidFill>
                <a:latin typeface="League Spartan"/>
              </a:rPr>
              <a:t>FINANCIAL PLAN OVERVIEW</a:t>
            </a:r>
          </a:p>
        </p:txBody>
      </p:sp>
      <p:sp>
        <p:nvSpPr>
          <p:cNvPr id="6" name="TextBox 6"/>
          <p:cNvSpPr txBox="1"/>
          <p:nvPr/>
        </p:nvSpPr>
        <p:spPr>
          <a:xfrm>
            <a:off x="557035" y="1346926"/>
            <a:ext cx="8637219" cy="5607882"/>
          </a:xfrm>
          <a:prstGeom prst="rect">
            <a:avLst/>
          </a:prstGeom>
        </p:spPr>
        <p:txBody>
          <a:bodyPr lIns="0" tIns="0" rIns="0" bIns="0" rtlCol="0" anchor="t">
            <a:spAutoFit/>
          </a:bodyPr>
          <a:lstStyle/>
          <a:p>
            <a:pPr algn="just">
              <a:lnSpc>
                <a:spcPts val="4199"/>
              </a:lnSpc>
            </a:pPr>
            <a:r>
              <a:rPr lang="en-US" sz="3200" dirty="0">
                <a:solidFill>
                  <a:srgbClr val="593C8F"/>
                </a:solidFill>
                <a:latin typeface="Times New Roman" panose="02020603050405020304" pitchFamily="18" charset="0"/>
                <a:cs typeface="Times New Roman" panose="02020603050405020304" pitchFamily="18" charset="0"/>
              </a:rPr>
              <a:t>Operational Expenses (Monthly):</a:t>
            </a:r>
          </a:p>
          <a:p>
            <a:pPr marL="626107" lvl="1" indent="-313054" algn="just">
              <a:lnSpc>
                <a:spcPts val="4059"/>
              </a:lnSpc>
              <a:buFont typeface="Arial"/>
              <a:buChar char="•"/>
            </a:pPr>
            <a:r>
              <a:rPr lang="en-US" sz="3200" dirty="0">
                <a:solidFill>
                  <a:srgbClr val="000000"/>
                </a:solidFill>
                <a:latin typeface="Times New Roman" panose="02020603050405020304" pitchFamily="18" charset="0"/>
                <a:cs typeface="Times New Roman" panose="02020603050405020304" pitchFamily="18" charset="0"/>
              </a:rPr>
              <a:t>Maintenance and Repairs: About $2,000 per turbine, totaling $4,000 per month.</a:t>
            </a:r>
          </a:p>
          <a:p>
            <a:pPr marL="626107" lvl="1" indent="-313054" algn="just">
              <a:lnSpc>
                <a:spcPts val="4059"/>
              </a:lnSpc>
              <a:buFont typeface="Arial"/>
              <a:buChar char="•"/>
            </a:pPr>
            <a:r>
              <a:rPr lang="en-US" sz="3200" dirty="0">
                <a:solidFill>
                  <a:srgbClr val="000000"/>
                </a:solidFill>
                <a:latin typeface="Times New Roman" panose="02020603050405020304" pitchFamily="18" charset="0"/>
                <a:cs typeface="Times New Roman" panose="02020603050405020304" pitchFamily="18" charset="0"/>
              </a:rPr>
              <a:t>Staff Salaries: A smaller team might cost around $30,000 per month.</a:t>
            </a:r>
          </a:p>
          <a:p>
            <a:pPr marL="626107" lvl="1" indent="-313054" algn="just">
              <a:lnSpc>
                <a:spcPts val="4059"/>
              </a:lnSpc>
              <a:buFont typeface="Arial"/>
              <a:buChar char="•"/>
            </a:pPr>
            <a:r>
              <a:rPr lang="en-US" sz="3200" dirty="0">
                <a:solidFill>
                  <a:srgbClr val="000000"/>
                </a:solidFill>
                <a:latin typeface="Times New Roman" panose="02020603050405020304" pitchFamily="18" charset="0"/>
                <a:cs typeface="Times New Roman" panose="02020603050405020304" pitchFamily="18" charset="0"/>
              </a:rPr>
              <a:t>Insurance: Approximately $5,000 per month.</a:t>
            </a:r>
          </a:p>
          <a:p>
            <a:pPr marL="626107" lvl="1" indent="-313054" algn="just">
              <a:lnSpc>
                <a:spcPts val="4059"/>
              </a:lnSpc>
              <a:buFont typeface="Arial"/>
              <a:buChar char="•"/>
            </a:pPr>
            <a:r>
              <a:rPr lang="en-US" sz="3200" dirty="0">
                <a:solidFill>
                  <a:srgbClr val="000000"/>
                </a:solidFill>
                <a:latin typeface="Times New Roman" panose="02020603050405020304" pitchFamily="18" charset="0"/>
                <a:cs typeface="Times New Roman" panose="02020603050405020304" pitchFamily="18" charset="0"/>
              </a:rPr>
              <a:t>Land Lease Payments: If applicable, around $2,000 per month.</a:t>
            </a:r>
          </a:p>
          <a:p>
            <a:pPr marL="626107" lvl="1" indent="-313054" algn="just">
              <a:lnSpc>
                <a:spcPts val="4059"/>
              </a:lnSpc>
              <a:buFont typeface="Arial"/>
              <a:buChar char="•"/>
            </a:pPr>
            <a:r>
              <a:rPr lang="en-US" sz="3200" dirty="0">
                <a:solidFill>
                  <a:srgbClr val="000000"/>
                </a:solidFill>
                <a:latin typeface="Times New Roman" panose="02020603050405020304" pitchFamily="18" charset="0"/>
                <a:cs typeface="Times New Roman" panose="02020603050405020304" pitchFamily="18" charset="0"/>
              </a:rPr>
              <a:t>Utilities and Office Expenses: Around $2,000 per month.</a:t>
            </a:r>
          </a:p>
          <a:p>
            <a:pPr algn="just">
              <a:lnSpc>
                <a:spcPts val="2599"/>
              </a:lnSpc>
              <a:spcBef>
                <a:spcPct val="0"/>
              </a:spcBef>
            </a:pPr>
            <a:endParaRPr lang="en-US" sz="3200" dirty="0">
              <a:solidFill>
                <a:srgbClr val="000000"/>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1028700" y="7233431"/>
            <a:ext cx="7823350" cy="2319204"/>
          </a:xfrm>
          <a:prstGeom prst="rect">
            <a:avLst/>
          </a:prstGeom>
        </p:spPr>
        <p:txBody>
          <a:bodyPr lIns="0" tIns="0" rIns="0" bIns="0" rtlCol="0" anchor="t">
            <a:spAutoFit/>
          </a:bodyPr>
          <a:lstStyle/>
          <a:p>
            <a:pPr algn="just">
              <a:lnSpc>
                <a:spcPts val="3237"/>
              </a:lnSpc>
            </a:pPr>
            <a:r>
              <a:rPr lang="en-US" sz="2400" dirty="0">
                <a:solidFill>
                  <a:srgbClr val="593C8F"/>
                </a:solidFill>
                <a:latin typeface="Times New Roman" panose="02020603050405020304" pitchFamily="18" charset="0"/>
                <a:cs typeface="Times New Roman" panose="02020603050405020304" pitchFamily="18" charset="0"/>
              </a:rPr>
              <a:t>Total Monthly Operational Expenses:</a:t>
            </a:r>
          </a:p>
          <a:p>
            <a:pPr algn="just">
              <a:lnSpc>
                <a:spcPts val="3237"/>
              </a:lnSpc>
            </a:pPr>
            <a:r>
              <a:rPr lang="en-US" sz="2400" dirty="0">
                <a:solidFill>
                  <a:srgbClr val="593C8F"/>
                </a:solidFill>
                <a:latin typeface="Times New Roman" panose="02020603050405020304" pitchFamily="18" charset="0"/>
                <a:cs typeface="Times New Roman" panose="02020603050405020304" pitchFamily="18" charset="0"/>
              </a:rPr>
              <a:t>=  $4,000 + $30,000 + $5,000 + $2,000 + $2,000</a:t>
            </a:r>
          </a:p>
          <a:p>
            <a:pPr algn="just">
              <a:lnSpc>
                <a:spcPts val="3237"/>
              </a:lnSpc>
            </a:pPr>
            <a:r>
              <a:rPr lang="en-US" sz="2400" dirty="0">
                <a:solidFill>
                  <a:srgbClr val="593C8F"/>
                </a:solidFill>
                <a:latin typeface="Times New Roman" panose="02020603050405020304" pitchFamily="18" charset="0"/>
                <a:cs typeface="Times New Roman" panose="02020603050405020304" pitchFamily="18" charset="0"/>
              </a:rPr>
              <a:t>= $43,000</a:t>
            </a:r>
          </a:p>
          <a:p>
            <a:pPr algn="just">
              <a:lnSpc>
                <a:spcPts val="3237"/>
              </a:lnSpc>
            </a:pPr>
            <a:r>
              <a:rPr lang="en-US" sz="2400" dirty="0">
                <a:solidFill>
                  <a:srgbClr val="593C8F"/>
                </a:solidFill>
                <a:latin typeface="Times New Roman" panose="02020603050405020304" pitchFamily="18" charset="0"/>
                <a:cs typeface="Times New Roman" panose="02020603050405020304" pitchFamily="18" charset="0"/>
              </a:rPr>
              <a:t>Annual Operation Cost:</a:t>
            </a:r>
          </a:p>
          <a:p>
            <a:pPr algn="just">
              <a:lnSpc>
                <a:spcPts val="3237"/>
              </a:lnSpc>
            </a:pPr>
            <a:r>
              <a:rPr lang="en-US" sz="2400" dirty="0">
                <a:solidFill>
                  <a:srgbClr val="593C8F"/>
                </a:solidFill>
                <a:latin typeface="Times New Roman" panose="02020603050405020304" pitchFamily="18" charset="0"/>
                <a:cs typeface="Times New Roman" panose="02020603050405020304" pitchFamily="18" charset="0"/>
              </a:rPr>
              <a:t>=  $43000 x 12  =  $ 516000</a:t>
            </a:r>
          </a:p>
          <a:p>
            <a:pPr algn="just">
              <a:lnSpc>
                <a:spcPts val="2030"/>
              </a:lnSpc>
              <a:spcBef>
                <a:spcPct val="0"/>
              </a:spcBef>
            </a:pPr>
            <a:endParaRPr lang="en-US" sz="2400" dirty="0">
              <a:solidFill>
                <a:srgbClr val="593C8F"/>
              </a:solidFill>
              <a:latin typeface="Times New Roman" panose="02020603050405020304" pitchFamily="18" charset="0"/>
              <a:cs typeface="Times New Roman" panose="02020603050405020304" pitchFamily="18" charset="0"/>
            </a:endParaRPr>
          </a:p>
        </p:txBody>
      </p:sp>
      <p:sp>
        <p:nvSpPr>
          <p:cNvPr id="8" name="TextBox 8"/>
          <p:cNvSpPr txBox="1"/>
          <p:nvPr/>
        </p:nvSpPr>
        <p:spPr>
          <a:xfrm>
            <a:off x="9708284" y="7057398"/>
            <a:ext cx="7823350" cy="2305290"/>
          </a:xfrm>
          <a:prstGeom prst="rect">
            <a:avLst/>
          </a:prstGeom>
        </p:spPr>
        <p:txBody>
          <a:bodyPr lIns="0" tIns="0" rIns="0" bIns="0" rtlCol="0" anchor="t">
            <a:spAutoFit/>
          </a:bodyPr>
          <a:lstStyle/>
          <a:p>
            <a:pPr algn="just">
              <a:lnSpc>
                <a:spcPts val="5780"/>
              </a:lnSpc>
            </a:pPr>
            <a:r>
              <a:rPr lang="en-US" sz="2800" dirty="0">
                <a:solidFill>
                  <a:srgbClr val="593C8F"/>
                </a:solidFill>
                <a:latin typeface="Times New Roman" panose="02020603050405020304" pitchFamily="18" charset="0"/>
                <a:cs typeface="Times New Roman" panose="02020603050405020304" pitchFamily="18" charset="0"/>
              </a:rPr>
              <a:t>Summary for a Small-Scale Project:</a:t>
            </a:r>
          </a:p>
          <a:p>
            <a:pPr marL="499241" lvl="1" indent="-249620" algn="just">
              <a:lnSpc>
                <a:spcPts val="3237"/>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Initial (Capital) Expenses: $950,000</a:t>
            </a:r>
          </a:p>
          <a:p>
            <a:pPr marL="499241" lvl="1" indent="-249620" algn="just">
              <a:lnSpc>
                <a:spcPts val="3237"/>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Monthly Operational Expenses: $43,000</a:t>
            </a:r>
          </a:p>
          <a:p>
            <a:pPr marL="499241" lvl="1" indent="-249620" algn="just">
              <a:lnSpc>
                <a:spcPts val="3237"/>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Annual Operational Expenses: $516,000</a:t>
            </a:r>
          </a:p>
          <a:p>
            <a:pPr algn="just">
              <a:lnSpc>
                <a:spcPts val="2030"/>
              </a:lnSpc>
              <a:spcBef>
                <a:spcPct val="0"/>
              </a:spcBef>
            </a:pPr>
            <a:endParaRPr lang="en-US" sz="2800"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AutoShape 3"/>
          <p:cNvSpPr/>
          <p:nvPr/>
        </p:nvSpPr>
        <p:spPr>
          <a:xfrm flipV="1">
            <a:off x="508708" y="1028700"/>
            <a:ext cx="11835512" cy="0"/>
          </a:xfrm>
          <a:prstGeom prst="line">
            <a:avLst/>
          </a:prstGeom>
          <a:ln w="38100" cap="flat">
            <a:solidFill>
              <a:srgbClr val="000000"/>
            </a:solidFill>
            <a:prstDash val="solid"/>
            <a:headEnd type="none" w="sm" len="sm"/>
            <a:tailEnd type="none" w="sm" len="sm"/>
          </a:ln>
        </p:spPr>
      </p:sp>
      <p:graphicFrame>
        <p:nvGraphicFramePr>
          <p:cNvPr id="4" name="Table 4"/>
          <p:cNvGraphicFramePr>
            <a:graphicFrameLocks noGrp="1"/>
          </p:cNvGraphicFramePr>
          <p:nvPr>
            <p:extLst>
              <p:ext uri="{D42A27DB-BD31-4B8C-83A1-F6EECF244321}">
                <p14:modId xmlns:p14="http://schemas.microsoft.com/office/powerpoint/2010/main" val="1678180214"/>
              </p:ext>
            </p:extLst>
          </p:nvPr>
        </p:nvGraphicFramePr>
        <p:xfrm>
          <a:off x="849780" y="1488882"/>
          <a:ext cx="16588439" cy="8395352"/>
        </p:xfrm>
        <a:graphic>
          <a:graphicData uri="http://schemas.openxmlformats.org/drawingml/2006/table">
            <a:tbl>
              <a:tblPr/>
              <a:tblGrid>
                <a:gridCol w="1289492">
                  <a:extLst>
                    <a:ext uri="{9D8B030D-6E8A-4147-A177-3AD203B41FA5}">
                      <a16:colId xmlns="" xmlns:a16="http://schemas.microsoft.com/office/drawing/2014/main" val="20000"/>
                    </a:ext>
                  </a:extLst>
                </a:gridCol>
                <a:gridCol w="3694787">
                  <a:extLst>
                    <a:ext uri="{9D8B030D-6E8A-4147-A177-3AD203B41FA5}">
                      <a16:colId xmlns="" xmlns:a16="http://schemas.microsoft.com/office/drawing/2014/main" val="20001"/>
                    </a:ext>
                  </a:extLst>
                </a:gridCol>
                <a:gridCol w="2219540">
                  <a:extLst>
                    <a:ext uri="{9D8B030D-6E8A-4147-A177-3AD203B41FA5}">
                      <a16:colId xmlns="" xmlns:a16="http://schemas.microsoft.com/office/drawing/2014/main" val="20002"/>
                    </a:ext>
                  </a:extLst>
                </a:gridCol>
                <a:gridCol w="4576729">
                  <a:extLst>
                    <a:ext uri="{9D8B030D-6E8A-4147-A177-3AD203B41FA5}">
                      <a16:colId xmlns="" xmlns:a16="http://schemas.microsoft.com/office/drawing/2014/main" val="20003"/>
                    </a:ext>
                  </a:extLst>
                </a:gridCol>
                <a:gridCol w="2796810">
                  <a:extLst>
                    <a:ext uri="{9D8B030D-6E8A-4147-A177-3AD203B41FA5}">
                      <a16:colId xmlns="" xmlns:a16="http://schemas.microsoft.com/office/drawing/2014/main" val="20004"/>
                    </a:ext>
                  </a:extLst>
                </a:gridCol>
                <a:gridCol w="2011081">
                  <a:extLst>
                    <a:ext uri="{9D8B030D-6E8A-4147-A177-3AD203B41FA5}">
                      <a16:colId xmlns="" xmlns:a16="http://schemas.microsoft.com/office/drawing/2014/main" val="20005"/>
                    </a:ext>
                  </a:extLst>
                </a:gridCol>
              </a:tblGrid>
              <a:tr h="1129074">
                <a:tc>
                  <a:txBody>
                    <a:bodyPr/>
                    <a:lstStyle/>
                    <a:p>
                      <a:pPr algn="ctr">
                        <a:lnSpc>
                          <a:spcPts val="2659"/>
                        </a:lnSpc>
                        <a:defRPr/>
                      </a:pPr>
                      <a:r>
                        <a:rPr lang="en-US" sz="2400" dirty="0">
                          <a:solidFill>
                            <a:srgbClr val="000000"/>
                          </a:solidFill>
                          <a:latin typeface="Times New Roman" panose="02020603050405020304" pitchFamily="18" charset="0"/>
                          <a:cs typeface="Times New Roman" panose="02020603050405020304" pitchFamily="18" charset="0"/>
                        </a:rPr>
                        <a:t>YEAR</a:t>
                      </a:r>
                      <a:endParaRPr lang="en-US" sz="1400" dirty="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OPERATIONAL EXPENSES</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TOTAL CAPACITY</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ANNUAL ENERGY PRODUCTION</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SALE PRICE PER kWh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REVENUE</a:t>
                      </a:r>
                      <a:endParaRPr lang="en-US" sz="1400">
                        <a:latin typeface="Times New Roman" panose="02020603050405020304" pitchFamily="18" charset="0"/>
                        <a:cs typeface="Times New Roman" panose="02020603050405020304" pitchFamily="18" charset="0"/>
                      </a:endParaRPr>
                    </a:p>
                    <a:p>
                      <a:pPr algn="ctr">
                        <a:lnSpc>
                          <a:spcPts val="2659"/>
                        </a:lnSpc>
                      </a:pPr>
                      <a:r>
                        <a:rPr lang="en-US" sz="2400">
                          <a:solidFill>
                            <a:srgbClr val="000000"/>
                          </a:solidFill>
                          <a:latin typeface="Times New Roman" panose="02020603050405020304" pitchFamily="18" charset="0"/>
                          <a:cs typeface="Times New Roman" panose="02020603050405020304" pitchFamily="18" charset="0"/>
                        </a:rPr>
                        <a:t>(AEP X SP)</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1466610">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1</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$516,000</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1.5 MW × 2 = 3 MW</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3 MW × 8,760 hours/year × 30% capacity factor = 7,884 MWh/year.</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dirty="0">
                          <a:solidFill>
                            <a:srgbClr val="000000"/>
                          </a:solidFill>
                          <a:latin typeface="Times New Roman" panose="02020603050405020304" pitchFamily="18" charset="0"/>
                          <a:cs typeface="Times New Roman" panose="02020603050405020304" pitchFamily="18" charset="0"/>
                        </a:rPr>
                        <a:t>$0.10</a:t>
                      </a:r>
                      <a:endParaRPr lang="en-US" sz="1400" dirty="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$788,400.</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r h="1798864">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2</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dirty="0">
                          <a:solidFill>
                            <a:srgbClr val="000000"/>
                          </a:solidFill>
                          <a:latin typeface="Times New Roman" panose="02020603050405020304" pitchFamily="18" charset="0"/>
                          <a:ea typeface="Archivo Black"/>
                          <a:cs typeface="Times New Roman" panose="02020603050405020304" pitchFamily="18" charset="0"/>
                        </a:rPr>
                        <a:t>$516,000 × 1.02 (inflation) + 3% (maintenance increase) ≈ $538,656</a:t>
                      </a:r>
                      <a:endParaRPr lang="en-US" sz="1400" dirty="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1.5 MW × 2 = 3 MW</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7,884 MWh × 99% = 7,805 MWh.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$0.10 × 101% = $0.101 per kWh.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$788,405.</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2"/>
                  </a:ext>
                </a:extLst>
              </a:tr>
              <a:tr h="1335362">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3</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 $538,656 × 1.02 + 3%</a:t>
                      </a:r>
                      <a:endParaRPr lang="en-US" sz="1400">
                        <a:latin typeface="Times New Roman" panose="02020603050405020304" pitchFamily="18" charset="0"/>
                        <a:cs typeface="Times New Roman" panose="02020603050405020304" pitchFamily="18" charset="0"/>
                      </a:endParaRPr>
                    </a:p>
                    <a:p>
                      <a:pPr algn="ctr">
                        <a:lnSpc>
                          <a:spcPts val="2659"/>
                        </a:lnSpc>
                      </a:pPr>
                      <a:r>
                        <a:rPr lang="en-US" sz="2400">
                          <a:solidFill>
                            <a:srgbClr val="000000"/>
                          </a:solidFill>
                          <a:latin typeface="Times New Roman" panose="02020603050405020304" pitchFamily="18" charset="0"/>
                          <a:cs typeface="Times New Roman" panose="02020603050405020304" pitchFamily="18" charset="0"/>
                        </a:rPr>
                        <a:t>≈ $562,301</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1.5 MW × 2 = 3 MW</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7,805 MWh × 99% = 7,727 MWh.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$0.101 × 101% ≈ $0.102 per kWh.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$788,154.</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3"/>
                  </a:ext>
                </a:extLst>
              </a:tr>
              <a:tr h="1332721">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4</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dirty="0">
                          <a:solidFill>
                            <a:srgbClr val="000000"/>
                          </a:solidFill>
                          <a:latin typeface="Times New Roman" panose="02020603050405020304" pitchFamily="18" charset="0"/>
                          <a:ea typeface="Archivo Black"/>
                          <a:cs typeface="Times New Roman" panose="02020603050405020304" pitchFamily="18" charset="0"/>
                        </a:rPr>
                        <a:t>$562,301 × 1.02 + 3% </a:t>
                      </a:r>
                      <a:endParaRPr lang="en-US" sz="1400" dirty="0">
                        <a:latin typeface="Times New Roman" panose="02020603050405020304" pitchFamily="18" charset="0"/>
                        <a:cs typeface="Times New Roman" panose="02020603050405020304" pitchFamily="18" charset="0"/>
                      </a:endParaRPr>
                    </a:p>
                    <a:p>
                      <a:pPr algn="ctr">
                        <a:lnSpc>
                          <a:spcPts val="2659"/>
                        </a:lnSpc>
                      </a:pPr>
                      <a:r>
                        <a:rPr lang="en-US" sz="2400" dirty="0">
                          <a:solidFill>
                            <a:srgbClr val="000000"/>
                          </a:solidFill>
                          <a:latin typeface="Times New Roman" panose="02020603050405020304" pitchFamily="18" charset="0"/>
                          <a:cs typeface="Times New Roman" panose="02020603050405020304" pitchFamily="18" charset="0"/>
                        </a:rPr>
                        <a:t>≈ $587,073</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1.5 MW × 2 = 3 MW</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7,727 MWh × 99% ≈ 7,650 MWh.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$0.102 × 101% ≈ $0.103 per kWh.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$787,895.</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4"/>
                  </a:ext>
                </a:extLst>
              </a:tr>
              <a:tr h="1332721">
                <a:tc>
                  <a:txBody>
                    <a:bodyPr/>
                    <a:lstStyle/>
                    <a:p>
                      <a:pPr algn="ctr">
                        <a:lnSpc>
                          <a:spcPts val="2659"/>
                        </a:lnSpc>
                        <a:defRPr/>
                      </a:pPr>
                      <a:r>
                        <a:rPr lang="en-US" sz="2400">
                          <a:solidFill>
                            <a:srgbClr val="000000"/>
                          </a:solidFill>
                          <a:latin typeface="Times New Roman" panose="02020603050405020304" pitchFamily="18" charset="0"/>
                          <a:cs typeface="Times New Roman" panose="02020603050405020304" pitchFamily="18" charset="0"/>
                        </a:rPr>
                        <a:t>5</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$587,073 × 1.02 + 3% </a:t>
                      </a:r>
                      <a:endParaRPr lang="en-US" sz="1400">
                        <a:latin typeface="Times New Roman" panose="02020603050405020304" pitchFamily="18" charset="0"/>
                        <a:cs typeface="Times New Roman" panose="02020603050405020304" pitchFamily="18" charset="0"/>
                      </a:endParaRPr>
                    </a:p>
                    <a:p>
                      <a:pPr algn="ctr">
                        <a:lnSpc>
                          <a:spcPts val="2659"/>
                        </a:lnSpc>
                      </a:pPr>
                      <a:r>
                        <a:rPr lang="en-US" sz="2400">
                          <a:solidFill>
                            <a:srgbClr val="000000"/>
                          </a:solidFill>
                          <a:latin typeface="Times New Roman" panose="02020603050405020304" pitchFamily="18" charset="0"/>
                          <a:cs typeface="Times New Roman" panose="02020603050405020304" pitchFamily="18" charset="0"/>
                        </a:rPr>
                        <a:t>≈ $612,996</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1.5 MW × 2 = 3 MW</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7,650 MWh × 99% ≈ 7,574 MWh.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a:solidFill>
                            <a:srgbClr val="000000"/>
                          </a:solidFill>
                          <a:latin typeface="Times New Roman" panose="02020603050405020304" pitchFamily="18" charset="0"/>
                          <a:ea typeface="Archivo Black"/>
                          <a:cs typeface="Times New Roman" panose="02020603050405020304" pitchFamily="18" charset="0"/>
                        </a:rPr>
                        <a:t>$0.103 × 101% ≈ $0.104 per kWh.</a:t>
                      </a:r>
                      <a:endParaRPr lang="en-US" sz="14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2400" dirty="0">
                          <a:solidFill>
                            <a:srgbClr val="000000"/>
                          </a:solidFill>
                          <a:latin typeface="Times New Roman" panose="02020603050405020304" pitchFamily="18" charset="0"/>
                          <a:cs typeface="Times New Roman" panose="02020603050405020304" pitchFamily="18" charset="0"/>
                        </a:rPr>
                        <a:t>$787,696.</a:t>
                      </a:r>
                      <a:endParaRPr lang="en-US" sz="1400" dirty="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5"/>
                  </a:ext>
                </a:extLst>
              </a:tr>
            </a:tbl>
          </a:graphicData>
        </a:graphic>
      </p:graphicFrame>
      <p:sp>
        <p:nvSpPr>
          <p:cNvPr id="5" name="TextBox 5"/>
          <p:cNvSpPr txBox="1"/>
          <p:nvPr/>
        </p:nvSpPr>
        <p:spPr>
          <a:xfrm>
            <a:off x="489658" y="252063"/>
            <a:ext cx="11419558" cy="738537"/>
          </a:xfrm>
          <a:prstGeom prst="rect">
            <a:avLst/>
          </a:prstGeom>
        </p:spPr>
        <p:txBody>
          <a:bodyPr lIns="0" tIns="0" rIns="0" bIns="0" rtlCol="0" anchor="t">
            <a:spAutoFit/>
          </a:bodyPr>
          <a:lstStyle/>
          <a:p>
            <a:pPr algn="l">
              <a:lnSpc>
                <a:spcPts val="6018"/>
              </a:lnSpc>
              <a:spcBef>
                <a:spcPct val="0"/>
              </a:spcBef>
            </a:pPr>
            <a:r>
              <a:rPr lang="en-US" sz="4298">
                <a:solidFill>
                  <a:srgbClr val="593C8F"/>
                </a:solidFill>
                <a:latin typeface="League Spartan"/>
              </a:rPr>
              <a:t>FINANCIALS OVER FIVE YEARS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4286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grpSp>
        <p:nvGrpSpPr>
          <p:cNvPr id="3" name="Group 3"/>
          <p:cNvGrpSpPr/>
          <p:nvPr/>
        </p:nvGrpSpPr>
        <p:grpSpPr>
          <a:xfrm>
            <a:off x="15201900" y="0"/>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772724" y="1674495"/>
            <a:ext cx="13744837" cy="7246343"/>
          </a:xfrm>
          <a:prstGeom prst="rect">
            <a:avLst/>
          </a:prstGeom>
        </p:spPr>
        <p:txBody>
          <a:bodyPr lIns="0" tIns="0" rIns="0" bIns="0" rtlCol="0" anchor="t">
            <a:spAutoFit/>
          </a:bodyPr>
          <a:lstStyle/>
          <a:p>
            <a:pPr algn="just">
              <a:lnSpc>
                <a:spcPts val="4479"/>
              </a:lnSpc>
            </a:pPr>
            <a:r>
              <a:rPr lang="en-US" sz="3200" dirty="0">
                <a:solidFill>
                  <a:srgbClr val="593C8F"/>
                </a:solidFill>
                <a:latin typeface="Times New Roman" panose="02020603050405020304" pitchFamily="18" charset="0"/>
                <a:cs typeface="Times New Roman" panose="02020603050405020304" pitchFamily="18" charset="0"/>
              </a:rPr>
              <a:t>Funding Requirements</a:t>
            </a:r>
          </a:p>
          <a:p>
            <a:pPr algn="just">
              <a:lnSpc>
                <a:spcPts val="4479"/>
              </a:lnSpc>
            </a:pPr>
            <a:endParaRPr lang="en-US" sz="3200" dirty="0">
              <a:solidFill>
                <a:srgbClr val="593C8F"/>
              </a:solidFill>
              <a:latin typeface="Times New Roman" panose="02020603050405020304" pitchFamily="18" charset="0"/>
              <a:cs typeface="Times New Roman" panose="02020603050405020304" pitchFamily="18" charset="0"/>
            </a:endParaRP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Equity financing: </a:t>
            </a:r>
            <a:r>
              <a:rPr lang="en-US" sz="2800" dirty="0">
                <a:solidFill>
                  <a:srgbClr val="000000"/>
                </a:solidFill>
                <a:latin typeface="Times New Roman" panose="02020603050405020304" pitchFamily="18" charset="0"/>
                <a:cs typeface="Times New Roman" panose="02020603050405020304" pitchFamily="18" charset="0"/>
              </a:rPr>
              <a:t>When ownership stakes are traded for money.</a:t>
            </a: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Debt financing: </a:t>
            </a:r>
            <a:r>
              <a:rPr lang="en-US" sz="2800" dirty="0">
                <a:solidFill>
                  <a:srgbClr val="000000"/>
                </a:solidFill>
                <a:latin typeface="Times New Roman" panose="02020603050405020304" pitchFamily="18" charset="0"/>
                <a:cs typeface="Times New Roman" panose="02020603050405020304" pitchFamily="18" charset="0"/>
              </a:rPr>
              <a:t>Getting loans from banks with good terms.</a:t>
            </a: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Grants and subsidies: </a:t>
            </a:r>
            <a:r>
              <a:rPr lang="en-US" sz="2800" dirty="0">
                <a:solidFill>
                  <a:srgbClr val="000000"/>
                </a:solidFill>
                <a:latin typeface="Times New Roman" panose="02020603050405020304" pitchFamily="18" charset="0"/>
                <a:cs typeface="Times New Roman" panose="02020603050405020304" pitchFamily="18" charset="0"/>
              </a:rPr>
              <a:t>Financial or environmental rewards for renewable energy projects.</a:t>
            </a: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Project finance: </a:t>
            </a:r>
            <a:r>
              <a:rPr lang="en-US" sz="2800" dirty="0">
                <a:solidFill>
                  <a:srgbClr val="000000"/>
                </a:solidFill>
                <a:latin typeface="Times New Roman" panose="02020603050405020304" pitchFamily="18" charset="0"/>
                <a:cs typeface="Times New Roman" panose="02020603050405020304" pitchFamily="18" charset="0"/>
              </a:rPr>
              <a:t>Mix of loan, equity, and tools for lowering risk.</a:t>
            </a:r>
          </a:p>
          <a:p>
            <a:pPr algn="just">
              <a:lnSpc>
                <a:spcPts val="4200"/>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4200"/>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4479"/>
              </a:lnSpc>
            </a:pPr>
            <a:r>
              <a:rPr lang="en-US" sz="3200" dirty="0">
                <a:solidFill>
                  <a:srgbClr val="593C8F"/>
                </a:solidFill>
                <a:latin typeface="Times New Roman" panose="02020603050405020304" pitchFamily="18" charset="0"/>
                <a:cs typeface="Times New Roman" panose="02020603050405020304" pitchFamily="18" charset="0"/>
              </a:rPr>
              <a:t>Plan for Investing</a:t>
            </a:r>
          </a:p>
          <a:p>
            <a:pPr algn="just">
              <a:lnSpc>
                <a:spcPts val="4479"/>
              </a:lnSpc>
            </a:pPr>
            <a:endParaRPr lang="en-US" sz="3200" dirty="0">
              <a:solidFill>
                <a:srgbClr val="593C8F"/>
              </a:solidFill>
              <a:latin typeface="Times New Roman" panose="02020603050405020304" pitchFamily="18" charset="0"/>
              <a:cs typeface="Times New Roman" panose="02020603050405020304" pitchFamily="18" charset="0"/>
            </a:endParaRP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Having a diversified portfolio: </a:t>
            </a:r>
            <a:r>
              <a:rPr lang="en-US" sz="2800" dirty="0">
                <a:solidFill>
                  <a:srgbClr val="000000"/>
                </a:solidFill>
                <a:latin typeface="Times New Roman" panose="02020603050405020304" pitchFamily="18" charset="0"/>
                <a:cs typeface="Times New Roman" panose="02020603050405020304" pitchFamily="18" charset="0"/>
              </a:rPr>
              <a:t>Balancing debt and stock to get the best cost of capital.</a:t>
            </a: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Leveraging Incentives: </a:t>
            </a:r>
            <a:r>
              <a:rPr lang="en-US" sz="2800" dirty="0">
                <a:solidFill>
                  <a:srgbClr val="000000"/>
                </a:solidFill>
                <a:latin typeface="Times New Roman" panose="02020603050405020304" pitchFamily="18" charset="0"/>
                <a:cs typeface="Times New Roman" panose="02020603050405020304" pitchFamily="18" charset="0"/>
              </a:rPr>
              <a:t>Getting the most out of grants and subsidies to lower the original costs.</a:t>
            </a:r>
          </a:p>
          <a:p>
            <a:pPr marL="582930" lvl="1" indent="-291465" algn="just">
              <a:lnSpc>
                <a:spcPts val="3779"/>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Risk management: </a:t>
            </a:r>
            <a:r>
              <a:rPr lang="en-US" sz="2800" dirty="0">
                <a:solidFill>
                  <a:srgbClr val="000000"/>
                </a:solidFill>
                <a:latin typeface="Times New Roman" panose="02020603050405020304" pitchFamily="18" charset="0"/>
                <a:cs typeface="Times New Roman" panose="02020603050405020304" pitchFamily="18" charset="0"/>
              </a:rPr>
              <a:t>Using methods from project finance to protect investments.</a:t>
            </a:r>
          </a:p>
        </p:txBody>
      </p:sp>
      <p:sp>
        <p:nvSpPr>
          <p:cNvPr id="7" name="TextBox 7"/>
          <p:cNvSpPr txBox="1"/>
          <p:nvPr/>
        </p:nvSpPr>
        <p:spPr>
          <a:xfrm>
            <a:off x="597730" y="442862"/>
            <a:ext cx="7303388"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INVESTMENT SOURCES</a:t>
            </a:r>
          </a:p>
        </p:txBody>
      </p:sp>
      <p:sp>
        <p:nvSpPr>
          <p:cNvPr id="8" name="AutoShape 8"/>
          <p:cNvSpPr/>
          <p:nvPr/>
        </p:nvSpPr>
        <p:spPr>
          <a:xfrm flipV="1">
            <a:off x="597730" y="1214206"/>
            <a:ext cx="11835512" cy="0"/>
          </a:xfrm>
          <a:prstGeom prst="line">
            <a:avLst/>
          </a:prstGeom>
          <a:ln w="38100" cap="flat">
            <a:solidFill>
              <a:srgbClr val="000000"/>
            </a:solidFill>
            <a:prstDash val="solid"/>
            <a:headEnd type="none" w="sm" len="sm"/>
            <a:tailEnd type="none" w="sm" len="sm"/>
          </a:ln>
        </p:spPr>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grpSp>
        <p:nvGrpSpPr>
          <p:cNvPr id="3" name="Group 3"/>
          <p:cNvGrpSpPr/>
          <p:nvPr/>
        </p:nvGrpSpPr>
        <p:grpSpPr>
          <a:xfrm>
            <a:off x="0" y="0"/>
            <a:ext cx="1860310" cy="10287000"/>
            <a:chOff x="0" y="0"/>
            <a:chExt cx="489958" cy="2709333"/>
          </a:xfrm>
        </p:grpSpPr>
        <p:sp>
          <p:nvSpPr>
            <p:cNvPr id="4" name="Freeform 4"/>
            <p:cNvSpPr/>
            <p:nvPr/>
          </p:nvSpPr>
          <p:spPr>
            <a:xfrm>
              <a:off x="0" y="0"/>
              <a:ext cx="489958" cy="2709333"/>
            </a:xfrm>
            <a:custGeom>
              <a:avLst/>
              <a:gdLst/>
              <a:ahLst/>
              <a:cxnLst/>
              <a:rect l="l" t="t" r="r" b="b"/>
              <a:pathLst>
                <a:path w="489958" h="2709333">
                  <a:moveTo>
                    <a:pt x="0" y="0"/>
                  </a:moveTo>
                  <a:lnTo>
                    <a:pt x="489958" y="0"/>
                  </a:lnTo>
                  <a:lnTo>
                    <a:pt x="489958" y="2709333"/>
                  </a:lnTo>
                  <a:lnTo>
                    <a:pt x="0" y="2709333"/>
                  </a:lnTo>
                  <a:close/>
                </a:path>
              </a:pathLst>
            </a:custGeom>
            <a:solidFill>
              <a:srgbClr val="593C8F"/>
            </a:solidFill>
          </p:spPr>
        </p:sp>
        <p:sp>
          <p:nvSpPr>
            <p:cNvPr id="5" name="TextBox 5"/>
            <p:cNvSpPr txBox="1"/>
            <p:nvPr/>
          </p:nvSpPr>
          <p:spPr>
            <a:xfrm>
              <a:off x="0" y="-47625"/>
              <a:ext cx="489958" cy="2756958"/>
            </a:xfrm>
            <a:prstGeom prst="rect">
              <a:avLst/>
            </a:prstGeom>
          </p:spPr>
          <p:txBody>
            <a:bodyPr lIns="50800" tIns="50800" rIns="50800" bIns="50800" rtlCol="0" anchor="ctr"/>
            <a:lstStyle/>
            <a:p>
              <a:pPr algn="ctr">
                <a:lnSpc>
                  <a:spcPts val="2659"/>
                </a:lnSpc>
              </a:pPr>
              <a:endParaRPr/>
            </a:p>
          </p:txBody>
        </p:sp>
      </p:grpSp>
      <p:graphicFrame>
        <p:nvGraphicFramePr>
          <p:cNvPr id="6" name="Table 6"/>
          <p:cNvGraphicFramePr>
            <a:graphicFrameLocks noGrp="1"/>
          </p:cNvGraphicFramePr>
          <p:nvPr>
            <p:extLst>
              <p:ext uri="{D42A27DB-BD31-4B8C-83A1-F6EECF244321}">
                <p14:modId xmlns:p14="http://schemas.microsoft.com/office/powerpoint/2010/main" val="2590763852"/>
              </p:ext>
            </p:extLst>
          </p:nvPr>
        </p:nvGraphicFramePr>
        <p:xfrm>
          <a:off x="2478688" y="1374264"/>
          <a:ext cx="14946470" cy="8435008"/>
        </p:xfrm>
        <a:graphic>
          <a:graphicData uri="http://schemas.openxmlformats.org/drawingml/2006/table">
            <a:tbl>
              <a:tblPr/>
              <a:tblGrid>
                <a:gridCol w="7473235">
                  <a:extLst>
                    <a:ext uri="{9D8B030D-6E8A-4147-A177-3AD203B41FA5}">
                      <a16:colId xmlns="" xmlns:a16="http://schemas.microsoft.com/office/drawing/2014/main" val="20000"/>
                    </a:ext>
                  </a:extLst>
                </a:gridCol>
                <a:gridCol w="7473235">
                  <a:extLst>
                    <a:ext uri="{9D8B030D-6E8A-4147-A177-3AD203B41FA5}">
                      <a16:colId xmlns="" xmlns:a16="http://schemas.microsoft.com/office/drawing/2014/main" val="20001"/>
                    </a:ext>
                  </a:extLst>
                </a:gridCol>
              </a:tblGrid>
              <a:tr h="813299">
                <a:tc>
                  <a:txBody>
                    <a:bodyPr/>
                    <a:lstStyle/>
                    <a:p>
                      <a:pPr algn="ctr">
                        <a:lnSpc>
                          <a:spcPts val="2799"/>
                        </a:lnSpc>
                        <a:defRPr/>
                      </a:pPr>
                      <a:r>
                        <a:rPr lang="en-US" sz="2000">
                          <a:solidFill>
                            <a:srgbClr val="000000"/>
                          </a:solidFill>
                          <a:latin typeface="Times New Roman" panose="02020603050405020304" pitchFamily="18" charset="0"/>
                          <a:cs typeface="Times New Roman" panose="02020603050405020304" pitchFamily="18" charset="0"/>
                        </a:rPr>
                        <a:t>STRENGTH</a:t>
                      </a:r>
                      <a:endParaRPr lang="en-US" sz="12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99"/>
                        </a:lnSpc>
                        <a:defRPr/>
                      </a:pPr>
                      <a:r>
                        <a:rPr lang="en-US" sz="2000">
                          <a:solidFill>
                            <a:srgbClr val="000000"/>
                          </a:solidFill>
                          <a:latin typeface="Times New Roman" panose="02020603050405020304" pitchFamily="18" charset="0"/>
                          <a:cs typeface="Times New Roman" panose="02020603050405020304" pitchFamily="18" charset="0"/>
                        </a:rPr>
                        <a:t>WEAKNESS</a:t>
                      </a:r>
                      <a:endParaRPr lang="en-US" sz="12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3200676">
                <a:tc>
                  <a:txBody>
                    <a:bodyPr/>
                    <a:lstStyle/>
                    <a:p>
                      <a:pPr marL="453388" lvl="1" indent="-226694" algn="l">
                        <a:lnSpc>
                          <a:spcPts val="2939"/>
                        </a:lnSpc>
                        <a:buFont typeface="Arial"/>
                        <a:buChar char="•"/>
                        <a:defRPr/>
                      </a:pPr>
                      <a:r>
                        <a:rPr lang="en-US" sz="2400" dirty="0">
                          <a:solidFill>
                            <a:srgbClr val="000000"/>
                          </a:solidFill>
                          <a:latin typeface="Times New Roman" panose="02020603050405020304" pitchFamily="18" charset="0"/>
                          <a:cs typeface="Times New Roman" panose="02020603050405020304" pitchFamily="18" charset="0"/>
                        </a:rPr>
                        <a:t>Resources: There is a huge amount of possibility, with 7500+ MW already installed and further development of plant is being built.</a:t>
                      </a:r>
                      <a:endParaRPr lang="en-US" sz="1200" dirty="0">
                        <a:latin typeface="Times New Roman" panose="02020603050405020304" pitchFamily="18" charset="0"/>
                        <a:cs typeface="Times New Roman" panose="02020603050405020304" pitchFamily="18" charset="0"/>
                      </a:endParaRPr>
                    </a:p>
                    <a:p>
                      <a:pPr marL="453388" lvl="1" indent="-226694">
                        <a:lnSpc>
                          <a:spcPts val="293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Cost-effective: Prices are good at about 10 cents per kWh.</a:t>
                      </a:r>
                    </a:p>
                    <a:p>
                      <a:pPr marL="453388" lvl="1" indent="-226694">
                        <a:lnSpc>
                          <a:spcPts val="293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Benefits for the environment: A 50 MW project can cut CO2 pollution by 63,620 </a:t>
                      </a:r>
                      <a:r>
                        <a:rPr lang="en-US" sz="2400" dirty="0" err="1">
                          <a:solidFill>
                            <a:srgbClr val="000000"/>
                          </a:solidFill>
                          <a:latin typeface="Times New Roman" panose="02020603050405020304" pitchFamily="18" charset="0"/>
                          <a:cs typeface="Times New Roman" panose="02020603050405020304" pitchFamily="18" charset="0"/>
                        </a:rPr>
                        <a:t>tonnes</a:t>
                      </a:r>
                      <a:r>
                        <a:rPr lang="en-US" sz="2400" dirty="0">
                          <a:solidFill>
                            <a:srgbClr val="000000"/>
                          </a:solidFill>
                          <a:latin typeface="Times New Roman" panose="02020603050405020304" pitchFamily="18" charset="0"/>
                          <a:cs typeface="Times New Roman" panose="02020603050405020304" pitchFamily="18" charset="0"/>
                        </a:rPr>
                        <a:t> per year.</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496567" lvl="1" indent="-248284" algn="l">
                        <a:lnSpc>
                          <a:spcPts val="3219"/>
                        </a:lnSpc>
                        <a:buFont typeface="Arial"/>
                        <a:buChar char="•"/>
                        <a:defRPr/>
                      </a:pPr>
                      <a:r>
                        <a:rPr lang="en-US" sz="2400">
                          <a:solidFill>
                            <a:srgbClr val="000000"/>
                          </a:solidFill>
                          <a:latin typeface="Times New Roman" panose="02020603050405020304" pitchFamily="18" charset="0"/>
                          <a:ea typeface="Arimo Bold"/>
                          <a:cs typeface="Times New Roman" panose="02020603050405020304" pitchFamily="18" charset="0"/>
                        </a:rPr>
                        <a:t>D﻿esign Limitations: </a:t>
                      </a:r>
                      <a:r>
                        <a:rPr lang="en-US" sz="2400">
                          <a:solidFill>
                            <a:srgbClr val="000000"/>
                          </a:solidFill>
                          <a:latin typeface="Times New Roman" panose="02020603050405020304" pitchFamily="18" charset="0"/>
                          <a:cs typeface="Times New Roman" panose="02020603050405020304" pitchFamily="18" charset="0"/>
                        </a:rPr>
                        <a:t>The efficiency of the turbine relies on its height and the weather.</a:t>
                      </a:r>
                      <a:endParaRPr lang="en-US" sz="1200">
                        <a:latin typeface="Times New Roman" panose="02020603050405020304" pitchFamily="18" charset="0"/>
                        <a:cs typeface="Times New Roman" panose="02020603050405020304" pitchFamily="18" charset="0"/>
                      </a:endParaRPr>
                    </a:p>
                    <a:p>
                      <a:pPr marL="496567" lvl="1" indent="-248284">
                        <a:lnSpc>
                          <a:spcPts val="3219"/>
                        </a:lnSpc>
                        <a:buFont typeface="Arial"/>
                        <a:buChar char="•"/>
                      </a:pPr>
                      <a:r>
                        <a:rPr lang="en-US" sz="2400">
                          <a:solidFill>
                            <a:srgbClr val="000000"/>
                          </a:solidFill>
                          <a:latin typeface="Times New Roman" panose="02020603050405020304" pitchFamily="18" charset="0"/>
                          <a:cs typeface="Times New Roman" panose="02020603050405020304" pitchFamily="18" charset="0"/>
                        </a:rPr>
                        <a:t>Noise Pollution: Generators and the moving of blades make a lot of noise.</a:t>
                      </a:r>
                    </a:p>
                    <a:p>
                      <a:pPr marL="496567" lvl="1" indent="-248284">
                        <a:lnSpc>
                          <a:spcPts val="3219"/>
                        </a:lnSpc>
                        <a:buFont typeface="Arial"/>
                        <a:buChar char="•"/>
                      </a:pPr>
                      <a:r>
                        <a:rPr lang="en-US" sz="2400">
                          <a:solidFill>
                            <a:srgbClr val="000000"/>
                          </a:solidFill>
                          <a:latin typeface="Times New Roman" panose="02020603050405020304" pitchFamily="18" charset="0"/>
                          <a:cs typeface="Times New Roman" panose="02020603050405020304" pitchFamily="18" charset="0"/>
                        </a:rPr>
                        <a:t>Maintenance Needs: Regular maintenance is necessary for safety and efficiency.</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r h="813299">
                <a:tc>
                  <a:txBody>
                    <a:bodyPr/>
                    <a:lstStyle/>
                    <a:p>
                      <a:pPr algn="ctr">
                        <a:lnSpc>
                          <a:spcPts val="2799"/>
                        </a:lnSpc>
                        <a:defRPr/>
                      </a:pPr>
                      <a:r>
                        <a:rPr lang="en-US" sz="2000">
                          <a:solidFill>
                            <a:srgbClr val="000000"/>
                          </a:solidFill>
                          <a:latin typeface="Times New Roman" panose="02020603050405020304" pitchFamily="18" charset="0"/>
                          <a:cs typeface="Times New Roman" panose="02020603050405020304" pitchFamily="18" charset="0"/>
                        </a:rPr>
                        <a:t>OPPORTUNITY</a:t>
                      </a:r>
                      <a:endParaRPr lang="en-US" sz="12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799"/>
                        </a:lnSpc>
                        <a:defRPr/>
                      </a:pPr>
                      <a:r>
                        <a:rPr lang="en-US" sz="2000">
                          <a:solidFill>
                            <a:srgbClr val="000000"/>
                          </a:solidFill>
                          <a:latin typeface="Times New Roman" panose="02020603050405020304" pitchFamily="18" charset="0"/>
                          <a:cs typeface="Times New Roman" panose="02020603050405020304" pitchFamily="18" charset="0"/>
                        </a:rPr>
                        <a:t>THREAT</a:t>
                      </a:r>
                      <a:endParaRPr lang="en-US" sz="1200">
                        <a:latin typeface="Times New Roman" panose="02020603050405020304" pitchFamily="18" charset="0"/>
                        <a:cs typeface="Times New Roman" panose="02020603050405020304" pitchFamily="18" charset="0"/>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2"/>
                  </a:ext>
                </a:extLst>
              </a:tr>
              <a:tr h="3607734">
                <a:tc>
                  <a:txBody>
                    <a:bodyPr/>
                    <a:lstStyle/>
                    <a:p>
                      <a:pPr marL="582925" lvl="1" indent="-291463" algn="l">
                        <a:lnSpc>
                          <a:spcPts val="3779"/>
                        </a:lnSpc>
                        <a:buFont typeface="Arial"/>
                        <a:buChar char="•"/>
                        <a:defRPr/>
                      </a:pPr>
                      <a:r>
                        <a:rPr lang="en-US" sz="2800">
                          <a:solidFill>
                            <a:srgbClr val="000000"/>
                          </a:solidFill>
                          <a:latin typeface="Times New Roman" panose="02020603050405020304" pitchFamily="18" charset="0"/>
                          <a:cs typeface="Times New Roman" panose="02020603050405020304" pitchFamily="18" charset="0"/>
                        </a:rPr>
                        <a:t>Energy Goals: The goal is for the country to contribute 5% of its energy needs by 2030.</a:t>
                      </a:r>
                      <a:endParaRPr lang="en-US" sz="1200">
                        <a:latin typeface="Times New Roman" panose="02020603050405020304" pitchFamily="18" charset="0"/>
                        <a:cs typeface="Times New Roman" panose="02020603050405020304" pitchFamily="18" charset="0"/>
                      </a:endParaRPr>
                    </a:p>
                    <a:p>
                      <a:pPr marL="582925" lvl="1" indent="-291463">
                        <a:lnSpc>
                          <a:spcPts val="3779"/>
                        </a:lnSpc>
                        <a:buFont typeface="Arial"/>
                        <a:buChar char="•"/>
                      </a:pPr>
                      <a:r>
                        <a:rPr lang="en-US" sz="2800">
                          <a:solidFill>
                            <a:srgbClr val="000000"/>
                          </a:solidFill>
                          <a:latin typeface="Times New Roman" panose="02020603050405020304" pitchFamily="18" charset="0"/>
                          <a:cs typeface="Times New Roman" panose="02020603050405020304" pitchFamily="18" charset="0"/>
                        </a:rPr>
                        <a:t>Growth in jobs: New projects bring in workers and engineers who can work on them.</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539746" lvl="1" indent="-269873" algn="l">
                        <a:lnSpc>
                          <a:spcPts val="3499"/>
                        </a:lnSpc>
                        <a:buFont typeface="Arial"/>
                        <a:buChar char="•"/>
                        <a:defRPr/>
                      </a:pPr>
                      <a:r>
                        <a:rPr lang="en-US" sz="2800" dirty="0">
                          <a:solidFill>
                            <a:srgbClr val="000000"/>
                          </a:solidFill>
                          <a:latin typeface="Times New Roman" panose="02020603050405020304" pitchFamily="18" charset="0"/>
                          <a:cs typeface="Times New Roman" panose="02020603050405020304" pitchFamily="18" charset="0"/>
                        </a:rPr>
                        <a:t>Integrating the grid: Managing how variable wind power is.</a:t>
                      </a:r>
                      <a:endParaRPr lang="en-US" sz="1200" dirty="0">
                        <a:latin typeface="Times New Roman" panose="02020603050405020304" pitchFamily="18" charset="0"/>
                        <a:cs typeface="Times New Roman" panose="02020603050405020304" pitchFamily="18" charset="0"/>
                      </a:endParaRPr>
                    </a:p>
                    <a:p>
                      <a:pPr marL="539746" lvl="1" indent="-269873">
                        <a:lnSpc>
                          <a:spcPts val="349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Investment Sensitivity: Changes in the money markets can have an effect on funds.</a:t>
                      </a:r>
                    </a:p>
                    <a:p>
                      <a:pPr marL="539746" lvl="1" indent="-269873">
                        <a:lnSpc>
                          <a:spcPts val="3499"/>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Effects on the environment: Possibly bad for bird numbers and changes in how land is used.</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sp>
        <p:nvSpPr>
          <p:cNvPr id="7" name="TextBox 7"/>
          <p:cNvSpPr txBox="1"/>
          <p:nvPr/>
        </p:nvSpPr>
        <p:spPr>
          <a:xfrm>
            <a:off x="5244081" y="290462"/>
            <a:ext cx="10443558"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SWOT ANALYSIS OF WIND ENERGY</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AutoShape 3"/>
          <p:cNvSpPr/>
          <p:nvPr/>
        </p:nvSpPr>
        <p:spPr>
          <a:xfrm flipV="1">
            <a:off x="508708" y="1028700"/>
            <a:ext cx="11835512" cy="0"/>
          </a:xfrm>
          <a:prstGeom prst="line">
            <a:avLst/>
          </a:prstGeom>
          <a:ln w="38100" cap="flat">
            <a:solidFill>
              <a:srgbClr val="000000"/>
            </a:solidFill>
            <a:prstDash val="solid"/>
            <a:headEnd type="none" w="sm" len="sm"/>
            <a:tailEnd type="none" w="sm" len="sm"/>
          </a:ln>
        </p:spPr>
      </p:sp>
      <p:sp>
        <p:nvSpPr>
          <p:cNvPr id="4" name="TextBox 4"/>
          <p:cNvSpPr txBox="1"/>
          <p:nvPr/>
        </p:nvSpPr>
        <p:spPr>
          <a:xfrm>
            <a:off x="489658" y="252063"/>
            <a:ext cx="11419558" cy="738537"/>
          </a:xfrm>
          <a:prstGeom prst="rect">
            <a:avLst/>
          </a:prstGeom>
        </p:spPr>
        <p:txBody>
          <a:bodyPr lIns="0" tIns="0" rIns="0" bIns="0" rtlCol="0" anchor="t">
            <a:spAutoFit/>
          </a:bodyPr>
          <a:lstStyle/>
          <a:p>
            <a:pPr algn="l">
              <a:lnSpc>
                <a:spcPts val="6018"/>
              </a:lnSpc>
              <a:spcBef>
                <a:spcPct val="0"/>
              </a:spcBef>
            </a:pPr>
            <a:r>
              <a:rPr lang="en-US" sz="4298">
                <a:solidFill>
                  <a:srgbClr val="593C8F"/>
                </a:solidFill>
                <a:latin typeface="League Spartan"/>
              </a:rPr>
              <a:t>FINANCIALS ANALYSIS</a:t>
            </a:r>
          </a:p>
        </p:txBody>
      </p:sp>
      <p:sp>
        <p:nvSpPr>
          <p:cNvPr id="5" name="TextBox 5"/>
          <p:cNvSpPr txBox="1"/>
          <p:nvPr/>
        </p:nvSpPr>
        <p:spPr>
          <a:xfrm>
            <a:off x="489658" y="1521502"/>
            <a:ext cx="17116576" cy="5988819"/>
          </a:xfrm>
          <a:prstGeom prst="rect">
            <a:avLst/>
          </a:prstGeom>
        </p:spPr>
        <p:txBody>
          <a:bodyPr lIns="0" tIns="0" rIns="0" bIns="0" rtlCol="0" anchor="t">
            <a:spAutoFit/>
          </a:bodyPr>
          <a:lstStyle/>
          <a:p>
            <a:pPr marL="679457" lvl="1" indent="-339728" algn="just">
              <a:lnSpc>
                <a:spcPts val="4405"/>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From the first year on, the project is operationally profitable, with income beating yearly operating expenses.</a:t>
            </a:r>
          </a:p>
          <a:p>
            <a:pPr marL="679457" lvl="1" indent="-339728" algn="just">
              <a:lnSpc>
                <a:spcPts val="4405"/>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However, because of the initial expenses, the project won't start making money for a few years. This is common for projects that use green energy and have high start-up costs.</a:t>
            </a:r>
          </a:p>
          <a:p>
            <a:pPr marL="679457" lvl="1" indent="-339728" algn="just">
              <a:lnSpc>
                <a:spcPts val="4405"/>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After taking into account both operational expenses and initial capital, the net revenue over five years is positive, which suggests that the business will be able to stay operational in the long term.</a:t>
            </a:r>
          </a:p>
          <a:p>
            <a:pPr marL="679457" lvl="1" indent="-339728" algn="just">
              <a:lnSpc>
                <a:spcPts val="4405"/>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It is imperative to acknowledge that the aforementioned analysis excludes potential financing expenses (such as loan interest), tax ramifications, or government incentives, all of which have the capacity to substantially impact the financial result.</a:t>
            </a:r>
          </a:p>
          <a:p>
            <a:pPr marL="679457" lvl="1" indent="-339728" algn="just">
              <a:lnSpc>
                <a:spcPts val="4405"/>
              </a:lnSpc>
              <a:buFont typeface="Arial"/>
              <a:buChar char="•"/>
            </a:pPr>
            <a:r>
              <a:rPr lang="en-US" sz="2800" dirty="0">
                <a:solidFill>
                  <a:srgbClr val="000000"/>
                </a:solidFill>
                <a:latin typeface="Times New Roman" panose="02020603050405020304" pitchFamily="18" charset="0"/>
                <a:cs typeface="Times New Roman" panose="02020603050405020304" pitchFamily="18" charset="0"/>
              </a:rPr>
              <a:t>The project's financial success depends on variables like the real wind speed, the cost of maintenance, the price of energy, and changes in technology.</a:t>
            </a:r>
          </a:p>
          <a:p>
            <a:pPr algn="just">
              <a:lnSpc>
                <a:spcPts val="2726"/>
              </a:lnSpc>
              <a:spcBef>
                <a:spcPct val="0"/>
              </a:spcBef>
            </a:pPr>
            <a:endParaRPr lang="en-US" sz="2800"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TextBox 3"/>
          <p:cNvSpPr txBox="1"/>
          <p:nvPr/>
        </p:nvSpPr>
        <p:spPr>
          <a:xfrm>
            <a:off x="4503876" y="290462"/>
            <a:ext cx="10793401"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CONCLUSION AND FUTURE OUTLOOK</a:t>
            </a:r>
          </a:p>
        </p:txBody>
      </p:sp>
      <p:grpSp>
        <p:nvGrpSpPr>
          <p:cNvPr id="4" name="Group 4"/>
          <p:cNvGrpSpPr/>
          <p:nvPr/>
        </p:nvGrpSpPr>
        <p:grpSpPr>
          <a:xfrm>
            <a:off x="0" y="0"/>
            <a:ext cx="3086100" cy="10287000"/>
            <a:chOff x="0" y="0"/>
            <a:chExt cx="812800" cy="2709333"/>
          </a:xfrm>
        </p:grpSpPr>
        <p:sp>
          <p:nvSpPr>
            <p:cNvPr id="5" name="Freeform 5"/>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sp>
        <p:sp>
          <p:nvSpPr>
            <p:cNvPr id="6" name="TextBox 6"/>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3695393" y="1493176"/>
            <a:ext cx="13808628" cy="7076424"/>
          </a:xfrm>
          <a:prstGeom prst="rect">
            <a:avLst/>
          </a:prstGeom>
        </p:spPr>
        <p:txBody>
          <a:bodyPr lIns="0" tIns="0" rIns="0" bIns="0" rtlCol="0" anchor="t">
            <a:spAutoFit/>
          </a:bodyPr>
          <a:lstStyle/>
          <a:p>
            <a:pPr algn="just">
              <a:lnSpc>
                <a:spcPts val="4884"/>
              </a:lnSpc>
            </a:pPr>
            <a:r>
              <a:rPr lang="en-US" sz="3600" dirty="0">
                <a:solidFill>
                  <a:srgbClr val="593C8F"/>
                </a:solidFill>
                <a:latin typeface="Times New Roman" panose="02020603050405020304" pitchFamily="18" charset="0"/>
                <a:cs typeface="Times New Roman" panose="02020603050405020304" pitchFamily="18" charset="0"/>
              </a:rPr>
              <a:t>Potential for Success</a:t>
            </a:r>
          </a:p>
          <a:p>
            <a:pPr algn="just">
              <a:lnSpc>
                <a:spcPts val="4884"/>
              </a:lnSpc>
            </a:pPr>
            <a:endParaRPr lang="en-US" sz="3600" dirty="0">
              <a:solidFill>
                <a:srgbClr val="593C8F"/>
              </a:solidFill>
              <a:latin typeface="Times New Roman" panose="02020603050405020304" pitchFamily="18" charset="0"/>
              <a:cs typeface="Times New Roman" panose="02020603050405020304" pitchFamily="18" charset="0"/>
            </a:endParaRP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Economic Benefits: </a:t>
            </a:r>
            <a:r>
              <a:rPr lang="en-US" sz="2800" dirty="0">
                <a:solidFill>
                  <a:srgbClr val="000000"/>
                </a:solidFill>
                <a:latin typeface="Times New Roman" panose="02020603050405020304" pitchFamily="18" charset="0"/>
                <a:cs typeface="Times New Roman" panose="02020603050405020304" pitchFamily="18" charset="0"/>
              </a:rPr>
              <a:t>Lower operating costs and competitive prices are good for the economy.</a:t>
            </a: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Effects on the environment: </a:t>
            </a:r>
            <a:r>
              <a:rPr lang="en-US" sz="2800" dirty="0">
                <a:solidFill>
                  <a:srgbClr val="000000"/>
                </a:solidFill>
                <a:latin typeface="Times New Roman" panose="02020603050405020304" pitchFamily="18" charset="0"/>
                <a:cs typeface="Times New Roman" panose="02020603050405020304" pitchFamily="18" charset="0"/>
              </a:rPr>
              <a:t>Carbon pollution will go down by a lot.</a:t>
            </a: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Local progress: </a:t>
            </a:r>
            <a:r>
              <a:rPr lang="en-US" sz="2800" dirty="0">
                <a:solidFill>
                  <a:srgbClr val="000000"/>
                </a:solidFill>
                <a:latin typeface="Times New Roman" panose="02020603050405020304" pitchFamily="18" charset="0"/>
                <a:cs typeface="Times New Roman" panose="02020603050405020304" pitchFamily="18" charset="0"/>
              </a:rPr>
              <a:t>Creating jobs and improving the </a:t>
            </a:r>
            <a:r>
              <a:rPr lang="en-US" sz="2800" dirty="0" err="1">
                <a:solidFill>
                  <a:srgbClr val="000000"/>
                </a:solidFill>
                <a:latin typeface="Times New Roman" panose="02020603050405020304" pitchFamily="18" charset="0"/>
                <a:cs typeface="Times New Roman" panose="02020603050405020304" pitchFamily="18" charset="0"/>
              </a:rPr>
              <a:t>neighbourhood</a:t>
            </a:r>
            <a:r>
              <a:rPr lang="en-US" sz="2800" dirty="0">
                <a:solidFill>
                  <a:srgbClr val="000000"/>
                </a:solidFill>
                <a:latin typeface="Times New Roman" panose="02020603050405020304" pitchFamily="18" charset="0"/>
                <a:cs typeface="Times New Roman" panose="02020603050405020304" pitchFamily="18" charset="0"/>
              </a:rPr>
              <a:t>.</a:t>
            </a:r>
          </a:p>
          <a:p>
            <a:pPr algn="just">
              <a:lnSpc>
                <a:spcPts val="4307"/>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4307"/>
              </a:lnSpc>
            </a:pP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ts val="4884"/>
              </a:lnSpc>
            </a:pPr>
            <a:r>
              <a:rPr lang="en-US" sz="3600" dirty="0">
                <a:solidFill>
                  <a:srgbClr val="593C8F"/>
                </a:solidFill>
                <a:latin typeface="Times New Roman" panose="02020603050405020304" pitchFamily="18" charset="0"/>
                <a:cs typeface="Times New Roman" panose="02020603050405020304" pitchFamily="18" charset="0"/>
              </a:rPr>
              <a:t>Potential for Growth</a:t>
            </a:r>
          </a:p>
          <a:p>
            <a:pPr algn="just">
              <a:lnSpc>
                <a:spcPts val="4884"/>
              </a:lnSpc>
            </a:pPr>
            <a:endParaRPr lang="en-US" sz="3600" dirty="0">
              <a:solidFill>
                <a:srgbClr val="593C8F"/>
              </a:solidFill>
              <a:latin typeface="Times New Roman" panose="02020603050405020304" pitchFamily="18" charset="0"/>
              <a:cs typeface="Times New Roman" panose="02020603050405020304" pitchFamily="18" charset="0"/>
            </a:endParaRP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Market growth: </a:t>
            </a:r>
            <a:r>
              <a:rPr lang="en-US" sz="2800" dirty="0">
                <a:solidFill>
                  <a:srgbClr val="000000"/>
                </a:solidFill>
                <a:latin typeface="Times New Roman" panose="02020603050405020304" pitchFamily="18" charset="0"/>
                <a:cs typeface="Times New Roman" panose="02020603050405020304" pitchFamily="18" charset="0"/>
              </a:rPr>
              <a:t>It's expected to double by 2027, when it will hit $127.2 billion.</a:t>
            </a: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Innovation: </a:t>
            </a:r>
            <a:r>
              <a:rPr lang="en-US" sz="2800" dirty="0">
                <a:solidFill>
                  <a:srgbClr val="000000"/>
                </a:solidFill>
                <a:latin typeface="Times New Roman" panose="02020603050405020304" pitchFamily="18" charset="0"/>
                <a:cs typeface="Times New Roman" panose="02020603050405020304" pitchFamily="18" charset="0"/>
              </a:rPr>
              <a:t>Improvements in engine technology make them work better.</a:t>
            </a:r>
          </a:p>
          <a:p>
            <a:pPr marL="597845" lvl="1" indent="-298922" algn="just">
              <a:lnSpc>
                <a:spcPts val="3876"/>
              </a:lnSpc>
              <a:buFont typeface="Arial"/>
              <a:buChar char="•"/>
            </a:pPr>
            <a:r>
              <a:rPr lang="en-US" sz="2800" dirty="0">
                <a:solidFill>
                  <a:srgbClr val="593C8F"/>
                </a:solidFill>
                <a:latin typeface="Times New Roman" panose="02020603050405020304" pitchFamily="18" charset="0"/>
                <a:cs typeface="Times New Roman" panose="02020603050405020304" pitchFamily="18" charset="0"/>
              </a:rPr>
              <a:t>Policy Support: </a:t>
            </a:r>
            <a:r>
              <a:rPr lang="en-US" sz="2800" dirty="0">
                <a:solidFill>
                  <a:srgbClr val="000000"/>
                </a:solidFill>
                <a:latin typeface="Times New Roman" panose="02020603050405020304" pitchFamily="18" charset="0"/>
                <a:cs typeface="Times New Roman" panose="02020603050405020304" pitchFamily="18" charset="0"/>
              </a:rPr>
              <a:t>Making things stronger through green efforts and incentives.</a:t>
            </a:r>
          </a:p>
          <a:p>
            <a:pPr algn="just">
              <a:lnSpc>
                <a:spcPts val="3876"/>
              </a:lnSpc>
              <a:spcBef>
                <a:spcPct val="0"/>
              </a:spcBef>
            </a:pPr>
            <a:endParaRPr lang="en-US" sz="2800"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sp>
      <p:sp>
        <p:nvSpPr>
          <p:cNvPr id="3" name="TextBox 3"/>
          <p:cNvSpPr txBox="1"/>
          <p:nvPr/>
        </p:nvSpPr>
        <p:spPr>
          <a:xfrm>
            <a:off x="8014416" y="290462"/>
            <a:ext cx="3744511"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REFERENCES</a:t>
            </a:r>
          </a:p>
        </p:txBody>
      </p:sp>
      <p:grpSp>
        <p:nvGrpSpPr>
          <p:cNvPr id="4" name="Group 4"/>
          <p:cNvGrpSpPr/>
          <p:nvPr/>
        </p:nvGrpSpPr>
        <p:grpSpPr>
          <a:xfrm>
            <a:off x="0" y="0"/>
            <a:ext cx="2320524" cy="10287000"/>
            <a:chOff x="0" y="0"/>
            <a:chExt cx="611167" cy="2709333"/>
          </a:xfrm>
        </p:grpSpPr>
        <p:sp>
          <p:nvSpPr>
            <p:cNvPr id="5" name="Freeform 5"/>
            <p:cNvSpPr/>
            <p:nvPr/>
          </p:nvSpPr>
          <p:spPr>
            <a:xfrm>
              <a:off x="0" y="0"/>
              <a:ext cx="611167" cy="2709333"/>
            </a:xfrm>
            <a:custGeom>
              <a:avLst/>
              <a:gdLst/>
              <a:ahLst/>
              <a:cxnLst/>
              <a:rect l="l" t="t" r="r" b="b"/>
              <a:pathLst>
                <a:path w="611167" h="2709333">
                  <a:moveTo>
                    <a:pt x="0" y="0"/>
                  </a:moveTo>
                  <a:lnTo>
                    <a:pt x="611167" y="0"/>
                  </a:lnTo>
                  <a:lnTo>
                    <a:pt x="611167" y="2709333"/>
                  </a:lnTo>
                  <a:lnTo>
                    <a:pt x="0" y="2709333"/>
                  </a:lnTo>
                  <a:close/>
                </a:path>
              </a:pathLst>
            </a:custGeom>
            <a:solidFill>
              <a:srgbClr val="593C8F"/>
            </a:solidFill>
          </p:spPr>
        </p:sp>
        <p:sp>
          <p:nvSpPr>
            <p:cNvPr id="6" name="TextBox 6"/>
            <p:cNvSpPr txBox="1"/>
            <p:nvPr/>
          </p:nvSpPr>
          <p:spPr>
            <a:xfrm>
              <a:off x="0" y="-47625"/>
              <a:ext cx="611167" cy="275695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2636250" y="1229971"/>
            <a:ext cx="15071007" cy="6314229"/>
          </a:xfrm>
          <a:prstGeom prst="rect">
            <a:avLst/>
          </a:prstGeom>
        </p:spPr>
        <p:txBody>
          <a:bodyPr lIns="0" tIns="0" rIns="0" bIns="0" rtlCol="0" anchor="t">
            <a:spAutoFit/>
          </a:bodyPr>
          <a:lstStyle/>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Abo-Khalil, A.G. (2013) Impacts of wind farms on power system stability, </a:t>
            </a:r>
            <a:r>
              <a:rPr lang="en-US" sz="2400" dirty="0" err="1">
                <a:solidFill>
                  <a:srgbClr val="000000"/>
                </a:solidFill>
                <a:latin typeface="Times New Roman" panose="02020603050405020304" pitchFamily="18" charset="0"/>
                <a:cs typeface="Times New Roman" panose="02020603050405020304" pitchFamily="18" charset="0"/>
              </a:rPr>
              <a:t>IntechOpen</a:t>
            </a:r>
            <a:r>
              <a:rPr lang="en-US" sz="2400" dirty="0">
                <a:solidFill>
                  <a:srgbClr val="000000"/>
                </a:solidFill>
                <a:latin typeface="Times New Roman" panose="02020603050405020304" pitchFamily="18" charset="0"/>
                <a:cs typeface="Times New Roman" panose="02020603050405020304" pitchFamily="18" charset="0"/>
              </a:rPr>
              <a:t>. Available at: https://</a:t>
            </a:r>
            <a:r>
              <a:rPr lang="en-US" sz="2400" dirty="0" err="1">
                <a:solidFill>
                  <a:srgbClr val="000000"/>
                </a:solidFill>
                <a:latin typeface="Times New Roman" panose="02020603050405020304" pitchFamily="18" charset="0"/>
                <a:cs typeface="Times New Roman" panose="02020603050405020304" pitchFamily="18" charset="0"/>
              </a:rPr>
              <a:t>www.intechopen.com</a:t>
            </a:r>
            <a:r>
              <a:rPr lang="en-US" sz="2400" dirty="0">
                <a:solidFill>
                  <a:srgbClr val="000000"/>
                </a:solidFill>
                <a:latin typeface="Times New Roman" panose="02020603050405020304" pitchFamily="18" charset="0"/>
                <a:cs typeface="Times New Roman" panose="02020603050405020304" pitchFamily="18" charset="0"/>
              </a:rPr>
              <a:t>/chapters/43156</a:t>
            </a:r>
          </a:p>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Baloch, M.H. et al. (2017) A research on electricity generation from wind corridors of Pakistan (two provinces): A technical proposal for remote zones, MDPI. Available at: </a:t>
            </a:r>
            <a:r>
              <a:rPr lang="en-US" sz="2400" u="sng" dirty="0">
                <a:solidFill>
                  <a:srgbClr val="000000"/>
                </a:solidFill>
                <a:latin typeface="Times New Roman" panose="02020603050405020304" pitchFamily="18" charset="0"/>
                <a:cs typeface="Times New Roman" panose="02020603050405020304" pitchFamily="18" charset="0"/>
                <a:hlinkClick r:id="rId3" tooltip="https://www.mdpi.com/2071-1050/9/9/1611"/>
              </a:rPr>
              <a:t>https://www.mdpi.com/2071-1050/9/9/1611</a:t>
            </a:r>
          </a:p>
          <a:p>
            <a:pPr marL="504171" lvl="1" indent="-252086" algn="just">
              <a:lnSpc>
                <a:spcPts val="3269"/>
              </a:lnSpc>
              <a:buFont typeface="Arial"/>
              <a:buChar char="•"/>
            </a:pPr>
            <a:r>
              <a:rPr lang="en-US" sz="2400" u="sng" dirty="0">
                <a:solidFill>
                  <a:srgbClr val="000000"/>
                </a:solidFill>
                <a:latin typeface="Times New Roman" panose="02020603050405020304" pitchFamily="18" charset="0"/>
                <a:cs typeface="Times New Roman" panose="02020603050405020304" pitchFamily="18" charset="0"/>
              </a:rPr>
              <a:t>European Wind Energy Association, 2009. The economics of wind energy. EWEA.</a:t>
            </a:r>
          </a:p>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Holt, H. (2022) Global Wind Energy Council: Five ways to solve the energy crisis with wind, </a:t>
            </a:r>
            <a:r>
              <a:rPr lang="en-US" sz="2400" dirty="0" err="1">
                <a:solidFill>
                  <a:srgbClr val="000000"/>
                </a:solidFill>
                <a:latin typeface="Times New Roman" panose="02020603050405020304" pitchFamily="18" charset="0"/>
                <a:cs typeface="Times New Roman" panose="02020603050405020304" pitchFamily="18" charset="0"/>
              </a:rPr>
              <a:t>Windpower</a:t>
            </a:r>
            <a:r>
              <a:rPr lang="en-US" sz="2400" dirty="0">
                <a:solidFill>
                  <a:srgbClr val="000000"/>
                </a:solidFill>
                <a:latin typeface="Times New Roman" panose="02020603050405020304" pitchFamily="18" charset="0"/>
                <a:cs typeface="Times New Roman" panose="02020603050405020304" pitchFamily="18" charset="0"/>
              </a:rPr>
              <a:t> Monthly. Available at: </a:t>
            </a:r>
            <a:r>
              <a:rPr lang="en-US" sz="2400" u="sng" dirty="0">
                <a:solidFill>
                  <a:srgbClr val="000000"/>
                </a:solidFill>
                <a:latin typeface="Times New Roman" panose="02020603050405020304" pitchFamily="18" charset="0"/>
                <a:cs typeface="Times New Roman" panose="02020603050405020304" pitchFamily="18" charset="0"/>
                <a:hlinkClick r:id="rId4" tooltip="https://www.windpowermonthly.com/article/1793517/global-wind-energy-council-five-ways-solve-energy-crisis-wind#:~:text=The%20industry%20body%20believes%20that,insecurity%20and%20fossil%20fuel%20dependency"/>
              </a:rPr>
              <a:t>https://www.windpowermonthly.com/article/1793517/global-wind-energy-council-five-ways-solve-energy-crisis-wind#:~:text=The%20industry%20body%20believes%20that,insecurity%20and%20fossil%20fuel%20dependency</a:t>
            </a:r>
            <a:r>
              <a:rPr lang="en-US" sz="2400" dirty="0">
                <a:solidFill>
                  <a:srgbClr val="000000"/>
                </a:solidFill>
                <a:latin typeface="Times New Roman" panose="02020603050405020304" pitchFamily="18" charset="0"/>
                <a:cs typeface="Times New Roman" panose="02020603050405020304" pitchFamily="18" charset="0"/>
              </a:rPr>
              <a:t>.</a:t>
            </a:r>
          </a:p>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Lucía Fernández, L. and F. (2023) Global wind turbine market size forecast 2027, Statista. Available at: </a:t>
            </a:r>
            <a:r>
              <a:rPr lang="en-US" sz="2400" u="sng" dirty="0">
                <a:solidFill>
                  <a:srgbClr val="000000"/>
                </a:solidFill>
                <a:latin typeface="Times New Roman" panose="02020603050405020304" pitchFamily="18" charset="0"/>
                <a:cs typeface="Times New Roman" panose="02020603050405020304" pitchFamily="18" charset="0"/>
                <a:hlinkClick r:id="rId5" tooltip="https://www.statista.com/statistics/663483/projection-of-global-wind-turbine-market-growth/"/>
              </a:rPr>
              <a:t>https://www.statista.com/statistics/663483/projection-of-global-wind-turbine-market-growth/</a:t>
            </a:r>
          </a:p>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Qadir , S.A. (2021) Incentives and strategies for financing the Renewable Energy Transition: A Review, Energy Reports. Available at: </a:t>
            </a:r>
            <a:r>
              <a:rPr lang="en-US" sz="2400" u="sng" dirty="0">
                <a:solidFill>
                  <a:srgbClr val="000000"/>
                </a:solidFill>
                <a:latin typeface="Times New Roman" panose="02020603050405020304" pitchFamily="18" charset="0"/>
                <a:cs typeface="Times New Roman" panose="02020603050405020304" pitchFamily="18" charset="0"/>
                <a:hlinkClick r:id="rId6" tooltip="https://www.sciencedirect.com/science/article/pii/S2352484721004066"/>
              </a:rPr>
              <a:t>https://www.sciencedirect.com/science/article/pii/S2352484721004066</a:t>
            </a:r>
          </a:p>
          <a:p>
            <a:pPr marL="504171" lvl="1" indent="-252086" algn="just">
              <a:lnSpc>
                <a:spcPts val="3269"/>
              </a:lnSpc>
              <a:buFont typeface="Arial"/>
              <a:buChar char="•"/>
            </a:pPr>
            <a:r>
              <a:rPr lang="en-US" sz="2400" dirty="0">
                <a:solidFill>
                  <a:srgbClr val="000000"/>
                </a:solidFill>
                <a:latin typeface="Times New Roman" panose="02020603050405020304" pitchFamily="18" charset="0"/>
                <a:cs typeface="Times New Roman" panose="02020603050405020304" pitchFamily="18" charset="0"/>
              </a:rPr>
              <a:t>Wilkins, G. (2023) 6 basic financial ratios and what they reveal, Investopedia. Available at: </a:t>
            </a:r>
            <a:r>
              <a:rPr lang="en-US" sz="2400" u="sng" dirty="0">
                <a:solidFill>
                  <a:srgbClr val="000000"/>
                </a:solidFill>
                <a:latin typeface="Times New Roman" panose="02020603050405020304" pitchFamily="18" charset="0"/>
                <a:cs typeface="Times New Roman" panose="02020603050405020304" pitchFamily="18" charset="0"/>
                <a:hlinkClick r:id="rId7" tooltip="https://www.investopedia.com/financial-edge/0910/6-basic-financial-ratios-and-what-they-tell-you.aspx"/>
              </a:rPr>
              <a:t>https://www.investopedia.com/financial-edge/0910/6-basic-financial-ratios-and-what-they-tell-you.aspx</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1847</Words>
  <Application>Microsoft Office PowerPoint</Application>
  <PresentationFormat>Custom</PresentationFormat>
  <Paragraphs>181</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Poppins</vt:lpstr>
      <vt:lpstr>Calibri</vt:lpstr>
      <vt:lpstr>Archivo Black</vt:lpstr>
      <vt:lpstr>Poppins Bold</vt:lpstr>
      <vt:lpstr>Times New Roman</vt:lpstr>
      <vt:lpstr>Arial</vt:lpstr>
      <vt:lpstr>League Spartan</vt:lpstr>
      <vt:lpstr>Arimo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Viral PPT final</dc:title>
  <dc:creator>user</dc:creator>
  <cp:lastModifiedBy>user</cp:lastModifiedBy>
  <cp:revision>23</cp:revision>
  <dcterms:created xsi:type="dcterms:W3CDTF">2006-08-16T00:00:00Z</dcterms:created>
  <dcterms:modified xsi:type="dcterms:W3CDTF">2023-11-12T15:36:57Z</dcterms:modified>
  <dc:identifier>DAFy63Mjiow</dc:identifier>
</cp:coreProperties>
</file>